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66" r:id="rId4"/>
    <p:sldId id="268" r:id="rId5"/>
    <p:sldId id="267" r:id="rId6"/>
    <p:sldId id="269" r:id="rId7"/>
    <p:sldId id="261" r:id="rId8"/>
    <p:sldId id="262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CD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3608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6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20780F-41C6-1548-9A88-03D2E08028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C284A-1D8A-C648-8720-F5FB1F2861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881AC-D4E9-F04F-AE99-F92B97764A37}" type="datetimeFigureOut">
              <a:rPr lang="en-US" smtClean="0">
                <a:latin typeface="STHeiti" panose="02010600040101010101" pitchFamily="2" charset="-122"/>
                <a:ea typeface="STHeiti" panose="02010600040101010101" pitchFamily="2" charset="-122"/>
              </a:rPr>
              <a:t>3/9/22</a:t>
            </a:fld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99098-867B-E94C-9F28-C143D7CE05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36B21-EAF8-6947-8E8C-D34EF916A4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A7572-93FC-2441-83E5-158AE50BE353}" type="slidenum">
              <a:rPr lang="en-US" smtClean="0">
                <a:latin typeface="STHeiti" panose="02010600040101010101" pitchFamily="2" charset="-122"/>
                <a:ea typeface="STHeiti" panose="02010600040101010101" pitchFamily="2" charset="-122"/>
              </a:rPr>
              <a:t>‹#›</a:t>
            </a:fld>
            <a:endParaRPr lang="en-US" dirty="0">
              <a:latin typeface="STHeiti" panose="02010600040101010101" pitchFamily="2" charset="-122"/>
              <a:ea typeface="STHe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503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8A1E492B-A2B6-F842-A60B-14CF4237544E}" type="datetimeFigureOut">
              <a:rPr lang="en-US" smtClean="0"/>
              <a:pPr/>
              <a:t>3/9/22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33DFBC7F-545A-CD4A-8B8B-D53158A0C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2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THeiti" panose="02010600040101010101" pitchFamily="2" charset="-122"/>
        <a:ea typeface="STHeiti" panose="0201060004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THeiti" panose="02010600040101010101" pitchFamily="2" charset="-122"/>
        <a:ea typeface="STHeiti" panose="0201060004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THeiti" panose="02010600040101010101" pitchFamily="2" charset="-122"/>
        <a:ea typeface="STHeiti" panose="0201060004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THeiti" panose="02010600040101010101" pitchFamily="2" charset="-122"/>
        <a:ea typeface="STHeiti" panose="0201060004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THeiti" panose="02010600040101010101" pitchFamily="2" charset="-122"/>
        <a:ea typeface="STHeiti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EC3C-1081-4643-9786-DAA7A23EA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B1731-464D-F646-B716-988D5B7A8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D9090-7BBC-924F-A9C9-CC3E1FD1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824B0FA6-0904-314F-83DF-1CBB7AB71C69}" type="datetime1">
              <a:rPr lang="en-US" smtClean="0"/>
              <a:t>3/9/22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0441E-25CB-1C43-AE0C-9B1C4035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1FFD9-C789-DD4C-927B-8CB7D3F4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6E93B6E0-2913-3A4B-B546-F97EC795FE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5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1A48-C199-1147-BFE7-0315AFE7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7FC1A-5F74-9641-8F9B-B57DE7852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74842-DC95-2D47-942A-658D742B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6A27-B86C-B348-9C74-04A3B0C83F54}" type="datetime1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6A666-41D1-6840-ACA6-E731D83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11587-3E6E-9E4D-8EB2-9CBAB1A7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0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0DC46-300C-F24C-AFE5-EDEB12F28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8D346-40FD-F94A-AEAD-84DF98F6E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59C0F-313E-8D43-AC50-6925A820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D642-5880-3045-B03E-E2ECAA0978FC}" type="datetime1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DACDD-8740-2942-B3E2-F9BC0AD9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91869-B163-274F-92F2-779DF739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6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C7B7-D694-EF4C-9FDA-858F0B3B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3D9C8-41BA-3240-8F5F-62344C08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8006-9CD3-404A-86A5-761C53C0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9A9C-2D00-A342-A146-21352437F073}" type="datetime1">
              <a:rPr lang="en-US" smtClean="0"/>
              <a:t>3/9/22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5D5FA-F7EA-AC49-8951-67A04D37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8DBDC-DBBE-674E-A5BB-E1F91220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5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B3B6-AA0E-FA44-96F1-4A4D4CB5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97FB8-F3CF-5E46-8FE0-DBB3554CA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27423-E63F-DB4A-AE8F-D4B722F5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6991-610D-EA41-8FDD-E9083975F028}" type="datetime1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31F6E-32A3-DC45-84B3-4586041C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797A0-AB68-0549-B010-574CCB3C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6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072A-FD2D-5E4F-8ADB-C8408393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733B9-17BC-8B40-81B8-66B3C47A8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AF7EA-F42B-8F46-8145-4E483758D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B0545-E198-6A44-A3F2-8A697A15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A8DD-53F8-B84B-BBF4-340A80897D2E}" type="datetime1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CCB94-AF3D-8644-A4F6-232B4162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C4165-AAA0-764F-B156-BBACF751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3486-1B92-024B-BD99-C22BE2EB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F2D05-9E00-2341-874B-E7811D04A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333BA-2AFC-234F-8D1C-2ACC66652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27422-B35F-7843-ADCF-4CE11CCBF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70677-0B8E-F14B-B2DC-196E21507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1B16B-7BFA-B147-92E2-371DCE02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A3AD-D74D-D844-B9EB-683D04CC63AC}" type="datetime1">
              <a:rPr lang="en-US" smtClean="0"/>
              <a:t>3/9/22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7C539-DA32-6D42-AB59-58856CC6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F733D-1545-A04E-8E49-0377C296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8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6944-07BF-EA49-9DCE-ACCB65B6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F28EC-F730-5945-AA31-C1A1389E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6E47-123E-5A46-BEC2-EBF4EE0DCB55}" type="datetime1">
              <a:rPr lang="en-US" smtClean="0"/>
              <a:t>3/9/22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77CB9-3C2A-1141-8518-2CD66032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30FCF-8ACA-474C-B52F-25DF232F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0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E7243-AB79-8F4E-85F4-F3536847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04C0-F34F-2946-B9DF-53AED798787E}" type="datetime1">
              <a:rPr lang="en-US" smtClean="0"/>
              <a:t>3/9/22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B5141-2939-694D-8BDA-CB854A2E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E4074-160E-2746-AFAB-17DE0297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4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7577-F1B5-6E47-B99C-266973A1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B437B-F9C0-4041-80A4-938DD3F30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E43A1-538E-9E43-958F-6EA48ABDB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BBD7B-6E45-F84E-954C-DBEC3C93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03C3-D95E-AC4F-ABB4-269B2D16007D}" type="datetime1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652F4-7B5B-6342-9EA6-949D3486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62EF0-E775-4040-BB20-99B72755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1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B79E-82D7-654C-83D3-043F5DF0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BBDC5-6D3F-AC41-809D-A99490CCA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3818E-3B8E-144D-B8EA-165B97A1A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8DBCD-1854-0744-B6D2-62F89562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CCD8-BD85-1F47-A92C-5BF8C14A47A1}" type="datetime1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EF08D-B436-5645-8CC3-EB99CD3F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4D8F1-204E-2D41-BF72-7E587751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7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F07E4-5977-1941-9AB1-EAEEF27A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7A439-2E14-C946-9B23-03B99C747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AAC52-099A-004B-B230-F7D6E9D76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38A2F8AD-5846-7C49-AAA1-EDB044DF9D2D}" type="datetime1">
              <a:rPr lang="en-US" smtClean="0"/>
              <a:t>3/9/22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002C4-93FC-974F-A15B-E8A140B94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2B08A-F578-FC42-96F0-DD370EEC6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THeiti" panose="02010600040101010101" pitchFamily="2" charset="-122"/>
                <a:ea typeface="STHeiti" panose="02010600040101010101" pitchFamily="2" charset="-122"/>
              </a:defRPr>
            </a:lvl1pPr>
          </a:lstStyle>
          <a:p>
            <a:fld id="{6E93B6E0-2913-3A4B-B546-F97EC795FE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6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Heiti" panose="02010600040101010101" pitchFamily="2" charset="-122"/>
          <a:ea typeface="STHeiti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86-021-04356-8#Sec3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-science-org.colorado.idm.oclc.org/doi/10.1126/science.aaq0620" TargetMode="External"/><Relationship Id="rId3" Type="http://schemas.openxmlformats.org/officeDocument/2006/relationships/hyperlink" Target="https://www.ncbi.nlm.nih.gov/pmc/articles/PMC7105897/" TargetMode="External"/><Relationship Id="rId7" Type="http://schemas.openxmlformats.org/officeDocument/2006/relationships/hyperlink" Target="https://www-pnas-org.colorado.idm.oclc.org/content/115/1/168" TargetMode="External"/><Relationship Id="rId2" Type="http://schemas.openxmlformats.org/officeDocument/2006/relationships/hyperlink" Target="https://www.nature.com/articles/s41586-021-04356-8#Sec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-science-org.colorado.idm.oclc.org/doi/10.1126/science.aay0678" TargetMode="External"/><Relationship Id="rId5" Type="http://schemas.openxmlformats.org/officeDocument/2006/relationships/hyperlink" Target="https://www-nature-com.colorado.idm.oclc.org/articles/s41564-019-0392-y" TargetMode="External"/><Relationship Id="rId4" Type="http://schemas.openxmlformats.org/officeDocument/2006/relationships/hyperlink" Target="https://virologyj.biomedcentral.com/articles/10.1186/s12985-017-0918-y" TargetMode="External"/><Relationship Id="rId9" Type="http://schemas.openxmlformats.org/officeDocument/2006/relationships/hyperlink" Target="https://www-sciencedirect-com.colorado.idm.oclc.org/science/article/pii/S0092867419303976?via%3Dihu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9757-E529-7547-A22A-9333EA1D7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THeiti" panose="02010600040101010101" pitchFamily="2" charset="-122"/>
                <a:ea typeface="STHeiti" panose="02010600040101010101" pitchFamily="2" charset="-122"/>
              </a:rPr>
              <a:t>Antibodies to Study - Anchor Epitope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082DD-1C04-A740-AA5E-8ED6373C7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STHeiti" panose="02010600040101010101" pitchFamily="2" charset="-122"/>
                <a:ea typeface="STHeiti" panose="02010600040101010101" pitchFamily="2" charset="-122"/>
              </a:rPr>
              <a:t>Emily Rhodes</a:t>
            </a:r>
          </a:p>
          <a:p>
            <a:r>
              <a:rPr lang="en-US" dirty="0"/>
              <a:t>February 28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  <a:p>
            <a:r>
              <a:rPr lang="en-US" dirty="0">
                <a:latin typeface="STHeiti" panose="02010600040101010101" pitchFamily="2" charset="-122"/>
                <a:ea typeface="STHeiti" panose="02010600040101010101" pitchFamily="2" charset="-122"/>
              </a:rPr>
              <a:t>Sprenger and Whitehead Labs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D6C30-FA35-5F4B-BA71-C0F80E51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3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 3">
            <a:extLst>
              <a:ext uri="{FF2B5EF4-FFF2-40B4-BE49-F238E27FC236}">
                <a16:creationId xmlns:a16="http://schemas.microsoft.com/office/drawing/2014/main" id="{6CF94FBB-F53B-0E48-B807-3B738649A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0"/>
            <a:ext cx="5653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25C8D9-0455-6741-88C5-94512591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FFB92-93C4-F645-9800-8700C770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96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 am looking to study antibodies that bind to the anchor epitope of Hemagglutinin </a:t>
            </a:r>
          </a:p>
          <a:p>
            <a:r>
              <a:rPr lang="en-US" dirty="0"/>
              <a:t>These were isolated by Jenna J. Guthmiller who is now at CU Anschutz</a:t>
            </a:r>
          </a:p>
          <a:p>
            <a:r>
              <a:rPr lang="en-US" dirty="0"/>
              <a:t>I want to look at two heavy chains and two light chains</a:t>
            </a:r>
          </a:p>
          <a:p>
            <a:r>
              <a:rPr lang="en-US" dirty="0">
                <a:highlight>
                  <a:srgbClr val="FFFF00"/>
                </a:highlight>
              </a:rPr>
              <a:t>Goal: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What is the impact of a changing CDRH3 length?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What interactions do the most representative antibodies have with the anchor of </a:t>
            </a:r>
            <a:r>
              <a:rPr lang="en-US" dirty="0" err="1">
                <a:highlight>
                  <a:srgbClr val="FFFF00"/>
                </a:highlight>
              </a:rPr>
              <a:t>Humagglutinin</a:t>
            </a:r>
            <a:r>
              <a:rPr lang="en-US" dirty="0">
                <a:highlight>
                  <a:srgbClr val="FFFF00"/>
                </a:highlight>
              </a:rPr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F0BC0-2261-6F43-9A23-87E37E98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8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B55FF-5460-8A43-BFBF-8199A403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E1D1556-EF7A-184B-B250-32AAEAFDC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50" y="1072829"/>
            <a:ext cx="8617198" cy="47123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E865C6-420A-0A43-9543-C5B33676BF06}"/>
              </a:ext>
            </a:extLst>
          </p:cNvPr>
          <p:cNvSpPr txBox="1"/>
          <p:nvPr/>
        </p:nvSpPr>
        <p:spPr>
          <a:xfrm>
            <a:off x="8824348" y="1571625"/>
            <a:ext cx="3019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CDRH3 – 16</a:t>
            </a:r>
          </a:p>
          <a:p>
            <a:r>
              <a:rPr lang="en-US" dirty="0">
                <a:solidFill>
                  <a:srgbClr val="65CD00"/>
                </a:solidFill>
              </a:rPr>
              <a:t>ID: 418</a:t>
            </a:r>
          </a:p>
          <a:p>
            <a:r>
              <a:rPr lang="en-US" dirty="0"/>
              <a:t>Score: 218.0</a:t>
            </a:r>
          </a:p>
          <a:p>
            <a:r>
              <a:rPr lang="en-US" dirty="0"/>
              <a:t>HC_V locus: VH3-23</a:t>
            </a:r>
          </a:p>
          <a:p>
            <a:r>
              <a:rPr lang="en-US" dirty="0"/>
              <a:t>LC Type: Kappa</a:t>
            </a:r>
          </a:p>
          <a:p>
            <a:r>
              <a:rPr lang="en-US" dirty="0"/>
              <a:t>LC_V locus: VK3-11 </a:t>
            </a:r>
          </a:p>
          <a:p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03D6ED-AFA0-6D4C-ADA9-E6B0D18B96B5}"/>
              </a:ext>
            </a:extLst>
          </p:cNvPr>
          <p:cNvSpPr/>
          <p:nvPr/>
        </p:nvSpPr>
        <p:spPr>
          <a:xfrm>
            <a:off x="5686425" y="1714500"/>
            <a:ext cx="600075" cy="600075"/>
          </a:xfrm>
          <a:prstGeom prst="ellipse">
            <a:avLst/>
          </a:prstGeom>
          <a:noFill/>
          <a:ln w="76200">
            <a:solidFill>
              <a:srgbClr val="65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F9E35D-CB28-EE4C-83F1-98C32ABC7139}"/>
              </a:ext>
            </a:extLst>
          </p:cNvPr>
          <p:cNvSpPr txBox="1"/>
          <p:nvPr/>
        </p:nvSpPr>
        <p:spPr>
          <a:xfrm>
            <a:off x="3011424" y="320166"/>
            <a:ext cx="581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Heavy Chain</a:t>
            </a:r>
          </a:p>
        </p:txBody>
      </p:sp>
    </p:spTree>
    <p:extLst>
      <p:ext uri="{BB962C8B-B14F-4D97-AF65-F5344CB8AC3E}">
        <p14:creationId xmlns:p14="http://schemas.microsoft.com/office/powerpoint/2010/main" val="138955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B55FF-5460-8A43-BFBF-8199A403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E1D1556-EF7A-184B-B250-32AAEAFDC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50" y="1072829"/>
            <a:ext cx="8617198" cy="47123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E865C6-420A-0A43-9543-C5B33676BF06}"/>
              </a:ext>
            </a:extLst>
          </p:cNvPr>
          <p:cNvSpPr txBox="1"/>
          <p:nvPr/>
        </p:nvSpPr>
        <p:spPr>
          <a:xfrm>
            <a:off x="8824348" y="1571625"/>
            <a:ext cx="3019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CDRH3 – 18</a:t>
            </a:r>
          </a:p>
          <a:p>
            <a:r>
              <a:rPr lang="en-US" dirty="0">
                <a:solidFill>
                  <a:srgbClr val="FF00FF"/>
                </a:solidFill>
              </a:rPr>
              <a:t>ID: 1319 </a:t>
            </a:r>
          </a:p>
          <a:p>
            <a:r>
              <a:rPr lang="en-US" dirty="0"/>
              <a:t>Score: 199.0 </a:t>
            </a:r>
          </a:p>
          <a:p>
            <a:r>
              <a:rPr lang="en-US" dirty="0"/>
              <a:t>HC_V locus: VH3-23</a:t>
            </a:r>
          </a:p>
          <a:p>
            <a:r>
              <a:rPr lang="en-US" dirty="0"/>
              <a:t>LC Type: Kappa</a:t>
            </a:r>
          </a:p>
          <a:p>
            <a:r>
              <a:rPr lang="en-US" dirty="0"/>
              <a:t>LC_V locus: VK3-15 </a:t>
            </a:r>
          </a:p>
          <a:p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03D6ED-AFA0-6D4C-ADA9-E6B0D18B96B5}"/>
              </a:ext>
            </a:extLst>
          </p:cNvPr>
          <p:cNvSpPr/>
          <p:nvPr/>
        </p:nvSpPr>
        <p:spPr>
          <a:xfrm>
            <a:off x="5686425" y="1714500"/>
            <a:ext cx="600075" cy="600075"/>
          </a:xfrm>
          <a:prstGeom prst="ellipse">
            <a:avLst/>
          </a:prstGeom>
          <a:noFill/>
          <a:ln w="76200">
            <a:solidFill>
              <a:srgbClr val="65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975ECE-3963-8F40-8F56-21E5D1190972}"/>
              </a:ext>
            </a:extLst>
          </p:cNvPr>
          <p:cNvSpPr/>
          <p:nvPr/>
        </p:nvSpPr>
        <p:spPr>
          <a:xfrm>
            <a:off x="5875401" y="1690116"/>
            <a:ext cx="600075" cy="600075"/>
          </a:xfrm>
          <a:prstGeom prst="ellipse">
            <a:avLst/>
          </a:prstGeom>
          <a:noFill/>
          <a:ln w="762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F1FB3-8C62-8147-B316-9CEDAB8D60A8}"/>
              </a:ext>
            </a:extLst>
          </p:cNvPr>
          <p:cNvSpPr txBox="1"/>
          <p:nvPr/>
        </p:nvSpPr>
        <p:spPr>
          <a:xfrm>
            <a:off x="3011424" y="320166"/>
            <a:ext cx="581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Heavy Chain</a:t>
            </a:r>
          </a:p>
        </p:txBody>
      </p:sp>
    </p:spTree>
    <p:extLst>
      <p:ext uri="{BB962C8B-B14F-4D97-AF65-F5344CB8AC3E}">
        <p14:creationId xmlns:p14="http://schemas.microsoft.com/office/powerpoint/2010/main" val="190534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6183-8846-1647-B322-F2EAFC6C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74A105-CBA6-A84D-AC71-0C3006E3D787}"/>
              </a:ext>
            </a:extLst>
          </p:cNvPr>
          <p:cNvSpPr txBox="1"/>
          <p:nvPr/>
        </p:nvSpPr>
        <p:spPr>
          <a:xfrm>
            <a:off x="8824348" y="1571625"/>
            <a:ext cx="301999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CDRH3 – 14</a:t>
            </a:r>
          </a:p>
          <a:p>
            <a:r>
              <a:rPr lang="en-US" dirty="0">
                <a:solidFill>
                  <a:srgbClr val="FF00FF"/>
                </a:solidFill>
              </a:rPr>
              <a:t>ID: 1160</a:t>
            </a:r>
          </a:p>
          <a:p>
            <a:r>
              <a:rPr lang="en-US" dirty="0"/>
              <a:t>Score: 190.0 </a:t>
            </a:r>
          </a:p>
          <a:p>
            <a:r>
              <a:rPr lang="en-US" dirty="0"/>
              <a:t>HC_V locus: VH3-23</a:t>
            </a:r>
          </a:p>
          <a:p>
            <a:r>
              <a:rPr lang="en-US" dirty="0"/>
              <a:t>LC Type: Kappa</a:t>
            </a:r>
          </a:p>
          <a:p>
            <a:r>
              <a:rPr lang="en-US" dirty="0"/>
              <a:t>LC_V locus: VK3-15  </a:t>
            </a:r>
          </a:p>
        </p:txBody>
      </p:sp>
      <p:pic>
        <p:nvPicPr>
          <p:cNvPr id="7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2CC0443A-A768-204C-A7E3-B7E340A10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16" y="1076011"/>
            <a:ext cx="8660732" cy="470916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B7D60B0-B7C2-364C-9061-6A36ED90B800}"/>
              </a:ext>
            </a:extLst>
          </p:cNvPr>
          <p:cNvSpPr/>
          <p:nvPr/>
        </p:nvSpPr>
        <p:spPr>
          <a:xfrm>
            <a:off x="5686425" y="1714500"/>
            <a:ext cx="600075" cy="600075"/>
          </a:xfrm>
          <a:prstGeom prst="ellipse">
            <a:avLst/>
          </a:prstGeom>
          <a:noFill/>
          <a:ln w="76200">
            <a:solidFill>
              <a:srgbClr val="65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55F1CA-EF13-0B4A-9683-F55E481112D0}"/>
              </a:ext>
            </a:extLst>
          </p:cNvPr>
          <p:cNvSpPr/>
          <p:nvPr/>
        </p:nvSpPr>
        <p:spPr>
          <a:xfrm>
            <a:off x="6350889" y="2902077"/>
            <a:ext cx="600075" cy="600075"/>
          </a:xfrm>
          <a:prstGeom prst="ellipse">
            <a:avLst/>
          </a:prstGeom>
          <a:noFill/>
          <a:ln w="762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D67A55-A708-DF48-B3D6-221B9589674E}"/>
              </a:ext>
            </a:extLst>
          </p:cNvPr>
          <p:cNvSpPr txBox="1"/>
          <p:nvPr/>
        </p:nvSpPr>
        <p:spPr>
          <a:xfrm>
            <a:off x="3011424" y="320166"/>
            <a:ext cx="581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Heavy Chain</a:t>
            </a:r>
          </a:p>
        </p:txBody>
      </p:sp>
    </p:spTree>
    <p:extLst>
      <p:ext uri="{BB962C8B-B14F-4D97-AF65-F5344CB8AC3E}">
        <p14:creationId xmlns:p14="http://schemas.microsoft.com/office/powerpoint/2010/main" val="333163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6183-8846-1647-B322-F2EAFC6C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74A105-CBA6-A84D-AC71-0C3006E3D787}"/>
              </a:ext>
            </a:extLst>
          </p:cNvPr>
          <p:cNvSpPr txBox="1"/>
          <p:nvPr/>
        </p:nvSpPr>
        <p:spPr>
          <a:xfrm>
            <a:off x="8824348" y="1571625"/>
            <a:ext cx="301999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5CD00"/>
                </a:solidFill>
              </a:rPr>
              <a:t>ID: 1003</a:t>
            </a:r>
          </a:p>
          <a:p>
            <a:r>
              <a:rPr lang="en-US" dirty="0"/>
              <a:t>LC Type: Kappa</a:t>
            </a:r>
          </a:p>
          <a:p>
            <a:r>
              <a:rPr lang="en-US" dirty="0"/>
              <a:t>LC_V locus: VK3-15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7D60B0-B7C2-364C-9061-6A36ED90B800}"/>
              </a:ext>
            </a:extLst>
          </p:cNvPr>
          <p:cNvSpPr/>
          <p:nvPr/>
        </p:nvSpPr>
        <p:spPr>
          <a:xfrm>
            <a:off x="5686425" y="1714500"/>
            <a:ext cx="600075" cy="600075"/>
          </a:xfrm>
          <a:prstGeom prst="ellipse">
            <a:avLst/>
          </a:prstGeom>
          <a:noFill/>
          <a:ln w="76200">
            <a:solidFill>
              <a:srgbClr val="65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55F1CA-EF13-0B4A-9683-F55E481112D0}"/>
              </a:ext>
            </a:extLst>
          </p:cNvPr>
          <p:cNvSpPr/>
          <p:nvPr/>
        </p:nvSpPr>
        <p:spPr>
          <a:xfrm>
            <a:off x="6350889" y="2902077"/>
            <a:ext cx="600075" cy="600075"/>
          </a:xfrm>
          <a:prstGeom prst="ellipse">
            <a:avLst/>
          </a:prstGeom>
          <a:noFill/>
          <a:ln w="762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D67A55-A708-DF48-B3D6-221B9589674E}"/>
              </a:ext>
            </a:extLst>
          </p:cNvPr>
          <p:cNvSpPr txBox="1"/>
          <p:nvPr/>
        </p:nvSpPr>
        <p:spPr>
          <a:xfrm>
            <a:off x="3011424" y="320166"/>
            <a:ext cx="581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Light Chain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B3D057B-1B89-C64C-B4F9-1C87FDCB2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70" y="1185525"/>
            <a:ext cx="8310624" cy="470916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45E87E4-6133-5647-BF1C-6FA91338CC6C}"/>
              </a:ext>
            </a:extLst>
          </p:cNvPr>
          <p:cNvSpPr/>
          <p:nvPr/>
        </p:nvSpPr>
        <p:spPr>
          <a:xfrm>
            <a:off x="4242712" y="1283779"/>
            <a:ext cx="600075" cy="600075"/>
          </a:xfrm>
          <a:prstGeom prst="ellipse">
            <a:avLst/>
          </a:prstGeom>
          <a:noFill/>
          <a:ln w="76200">
            <a:solidFill>
              <a:srgbClr val="65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9DB6-CD9C-A947-B4B4-0C0C4350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06382-EF95-0F47-A9CE-B46DF58FB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g-blocks into plasmids </a:t>
            </a:r>
          </a:p>
          <a:p>
            <a:r>
              <a:rPr lang="en-US" dirty="0"/>
              <a:t>Read Influenza papers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18BB6-165A-F643-8467-C4AB1E8C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1A2C-A8C5-0047-8599-B927FC35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 – Tim</a:t>
            </a:r>
            <a:r>
              <a:rPr lang="en-US" dirty="0">
                <a:latin typeface="Century Gothic" panose="020B0502020202020204" pitchFamily="34" charset="0"/>
                <a:cs typeface="Arial" panose="020B0604020202020204" pitchFamily="34" charset="0"/>
              </a:rPr>
              <a:t>’</a:t>
            </a:r>
            <a:r>
              <a:rPr lang="en-US" dirty="0"/>
              <a:t>s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2DAD-79B4-D442-8738-51E79804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Mapping sequence determinates for the anchor epitope for hemagglutinin anchor epitope</a:t>
            </a:r>
          </a:p>
          <a:p>
            <a:pPr lvl="1"/>
            <a:r>
              <a:rPr lang="en-US" dirty="0"/>
              <a:t>There are also other epitopes included in the </a:t>
            </a:r>
            <a:r>
              <a:rPr lang="en-US" dirty="0">
                <a:latin typeface="Century Gothic" panose="020B0502020202020204" pitchFamily="34" charset="0"/>
              </a:rPr>
              <a:t>”</a:t>
            </a:r>
            <a:r>
              <a:rPr lang="en-US" dirty="0"/>
              <a:t>other</a:t>
            </a:r>
            <a:r>
              <a:rPr lang="en-US" dirty="0">
                <a:latin typeface="Century Gothic" panose="020B0502020202020204" pitchFamily="34" charset="0"/>
              </a:rPr>
              <a:t>”</a:t>
            </a:r>
            <a:r>
              <a:rPr lang="en-US" dirty="0"/>
              <a:t> fraction: </a:t>
            </a:r>
            <a:r>
              <a:rPr lang="en-US" dirty="0">
                <a:hlinkClick r:id="rId2"/>
              </a:rPr>
              <a:t>https://www.nature.com/articles/s41586-021-04356-8#Sec37</a:t>
            </a:r>
            <a:endParaRPr lang="en-US" dirty="0"/>
          </a:p>
          <a:p>
            <a:pPr lvl="2"/>
            <a:r>
              <a:rPr lang="en-US" dirty="0"/>
              <a:t>Options include: RBS, STEM,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Anchor epitope: </a:t>
            </a:r>
          </a:p>
          <a:p>
            <a:pPr lvl="2"/>
            <a:r>
              <a:rPr lang="en-US" dirty="0"/>
              <a:t>Antibodies have a really long CDR H3 loop </a:t>
            </a:r>
          </a:p>
          <a:p>
            <a:pPr lvl="2"/>
            <a:r>
              <a:rPr lang="en-US" dirty="0"/>
              <a:t>The V</a:t>
            </a:r>
            <a:r>
              <a:rPr lang="en-US" baseline="-25000" dirty="0"/>
              <a:t>H</a:t>
            </a:r>
            <a:r>
              <a:rPr lang="en-US" dirty="0"/>
              <a:t> changes but the V</a:t>
            </a:r>
            <a:r>
              <a:rPr lang="en-US" baseline="-25000" dirty="0"/>
              <a:t>L</a:t>
            </a:r>
            <a:r>
              <a:rPr lang="en-US" dirty="0"/>
              <a:t> stays the same for all the broadly neutralizing antibodies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Can study the antibodies both experimentally and computationally</a:t>
            </a:r>
          </a:p>
          <a:p>
            <a:pPr lvl="2"/>
            <a:r>
              <a:rPr lang="en-US" dirty="0"/>
              <a:t>Experimental: finding sequence determinates</a:t>
            </a:r>
          </a:p>
          <a:p>
            <a:pPr lvl="2"/>
            <a:r>
              <a:rPr lang="en-US" dirty="0"/>
              <a:t>Computational: studying the molecular interactions and predicting the impact of other mutations; using the AM code to map potential pathways? </a:t>
            </a:r>
          </a:p>
          <a:p>
            <a:pPr lvl="3"/>
            <a:r>
              <a:rPr lang="en-US" dirty="0"/>
              <a:t>Both MD and Rosetta?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Take the Inferred precursor (</a:t>
            </a:r>
            <a:r>
              <a:rPr lang="en-US" b="1" dirty="0"/>
              <a:t>UCA</a:t>
            </a:r>
            <a:r>
              <a:rPr lang="en-US" dirty="0"/>
              <a:t>) and move forward to determine the mutations that must happen to make a broadly neutralizing antibody</a:t>
            </a:r>
          </a:p>
          <a:p>
            <a:pPr lvl="1"/>
            <a:endParaRPr lang="en-US" dirty="0"/>
          </a:p>
          <a:p>
            <a:r>
              <a:rPr lang="en-US" dirty="0"/>
              <a:t>Difficulty: Medium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FCC5A-88E4-7E4D-A8B4-F9588574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21AF-CF14-BB47-BAF7-DB9135D2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8648B-0FFD-DD4A-AF26-5DD1384F9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Papers we talked about: </a:t>
            </a:r>
          </a:p>
          <a:p>
            <a:r>
              <a:rPr lang="en-US" dirty="0">
                <a:hlinkClick r:id="rId2"/>
              </a:rPr>
              <a:t>https://www.nature.com/articles/s41586-021-04356-8#Sec3</a:t>
            </a:r>
            <a:endParaRPr lang="en-US" dirty="0"/>
          </a:p>
          <a:p>
            <a:r>
              <a:rPr lang="en-US" dirty="0">
                <a:hlinkClick r:id="rId3"/>
              </a:rPr>
              <a:t>https://www.ncbi.nlm.nih.gov/pmc/articles/PMC7105897/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Recent Review: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https://virologyj.biomedcentral.com/articles/10.1186/s12985-017-0918-y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Other: 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https://www-nature-com.colorado.idm.oclc.org/articles/s41564-019-0392-y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https://www-science-org.colorado.idm.oclc.org/doi/10.1126/science.aay0678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7"/>
              </a:rPr>
              <a:t>https://www-pnas-org.colorado.idm.oclc.org/content/115/1/168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8"/>
              </a:rPr>
              <a:t>https://www-science-org.colorado.idm.oclc.org/doi/10.1126/science.aaq0620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9"/>
              </a:rPr>
              <a:t>https://www-sciencedirect-com.colorado.idm.oclc.org/science/article/pii</a:t>
            </a:r>
            <a:r>
              <a:rPr lang="en-US">
                <a:hlinkClick r:id="rId9"/>
              </a:rPr>
              <a:t>/S0092867419303976?via%3Dihub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D3C09-F0FF-084E-8EDC-13DD7D26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B6E0-2913-3A4B-B546-F97EC795FE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2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477B6BC-1ED4-F645-A318-CABEA119BE6D}" vid="{F0B0BC02-9005-1048-A6AF-7EA79E17AD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1639</TotalTime>
  <Words>485</Words>
  <Application>Microsoft Macintosh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STHeiti</vt:lpstr>
      <vt:lpstr>Arial</vt:lpstr>
      <vt:lpstr>Century Gothic</vt:lpstr>
      <vt:lpstr>Office Theme</vt:lpstr>
      <vt:lpstr>Antibodies to Study - Anchor Epitope</vt:lpstr>
      <vt:lpstr>Goal</vt:lpstr>
      <vt:lpstr>PowerPoint Presentation</vt:lpstr>
      <vt:lpstr>PowerPoint Presentation</vt:lpstr>
      <vt:lpstr>PowerPoint Presentation</vt:lpstr>
      <vt:lpstr>PowerPoint Presentation</vt:lpstr>
      <vt:lpstr>Next Steps</vt:lpstr>
      <vt:lpstr>Project 2 – Tim’s Description</vt:lpstr>
      <vt:lpstr>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Antibodies to Study - Anchor Epitope</dc:title>
  <dc:creator>Emily Rachel Rhodes</dc:creator>
  <cp:lastModifiedBy>Emily Rachel Rhodes</cp:lastModifiedBy>
  <cp:revision>10</cp:revision>
  <dcterms:created xsi:type="dcterms:W3CDTF">2022-02-28T05:05:52Z</dcterms:created>
  <dcterms:modified xsi:type="dcterms:W3CDTF">2022-03-10T00:58:09Z</dcterms:modified>
</cp:coreProperties>
</file>