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Lst>
  <p:sldSz cx="42794238" cy="30267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AFAE"/>
    <a:srgbClr val="C15757"/>
    <a:srgbClr val="E3C86D"/>
    <a:srgbClr val="BED8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96"/>
  </p:normalViewPr>
  <p:slideViewPr>
    <p:cSldViewPr snapToGrid="0" snapToObjects="1">
      <p:cViewPr>
        <p:scale>
          <a:sx n="28" d="100"/>
          <a:sy n="28" d="100"/>
        </p:scale>
        <p:origin x="109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4953466"/>
            <a:ext cx="36375102" cy="10537496"/>
          </a:xfrm>
        </p:spPr>
        <p:txBody>
          <a:bodyPr anchor="b"/>
          <a:lstStyle>
            <a:lvl1pPr algn="ctr">
              <a:defRPr sz="26480"/>
            </a:lvl1pPr>
          </a:lstStyle>
          <a:p>
            <a:r>
              <a:rPr lang="en-US"/>
              <a:t>Click to edit Master title style</a:t>
            </a:r>
            <a:endParaRPr lang="en-US" dirty="0"/>
          </a:p>
        </p:txBody>
      </p:sp>
      <p:sp>
        <p:nvSpPr>
          <p:cNvPr id="3" name="Subtitle 2"/>
          <p:cNvSpPr>
            <a:spLocks noGrp="1"/>
          </p:cNvSpPr>
          <p:nvPr>
            <p:ph type="subTitle" idx="1"/>
          </p:nvPr>
        </p:nvSpPr>
        <p:spPr>
          <a:xfrm>
            <a:off x="5349280" y="15897328"/>
            <a:ext cx="32095679" cy="7307583"/>
          </a:xfrm>
        </p:spPr>
        <p:txBody>
          <a:bodyPr/>
          <a:lstStyle>
            <a:lvl1pPr marL="0" indent="0" algn="ctr">
              <a:buNone/>
              <a:defRPr sz="10592"/>
            </a:lvl1pPr>
            <a:lvl2pPr marL="2017806" indent="0" algn="ctr">
              <a:buNone/>
              <a:defRPr sz="8827"/>
            </a:lvl2pPr>
            <a:lvl3pPr marL="4035613" indent="0" algn="ctr">
              <a:buNone/>
              <a:defRPr sz="7944"/>
            </a:lvl3pPr>
            <a:lvl4pPr marL="6053419" indent="0" algn="ctr">
              <a:buNone/>
              <a:defRPr sz="7061"/>
            </a:lvl4pPr>
            <a:lvl5pPr marL="8071226" indent="0" algn="ctr">
              <a:buNone/>
              <a:defRPr sz="7061"/>
            </a:lvl5pPr>
            <a:lvl6pPr marL="10089032" indent="0" algn="ctr">
              <a:buNone/>
              <a:defRPr sz="7061"/>
            </a:lvl6pPr>
            <a:lvl7pPr marL="12106839" indent="0" algn="ctr">
              <a:buNone/>
              <a:defRPr sz="7061"/>
            </a:lvl7pPr>
            <a:lvl8pPr marL="14124645" indent="0" algn="ctr">
              <a:buNone/>
              <a:defRPr sz="7061"/>
            </a:lvl8pPr>
            <a:lvl9pPr marL="16142452" indent="0" algn="ctr">
              <a:buNone/>
              <a:defRPr sz="706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6DA0A3-63C2-6843-942A-816B74616718}" type="datetimeFigureOut">
              <a:rPr lang="en-US" smtClean="0"/>
              <a:t>7/14/22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6B7AA-9A12-8041-988A-88CEAC3A2A5A}" type="slidenum">
              <a:rPr lang="en-US" smtClean="0"/>
              <a:t>‹#›</a:t>
            </a:fld>
            <a:endParaRPr lang="en-US"/>
          </a:p>
        </p:txBody>
      </p:sp>
    </p:spTree>
    <p:extLst>
      <p:ext uri="{BB962C8B-B14F-4D97-AF65-F5344CB8AC3E}">
        <p14:creationId xmlns:p14="http://schemas.microsoft.com/office/powerpoint/2010/main" val="1008013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DA0A3-63C2-6843-942A-816B74616718}" type="datetimeFigureOut">
              <a:rPr lang="en-US" smtClean="0"/>
              <a:t>7/14/22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6B7AA-9A12-8041-988A-88CEAC3A2A5A}" type="slidenum">
              <a:rPr lang="en-US" smtClean="0"/>
              <a:t>‹#›</a:t>
            </a:fld>
            <a:endParaRPr lang="en-US"/>
          </a:p>
        </p:txBody>
      </p:sp>
    </p:spTree>
    <p:extLst>
      <p:ext uri="{BB962C8B-B14F-4D97-AF65-F5344CB8AC3E}">
        <p14:creationId xmlns:p14="http://schemas.microsoft.com/office/powerpoint/2010/main" val="4208748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24629" y="1611452"/>
            <a:ext cx="9227508" cy="25650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106" y="1611452"/>
            <a:ext cx="27147595" cy="25650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DA0A3-63C2-6843-942A-816B74616718}" type="datetimeFigureOut">
              <a:rPr lang="en-US" smtClean="0"/>
              <a:t>7/14/22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6B7AA-9A12-8041-988A-88CEAC3A2A5A}" type="slidenum">
              <a:rPr lang="en-US" smtClean="0"/>
              <a:t>‹#›</a:t>
            </a:fld>
            <a:endParaRPr lang="en-US"/>
          </a:p>
        </p:txBody>
      </p:sp>
    </p:spTree>
    <p:extLst>
      <p:ext uri="{BB962C8B-B14F-4D97-AF65-F5344CB8AC3E}">
        <p14:creationId xmlns:p14="http://schemas.microsoft.com/office/powerpoint/2010/main" val="137946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6DA0A3-63C2-6843-942A-816B74616718}" type="datetimeFigureOut">
              <a:rPr lang="en-US" smtClean="0"/>
              <a:t>7/14/22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6B7AA-9A12-8041-988A-88CEAC3A2A5A}" type="slidenum">
              <a:rPr lang="en-US" smtClean="0"/>
              <a:t>‹#›</a:t>
            </a:fld>
            <a:endParaRPr lang="en-US"/>
          </a:p>
        </p:txBody>
      </p:sp>
    </p:spTree>
    <p:extLst>
      <p:ext uri="{BB962C8B-B14F-4D97-AF65-F5344CB8AC3E}">
        <p14:creationId xmlns:p14="http://schemas.microsoft.com/office/powerpoint/2010/main" val="1428692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19818" y="7545809"/>
            <a:ext cx="36910030" cy="12590343"/>
          </a:xfrm>
        </p:spPr>
        <p:txBody>
          <a:bodyPr anchor="b"/>
          <a:lstStyle>
            <a:lvl1pPr>
              <a:defRPr sz="26480"/>
            </a:lvl1pPr>
          </a:lstStyle>
          <a:p>
            <a:r>
              <a:rPr lang="en-US"/>
              <a:t>Click to edit Master title style</a:t>
            </a:r>
            <a:endParaRPr lang="en-US" dirty="0"/>
          </a:p>
        </p:txBody>
      </p:sp>
      <p:sp>
        <p:nvSpPr>
          <p:cNvPr id="3" name="Text Placeholder 2"/>
          <p:cNvSpPr>
            <a:spLocks noGrp="1"/>
          </p:cNvSpPr>
          <p:nvPr>
            <p:ph type="body" idx="1"/>
          </p:nvPr>
        </p:nvSpPr>
        <p:spPr>
          <a:xfrm>
            <a:off x="2919818" y="20255262"/>
            <a:ext cx="36910030" cy="6620964"/>
          </a:xfrm>
        </p:spPr>
        <p:txBody>
          <a:bodyPr/>
          <a:lstStyle>
            <a:lvl1pPr marL="0" indent="0">
              <a:buNone/>
              <a:defRPr sz="10592">
                <a:solidFill>
                  <a:schemeClr val="tx1"/>
                </a:solidFill>
              </a:defRPr>
            </a:lvl1pPr>
            <a:lvl2pPr marL="2017806" indent="0">
              <a:buNone/>
              <a:defRPr sz="8827">
                <a:solidFill>
                  <a:schemeClr val="tx1">
                    <a:tint val="75000"/>
                  </a:schemeClr>
                </a:solidFill>
              </a:defRPr>
            </a:lvl2pPr>
            <a:lvl3pPr marL="4035613" indent="0">
              <a:buNone/>
              <a:defRPr sz="7944">
                <a:solidFill>
                  <a:schemeClr val="tx1">
                    <a:tint val="75000"/>
                  </a:schemeClr>
                </a:solidFill>
              </a:defRPr>
            </a:lvl3pPr>
            <a:lvl4pPr marL="6053419" indent="0">
              <a:buNone/>
              <a:defRPr sz="7061">
                <a:solidFill>
                  <a:schemeClr val="tx1">
                    <a:tint val="75000"/>
                  </a:schemeClr>
                </a:solidFill>
              </a:defRPr>
            </a:lvl4pPr>
            <a:lvl5pPr marL="8071226" indent="0">
              <a:buNone/>
              <a:defRPr sz="7061">
                <a:solidFill>
                  <a:schemeClr val="tx1">
                    <a:tint val="75000"/>
                  </a:schemeClr>
                </a:solidFill>
              </a:defRPr>
            </a:lvl5pPr>
            <a:lvl6pPr marL="10089032" indent="0">
              <a:buNone/>
              <a:defRPr sz="7061">
                <a:solidFill>
                  <a:schemeClr val="tx1">
                    <a:tint val="75000"/>
                  </a:schemeClr>
                </a:solidFill>
              </a:defRPr>
            </a:lvl6pPr>
            <a:lvl7pPr marL="12106839" indent="0">
              <a:buNone/>
              <a:defRPr sz="7061">
                <a:solidFill>
                  <a:schemeClr val="tx1">
                    <a:tint val="75000"/>
                  </a:schemeClr>
                </a:solidFill>
              </a:defRPr>
            </a:lvl7pPr>
            <a:lvl8pPr marL="14124645" indent="0">
              <a:buNone/>
              <a:defRPr sz="7061">
                <a:solidFill>
                  <a:schemeClr val="tx1">
                    <a:tint val="75000"/>
                  </a:schemeClr>
                </a:solidFill>
              </a:defRPr>
            </a:lvl8pPr>
            <a:lvl9pPr marL="16142452" indent="0">
              <a:buNone/>
              <a:defRPr sz="706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DA0A3-63C2-6843-942A-816B74616718}" type="datetimeFigureOut">
              <a:rPr lang="en-US" smtClean="0"/>
              <a:t>7/14/22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6B7AA-9A12-8041-988A-88CEAC3A2A5A}" type="slidenum">
              <a:rPr lang="en-US" smtClean="0"/>
              <a:t>‹#›</a:t>
            </a:fld>
            <a:endParaRPr lang="en-US"/>
          </a:p>
        </p:txBody>
      </p:sp>
    </p:spTree>
    <p:extLst>
      <p:ext uri="{BB962C8B-B14F-4D97-AF65-F5344CB8AC3E}">
        <p14:creationId xmlns:p14="http://schemas.microsoft.com/office/powerpoint/2010/main" val="161943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104" y="8057261"/>
            <a:ext cx="18187551" cy="19204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4583" y="8057261"/>
            <a:ext cx="18187551" cy="19204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6DA0A3-63C2-6843-942A-816B74616718}" type="datetimeFigureOut">
              <a:rPr lang="en-US" smtClean="0"/>
              <a:t>7/14/22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6B7AA-9A12-8041-988A-88CEAC3A2A5A}" type="slidenum">
              <a:rPr lang="en-US" smtClean="0"/>
              <a:t>‹#›</a:t>
            </a:fld>
            <a:endParaRPr lang="en-US"/>
          </a:p>
        </p:txBody>
      </p:sp>
    </p:spTree>
    <p:extLst>
      <p:ext uri="{BB962C8B-B14F-4D97-AF65-F5344CB8AC3E}">
        <p14:creationId xmlns:p14="http://schemas.microsoft.com/office/powerpoint/2010/main" val="3490761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7678" y="1611459"/>
            <a:ext cx="36910030" cy="585027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7682" y="7419688"/>
            <a:ext cx="18103966"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Click to edit Master text styles</a:t>
            </a:r>
          </a:p>
        </p:txBody>
      </p:sp>
      <p:sp>
        <p:nvSpPr>
          <p:cNvPr id="4" name="Content Placeholder 3"/>
          <p:cNvSpPr>
            <a:spLocks noGrp="1"/>
          </p:cNvSpPr>
          <p:nvPr>
            <p:ph sz="half" idx="2"/>
          </p:nvPr>
        </p:nvSpPr>
        <p:spPr>
          <a:xfrm>
            <a:off x="2947682" y="11055963"/>
            <a:ext cx="18103966" cy="16261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4585" y="7419688"/>
            <a:ext cx="18193125"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Click to edit Master text styles</a:t>
            </a:r>
          </a:p>
        </p:txBody>
      </p:sp>
      <p:sp>
        <p:nvSpPr>
          <p:cNvPr id="6" name="Content Placeholder 5"/>
          <p:cNvSpPr>
            <a:spLocks noGrp="1"/>
          </p:cNvSpPr>
          <p:nvPr>
            <p:ph sz="quarter" idx="4"/>
          </p:nvPr>
        </p:nvSpPr>
        <p:spPr>
          <a:xfrm>
            <a:off x="21664585" y="11055963"/>
            <a:ext cx="18193125" cy="16261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6DA0A3-63C2-6843-942A-816B74616718}" type="datetimeFigureOut">
              <a:rPr lang="en-US" smtClean="0"/>
              <a:t>7/14/22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B6B7AA-9A12-8041-988A-88CEAC3A2A5A}" type="slidenum">
              <a:rPr lang="en-US" smtClean="0"/>
              <a:t>‹#›</a:t>
            </a:fld>
            <a:endParaRPr lang="en-US"/>
          </a:p>
        </p:txBody>
      </p:sp>
    </p:spTree>
    <p:extLst>
      <p:ext uri="{BB962C8B-B14F-4D97-AF65-F5344CB8AC3E}">
        <p14:creationId xmlns:p14="http://schemas.microsoft.com/office/powerpoint/2010/main" val="2921935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6DA0A3-63C2-6843-942A-816B74616718}" type="datetimeFigureOut">
              <a:rPr lang="en-US" smtClean="0"/>
              <a:t>7/14/22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B6B7AA-9A12-8041-988A-88CEAC3A2A5A}" type="slidenum">
              <a:rPr lang="en-US" smtClean="0"/>
              <a:t>‹#›</a:t>
            </a:fld>
            <a:endParaRPr lang="en-US"/>
          </a:p>
        </p:txBody>
      </p:sp>
    </p:spTree>
    <p:extLst>
      <p:ext uri="{BB962C8B-B14F-4D97-AF65-F5344CB8AC3E}">
        <p14:creationId xmlns:p14="http://schemas.microsoft.com/office/powerpoint/2010/main" val="2436337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DA0A3-63C2-6843-942A-816B74616718}" type="datetimeFigureOut">
              <a:rPr lang="en-US" smtClean="0"/>
              <a:t>7/14/22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B6B7AA-9A12-8041-988A-88CEAC3A2A5A}" type="slidenum">
              <a:rPr lang="en-US" smtClean="0"/>
              <a:t>‹#›</a:t>
            </a:fld>
            <a:endParaRPr lang="en-US"/>
          </a:p>
        </p:txBody>
      </p:sp>
    </p:spTree>
    <p:extLst>
      <p:ext uri="{BB962C8B-B14F-4D97-AF65-F5344CB8AC3E}">
        <p14:creationId xmlns:p14="http://schemas.microsoft.com/office/powerpoint/2010/main" val="1212226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3"/>
            </a:lvl1pPr>
          </a:lstStyle>
          <a:p>
            <a:r>
              <a:rPr lang="en-US"/>
              <a:t>Click to edit Master title style</a:t>
            </a:r>
            <a:endParaRPr lang="en-US" dirty="0"/>
          </a:p>
        </p:txBody>
      </p:sp>
      <p:sp>
        <p:nvSpPr>
          <p:cNvPr id="3" name="Content Placeholder 2"/>
          <p:cNvSpPr>
            <a:spLocks noGrp="1"/>
          </p:cNvSpPr>
          <p:nvPr>
            <p:ph idx="1"/>
          </p:nvPr>
        </p:nvSpPr>
        <p:spPr>
          <a:xfrm>
            <a:off x="18193125" y="4357934"/>
            <a:ext cx="21664583" cy="21509383"/>
          </a:xfrm>
        </p:spPr>
        <p:txBody>
          <a:bodyPr/>
          <a:lstStyle>
            <a:lvl1pPr>
              <a:defRPr sz="14123"/>
            </a:lvl1pPr>
            <a:lvl2pPr>
              <a:defRPr sz="12358"/>
            </a:lvl2pPr>
            <a:lvl3pPr>
              <a:defRPr sz="10592"/>
            </a:lvl3pPr>
            <a:lvl4pPr>
              <a:defRPr sz="8827"/>
            </a:lvl4pPr>
            <a:lvl5pPr>
              <a:defRPr sz="8827"/>
            </a:lvl5pPr>
            <a:lvl6pPr>
              <a:defRPr sz="8827"/>
            </a:lvl6pPr>
            <a:lvl7pPr>
              <a:defRPr sz="8827"/>
            </a:lvl7pPr>
            <a:lvl8pPr>
              <a:defRPr sz="8827"/>
            </a:lvl8pPr>
            <a:lvl9pPr>
              <a:defRPr sz="88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Click to edit Master text styles</a:t>
            </a:r>
          </a:p>
        </p:txBody>
      </p:sp>
      <p:sp>
        <p:nvSpPr>
          <p:cNvPr id="5" name="Date Placeholder 4"/>
          <p:cNvSpPr>
            <a:spLocks noGrp="1"/>
          </p:cNvSpPr>
          <p:nvPr>
            <p:ph type="dt" sz="half" idx="10"/>
          </p:nvPr>
        </p:nvSpPr>
        <p:spPr/>
        <p:txBody>
          <a:bodyPr/>
          <a:lstStyle/>
          <a:p>
            <a:fld id="{CE6DA0A3-63C2-6843-942A-816B74616718}" type="datetimeFigureOut">
              <a:rPr lang="en-US" smtClean="0"/>
              <a:t>7/14/22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6B7AA-9A12-8041-988A-88CEAC3A2A5A}" type="slidenum">
              <a:rPr lang="en-US" smtClean="0"/>
              <a:t>‹#›</a:t>
            </a:fld>
            <a:endParaRPr lang="en-US"/>
          </a:p>
        </p:txBody>
      </p:sp>
    </p:spTree>
    <p:extLst>
      <p:ext uri="{BB962C8B-B14F-4D97-AF65-F5344CB8AC3E}">
        <p14:creationId xmlns:p14="http://schemas.microsoft.com/office/powerpoint/2010/main" val="376825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3"/>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3125" y="4357934"/>
            <a:ext cx="21664583" cy="21509383"/>
          </a:xfrm>
        </p:spPr>
        <p:txBody>
          <a:bodyPr anchor="t"/>
          <a:lstStyle>
            <a:lvl1pPr marL="0" indent="0">
              <a:buNone/>
              <a:defRPr sz="14123"/>
            </a:lvl1pPr>
            <a:lvl2pPr marL="2017806" indent="0">
              <a:buNone/>
              <a:defRPr sz="12358"/>
            </a:lvl2pPr>
            <a:lvl3pPr marL="4035613" indent="0">
              <a:buNone/>
              <a:defRPr sz="10592"/>
            </a:lvl3pPr>
            <a:lvl4pPr marL="6053419" indent="0">
              <a:buNone/>
              <a:defRPr sz="8827"/>
            </a:lvl4pPr>
            <a:lvl5pPr marL="8071226" indent="0">
              <a:buNone/>
              <a:defRPr sz="8827"/>
            </a:lvl5pPr>
            <a:lvl6pPr marL="10089032" indent="0">
              <a:buNone/>
              <a:defRPr sz="8827"/>
            </a:lvl6pPr>
            <a:lvl7pPr marL="12106839" indent="0">
              <a:buNone/>
              <a:defRPr sz="8827"/>
            </a:lvl7pPr>
            <a:lvl8pPr marL="14124645" indent="0">
              <a:buNone/>
              <a:defRPr sz="8827"/>
            </a:lvl8pPr>
            <a:lvl9pPr marL="16142452" indent="0">
              <a:buNone/>
              <a:defRPr sz="8827"/>
            </a:lvl9pPr>
          </a:lstStyle>
          <a:p>
            <a:r>
              <a:rPr lang="en-US"/>
              <a:t>Click icon to add picture</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Click to edit Master text styles</a:t>
            </a:r>
          </a:p>
        </p:txBody>
      </p:sp>
      <p:sp>
        <p:nvSpPr>
          <p:cNvPr id="5" name="Date Placeholder 4"/>
          <p:cNvSpPr>
            <a:spLocks noGrp="1"/>
          </p:cNvSpPr>
          <p:nvPr>
            <p:ph type="dt" sz="half" idx="10"/>
          </p:nvPr>
        </p:nvSpPr>
        <p:spPr/>
        <p:txBody>
          <a:bodyPr/>
          <a:lstStyle/>
          <a:p>
            <a:fld id="{CE6DA0A3-63C2-6843-942A-816B74616718}" type="datetimeFigureOut">
              <a:rPr lang="en-US" smtClean="0"/>
              <a:t>7/14/22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6B7AA-9A12-8041-988A-88CEAC3A2A5A}" type="slidenum">
              <a:rPr lang="en-US" smtClean="0"/>
              <a:t>‹#›</a:t>
            </a:fld>
            <a:endParaRPr lang="en-US"/>
          </a:p>
        </p:txBody>
      </p:sp>
    </p:spTree>
    <p:extLst>
      <p:ext uri="{BB962C8B-B14F-4D97-AF65-F5344CB8AC3E}">
        <p14:creationId xmlns:p14="http://schemas.microsoft.com/office/powerpoint/2010/main" val="2165168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104" y="1611459"/>
            <a:ext cx="36910030" cy="58502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104" y="8057261"/>
            <a:ext cx="36910030" cy="192043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104" y="28053287"/>
            <a:ext cx="9628704" cy="1611452"/>
          </a:xfrm>
          <a:prstGeom prst="rect">
            <a:avLst/>
          </a:prstGeom>
        </p:spPr>
        <p:txBody>
          <a:bodyPr vert="horz" lIns="91440" tIns="45720" rIns="91440" bIns="45720" rtlCol="0" anchor="ctr"/>
          <a:lstStyle>
            <a:lvl1pPr algn="l">
              <a:defRPr sz="5296">
                <a:solidFill>
                  <a:schemeClr val="tx1">
                    <a:tint val="75000"/>
                  </a:schemeClr>
                </a:solidFill>
              </a:defRPr>
            </a:lvl1pPr>
          </a:lstStyle>
          <a:p>
            <a:fld id="{CE6DA0A3-63C2-6843-942A-816B74616718}" type="datetimeFigureOut">
              <a:rPr lang="en-US" smtClean="0"/>
              <a:t>7/14/22</a:t>
            </a:fld>
            <a:endParaRPr lang="en-US"/>
          </a:p>
        </p:txBody>
      </p:sp>
      <p:sp>
        <p:nvSpPr>
          <p:cNvPr id="5" name="Footer Placeholder 4"/>
          <p:cNvSpPr>
            <a:spLocks noGrp="1"/>
          </p:cNvSpPr>
          <p:nvPr>
            <p:ph type="ftr" sz="quarter" idx="3"/>
          </p:nvPr>
        </p:nvSpPr>
        <p:spPr>
          <a:xfrm>
            <a:off x="14175592" y="28053287"/>
            <a:ext cx="14443055" cy="1611452"/>
          </a:xfrm>
          <a:prstGeom prst="rect">
            <a:avLst/>
          </a:prstGeom>
        </p:spPr>
        <p:txBody>
          <a:bodyPr vert="horz" lIns="91440" tIns="45720" rIns="91440" bIns="45720" rtlCol="0" anchor="ctr"/>
          <a:lstStyle>
            <a:lvl1pPr algn="ctr">
              <a:defRPr sz="529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23430" y="28053287"/>
            <a:ext cx="9628704" cy="1611452"/>
          </a:xfrm>
          <a:prstGeom prst="rect">
            <a:avLst/>
          </a:prstGeom>
        </p:spPr>
        <p:txBody>
          <a:bodyPr vert="horz" lIns="91440" tIns="45720" rIns="91440" bIns="45720" rtlCol="0" anchor="ctr"/>
          <a:lstStyle>
            <a:lvl1pPr algn="r">
              <a:defRPr sz="5296">
                <a:solidFill>
                  <a:schemeClr val="tx1">
                    <a:tint val="75000"/>
                  </a:schemeClr>
                </a:solidFill>
              </a:defRPr>
            </a:lvl1pPr>
          </a:lstStyle>
          <a:p>
            <a:fld id="{7CB6B7AA-9A12-8041-988A-88CEAC3A2A5A}" type="slidenum">
              <a:rPr lang="en-US" smtClean="0"/>
              <a:t>‹#›</a:t>
            </a:fld>
            <a:endParaRPr lang="en-US"/>
          </a:p>
        </p:txBody>
      </p:sp>
    </p:spTree>
    <p:extLst>
      <p:ext uri="{BB962C8B-B14F-4D97-AF65-F5344CB8AC3E}">
        <p14:creationId xmlns:p14="http://schemas.microsoft.com/office/powerpoint/2010/main" val="18549052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035613" rtl="0" eaLnBrk="1" latinLnBrk="0" hangingPunct="1">
        <a:lnSpc>
          <a:spcPct val="90000"/>
        </a:lnSpc>
        <a:spcBef>
          <a:spcPct val="0"/>
        </a:spcBef>
        <a:buNone/>
        <a:defRPr sz="19419" kern="1200">
          <a:solidFill>
            <a:schemeClr val="tx1"/>
          </a:solidFill>
          <a:latin typeface="+mj-lt"/>
          <a:ea typeface="+mj-ea"/>
          <a:cs typeface="+mj-cs"/>
        </a:defRPr>
      </a:lvl1pPr>
    </p:titleStyle>
    <p:bodyStyle>
      <a:lvl1pPr marL="1008903" indent="-1008903" algn="l" defTabSz="4035613" rtl="0" eaLnBrk="1" latinLnBrk="0" hangingPunct="1">
        <a:lnSpc>
          <a:spcPct val="90000"/>
        </a:lnSpc>
        <a:spcBef>
          <a:spcPts val="4413"/>
        </a:spcBef>
        <a:buFont typeface="Arial" panose="020B0604020202020204" pitchFamily="34" charset="0"/>
        <a:buChar char="•"/>
        <a:defRPr sz="12358" kern="1200">
          <a:solidFill>
            <a:schemeClr val="tx1"/>
          </a:solidFill>
          <a:latin typeface="+mn-lt"/>
          <a:ea typeface="+mn-ea"/>
          <a:cs typeface="+mn-cs"/>
        </a:defRPr>
      </a:lvl1pPr>
      <a:lvl2pPr marL="3026710" indent="-1008903" algn="l" defTabSz="4035613" rtl="0" eaLnBrk="1" latinLnBrk="0" hangingPunct="1">
        <a:lnSpc>
          <a:spcPct val="90000"/>
        </a:lnSpc>
        <a:spcBef>
          <a:spcPts val="2207"/>
        </a:spcBef>
        <a:buFont typeface="Arial" panose="020B0604020202020204" pitchFamily="34" charset="0"/>
        <a:buChar char="•"/>
        <a:defRPr sz="10592" kern="1200">
          <a:solidFill>
            <a:schemeClr val="tx1"/>
          </a:solidFill>
          <a:latin typeface="+mn-lt"/>
          <a:ea typeface="+mn-ea"/>
          <a:cs typeface="+mn-cs"/>
        </a:defRPr>
      </a:lvl2pPr>
      <a:lvl3pPr marL="5044516" indent="-1008903" algn="l" defTabSz="4035613" rtl="0" eaLnBrk="1" latinLnBrk="0" hangingPunct="1">
        <a:lnSpc>
          <a:spcPct val="90000"/>
        </a:lnSpc>
        <a:spcBef>
          <a:spcPts val="2207"/>
        </a:spcBef>
        <a:buFont typeface="Arial" panose="020B0604020202020204" pitchFamily="34" charset="0"/>
        <a:buChar char="•"/>
        <a:defRPr sz="8827" kern="1200">
          <a:solidFill>
            <a:schemeClr val="tx1"/>
          </a:solidFill>
          <a:latin typeface="+mn-lt"/>
          <a:ea typeface="+mn-ea"/>
          <a:cs typeface="+mn-cs"/>
        </a:defRPr>
      </a:lvl3pPr>
      <a:lvl4pPr marL="7062323"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4pPr>
      <a:lvl5pPr marL="908012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5pPr>
      <a:lvl6pPr marL="11097936"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6pPr>
      <a:lvl7pPr marL="13115742"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7pPr>
      <a:lvl8pPr marL="1513354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8pPr>
      <a:lvl9pPr marL="17151355"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9pPr>
    </p:bodyStyle>
    <p:otherStyle>
      <a:defPPr>
        <a:defRPr lang="en-US"/>
      </a:defPPr>
      <a:lvl1pPr marL="0" algn="l" defTabSz="4035613" rtl="0" eaLnBrk="1" latinLnBrk="0" hangingPunct="1">
        <a:defRPr sz="7944" kern="1200">
          <a:solidFill>
            <a:schemeClr val="tx1"/>
          </a:solidFill>
          <a:latin typeface="+mn-lt"/>
          <a:ea typeface="+mn-ea"/>
          <a:cs typeface="+mn-cs"/>
        </a:defRPr>
      </a:lvl1pPr>
      <a:lvl2pPr marL="2017806" algn="l" defTabSz="4035613" rtl="0" eaLnBrk="1" latinLnBrk="0" hangingPunct="1">
        <a:defRPr sz="7944" kern="1200">
          <a:solidFill>
            <a:schemeClr val="tx1"/>
          </a:solidFill>
          <a:latin typeface="+mn-lt"/>
          <a:ea typeface="+mn-ea"/>
          <a:cs typeface="+mn-cs"/>
        </a:defRPr>
      </a:lvl2pPr>
      <a:lvl3pPr marL="4035613" algn="l" defTabSz="4035613" rtl="0" eaLnBrk="1" latinLnBrk="0" hangingPunct="1">
        <a:defRPr sz="7944" kern="1200">
          <a:solidFill>
            <a:schemeClr val="tx1"/>
          </a:solidFill>
          <a:latin typeface="+mn-lt"/>
          <a:ea typeface="+mn-ea"/>
          <a:cs typeface="+mn-cs"/>
        </a:defRPr>
      </a:lvl3pPr>
      <a:lvl4pPr marL="6053419" algn="l" defTabSz="4035613" rtl="0" eaLnBrk="1" latinLnBrk="0" hangingPunct="1">
        <a:defRPr sz="7944" kern="1200">
          <a:solidFill>
            <a:schemeClr val="tx1"/>
          </a:solidFill>
          <a:latin typeface="+mn-lt"/>
          <a:ea typeface="+mn-ea"/>
          <a:cs typeface="+mn-cs"/>
        </a:defRPr>
      </a:lvl4pPr>
      <a:lvl5pPr marL="8071226" algn="l" defTabSz="4035613" rtl="0" eaLnBrk="1" latinLnBrk="0" hangingPunct="1">
        <a:defRPr sz="7944" kern="1200">
          <a:solidFill>
            <a:schemeClr val="tx1"/>
          </a:solidFill>
          <a:latin typeface="+mn-lt"/>
          <a:ea typeface="+mn-ea"/>
          <a:cs typeface="+mn-cs"/>
        </a:defRPr>
      </a:lvl5pPr>
      <a:lvl6pPr marL="10089032" algn="l" defTabSz="4035613" rtl="0" eaLnBrk="1" latinLnBrk="0" hangingPunct="1">
        <a:defRPr sz="7944" kern="1200">
          <a:solidFill>
            <a:schemeClr val="tx1"/>
          </a:solidFill>
          <a:latin typeface="+mn-lt"/>
          <a:ea typeface="+mn-ea"/>
          <a:cs typeface="+mn-cs"/>
        </a:defRPr>
      </a:lvl6pPr>
      <a:lvl7pPr marL="12106839" algn="l" defTabSz="4035613" rtl="0" eaLnBrk="1" latinLnBrk="0" hangingPunct="1">
        <a:defRPr sz="7944" kern="1200">
          <a:solidFill>
            <a:schemeClr val="tx1"/>
          </a:solidFill>
          <a:latin typeface="+mn-lt"/>
          <a:ea typeface="+mn-ea"/>
          <a:cs typeface="+mn-cs"/>
        </a:defRPr>
      </a:lvl7pPr>
      <a:lvl8pPr marL="14124645" algn="l" defTabSz="4035613" rtl="0" eaLnBrk="1" latinLnBrk="0" hangingPunct="1">
        <a:defRPr sz="7944" kern="1200">
          <a:solidFill>
            <a:schemeClr val="tx1"/>
          </a:solidFill>
          <a:latin typeface="+mn-lt"/>
          <a:ea typeface="+mn-ea"/>
          <a:cs typeface="+mn-cs"/>
        </a:defRPr>
      </a:lvl8pPr>
      <a:lvl9pPr marL="16142452" algn="l" defTabSz="4035613" rtl="0" eaLnBrk="1" latinLnBrk="0" hangingPunct="1">
        <a:defRPr sz="79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emf"/><Relationship Id="rId5" Type="http://schemas.openxmlformats.org/officeDocument/2006/relationships/image" Target="../media/image4.png"/><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07359EDE-C4ED-BF0D-9C3C-6CC97C394099}"/>
              </a:ext>
            </a:extLst>
          </p:cNvPr>
          <p:cNvPicPr>
            <a:picLocks noChangeAspect="1"/>
          </p:cNvPicPr>
          <p:nvPr/>
        </p:nvPicPr>
        <p:blipFill>
          <a:blip r:embed="rId2"/>
          <a:stretch>
            <a:fillRect/>
          </a:stretch>
        </p:blipFill>
        <p:spPr>
          <a:xfrm>
            <a:off x="-423911" y="17545528"/>
            <a:ext cx="18166239" cy="3027707"/>
          </a:xfrm>
          <a:prstGeom prst="rect">
            <a:avLst/>
          </a:prstGeom>
        </p:spPr>
      </p:pic>
      <p:sp>
        <p:nvSpPr>
          <p:cNvPr id="7" name="Rectangle 6">
            <a:extLst>
              <a:ext uri="{FF2B5EF4-FFF2-40B4-BE49-F238E27FC236}">
                <a16:creationId xmlns:a16="http://schemas.microsoft.com/office/drawing/2014/main" id="{0F96D01F-5714-6D3A-F890-5B457431932E}"/>
              </a:ext>
            </a:extLst>
          </p:cNvPr>
          <p:cNvSpPr/>
          <p:nvPr/>
        </p:nvSpPr>
        <p:spPr>
          <a:xfrm>
            <a:off x="0" y="0"/>
            <a:ext cx="42794238" cy="13279419"/>
          </a:xfrm>
          <a:prstGeom prst="rect">
            <a:avLst/>
          </a:prstGeom>
          <a:solidFill>
            <a:srgbClr val="EEAF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diagram&#10;&#10;Description automatically generated">
            <a:extLst>
              <a:ext uri="{FF2B5EF4-FFF2-40B4-BE49-F238E27FC236}">
                <a16:creationId xmlns:a16="http://schemas.microsoft.com/office/drawing/2014/main" id="{2E9144F6-8C95-51D6-9F83-FEDB76654A4B}"/>
              </a:ext>
            </a:extLst>
          </p:cNvPr>
          <p:cNvPicPr>
            <a:picLocks noChangeAspect="1"/>
          </p:cNvPicPr>
          <p:nvPr/>
        </p:nvPicPr>
        <p:blipFill>
          <a:blip r:embed="rId3"/>
          <a:stretch>
            <a:fillRect/>
          </a:stretch>
        </p:blipFill>
        <p:spPr>
          <a:xfrm>
            <a:off x="27229277" y="1020123"/>
            <a:ext cx="15564961" cy="12259296"/>
          </a:xfrm>
          <a:prstGeom prst="rect">
            <a:avLst/>
          </a:prstGeom>
        </p:spPr>
      </p:pic>
      <p:sp>
        <p:nvSpPr>
          <p:cNvPr id="11" name="TextBox 10">
            <a:extLst>
              <a:ext uri="{FF2B5EF4-FFF2-40B4-BE49-F238E27FC236}">
                <a16:creationId xmlns:a16="http://schemas.microsoft.com/office/drawing/2014/main" id="{B1FC2F37-B307-BCDB-B201-CAC2A99E51FE}"/>
              </a:ext>
            </a:extLst>
          </p:cNvPr>
          <p:cNvSpPr txBox="1"/>
          <p:nvPr/>
        </p:nvSpPr>
        <p:spPr>
          <a:xfrm>
            <a:off x="1341120" y="1177863"/>
            <a:ext cx="24547037" cy="3785652"/>
          </a:xfrm>
          <a:prstGeom prst="rect">
            <a:avLst/>
          </a:prstGeom>
          <a:noFill/>
        </p:spPr>
        <p:txBody>
          <a:bodyPr wrap="square" rtlCol="0">
            <a:spAutoFit/>
          </a:bodyPr>
          <a:lstStyle/>
          <a:p>
            <a:pPr algn="ctr"/>
            <a:r>
              <a:rPr lang="en-US" sz="8000" u="sng" dirty="0">
                <a:latin typeface=""/>
              </a:rPr>
              <a:t>Kill Them with “</a:t>
            </a:r>
            <a:r>
              <a:rPr lang="en-US" sz="8000" u="sng" dirty="0" err="1">
                <a:latin typeface=""/>
              </a:rPr>
              <a:t>Kine”ness</a:t>
            </a:r>
            <a:r>
              <a:rPr lang="en-US" sz="8000" u="sng" dirty="0">
                <a:latin typeface=""/>
              </a:rPr>
              <a:t>:</a:t>
            </a:r>
          </a:p>
          <a:p>
            <a:pPr algn="ctr"/>
            <a:r>
              <a:rPr lang="en-US" sz="8000" dirty="0">
                <a:latin typeface=""/>
              </a:rPr>
              <a:t>Using MD Simulations to Guide the Design of Cytokine Drug Delivery Platforms for Cancer Therapy</a:t>
            </a:r>
          </a:p>
        </p:txBody>
      </p:sp>
      <p:sp>
        <p:nvSpPr>
          <p:cNvPr id="12" name="TextBox 11">
            <a:extLst>
              <a:ext uri="{FF2B5EF4-FFF2-40B4-BE49-F238E27FC236}">
                <a16:creationId xmlns:a16="http://schemas.microsoft.com/office/drawing/2014/main" id="{1441EF03-45A6-D128-AC0E-7BAE414539DB}"/>
              </a:ext>
            </a:extLst>
          </p:cNvPr>
          <p:cNvSpPr txBox="1"/>
          <p:nvPr/>
        </p:nvSpPr>
        <p:spPr>
          <a:xfrm>
            <a:off x="3921998" y="5023781"/>
            <a:ext cx="19385280" cy="1323439"/>
          </a:xfrm>
          <a:prstGeom prst="rect">
            <a:avLst/>
          </a:prstGeom>
          <a:noFill/>
        </p:spPr>
        <p:txBody>
          <a:bodyPr wrap="square" rtlCol="0">
            <a:spAutoFit/>
          </a:bodyPr>
          <a:lstStyle/>
          <a:p>
            <a:pPr algn="ctr"/>
            <a:r>
              <a:rPr lang="en-US" sz="4000" dirty="0">
                <a:latin typeface=""/>
              </a:rPr>
              <a:t>Authors:	Emily Rhodes</a:t>
            </a:r>
            <a:r>
              <a:rPr lang="en-US" sz="4000" baseline="30000" dirty="0">
                <a:latin typeface=""/>
              </a:rPr>
              <a:t>1</a:t>
            </a:r>
            <a:r>
              <a:rPr lang="en-US" sz="4000" dirty="0">
                <a:latin typeface=""/>
              </a:rPr>
              <a:t>, Nicole Day</a:t>
            </a:r>
            <a:r>
              <a:rPr lang="en-US" sz="4000" baseline="30000" dirty="0">
                <a:latin typeface=""/>
              </a:rPr>
              <a:t>1</a:t>
            </a:r>
            <a:r>
              <a:rPr lang="en-US" sz="4000" dirty="0">
                <a:latin typeface=""/>
              </a:rPr>
              <a:t>, Wyatt Shields</a:t>
            </a:r>
            <a:r>
              <a:rPr lang="en-US" sz="4000" baseline="30000" dirty="0">
                <a:latin typeface=""/>
              </a:rPr>
              <a:t>1</a:t>
            </a:r>
            <a:r>
              <a:rPr lang="en-US" sz="4000" dirty="0">
                <a:latin typeface=""/>
              </a:rPr>
              <a:t> and Kayla Sprenger</a:t>
            </a:r>
            <a:r>
              <a:rPr lang="en-US" sz="4000" baseline="30000" dirty="0">
                <a:latin typeface=""/>
              </a:rPr>
              <a:t>1</a:t>
            </a:r>
            <a:endParaRPr lang="en-US" sz="4000" dirty="0">
              <a:latin typeface=""/>
            </a:endParaRPr>
          </a:p>
          <a:p>
            <a:pPr algn="ctr"/>
            <a:r>
              <a:rPr lang="en-US" sz="4000" dirty="0">
                <a:latin typeface=""/>
              </a:rPr>
              <a:t>[1] University of Colorado, Boulder</a:t>
            </a:r>
          </a:p>
        </p:txBody>
      </p:sp>
      <p:sp>
        <p:nvSpPr>
          <p:cNvPr id="13" name="TextBox 12">
            <a:extLst>
              <a:ext uri="{FF2B5EF4-FFF2-40B4-BE49-F238E27FC236}">
                <a16:creationId xmlns:a16="http://schemas.microsoft.com/office/drawing/2014/main" id="{A5E15D9E-1A9A-0E2D-53F3-A4C9C3B18F0A}"/>
              </a:ext>
            </a:extLst>
          </p:cNvPr>
          <p:cNvSpPr txBox="1"/>
          <p:nvPr/>
        </p:nvSpPr>
        <p:spPr>
          <a:xfrm>
            <a:off x="1341120" y="6629057"/>
            <a:ext cx="25400477" cy="6247864"/>
          </a:xfrm>
          <a:prstGeom prst="rect">
            <a:avLst/>
          </a:prstGeom>
          <a:noFill/>
        </p:spPr>
        <p:txBody>
          <a:bodyPr wrap="square" rtlCol="0">
            <a:spAutoFit/>
          </a:bodyPr>
          <a:lstStyle/>
          <a:p>
            <a:pPr algn="just"/>
            <a:r>
              <a:rPr lang="en-US" sz="4000" u="sng" dirty="0">
                <a:latin typeface=""/>
              </a:rPr>
              <a:t>Overview</a:t>
            </a:r>
            <a:r>
              <a:rPr lang="en-US" sz="4000" dirty="0">
                <a:latin typeface=""/>
              </a:rPr>
              <a:t>: Cytokines are small proteins crucial to cell signaling and are often delivered to cells for therapeutic applications. However, these cytokines must be localized to highly specific locations in the body, requiring directed delivery. </a:t>
            </a:r>
            <a:r>
              <a:rPr lang="en-US" sz="4000" dirty="0" err="1">
                <a:latin typeface=""/>
              </a:rPr>
              <a:t>Zongmin</a:t>
            </a:r>
            <a:r>
              <a:rPr lang="en-US" sz="4000" dirty="0">
                <a:latin typeface=""/>
              </a:rPr>
              <a:t> et. al has created a nanoparticle platform for cytokine delivery in lung metastases applications.</a:t>
            </a:r>
            <a:r>
              <a:rPr lang="en-US" sz="4000" baseline="30000" dirty="0">
                <a:latin typeface=""/>
              </a:rPr>
              <a:t>1,2</a:t>
            </a:r>
            <a:r>
              <a:rPr lang="en-US" sz="4000" dirty="0">
                <a:latin typeface=""/>
              </a:rPr>
              <a:t> While these solutions are highly relevant, they do not broadly guide design of cytokine encapsulated nanoparticles, nor underline the features of the system that allow for proper drug delivery, namely with regards to: protection of the cytokine, maximal loading of the cytokine and tailored release of the cytokine. A deep molecular understanding of the nanoparticle structure and subsequent internal interactions between the polymers, proteins and solvents has allowed us to suggest the governing features of this system that allow for success. To this end, molecular dynamics (MD) simulations were harnessed to investigate key BSA/Cytokine interactions at the interface of the nanoparticle and solvent, where water meets DCM. </a:t>
            </a:r>
            <a:endParaRPr lang="en-US" sz="4000" u="sng" dirty="0">
              <a:latin typeface=""/>
            </a:endParaRPr>
          </a:p>
        </p:txBody>
      </p:sp>
      <p:pic>
        <p:nvPicPr>
          <p:cNvPr id="21" name="Picture 20" descr="Diagram&#10;&#10;Description automatically generated with medium confidence">
            <a:extLst>
              <a:ext uri="{FF2B5EF4-FFF2-40B4-BE49-F238E27FC236}">
                <a16:creationId xmlns:a16="http://schemas.microsoft.com/office/drawing/2014/main" id="{6D8DC79E-B0BE-E87A-C057-7FA73E7B64E7}"/>
              </a:ext>
            </a:extLst>
          </p:cNvPr>
          <p:cNvPicPr>
            <a:picLocks noChangeAspect="1"/>
          </p:cNvPicPr>
          <p:nvPr/>
        </p:nvPicPr>
        <p:blipFill>
          <a:blip r:embed="rId4"/>
          <a:stretch>
            <a:fillRect/>
          </a:stretch>
        </p:blipFill>
        <p:spPr>
          <a:xfrm>
            <a:off x="2764267" y="13321797"/>
            <a:ext cx="880008" cy="1749327"/>
          </a:xfrm>
          <a:prstGeom prst="rect">
            <a:avLst/>
          </a:prstGeom>
        </p:spPr>
      </p:pic>
      <p:sp>
        <p:nvSpPr>
          <p:cNvPr id="24" name="TextBox 23">
            <a:extLst>
              <a:ext uri="{FF2B5EF4-FFF2-40B4-BE49-F238E27FC236}">
                <a16:creationId xmlns:a16="http://schemas.microsoft.com/office/drawing/2014/main" id="{935EECB1-AB73-2975-9E28-F933D91D9D42}"/>
              </a:ext>
            </a:extLst>
          </p:cNvPr>
          <p:cNvSpPr txBox="1"/>
          <p:nvPr/>
        </p:nvSpPr>
        <p:spPr>
          <a:xfrm>
            <a:off x="1402080" y="13843093"/>
            <a:ext cx="14203680" cy="707886"/>
          </a:xfrm>
          <a:prstGeom prst="rect">
            <a:avLst/>
          </a:prstGeom>
          <a:noFill/>
        </p:spPr>
        <p:txBody>
          <a:bodyPr wrap="square" rtlCol="0">
            <a:spAutoFit/>
          </a:bodyPr>
          <a:lstStyle/>
          <a:p>
            <a:pPr algn="ctr"/>
            <a:r>
              <a:rPr lang="en-US" sz="4000" dirty="0">
                <a:latin typeface=""/>
              </a:rPr>
              <a:t>Hypothesis 1: Approaching the Interface</a:t>
            </a:r>
          </a:p>
        </p:txBody>
      </p:sp>
      <p:sp>
        <p:nvSpPr>
          <p:cNvPr id="28" name="TextBox 27">
            <a:extLst>
              <a:ext uri="{FF2B5EF4-FFF2-40B4-BE49-F238E27FC236}">
                <a16:creationId xmlns:a16="http://schemas.microsoft.com/office/drawing/2014/main" id="{A84E0290-1910-8EBE-1259-2BCCDC41F59F}"/>
              </a:ext>
            </a:extLst>
          </p:cNvPr>
          <p:cNvSpPr txBox="1"/>
          <p:nvPr/>
        </p:nvSpPr>
        <p:spPr>
          <a:xfrm>
            <a:off x="27188478" y="13906013"/>
            <a:ext cx="14203680" cy="707886"/>
          </a:xfrm>
          <a:prstGeom prst="rect">
            <a:avLst/>
          </a:prstGeom>
          <a:noFill/>
        </p:spPr>
        <p:txBody>
          <a:bodyPr wrap="square" rtlCol="0">
            <a:spAutoFit/>
          </a:bodyPr>
          <a:lstStyle/>
          <a:p>
            <a:pPr algn="ctr"/>
            <a:r>
              <a:rPr lang="en-US" sz="4000" dirty="0">
                <a:latin typeface=""/>
              </a:rPr>
              <a:t>Hypothesis 2: Protein Interactions</a:t>
            </a:r>
          </a:p>
        </p:txBody>
      </p:sp>
      <p:pic>
        <p:nvPicPr>
          <p:cNvPr id="23" name="Picture 22" descr="A picture containing diagram&#10;&#10;Description automatically generated">
            <a:extLst>
              <a:ext uri="{FF2B5EF4-FFF2-40B4-BE49-F238E27FC236}">
                <a16:creationId xmlns:a16="http://schemas.microsoft.com/office/drawing/2014/main" id="{896DC3BB-74BE-730F-27FC-25A19B24CB99}"/>
              </a:ext>
            </a:extLst>
          </p:cNvPr>
          <p:cNvPicPr>
            <a:picLocks noChangeAspect="1"/>
          </p:cNvPicPr>
          <p:nvPr/>
        </p:nvPicPr>
        <p:blipFill>
          <a:blip r:embed="rId5"/>
          <a:stretch>
            <a:fillRect/>
          </a:stretch>
        </p:blipFill>
        <p:spPr>
          <a:xfrm>
            <a:off x="29035957" y="13906013"/>
            <a:ext cx="877824" cy="739220"/>
          </a:xfrm>
          <a:prstGeom prst="rect">
            <a:avLst/>
          </a:prstGeom>
        </p:spPr>
      </p:pic>
      <p:sp>
        <p:nvSpPr>
          <p:cNvPr id="38" name="TextBox 37">
            <a:extLst>
              <a:ext uri="{FF2B5EF4-FFF2-40B4-BE49-F238E27FC236}">
                <a16:creationId xmlns:a16="http://schemas.microsoft.com/office/drawing/2014/main" id="{33BE0883-979C-9FDE-E7D4-5A469580132B}"/>
              </a:ext>
            </a:extLst>
          </p:cNvPr>
          <p:cNvSpPr txBox="1"/>
          <p:nvPr/>
        </p:nvSpPr>
        <p:spPr>
          <a:xfrm>
            <a:off x="17460381" y="15187065"/>
            <a:ext cx="7873476" cy="10556736"/>
          </a:xfrm>
          <a:prstGeom prst="rect">
            <a:avLst/>
          </a:prstGeom>
          <a:noFill/>
        </p:spPr>
        <p:txBody>
          <a:bodyPr wrap="square" rtlCol="0">
            <a:spAutoFit/>
          </a:bodyPr>
          <a:lstStyle/>
          <a:p>
            <a:pPr algn="just"/>
            <a:r>
              <a:rPr lang="en-US" sz="4000" u="sng" dirty="0">
                <a:latin typeface=""/>
              </a:rPr>
              <a:t>Results</a:t>
            </a:r>
            <a:r>
              <a:rPr lang="en-US" sz="4000" dirty="0">
                <a:latin typeface=""/>
              </a:rPr>
              <a:t>: Cytokines denature in DCM. This denaturation typically occurs on the exterior of the protein due to interactions between the protein and DCM. However, the secondary structure of a cytokine, in this case IL12, is preserved when the cytokine is surrounded by BSA.  Additionally, BSA denatures at the interface of DCM and water providing a secondary layer of protection by occupying the space where IL12 would typically denature. BSA, as a carrier protein, prevents IL12 from denaturing and can allow for proper drug delivery. </a:t>
            </a:r>
          </a:p>
        </p:txBody>
      </p:sp>
      <p:sp>
        <p:nvSpPr>
          <p:cNvPr id="43" name="TextBox 42">
            <a:extLst>
              <a:ext uri="{FF2B5EF4-FFF2-40B4-BE49-F238E27FC236}">
                <a16:creationId xmlns:a16="http://schemas.microsoft.com/office/drawing/2014/main" id="{F528B30E-5D76-3C0E-3A4F-6527CD918821}"/>
              </a:ext>
            </a:extLst>
          </p:cNvPr>
          <p:cNvSpPr txBox="1"/>
          <p:nvPr/>
        </p:nvSpPr>
        <p:spPr>
          <a:xfrm>
            <a:off x="1341120" y="26643114"/>
            <a:ext cx="19421139" cy="3170099"/>
          </a:xfrm>
          <a:prstGeom prst="rect">
            <a:avLst/>
          </a:prstGeom>
          <a:noFill/>
        </p:spPr>
        <p:txBody>
          <a:bodyPr wrap="square" rtlCol="0">
            <a:spAutoFit/>
          </a:bodyPr>
          <a:lstStyle/>
          <a:p>
            <a:pPr algn="just"/>
            <a:r>
              <a:rPr lang="en-US" sz="4000" u="sng" dirty="0">
                <a:latin typeface=""/>
              </a:rPr>
              <a:t>Next Steps</a:t>
            </a:r>
            <a:r>
              <a:rPr lang="en-US" sz="4000" dirty="0">
                <a:latin typeface=""/>
              </a:rPr>
              <a:t>: While both methods of protection are demonstrated, the prevalent method of protection remains unclear. To determine BSA’s role in the nanoparticle, we will continue to investigate the timescales of both interfacial approach and protein interactions. We believe the the method that occurs most rapidly will indicate the main protective effect as these features compete with one another.   </a:t>
            </a:r>
          </a:p>
        </p:txBody>
      </p:sp>
      <p:sp>
        <p:nvSpPr>
          <p:cNvPr id="45" name="TextBox 44">
            <a:extLst>
              <a:ext uri="{FF2B5EF4-FFF2-40B4-BE49-F238E27FC236}">
                <a16:creationId xmlns:a16="http://schemas.microsoft.com/office/drawing/2014/main" id="{7CF75D5F-21DE-562D-A2AA-D9254F8B1576}"/>
              </a:ext>
            </a:extLst>
          </p:cNvPr>
          <p:cNvSpPr txBox="1"/>
          <p:nvPr/>
        </p:nvSpPr>
        <p:spPr>
          <a:xfrm>
            <a:off x="22580622" y="26643113"/>
            <a:ext cx="8358372" cy="3170099"/>
          </a:xfrm>
          <a:prstGeom prst="rect">
            <a:avLst/>
          </a:prstGeom>
          <a:noFill/>
        </p:spPr>
        <p:txBody>
          <a:bodyPr wrap="square" rtlCol="0">
            <a:spAutoFit/>
          </a:bodyPr>
          <a:lstStyle/>
          <a:p>
            <a:pPr algn="just"/>
            <a:r>
              <a:rPr lang="en-US" sz="4000" u="sng" dirty="0">
                <a:latin typeface=""/>
              </a:rPr>
              <a:t>References</a:t>
            </a:r>
            <a:r>
              <a:rPr lang="en-US" sz="4000" dirty="0">
                <a:latin typeface=""/>
              </a:rPr>
              <a:t>: </a:t>
            </a:r>
          </a:p>
          <a:p>
            <a:pPr algn="just"/>
            <a:r>
              <a:rPr lang="en-US" sz="2000" dirty="0">
                <a:latin typeface=""/>
              </a:rPr>
              <a:t>[1] Zhao, Z., </a:t>
            </a:r>
            <a:r>
              <a:rPr lang="en-US" sz="2000" dirty="0" err="1">
                <a:latin typeface=""/>
              </a:rPr>
              <a:t>Ukidve</a:t>
            </a:r>
            <a:r>
              <a:rPr lang="en-US" sz="2000" dirty="0">
                <a:latin typeface=""/>
              </a:rPr>
              <a:t>, A., Krishnan, V. et al. “Systemic </a:t>
            </a:r>
            <a:r>
              <a:rPr lang="en-US" sz="2000" dirty="0" err="1">
                <a:latin typeface=""/>
              </a:rPr>
              <a:t>tumour</a:t>
            </a:r>
            <a:r>
              <a:rPr lang="en-US" sz="2000" dirty="0">
                <a:latin typeface=""/>
              </a:rPr>
              <a:t> suppression via the preferential accumulation of erythrocyte-anchored chemokine-encapsulating nanoparticles in lung metastases”, Nat Biomed </a:t>
            </a:r>
            <a:r>
              <a:rPr lang="en-US" sz="2000" dirty="0" err="1">
                <a:latin typeface=""/>
              </a:rPr>
              <a:t>Eng</a:t>
            </a:r>
            <a:r>
              <a:rPr lang="en-US" sz="2000" dirty="0">
                <a:latin typeface=""/>
              </a:rPr>
              <a:t>, </a:t>
            </a:r>
            <a:r>
              <a:rPr lang="en-US" sz="2000" b="1" dirty="0">
                <a:latin typeface=""/>
              </a:rPr>
              <a:t>2021</a:t>
            </a:r>
            <a:r>
              <a:rPr lang="en-US" sz="2000" dirty="0">
                <a:latin typeface=""/>
              </a:rPr>
              <a:t>, 5, 441–454 </a:t>
            </a:r>
          </a:p>
          <a:p>
            <a:pPr algn="just"/>
            <a:r>
              <a:rPr lang="en-US" sz="2000" dirty="0">
                <a:latin typeface=""/>
              </a:rPr>
              <a:t>[2] Zhao, Z., </a:t>
            </a:r>
            <a:r>
              <a:rPr lang="en-US" sz="2000" dirty="0" err="1">
                <a:latin typeface=""/>
              </a:rPr>
              <a:t>Ukidve</a:t>
            </a:r>
            <a:r>
              <a:rPr lang="en-US" sz="2000" dirty="0">
                <a:latin typeface=""/>
              </a:rPr>
              <a:t>, A., Gao, Y., Kim, J., and </a:t>
            </a:r>
            <a:r>
              <a:rPr lang="en-US" sz="2000" dirty="0" err="1">
                <a:latin typeface=""/>
              </a:rPr>
              <a:t>Mitragotri</a:t>
            </a:r>
            <a:r>
              <a:rPr lang="en-US" sz="2000" dirty="0">
                <a:latin typeface=""/>
              </a:rPr>
              <a:t>, S., “Erythrocyte leveraged chemotherapy (</a:t>
            </a:r>
            <a:r>
              <a:rPr lang="en-US" sz="2000" dirty="0" err="1">
                <a:latin typeface=""/>
              </a:rPr>
              <a:t>ELeCt</a:t>
            </a:r>
            <a:r>
              <a:rPr lang="en-US" sz="2000" dirty="0">
                <a:latin typeface=""/>
              </a:rPr>
              <a:t>): Nanoparticle assembly on erythrocyte surface to combat lung metastasis” Science Advances, </a:t>
            </a:r>
            <a:r>
              <a:rPr lang="en-US" sz="2000" b="1" dirty="0">
                <a:latin typeface=""/>
              </a:rPr>
              <a:t>2019</a:t>
            </a:r>
            <a:r>
              <a:rPr lang="en-US" sz="2000" dirty="0">
                <a:latin typeface=""/>
              </a:rPr>
              <a:t>, 5, eaax9250</a:t>
            </a:r>
          </a:p>
        </p:txBody>
      </p:sp>
      <p:sp>
        <p:nvSpPr>
          <p:cNvPr id="46" name="TextBox 45">
            <a:extLst>
              <a:ext uri="{FF2B5EF4-FFF2-40B4-BE49-F238E27FC236}">
                <a16:creationId xmlns:a16="http://schemas.microsoft.com/office/drawing/2014/main" id="{76EF6555-588D-AB28-5002-06BEF41C2520}"/>
              </a:ext>
            </a:extLst>
          </p:cNvPr>
          <p:cNvSpPr txBox="1"/>
          <p:nvPr/>
        </p:nvSpPr>
        <p:spPr>
          <a:xfrm>
            <a:off x="32490859" y="26643113"/>
            <a:ext cx="6700084" cy="707886"/>
          </a:xfrm>
          <a:prstGeom prst="rect">
            <a:avLst/>
          </a:prstGeom>
          <a:noFill/>
        </p:spPr>
        <p:txBody>
          <a:bodyPr wrap="square" rtlCol="0">
            <a:spAutoFit/>
          </a:bodyPr>
          <a:lstStyle/>
          <a:p>
            <a:pPr algn="just"/>
            <a:r>
              <a:rPr lang="en-US" sz="4000" u="sng" dirty="0">
                <a:latin typeface=""/>
              </a:rPr>
              <a:t>Funding Sources</a:t>
            </a:r>
            <a:r>
              <a:rPr lang="en-US" sz="4000" dirty="0">
                <a:latin typeface=""/>
              </a:rPr>
              <a:t>: </a:t>
            </a:r>
          </a:p>
        </p:txBody>
      </p:sp>
      <p:pic>
        <p:nvPicPr>
          <p:cNvPr id="47" name="Picture 2">
            <a:extLst>
              <a:ext uri="{FF2B5EF4-FFF2-40B4-BE49-F238E27FC236}">
                <a16:creationId xmlns:a16="http://schemas.microsoft.com/office/drawing/2014/main" id="{7CA54026-9F9A-5A98-B76B-3950DC4DC0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88093" y="26643113"/>
            <a:ext cx="2205699" cy="2205699"/>
          </a:xfrm>
          <a:prstGeom prst="rect">
            <a:avLst/>
          </a:prstGeom>
          <a:noFill/>
          <a:extLst>
            <a:ext uri="{909E8E84-426E-40DD-AFC4-6F175D3DCCD1}">
              <a14:hiddenFill xmlns:a14="http://schemas.microsoft.com/office/drawing/2010/main">
                <a:solidFill>
                  <a:srgbClr val="FFFFFF"/>
                </a:solidFill>
              </a14:hiddenFill>
            </a:ext>
          </a:extLst>
        </p:spPr>
      </p:pic>
      <p:sp>
        <p:nvSpPr>
          <p:cNvPr id="48" name="Text Placeholder 4">
            <a:extLst>
              <a:ext uri="{FF2B5EF4-FFF2-40B4-BE49-F238E27FC236}">
                <a16:creationId xmlns:a16="http://schemas.microsoft.com/office/drawing/2014/main" id="{C3B31A7D-82C8-5F8B-D487-129B19CED3CE}"/>
              </a:ext>
            </a:extLst>
          </p:cNvPr>
          <p:cNvSpPr txBox="1">
            <a:spLocks/>
          </p:cNvSpPr>
          <p:nvPr/>
        </p:nvSpPr>
        <p:spPr>
          <a:xfrm>
            <a:off x="37950797" y="29322261"/>
            <a:ext cx="2480289" cy="490951"/>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4000" dirty="0">
                <a:latin typeface=""/>
                <a:ea typeface="STHeiti" panose="02010600040101010101" pitchFamily="2" charset="-122"/>
              </a:rPr>
              <a:t>GAANN</a:t>
            </a:r>
          </a:p>
        </p:txBody>
      </p:sp>
      <p:pic>
        <p:nvPicPr>
          <p:cNvPr id="49" name="Picture 4" descr="CU Boulder Logo | Brand and Messaging | University of Colorado Boulder">
            <a:extLst>
              <a:ext uri="{FF2B5EF4-FFF2-40B4-BE49-F238E27FC236}">
                <a16:creationId xmlns:a16="http://schemas.microsoft.com/office/drawing/2014/main" id="{29B48726-172F-2104-D821-833150AFF5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90859" y="27607513"/>
            <a:ext cx="4306986" cy="22056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D1D46D9-AFF6-1D8A-85F7-3227A453DE29}"/>
              </a:ext>
            </a:extLst>
          </p:cNvPr>
          <p:cNvPicPr>
            <a:picLocks noChangeAspect="1"/>
          </p:cNvPicPr>
          <p:nvPr/>
        </p:nvPicPr>
        <p:blipFill>
          <a:blip r:embed="rId8"/>
          <a:stretch>
            <a:fillRect/>
          </a:stretch>
        </p:blipFill>
        <p:spPr>
          <a:xfrm>
            <a:off x="1341120" y="20484143"/>
            <a:ext cx="14630400" cy="2926080"/>
          </a:xfrm>
          <a:prstGeom prst="rect">
            <a:avLst/>
          </a:prstGeom>
        </p:spPr>
      </p:pic>
      <p:pic>
        <p:nvPicPr>
          <p:cNvPr id="6" name="Picture 5">
            <a:extLst>
              <a:ext uri="{FF2B5EF4-FFF2-40B4-BE49-F238E27FC236}">
                <a16:creationId xmlns:a16="http://schemas.microsoft.com/office/drawing/2014/main" id="{2F5D6606-65F2-B759-747C-AA100E4DDDDD}"/>
              </a:ext>
            </a:extLst>
          </p:cNvPr>
          <p:cNvPicPr>
            <a:picLocks noChangeAspect="1"/>
          </p:cNvPicPr>
          <p:nvPr/>
        </p:nvPicPr>
        <p:blipFill>
          <a:blip r:embed="rId9"/>
          <a:stretch>
            <a:fillRect/>
          </a:stretch>
        </p:blipFill>
        <p:spPr>
          <a:xfrm>
            <a:off x="1341120" y="23473564"/>
            <a:ext cx="14630400" cy="2926080"/>
          </a:xfrm>
          <a:prstGeom prst="rect">
            <a:avLst/>
          </a:prstGeom>
        </p:spPr>
      </p:pic>
      <p:pic>
        <p:nvPicPr>
          <p:cNvPr id="14" name="Picture 13">
            <a:extLst>
              <a:ext uri="{FF2B5EF4-FFF2-40B4-BE49-F238E27FC236}">
                <a16:creationId xmlns:a16="http://schemas.microsoft.com/office/drawing/2014/main" id="{7F9254B1-4A89-C5DB-44C7-431669A79A6A}"/>
              </a:ext>
            </a:extLst>
          </p:cNvPr>
          <p:cNvPicPr>
            <a:picLocks noChangeAspect="1"/>
          </p:cNvPicPr>
          <p:nvPr/>
        </p:nvPicPr>
        <p:blipFill>
          <a:blip r:embed="rId10"/>
          <a:stretch>
            <a:fillRect/>
          </a:stretch>
        </p:blipFill>
        <p:spPr>
          <a:xfrm>
            <a:off x="26975118" y="22613506"/>
            <a:ext cx="14630400" cy="3657600"/>
          </a:xfrm>
          <a:prstGeom prst="rect">
            <a:avLst/>
          </a:prstGeom>
        </p:spPr>
      </p:pic>
      <p:pic>
        <p:nvPicPr>
          <p:cNvPr id="25" name="Picture 24">
            <a:extLst>
              <a:ext uri="{FF2B5EF4-FFF2-40B4-BE49-F238E27FC236}">
                <a16:creationId xmlns:a16="http://schemas.microsoft.com/office/drawing/2014/main" id="{FABD4A90-036D-2E86-7ED2-E113E11E1AEC}"/>
              </a:ext>
            </a:extLst>
          </p:cNvPr>
          <p:cNvPicPr>
            <a:picLocks noChangeAspect="1"/>
          </p:cNvPicPr>
          <p:nvPr/>
        </p:nvPicPr>
        <p:blipFill>
          <a:blip r:embed="rId11"/>
          <a:stretch>
            <a:fillRect/>
          </a:stretch>
        </p:blipFill>
        <p:spPr>
          <a:xfrm>
            <a:off x="25205754" y="19072463"/>
            <a:ext cx="18169128" cy="3028188"/>
          </a:xfrm>
          <a:prstGeom prst="rect">
            <a:avLst/>
          </a:prstGeom>
        </p:spPr>
      </p:pic>
      <p:pic>
        <p:nvPicPr>
          <p:cNvPr id="41" name="Picture 40">
            <a:extLst>
              <a:ext uri="{FF2B5EF4-FFF2-40B4-BE49-F238E27FC236}">
                <a16:creationId xmlns:a16="http://schemas.microsoft.com/office/drawing/2014/main" id="{D14968A6-A3AA-1F1C-CE9D-5AC05359C9E2}"/>
              </a:ext>
            </a:extLst>
          </p:cNvPr>
          <p:cNvPicPr>
            <a:picLocks noChangeAspect="1"/>
          </p:cNvPicPr>
          <p:nvPr/>
        </p:nvPicPr>
        <p:blipFill>
          <a:blip r:embed="rId12"/>
          <a:stretch>
            <a:fillRect/>
          </a:stretch>
        </p:blipFill>
        <p:spPr>
          <a:xfrm>
            <a:off x="37380096" y="14645233"/>
            <a:ext cx="4572000" cy="4572000"/>
          </a:xfrm>
          <a:prstGeom prst="rect">
            <a:avLst/>
          </a:prstGeom>
        </p:spPr>
      </p:pic>
      <p:pic>
        <p:nvPicPr>
          <p:cNvPr id="44" name="Picture 43">
            <a:extLst>
              <a:ext uri="{FF2B5EF4-FFF2-40B4-BE49-F238E27FC236}">
                <a16:creationId xmlns:a16="http://schemas.microsoft.com/office/drawing/2014/main" id="{99AF844A-4BA1-266B-C2E4-CCB795F19260}"/>
              </a:ext>
            </a:extLst>
          </p:cNvPr>
          <p:cNvPicPr>
            <a:picLocks noChangeAspect="1"/>
          </p:cNvPicPr>
          <p:nvPr/>
        </p:nvPicPr>
        <p:blipFill>
          <a:blip r:embed="rId13"/>
          <a:stretch>
            <a:fillRect/>
          </a:stretch>
        </p:blipFill>
        <p:spPr>
          <a:xfrm>
            <a:off x="-426800" y="14739098"/>
            <a:ext cx="18169128" cy="3028188"/>
          </a:xfrm>
          <a:prstGeom prst="rect">
            <a:avLst/>
          </a:prstGeom>
        </p:spPr>
      </p:pic>
      <p:sp>
        <p:nvSpPr>
          <p:cNvPr id="50" name="TextBox 49">
            <a:extLst>
              <a:ext uri="{FF2B5EF4-FFF2-40B4-BE49-F238E27FC236}">
                <a16:creationId xmlns:a16="http://schemas.microsoft.com/office/drawing/2014/main" id="{A473F773-EEC1-A708-1BF5-DCB2686BB21C}"/>
              </a:ext>
            </a:extLst>
          </p:cNvPr>
          <p:cNvSpPr txBox="1"/>
          <p:nvPr/>
        </p:nvSpPr>
        <p:spPr>
          <a:xfrm>
            <a:off x="27229277" y="16236026"/>
            <a:ext cx="9568568" cy="1323439"/>
          </a:xfrm>
          <a:prstGeom prst="rect">
            <a:avLst/>
          </a:prstGeom>
          <a:noFill/>
        </p:spPr>
        <p:txBody>
          <a:bodyPr wrap="square" rtlCol="0">
            <a:spAutoFit/>
          </a:bodyPr>
          <a:lstStyle/>
          <a:p>
            <a:r>
              <a:rPr lang="en-US" sz="8000" dirty="0">
                <a:highlight>
                  <a:srgbClr val="FFFF00"/>
                </a:highlight>
              </a:rPr>
              <a:t>Describe differences</a:t>
            </a:r>
          </a:p>
        </p:txBody>
      </p:sp>
    </p:spTree>
    <p:extLst>
      <p:ext uri="{BB962C8B-B14F-4D97-AF65-F5344CB8AC3E}">
        <p14:creationId xmlns:p14="http://schemas.microsoft.com/office/powerpoint/2010/main" val="5203384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315</TotalTime>
  <Words>496</Words>
  <Application>Microsoft Macintosh PowerPoint</Application>
  <PresentationFormat>Custom</PresentationFormat>
  <Paragraphs>15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 Rachel Rhodes</dc:creator>
  <cp:lastModifiedBy>Emily Rachel Rhodes</cp:lastModifiedBy>
  <cp:revision>9</cp:revision>
  <dcterms:created xsi:type="dcterms:W3CDTF">2022-07-13T22:03:28Z</dcterms:created>
  <dcterms:modified xsi:type="dcterms:W3CDTF">2022-07-14T18:43:14Z</dcterms:modified>
</cp:coreProperties>
</file>