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0" r:id="rId4"/>
    <p:sldId id="272" r:id="rId5"/>
    <p:sldId id="269" r:id="rId6"/>
    <p:sldId id="271" r:id="rId7"/>
    <p:sldId id="273" r:id="rId8"/>
    <p:sldId id="276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F6326-5060-40AE-BA4F-5F5C365EFA5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95E527D-4135-497A-8B24-C0D8087D1677}">
      <dgm:prSet/>
      <dgm:spPr/>
      <dgm:t>
        <a:bodyPr/>
        <a:lstStyle/>
        <a:p>
          <a:pPr algn="ctr"/>
          <a:r>
            <a:rPr lang="en-US" dirty="0"/>
            <a:t>Consider expanding analysis to additional states to find even more new location opportunities. </a:t>
          </a:r>
        </a:p>
      </dgm:t>
    </dgm:pt>
    <dgm:pt modelId="{2E3970C2-C9FF-4A32-9139-80A817F939F9}" type="parTrans" cxnId="{DB259115-6612-43CA-997F-9995E9555E9A}">
      <dgm:prSet/>
      <dgm:spPr/>
      <dgm:t>
        <a:bodyPr/>
        <a:lstStyle/>
        <a:p>
          <a:endParaRPr lang="en-US"/>
        </a:p>
      </dgm:t>
    </dgm:pt>
    <dgm:pt modelId="{74396814-C2C0-469A-AC4E-20DFDA2709D8}" type="sibTrans" cxnId="{DB259115-6612-43CA-997F-9995E9555E9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AB78E3E-4032-4EC8-9061-EDA0F2D9F4DA}">
      <dgm:prSet/>
      <dgm:spPr/>
      <dgm:t>
        <a:bodyPr/>
        <a:lstStyle/>
        <a:p>
          <a:pPr algn="ctr"/>
          <a:r>
            <a:rPr lang="en-US" dirty="0"/>
            <a:t>Include more variables to improve location predictions, such as competitor or population growth data.</a:t>
          </a:r>
        </a:p>
      </dgm:t>
    </dgm:pt>
    <dgm:pt modelId="{7C6EB437-1B69-40F9-858F-23174F5F84A8}" type="parTrans" cxnId="{C82481D5-0914-479B-A13D-43D0AA931999}">
      <dgm:prSet/>
      <dgm:spPr/>
      <dgm:t>
        <a:bodyPr/>
        <a:lstStyle/>
        <a:p>
          <a:endParaRPr lang="en-US"/>
        </a:p>
      </dgm:t>
    </dgm:pt>
    <dgm:pt modelId="{9C2FFF4F-32E5-4E82-B149-D5D599C5AA09}" type="sibTrans" cxnId="{C82481D5-0914-479B-A13D-43D0AA93199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6E131EC-10A3-46CD-9E4B-B0C2D895C818}">
      <dgm:prSet/>
      <dgm:spPr/>
      <dgm:t>
        <a:bodyPr/>
        <a:lstStyle/>
        <a:p>
          <a:pPr algn="ctr"/>
          <a:r>
            <a:rPr lang="en-US" dirty="0"/>
            <a:t>Collect review data from Yelp! as well, for a more holistic view of restaurant perception. </a:t>
          </a:r>
        </a:p>
      </dgm:t>
    </dgm:pt>
    <dgm:pt modelId="{4247C9E7-BA9D-4E83-A642-B4E5FBF60FB6}" type="parTrans" cxnId="{FD02AD2D-A013-48E0-A2B3-9EA8D15962F4}">
      <dgm:prSet/>
      <dgm:spPr/>
      <dgm:t>
        <a:bodyPr/>
        <a:lstStyle/>
        <a:p>
          <a:endParaRPr lang="en-US"/>
        </a:p>
      </dgm:t>
    </dgm:pt>
    <dgm:pt modelId="{6BCA8598-9A17-4B9B-95A2-C9391B0BA85C}" type="sibTrans" cxnId="{FD02AD2D-A013-48E0-A2B3-9EA8D15962F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D23560B-6E77-4C83-B919-E6BFEE063238}">
      <dgm:prSet/>
      <dgm:spPr/>
      <dgm:t>
        <a:bodyPr/>
        <a:lstStyle/>
        <a:p>
          <a:pPr algn="ctr"/>
          <a:r>
            <a:rPr lang="en-US" dirty="0"/>
            <a:t>Analyze reviews of Wichita store, who has both a high rating and high rating count, to glean best practices. </a:t>
          </a:r>
        </a:p>
      </dgm:t>
    </dgm:pt>
    <dgm:pt modelId="{B83DAA72-6175-47C0-AA2E-F3DF283263BB}" type="parTrans" cxnId="{82D415B2-8E44-49A9-A8AD-AE04B4D64740}">
      <dgm:prSet/>
      <dgm:spPr/>
      <dgm:t>
        <a:bodyPr/>
        <a:lstStyle/>
        <a:p>
          <a:endParaRPr lang="en-US"/>
        </a:p>
      </dgm:t>
    </dgm:pt>
    <dgm:pt modelId="{9CCDF16B-B3D4-4D26-8A6F-3400A95B703D}" type="sibTrans" cxnId="{82D415B2-8E44-49A9-A8AD-AE04B4D6474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25E653D-9FD1-45C2-BA2A-54F05FE10157}" type="pres">
      <dgm:prSet presAssocID="{163F6326-5060-40AE-BA4F-5F5C365EFA55}" presName="Name0" presStyleCnt="0">
        <dgm:presLayoutVars>
          <dgm:animLvl val="lvl"/>
          <dgm:resizeHandles val="exact"/>
        </dgm:presLayoutVars>
      </dgm:prSet>
      <dgm:spPr/>
    </dgm:pt>
    <dgm:pt modelId="{0451FF42-1ACD-464C-AC20-10D3A1E98E1A}" type="pres">
      <dgm:prSet presAssocID="{D95E527D-4135-497A-8B24-C0D8087D1677}" presName="compositeNode" presStyleCnt="0">
        <dgm:presLayoutVars>
          <dgm:bulletEnabled val="1"/>
        </dgm:presLayoutVars>
      </dgm:prSet>
      <dgm:spPr/>
    </dgm:pt>
    <dgm:pt modelId="{EDEE58B4-DD67-416A-9DD6-F3CA200F3676}" type="pres">
      <dgm:prSet presAssocID="{D95E527D-4135-497A-8B24-C0D8087D1677}" presName="bgRect" presStyleLbl="bgAccFollowNode1" presStyleIdx="0" presStyleCnt="4"/>
      <dgm:spPr/>
    </dgm:pt>
    <dgm:pt modelId="{B46ACB85-3036-4BEB-8CE3-04106433D636}" type="pres">
      <dgm:prSet presAssocID="{74396814-C2C0-469A-AC4E-20DFDA2709D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ADD2DC5-71D7-496D-8AC1-92EFF590CC4D}" type="pres">
      <dgm:prSet presAssocID="{D95E527D-4135-497A-8B24-C0D8087D1677}" presName="bottomLine" presStyleLbl="alignNode1" presStyleIdx="1" presStyleCnt="8">
        <dgm:presLayoutVars/>
      </dgm:prSet>
      <dgm:spPr/>
    </dgm:pt>
    <dgm:pt modelId="{613EFD2A-E787-49E5-9690-57B7337DACB6}" type="pres">
      <dgm:prSet presAssocID="{D95E527D-4135-497A-8B24-C0D8087D1677}" presName="nodeText" presStyleLbl="bgAccFollowNode1" presStyleIdx="0" presStyleCnt="4">
        <dgm:presLayoutVars>
          <dgm:bulletEnabled val="1"/>
        </dgm:presLayoutVars>
      </dgm:prSet>
      <dgm:spPr/>
    </dgm:pt>
    <dgm:pt modelId="{8EBEBFC9-4617-4B09-80E2-3608799F6B89}" type="pres">
      <dgm:prSet presAssocID="{74396814-C2C0-469A-AC4E-20DFDA2709D8}" presName="sibTrans" presStyleCnt="0"/>
      <dgm:spPr/>
    </dgm:pt>
    <dgm:pt modelId="{5413A9CE-265E-48E3-B3F2-0123DA5513E0}" type="pres">
      <dgm:prSet presAssocID="{3AB78E3E-4032-4EC8-9061-EDA0F2D9F4DA}" presName="compositeNode" presStyleCnt="0">
        <dgm:presLayoutVars>
          <dgm:bulletEnabled val="1"/>
        </dgm:presLayoutVars>
      </dgm:prSet>
      <dgm:spPr/>
    </dgm:pt>
    <dgm:pt modelId="{B42A03AB-3E6E-450C-9D37-EA4CCB3720AC}" type="pres">
      <dgm:prSet presAssocID="{3AB78E3E-4032-4EC8-9061-EDA0F2D9F4DA}" presName="bgRect" presStyleLbl="bgAccFollowNode1" presStyleIdx="1" presStyleCnt="4"/>
      <dgm:spPr/>
    </dgm:pt>
    <dgm:pt modelId="{F66A5145-1ECB-4D82-8CD6-193440754732}" type="pres">
      <dgm:prSet presAssocID="{9C2FFF4F-32E5-4E82-B149-D5D599C5AA0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67C48CA-EE34-4234-B55E-07E8CF3CD32E}" type="pres">
      <dgm:prSet presAssocID="{3AB78E3E-4032-4EC8-9061-EDA0F2D9F4DA}" presName="bottomLine" presStyleLbl="alignNode1" presStyleIdx="3" presStyleCnt="8">
        <dgm:presLayoutVars/>
      </dgm:prSet>
      <dgm:spPr/>
    </dgm:pt>
    <dgm:pt modelId="{3403CACC-B19B-49A1-AFDD-FADFF6A89E10}" type="pres">
      <dgm:prSet presAssocID="{3AB78E3E-4032-4EC8-9061-EDA0F2D9F4DA}" presName="nodeText" presStyleLbl="bgAccFollowNode1" presStyleIdx="1" presStyleCnt="4">
        <dgm:presLayoutVars>
          <dgm:bulletEnabled val="1"/>
        </dgm:presLayoutVars>
      </dgm:prSet>
      <dgm:spPr/>
    </dgm:pt>
    <dgm:pt modelId="{5781E8FD-C07A-4C4F-AA12-FE24D48A1826}" type="pres">
      <dgm:prSet presAssocID="{9C2FFF4F-32E5-4E82-B149-D5D599C5AA09}" presName="sibTrans" presStyleCnt="0"/>
      <dgm:spPr/>
    </dgm:pt>
    <dgm:pt modelId="{1512708C-DFD8-4392-801B-846B0F671BDD}" type="pres">
      <dgm:prSet presAssocID="{D6E131EC-10A3-46CD-9E4B-B0C2D895C818}" presName="compositeNode" presStyleCnt="0">
        <dgm:presLayoutVars>
          <dgm:bulletEnabled val="1"/>
        </dgm:presLayoutVars>
      </dgm:prSet>
      <dgm:spPr/>
    </dgm:pt>
    <dgm:pt modelId="{B9834017-81EE-41D0-B041-2C3E0E974E0F}" type="pres">
      <dgm:prSet presAssocID="{D6E131EC-10A3-46CD-9E4B-B0C2D895C818}" presName="bgRect" presStyleLbl="bgAccFollowNode1" presStyleIdx="2" presStyleCnt="4"/>
      <dgm:spPr/>
    </dgm:pt>
    <dgm:pt modelId="{9CB81602-E3C6-4CB6-B4CA-8DAF4124AF84}" type="pres">
      <dgm:prSet presAssocID="{6BCA8598-9A17-4B9B-95A2-C9391B0BA85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B954E4D-5440-4BF1-ABE4-64A48F29B209}" type="pres">
      <dgm:prSet presAssocID="{D6E131EC-10A3-46CD-9E4B-B0C2D895C818}" presName="bottomLine" presStyleLbl="alignNode1" presStyleIdx="5" presStyleCnt="8">
        <dgm:presLayoutVars/>
      </dgm:prSet>
      <dgm:spPr/>
    </dgm:pt>
    <dgm:pt modelId="{DB17D581-954D-4DB3-A136-D76CCC771A08}" type="pres">
      <dgm:prSet presAssocID="{D6E131EC-10A3-46CD-9E4B-B0C2D895C818}" presName="nodeText" presStyleLbl="bgAccFollowNode1" presStyleIdx="2" presStyleCnt="4">
        <dgm:presLayoutVars>
          <dgm:bulletEnabled val="1"/>
        </dgm:presLayoutVars>
      </dgm:prSet>
      <dgm:spPr/>
    </dgm:pt>
    <dgm:pt modelId="{1EAC0612-F8FC-4A0C-925C-37A75DED0A13}" type="pres">
      <dgm:prSet presAssocID="{6BCA8598-9A17-4B9B-95A2-C9391B0BA85C}" presName="sibTrans" presStyleCnt="0"/>
      <dgm:spPr/>
    </dgm:pt>
    <dgm:pt modelId="{14B5CB50-CD35-4DE2-BCD0-929C118488E2}" type="pres">
      <dgm:prSet presAssocID="{7D23560B-6E77-4C83-B919-E6BFEE063238}" presName="compositeNode" presStyleCnt="0">
        <dgm:presLayoutVars>
          <dgm:bulletEnabled val="1"/>
        </dgm:presLayoutVars>
      </dgm:prSet>
      <dgm:spPr/>
    </dgm:pt>
    <dgm:pt modelId="{55A5F97D-2A05-4392-A7FC-A0C01B4BE2EB}" type="pres">
      <dgm:prSet presAssocID="{7D23560B-6E77-4C83-B919-E6BFEE063238}" presName="bgRect" presStyleLbl="bgAccFollowNode1" presStyleIdx="3" presStyleCnt="4"/>
      <dgm:spPr/>
    </dgm:pt>
    <dgm:pt modelId="{8DA7242D-D93F-4888-95E7-119B8238012E}" type="pres">
      <dgm:prSet presAssocID="{9CCDF16B-B3D4-4D26-8A6F-3400A95B703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05835FE3-A063-48FD-BCB3-B82A1CE540D6}" type="pres">
      <dgm:prSet presAssocID="{7D23560B-6E77-4C83-B919-E6BFEE063238}" presName="bottomLine" presStyleLbl="alignNode1" presStyleIdx="7" presStyleCnt="8">
        <dgm:presLayoutVars/>
      </dgm:prSet>
      <dgm:spPr/>
    </dgm:pt>
    <dgm:pt modelId="{AEF9C4B7-6655-4D20-842E-203F17F092BF}" type="pres">
      <dgm:prSet presAssocID="{7D23560B-6E77-4C83-B919-E6BFEE06323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F556515-B7DB-4C29-B2CD-81FA29495FF3}" type="presOf" srcId="{6BCA8598-9A17-4B9B-95A2-C9391B0BA85C}" destId="{9CB81602-E3C6-4CB6-B4CA-8DAF4124AF84}" srcOrd="0" destOrd="0" presId="urn:microsoft.com/office/officeart/2016/7/layout/BasicLinearProcessNumbered"/>
    <dgm:cxn modelId="{DB259115-6612-43CA-997F-9995E9555E9A}" srcId="{163F6326-5060-40AE-BA4F-5F5C365EFA55}" destId="{D95E527D-4135-497A-8B24-C0D8087D1677}" srcOrd="0" destOrd="0" parTransId="{2E3970C2-C9FF-4A32-9139-80A817F939F9}" sibTransId="{74396814-C2C0-469A-AC4E-20DFDA2709D8}"/>
    <dgm:cxn modelId="{5D8CAC20-E323-4EAB-AA97-C62A2B281029}" type="presOf" srcId="{3AB78E3E-4032-4EC8-9061-EDA0F2D9F4DA}" destId="{B42A03AB-3E6E-450C-9D37-EA4CCB3720AC}" srcOrd="0" destOrd="0" presId="urn:microsoft.com/office/officeart/2016/7/layout/BasicLinearProcessNumbered"/>
    <dgm:cxn modelId="{FD02AD2D-A013-48E0-A2B3-9EA8D15962F4}" srcId="{163F6326-5060-40AE-BA4F-5F5C365EFA55}" destId="{D6E131EC-10A3-46CD-9E4B-B0C2D895C818}" srcOrd="2" destOrd="0" parTransId="{4247C9E7-BA9D-4E83-A642-B4E5FBF60FB6}" sibTransId="{6BCA8598-9A17-4B9B-95A2-C9391B0BA85C}"/>
    <dgm:cxn modelId="{2D283B35-FBAB-4BB8-B22A-650F7B72FD95}" type="presOf" srcId="{D6E131EC-10A3-46CD-9E4B-B0C2D895C818}" destId="{B9834017-81EE-41D0-B041-2C3E0E974E0F}" srcOrd="0" destOrd="0" presId="urn:microsoft.com/office/officeart/2016/7/layout/BasicLinearProcessNumbered"/>
    <dgm:cxn modelId="{0521125F-9C2A-461E-91DA-54C81E9104B1}" type="presOf" srcId="{163F6326-5060-40AE-BA4F-5F5C365EFA55}" destId="{625E653D-9FD1-45C2-BA2A-54F05FE10157}" srcOrd="0" destOrd="0" presId="urn:microsoft.com/office/officeart/2016/7/layout/BasicLinearProcessNumbered"/>
    <dgm:cxn modelId="{A4489D70-3224-4F3E-BD31-FCC72D852C67}" type="presOf" srcId="{9C2FFF4F-32E5-4E82-B149-D5D599C5AA09}" destId="{F66A5145-1ECB-4D82-8CD6-193440754732}" srcOrd="0" destOrd="0" presId="urn:microsoft.com/office/officeart/2016/7/layout/BasicLinearProcessNumbered"/>
    <dgm:cxn modelId="{9F5DDD71-B22E-4AE5-864D-6B00E55B2CCA}" type="presOf" srcId="{D95E527D-4135-497A-8B24-C0D8087D1677}" destId="{EDEE58B4-DD67-416A-9DD6-F3CA200F3676}" srcOrd="0" destOrd="0" presId="urn:microsoft.com/office/officeart/2016/7/layout/BasicLinearProcessNumbered"/>
    <dgm:cxn modelId="{DE81E38B-06C3-4865-8E61-88979C572DD6}" type="presOf" srcId="{9CCDF16B-B3D4-4D26-8A6F-3400A95B703D}" destId="{8DA7242D-D93F-4888-95E7-119B8238012E}" srcOrd="0" destOrd="0" presId="urn:microsoft.com/office/officeart/2016/7/layout/BasicLinearProcessNumbered"/>
    <dgm:cxn modelId="{1E699B91-4C4B-4896-828C-76E127E0D405}" type="presOf" srcId="{7D23560B-6E77-4C83-B919-E6BFEE063238}" destId="{55A5F97D-2A05-4392-A7FC-A0C01B4BE2EB}" srcOrd="0" destOrd="0" presId="urn:microsoft.com/office/officeart/2016/7/layout/BasicLinearProcessNumbered"/>
    <dgm:cxn modelId="{82D415B2-8E44-49A9-A8AD-AE04B4D64740}" srcId="{163F6326-5060-40AE-BA4F-5F5C365EFA55}" destId="{7D23560B-6E77-4C83-B919-E6BFEE063238}" srcOrd="3" destOrd="0" parTransId="{B83DAA72-6175-47C0-AA2E-F3DF283263BB}" sibTransId="{9CCDF16B-B3D4-4D26-8A6F-3400A95B703D}"/>
    <dgm:cxn modelId="{6EBC27C6-7942-4C6B-BCF1-452BAAB3A36D}" type="presOf" srcId="{D6E131EC-10A3-46CD-9E4B-B0C2D895C818}" destId="{DB17D581-954D-4DB3-A136-D76CCC771A08}" srcOrd="1" destOrd="0" presId="urn:microsoft.com/office/officeart/2016/7/layout/BasicLinearProcessNumbered"/>
    <dgm:cxn modelId="{C82481D5-0914-479B-A13D-43D0AA931999}" srcId="{163F6326-5060-40AE-BA4F-5F5C365EFA55}" destId="{3AB78E3E-4032-4EC8-9061-EDA0F2D9F4DA}" srcOrd="1" destOrd="0" parTransId="{7C6EB437-1B69-40F9-858F-23174F5F84A8}" sibTransId="{9C2FFF4F-32E5-4E82-B149-D5D599C5AA09}"/>
    <dgm:cxn modelId="{FBF67BDE-5738-40DE-8DC8-996431F7870D}" type="presOf" srcId="{7D23560B-6E77-4C83-B919-E6BFEE063238}" destId="{AEF9C4B7-6655-4D20-842E-203F17F092BF}" srcOrd="1" destOrd="0" presId="urn:microsoft.com/office/officeart/2016/7/layout/BasicLinearProcessNumbered"/>
    <dgm:cxn modelId="{00A19CE4-2B12-4A91-A70C-542B54C0F944}" type="presOf" srcId="{3AB78E3E-4032-4EC8-9061-EDA0F2D9F4DA}" destId="{3403CACC-B19B-49A1-AFDD-FADFF6A89E10}" srcOrd="1" destOrd="0" presId="urn:microsoft.com/office/officeart/2016/7/layout/BasicLinearProcessNumbered"/>
    <dgm:cxn modelId="{BDC3A5F0-6E04-4985-9E7B-1517DDE8E797}" type="presOf" srcId="{74396814-C2C0-469A-AC4E-20DFDA2709D8}" destId="{B46ACB85-3036-4BEB-8CE3-04106433D636}" srcOrd="0" destOrd="0" presId="urn:microsoft.com/office/officeart/2016/7/layout/BasicLinearProcessNumbered"/>
    <dgm:cxn modelId="{1190B0FB-639E-465C-8266-BD68EBA0DAC5}" type="presOf" srcId="{D95E527D-4135-497A-8B24-C0D8087D1677}" destId="{613EFD2A-E787-49E5-9690-57B7337DACB6}" srcOrd="1" destOrd="0" presId="urn:microsoft.com/office/officeart/2016/7/layout/BasicLinearProcessNumbered"/>
    <dgm:cxn modelId="{7BD81EF8-740A-47B5-8CE5-B430111D1E2E}" type="presParOf" srcId="{625E653D-9FD1-45C2-BA2A-54F05FE10157}" destId="{0451FF42-1ACD-464C-AC20-10D3A1E98E1A}" srcOrd="0" destOrd="0" presId="urn:microsoft.com/office/officeart/2016/7/layout/BasicLinearProcessNumbered"/>
    <dgm:cxn modelId="{D4F53390-7A1A-40B5-A820-50C86FCBA6D6}" type="presParOf" srcId="{0451FF42-1ACD-464C-AC20-10D3A1E98E1A}" destId="{EDEE58B4-DD67-416A-9DD6-F3CA200F3676}" srcOrd="0" destOrd="0" presId="urn:microsoft.com/office/officeart/2016/7/layout/BasicLinearProcessNumbered"/>
    <dgm:cxn modelId="{48F9E5BE-98EF-460A-8F76-9DB62650F760}" type="presParOf" srcId="{0451FF42-1ACD-464C-AC20-10D3A1E98E1A}" destId="{B46ACB85-3036-4BEB-8CE3-04106433D636}" srcOrd="1" destOrd="0" presId="urn:microsoft.com/office/officeart/2016/7/layout/BasicLinearProcessNumbered"/>
    <dgm:cxn modelId="{9C6EA24D-0674-4254-B33F-DF3CCDD8AC55}" type="presParOf" srcId="{0451FF42-1ACD-464C-AC20-10D3A1E98E1A}" destId="{8ADD2DC5-71D7-496D-8AC1-92EFF590CC4D}" srcOrd="2" destOrd="0" presId="urn:microsoft.com/office/officeart/2016/7/layout/BasicLinearProcessNumbered"/>
    <dgm:cxn modelId="{C983FF48-C610-418E-B976-F501CCA6F43C}" type="presParOf" srcId="{0451FF42-1ACD-464C-AC20-10D3A1E98E1A}" destId="{613EFD2A-E787-49E5-9690-57B7337DACB6}" srcOrd="3" destOrd="0" presId="urn:microsoft.com/office/officeart/2016/7/layout/BasicLinearProcessNumbered"/>
    <dgm:cxn modelId="{F53D5A73-C5C4-4EB1-A0DA-51BB7DAD7C10}" type="presParOf" srcId="{625E653D-9FD1-45C2-BA2A-54F05FE10157}" destId="{8EBEBFC9-4617-4B09-80E2-3608799F6B89}" srcOrd="1" destOrd="0" presId="urn:microsoft.com/office/officeart/2016/7/layout/BasicLinearProcessNumbered"/>
    <dgm:cxn modelId="{9A1D481E-2216-477E-A3BF-86B1149746A1}" type="presParOf" srcId="{625E653D-9FD1-45C2-BA2A-54F05FE10157}" destId="{5413A9CE-265E-48E3-B3F2-0123DA5513E0}" srcOrd="2" destOrd="0" presId="urn:microsoft.com/office/officeart/2016/7/layout/BasicLinearProcessNumbered"/>
    <dgm:cxn modelId="{A3E9D5DF-8384-42A6-B678-5517615D0110}" type="presParOf" srcId="{5413A9CE-265E-48E3-B3F2-0123DA5513E0}" destId="{B42A03AB-3E6E-450C-9D37-EA4CCB3720AC}" srcOrd="0" destOrd="0" presId="urn:microsoft.com/office/officeart/2016/7/layout/BasicLinearProcessNumbered"/>
    <dgm:cxn modelId="{7440E4B7-8850-409C-8205-28FBC3D19040}" type="presParOf" srcId="{5413A9CE-265E-48E3-B3F2-0123DA5513E0}" destId="{F66A5145-1ECB-4D82-8CD6-193440754732}" srcOrd="1" destOrd="0" presId="urn:microsoft.com/office/officeart/2016/7/layout/BasicLinearProcessNumbered"/>
    <dgm:cxn modelId="{654D1F14-35EF-45A4-9F81-CB868328B636}" type="presParOf" srcId="{5413A9CE-265E-48E3-B3F2-0123DA5513E0}" destId="{E67C48CA-EE34-4234-B55E-07E8CF3CD32E}" srcOrd="2" destOrd="0" presId="urn:microsoft.com/office/officeart/2016/7/layout/BasicLinearProcessNumbered"/>
    <dgm:cxn modelId="{E76A24BC-9A1C-4245-AE70-02FD34B38E98}" type="presParOf" srcId="{5413A9CE-265E-48E3-B3F2-0123DA5513E0}" destId="{3403CACC-B19B-49A1-AFDD-FADFF6A89E10}" srcOrd="3" destOrd="0" presId="urn:microsoft.com/office/officeart/2016/7/layout/BasicLinearProcessNumbered"/>
    <dgm:cxn modelId="{FCBFBA07-0EDC-44C7-A4BF-CC7188AC1353}" type="presParOf" srcId="{625E653D-9FD1-45C2-BA2A-54F05FE10157}" destId="{5781E8FD-C07A-4C4F-AA12-FE24D48A1826}" srcOrd="3" destOrd="0" presId="urn:microsoft.com/office/officeart/2016/7/layout/BasicLinearProcessNumbered"/>
    <dgm:cxn modelId="{B7213941-5B51-491A-A1FC-F9C7478F3218}" type="presParOf" srcId="{625E653D-9FD1-45C2-BA2A-54F05FE10157}" destId="{1512708C-DFD8-4392-801B-846B0F671BDD}" srcOrd="4" destOrd="0" presId="urn:microsoft.com/office/officeart/2016/7/layout/BasicLinearProcessNumbered"/>
    <dgm:cxn modelId="{18C98092-DC5F-4973-8711-3E7600612873}" type="presParOf" srcId="{1512708C-DFD8-4392-801B-846B0F671BDD}" destId="{B9834017-81EE-41D0-B041-2C3E0E974E0F}" srcOrd="0" destOrd="0" presId="urn:microsoft.com/office/officeart/2016/7/layout/BasicLinearProcessNumbered"/>
    <dgm:cxn modelId="{EFDB0643-1A43-4B71-9768-F43B1380E98F}" type="presParOf" srcId="{1512708C-DFD8-4392-801B-846B0F671BDD}" destId="{9CB81602-E3C6-4CB6-B4CA-8DAF4124AF84}" srcOrd="1" destOrd="0" presId="urn:microsoft.com/office/officeart/2016/7/layout/BasicLinearProcessNumbered"/>
    <dgm:cxn modelId="{9AB63613-2922-442C-8112-13026F373310}" type="presParOf" srcId="{1512708C-DFD8-4392-801B-846B0F671BDD}" destId="{2B954E4D-5440-4BF1-ABE4-64A48F29B209}" srcOrd="2" destOrd="0" presId="urn:microsoft.com/office/officeart/2016/7/layout/BasicLinearProcessNumbered"/>
    <dgm:cxn modelId="{ACB88A31-A4BE-4AB1-A33A-3244D7C42093}" type="presParOf" srcId="{1512708C-DFD8-4392-801B-846B0F671BDD}" destId="{DB17D581-954D-4DB3-A136-D76CCC771A08}" srcOrd="3" destOrd="0" presId="urn:microsoft.com/office/officeart/2016/7/layout/BasicLinearProcessNumbered"/>
    <dgm:cxn modelId="{BA4B358F-DFA4-40CD-887D-1707AF1090B7}" type="presParOf" srcId="{625E653D-9FD1-45C2-BA2A-54F05FE10157}" destId="{1EAC0612-F8FC-4A0C-925C-37A75DED0A13}" srcOrd="5" destOrd="0" presId="urn:microsoft.com/office/officeart/2016/7/layout/BasicLinearProcessNumbered"/>
    <dgm:cxn modelId="{723BD684-926C-4E15-A28F-379278A40C50}" type="presParOf" srcId="{625E653D-9FD1-45C2-BA2A-54F05FE10157}" destId="{14B5CB50-CD35-4DE2-BCD0-929C118488E2}" srcOrd="6" destOrd="0" presId="urn:microsoft.com/office/officeart/2016/7/layout/BasicLinearProcessNumbered"/>
    <dgm:cxn modelId="{E910DBF0-2E55-4F87-9D73-067C5C321992}" type="presParOf" srcId="{14B5CB50-CD35-4DE2-BCD0-929C118488E2}" destId="{55A5F97D-2A05-4392-A7FC-A0C01B4BE2EB}" srcOrd="0" destOrd="0" presId="urn:microsoft.com/office/officeart/2016/7/layout/BasicLinearProcessNumbered"/>
    <dgm:cxn modelId="{B2473883-DE76-4B3F-8D6C-6C3FD53BD34A}" type="presParOf" srcId="{14B5CB50-CD35-4DE2-BCD0-929C118488E2}" destId="{8DA7242D-D93F-4888-95E7-119B8238012E}" srcOrd="1" destOrd="0" presId="urn:microsoft.com/office/officeart/2016/7/layout/BasicLinearProcessNumbered"/>
    <dgm:cxn modelId="{F7E535AA-7C75-4ADA-AAD4-B89A860C3069}" type="presParOf" srcId="{14B5CB50-CD35-4DE2-BCD0-929C118488E2}" destId="{05835FE3-A063-48FD-BCB3-B82A1CE540D6}" srcOrd="2" destOrd="0" presId="urn:microsoft.com/office/officeart/2016/7/layout/BasicLinearProcessNumbered"/>
    <dgm:cxn modelId="{57514B90-256C-4E27-A10C-F7F8107E24EE}" type="presParOf" srcId="{14B5CB50-CD35-4DE2-BCD0-929C118488E2}" destId="{AEF9C4B7-6655-4D20-842E-203F17F092B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E58B4-DD67-416A-9DD6-F3CA200F3676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Consider expanding analysis to additional states to find even more new location opportunities. </a:t>
          </a:r>
        </a:p>
      </dsp:txBody>
      <dsp:txXfrm>
        <a:off x="3080" y="1765067"/>
        <a:ext cx="2444055" cy="2053006"/>
      </dsp:txXfrm>
    </dsp:sp>
    <dsp:sp modelId="{B46ACB85-3036-4BEB-8CE3-04106433D636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8ADD2DC5-71D7-496D-8AC1-92EFF590CC4D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2A03AB-3E6E-450C-9D37-EA4CCB3720AC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Include more variables to improve location predictions, such as competitor or population growth data.</a:t>
          </a:r>
        </a:p>
      </dsp:txBody>
      <dsp:txXfrm>
        <a:off x="2691541" y="1765067"/>
        <a:ext cx="2444055" cy="2053006"/>
      </dsp:txXfrm>
    </dsp:sp>
    <dsp:sp modelId="{F66A5145-1ECB-4D82-8CD6-193440754732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E67C48CA-EE34-4234-B55E-07E8CF3CD32E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834017-81EE-41D0-B041-2C3E0E974E0F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Collect review data from Yelp! as well, for a more holistic view of restaurant perception. </a:t>
          </a:r>
        </a:p>
      </dsp:txBody>
      <dsp:txXfrm>
        <a:off x="5380002" y="1765067"/>
        <a:ext cx="2444055" cy="2053006"/>
      </dsp:txXfrm>
    </dsp:sp>
    <dsp:sp modelId="{9CB81602-E3C6-4CB6-B4CA-8DAF4124AF84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2B954E4D-5440-4BF1-ABE4-64A48F29B209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A5F97D-2A05-4392-A7FC-A0C01B4BE2EB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Analyze reviews of Wichita store, who has both a high rating and high rating count, to glean best practices. </a:t>
          </a:r>
        </a:p>
      </dsp:txBody>
      <dsp:txXfrm>
        <a:off x="8068463" y="1765067"/>
        <a:ext cx="2444055" cy="2053006"/>
      </dsp:txXfrm>
    </dsp:sp>
    <dsp:sp modelId="{8DA7242D-D93F-4888-95E7-119B8238012E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05835FE3-A063-48FD-BCB3-B82A1CE540D6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BBA5-5C9D-0C16-76AC-B5DA4B5EA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41231-540E-A826-CE25-AC857B0DF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3F43-325C-0B26-ED02-17C50954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452-AEA8-401F-820A-B4F5FADA73D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7FB2F-C0DC-B7C2-7B82-622074A0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F68BF-3E20-2C99-DA6A-B1616D6E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242-789C-46AF-B74A-43DC615F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3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B26A-DD52-F1A1-8A7E-B3AE42B3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0EFCF-0FFC-5EDB-5C80-4202349E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2DE32-D072-0706-41E2-25EB4966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452-AEA8-401F-820A-B4F5FADA73D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1242-ACF9-5015-5C27-6FD4838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395B5-71B4-A962-D78A-B27DB98B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242-789C-46AF-B74A-43DC615F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1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0737C-4424-7BFC-D043-E2D938512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C33EA-F7B6-EA67-4E4F-F52C7AF94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DDA63-CE6B-8303-BA1A-D1BBFC37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452-AEA8-401F-820A-B4F5FADA73D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48568-1081-E0A2-2E67-3CEE7385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99FF9-6F4E-ABE9-862E-B8772A82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242-789C-46AF-B74A-43DC615F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512B-7EF2-EC8A-E68A-DB232FAA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AC2A-E3AE-1345-6B88-22EEA72E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5FC3D-7FDE-4B0A-1FB3-0D4DBA24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452-AEA8-401F-820A-B4F5FADA73D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B44B-6314-C08C-8EB5-690F7CBC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6C8-5805-61C0-C55E-AD82FC8B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242-789C-46AF-B74A-43DC615F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5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1DD3-80D6-4243-0D38-90BA0ADF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0E274-9D5E-673E-B885-42319B05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C0FD4-84A0-BF5B-AA10-51D25D4D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452-AEA8-401F-820A-B4F5FADA73D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2C5D8-9486-F8E4-53DC-9B5B798E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98BE-8935-8FE9-4090-E2547D31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242-789C-46AF-B74A-43DC615F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72F9-F116-3E15-C549-F0136535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B59E-59DD-E2AB-545D-78771DF96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32063-B9CD-2784-D284-D416DD63F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17F58-14CA-9E9B-8583-684A3E1F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452-AEA8-401F-820A-B4F5FADA73D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701BF-6C1B-0CFA-894D-9F0DE0E2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80427-8ABA-3BC7-5351-06AA5560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242-789C-46AF-B74A-43DC615F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146D-F686-FDB4-BC26-17E9AB4D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6212E-02D0-7A62-F30E-D257EEFDD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F1D66-0AE4-EA43-69F5-EFCF119FC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1BF7D-D864-AF22-F983-1EFE5C87A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70B99-2688-2292-E0B5-1CA98DD6C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4D747-3286-6EBB-8693-F91C6A6C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452-AEA8-401F-820A-B4F5FADA73D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3DC9D-8A74-907B-7231-4B142399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7FE48-CC92-955E-0495-8287723D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242-789C-46AF-B74A-43DC615F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522C-F6DF-F304-FCC8-6359743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3DBD3-74E9-8A82-6179-A38E2CB2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452-AEA8-401F-820A-B4F5FADA73D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B02FD-AC86-316F-7AD9-87D1E0F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AF875-36CD-D220-81E7-6431A5BB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242-789C-46AF-B74A-43DC615F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4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62F3D-F27C-CA1B-1515-BEEA9DDD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452-AEA8-401F-820A-B4F5FADA73D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FCD15-80B9-FA74-F4C1-4E30859D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31580-82F6-C7F2-421C-7754263F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242-789C-46AF-B74A-43DC615F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4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BDC8-5451-039A-8643-821B6AA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F5C7-A717-1A7C-0AAC-0B97B3A2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B88AF-85B5-117E-6864-96A911C38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CA5E6-2ED9-E581-84E5-B6511135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452-AEA8-401F-820A-B4F5FADA73D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CD1B1-50D2-E1C9-D806-D7425944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B4EE6-AB6F-6D13-4E79-1D2BFFDA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242-789C-46AF-B74A-43DC615F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4D27-B296-7CF0-EDFF-97B329A6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17633-5480-A2EB-466A-D5210C5DB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622D6-B6A8-29F7-FDE0-8E9B8CC9D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8273C-B3D8-804A-BCE9-F7A3CB91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C452-AEA8-401F-820A-B4F5FADA73D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34C75-71F0-7166-1261-CA4299D6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1BD90-BCEB-E5B5-8378-8BDD751A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97242-789C-46AF-B74A-43DC615F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7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B0C05-5BC5-CB80-5881-E68C16EE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BE02B-2EF3-AB0E-75B8-53DDAE91D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8F49-E2D3-DB85-4EB6-621891154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BC452-AEA8-401F-820A-B4F5FADA73D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B677-7AC9-005D-58B3-733FC951E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BEC86-C2F2-BC71-B5AB-BA740AC1E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97242-789C-46AF-B74A-43DC615FE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ublic.tableau.com/views/texasRoadhouseDashboard/Dashboard1?:language=en-US&amp;:sid=&amp;:redirect=auth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E8704127-5255-6770-6C3B-C29EAD49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6C661-A135-AC4E-EFCA-ADB350A97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Analyzing Expansion Opportunities for Texas Roadhouse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CDBE1-4CB7-2F0E-07FA-1825FBE7F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by Emily Buchanan-Schnepp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6107F-D346-CF8A-E5AD-7EFA874EBB18}"/>
              </a:ext>
            </a:extLst>
          </p:cNvPr>
          <p:cNvSpPr txBox="1"/>
          <p:nvPr/>
        </p:nvSpPr>
        <p:spPr>
          <a:xfrm>
            <a:off x="2154676" y="5297267"/>
            <a:ext cx="7879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bg1"/>
                </a:solidFill>
              </a:rPr>
              <a:t>This project is not affiliated with Texas Roadhouse.</a:t>
            </a:r>
            <a:endParaRPr lang="en-US" sz="90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s on a display with reflection of office">
            <a:extLst>
              <a:ext uri="{FF2B5EF4-FFF2-40B4-BE49-F238E27FC236}">
                <a16:creationId xmlns:a16="http://schemas.microsoft.com/office/drawing/2014/main" id="{B11C9084-6F8F-619E-E4CC-C9738D0E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81" r="27753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70A44-2CAE-5218-9AD4-F35005D1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E2CD-B039-B40E-B89D-110AD505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/>
              <a:t>This project aims to explore expansion opportunities for the restaurant chain Texas Roadhouse in five states – Montana, Idaho, Colorado, South Carolina, and Utah. These states were identified for their recent population growth. 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r>
              <a:rPr lang="en-US" sz="1300"/>
              <a:t>Potential Business Use Cases: </a:t>
            </a:r>
          </a:p>
          <a:p>
            <a:r>
              <a:rPr lang="en-US" sz="1300"/>
              <a:t>Understanding expansion opportunities relevant to current ratings. </a:t>
            </a:r>
          </a:p>
          <a:p>
            <a:r>
              <a:rPr lang="en-US" sz="1300"/>
              <a:t>Predicting new business locations using socioeconomic data and performance of current restaurants.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r>
              <a:rPr lang="en-US" sz="1300"/>
              <a:t>The data used in this project was obtained from the US Census Bureau and Google Places, through their APIs, and with respect to their usage guidelines.</a:t>
            </a:r>
          </a:p>
          <a:p>
            <a:pPr marL="0" indent="0">
              <a:buNone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51982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CA946-9C12-B38B-9AFC-5E6EC478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Existing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D50EB-0466-38DE-9569-56D742570544}"/>
              </a:ext>
            </a:extLst>
          </p:cNvPr>
          <p:cNvSpPr txBox="1"/>
          <p:nvPr/>
        </p:nvSpPr>
        <p:spPr>
          <a:xfrm>
            <a:off x="1137034" y="2198362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There is no correlation between number of reviews and overall rating.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Wichita boasts an incredibly high rating with a lot of reviews.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Best practices could be collected from the Wichita location and implemented company-wide.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BA56C9-8E3D-615A-3534-EBC6BD32BB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877716"/>
            <a:ext cx="4788505" cy="237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9E411-B527-1ED7-4D1A-0500F91E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New Locations Are Predicted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00958-3188-394A-E823-36BCFE64430F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most important features to predict locations are location-related themselves (longitude, ZIP, closest TRH, latitude, state codes).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Income and other economic factors, like occupation, are moderately important. Age is also moderately important.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919DC4-389D-00C2-E0EC-058781B109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786676"/>
            <a:ext cx="6155141" cy="330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48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4E8D-0679-A93B-ED33-2C78F6CE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New Location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7AC8-6A1F-758A-E709-106C34CFB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9821"/>
            <a:ext cx="10515600" cy="152714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F3029-45AE-4884-70C8-D14590723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711"/>
            <a:ext cx="12192000" cy="2084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649B1-F6DF-1AC8-CCDE-92BA5583745E}"/>
              </a:ext>
            </a:extLst>
          </p:cNvPr>
          <p:cNvSpPr txBox="1"/>
          <p:nvPr/>
        </p:nvSpPr>
        <p:spPr>
          <a:xfrm>
            <a:off x="466725" y="4116421"/>
            <a:ext cx="10582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recommendations for new restaurants are: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Falls, Montana with an average success probability of 0.9603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Salt Lake City, Utah with an average success probability of 0.9839.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Some of the cities in this list of recommendations already have existing Texas Roadhouse locations. This could be indicative of support for multiple locations in the area.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8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A9FEC-08A4-8E57-1ED2-857421EA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Predictive Model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92F20-7841-8784-8665-F06A8AD93661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machine learning model performs well, accurately deciphering the outcome (Likely Successful, Unlikely Successful) 88.56% of the time.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FDB7E0-D41F-CF54-7D0A-E3401CE29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457" y="1001896"/>
            <a:ext cx="6155141" cy="48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7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08DFC-8C20-D7C1-122A-D0CA83DA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Further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342D2-63E6-E140-F17C-E77963A21A85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most common restaurant rating on Google is 4.4.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Restaurant success is highest in areas with a median household income of $60,000 and a median age in early-mid 30s.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Note: This interactive Tableau dashboard can be accessed by clicking </a:t>
            </a:r>
            <a:r>
              <a:rPr lang="en-US" sz="1700">
                <a:hlinkClick r:id="rId2"/>
              </a:rPr>
              <a:t>here</a:t>
            </a:r>
            <a:r>
              <a:rPr lang="en-US" sz="1700"/>
              <a:t>, where the data can be filtered by success probability and restaurant rating.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4F1541-49FC-7AF4-F352-9D2F80161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7" y="971120"/>
            <a:ext cx="6155141" cy="49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0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blue and yellow background&#10;&#10;Description automatically generated">
            <a:extLst>
              <a:ext uri="{FF2B5EF4-FFF2-40B4-BE49-F238E27FC236}">
                <a16:creationId xmlns:a16="http://schemas.microsoft.com/office/drawing/2014/main" id="{BB043DFB-43C0-024B-0F17-70BCD7A62A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75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88E74-16AE-FA54-F9C7-6DF81D65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CFACAE-4C85-B05E-720A-961FB9021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2027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730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B1FBE-718D-6290-A8F1-A1DF234CDB6D}"/>
              </a:ext>
            </a:extLst>
          </p:cNvPr>
          <p:cNvSpPr txBox="1"/>
          <p:nvPr/>
        </p:nvSpPr>
        <p:spPr>
          <a:xfrm>
            <a:off x="1137036" y="548640"/>
            <a:ext cx="9543405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1FF6-B8EC-14DA-43B1-BA2F9316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/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8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23406</TotalTime>
  <Words>432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Analyzing Expansion Opportunities for Texas Roadhouse</vt:lpstr>
      <vt:lpstr>Introduction</vt:lpstr>
      <vt:lpstr>Top Existing Locations</vt:lpstr>
      <vt:lpstr>How New Locations Are Predicted</vt:lpstr>
      <vt:lpstr>Best New Location Recommendations</vt:lpstr>
      <vt:lpstr>Predictive Model Performance</vt:lpstr>
      <vt:lpstr>Further Analysis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Emily Buchanan-Schnepp</dc:creator>
  <cp:lastModifiedBy>Emily Buchanan-Schnepp</cp:lastModifiedBy>
  <cp:revision>7</cp:revision>
  <dcterms:created xsi:type="dcterms:W3CDTF">2024-12-19T19:38:12Z</dcterms:created>
  <dcterms:modified xsi:type="dcterms:W3CDTF">2025-01-06T01:11:32Z</dcterms:modified>
</cp:coreProperties>
</file>