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69" r:id="rId6"/>
    <p:sldId id="264" r:id="rId7"/>
    <p:sldId id="259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018522-CBB8-4302-9DA9-35D11AB6D52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B84FC4-27B7-4FAC-B2E9-C67E7063AC5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This project analyzes Reddit data to understand how Ford is perceived on social media relative to its competitors.</a:t>
          </a:r>
        </a:p>
      </dgm:t>
    </dgm:pt>
    <dgm:pt modelId="{E2EB4526-CC8D-4BE2-A1C0-0ECAEE9ABC1D}" type="parTrans" cxnId="{5661DC59-BE8A-4621-80D2-5394BFF015E5}">
      <dgm:prSet/>
      <dgm:spPr/>
      <dgm:t>
        <a:bodyPr/>
        <a:lstStyle/>
        <a:p>
          <a:endParaRPr lang="en-US"/>
        </a:p>
      </dgm:t>
    </dgm:pt>
    <dgm:pt modelId="{171B54EF-CBB9-406F-96F8-2D936712132C}" type="sibTrans" cxnId="{5661DC59-BE8A-4621-80D2-5394BFF015E5}">
      <dgm:prSet/>
      <dgm:spPr/>
      <dgm:t>
        <a:bodyPr/>
        <a:lstStyle/>
        <a:p>
          <a:endParaRPr lang="en-US"/>
        </a:p>
      </dgm:t>
    </dgm:pt>
    <dgm:pt modelId="{0C3AEF5B-FAF2-491D-A2F6-3EADA138C25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The goal is to provide actionable insights for smarter marketing decisions. </a:t>
          </a:r>
        </a:p>
      </dgm:t>
    </dgm:pt>
    <dgm:pt modelId="{5731AE2B-B966-4D0C-AC17-925EA2AF62C9}" type="parTrans" cxnId="{3F08088F-D126-43B9-AD9E-15D3BB1EE476}">
      <dgm:prSet/>
      <dgm:spPr/>
      <dgm:t>
        <a:bodyPr/>
        <a:lstStyle/>
        <a:p>
          <a:endParaRPr lang="en-US"/>
        </a:p>
      </dgm:t>
    </dgm:pt>
    <dgm:pt modelId="{ABC0ABA7-000B-4F18-8FEF-24BBC371E185}" type="sibTrans" cxnId="{3F08088F-D126-43B9-AD9E-15D3BB1EE476}">
      <dgm:prSet/>
      <dgm:spPr/>
      <dgm:t>
        <a:bodyPr/>
        <a:lstStyle/>
        <a:p>
          <a:endParaRPr lang="en-US"/>
        </a:p>
      </dgm:t>
    </dgm:pt>
    <dgm:pt modelId="{306B5208-B96A-4935-9198-E7C5F276F173}" type="pres">
      <dgm:prSet presAssocID="{EF018522-CBB8-4302-9DA9-35D11AB6D52D}" presName="root" presStyleCnt="0">
        <dgm:presLayoutVars>
          <dgm:dir/>
          <dgm:resizeHandles val="exact"/>
        </dgm:presLayoutVars>
      </dgm:prSet>
      <dgm:spPr/>
    </dgm:pt>
    <dgm:pt modelId="{B7B7E7B0-5A2B-4AFF-B0FD-5F24F0918547}" type="pres">
      <dgm:prSet presAssocID="{4CB84FC4-27B7-4FAC-B2E9-C67E7063AC50}" presName="compNode" presStyleCnt="0"/>
      <dgm:spPr/>
    </dgm:pt>
    <dgm:pt modelId="{9B0FF647-1E6A-4111-9B08-732B5FFEBDF9}" type="pres">
      <dgm:prSet presAssocID="{4CB84FC4-27B7-4FAC-B2E9-C67E7063AC5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DADC4277-610E-44CB-9F5E-7799182A76F0}" type="pres">
      <dgm:prSet presAssocID="{4CB84FC4-27B7-4FAC-B2E9-C67E7063AC50}" presName="spaceRect" presStyleCnt="0"/>
      <dgm:spPr/>
    </dgm:pt>
    <dgm:pt modelId="{EBC8D907-D2E4-49A6-9AAD-B09D40A35B58}" type="pres">
      <dgm:prSet presAssocID="{4CB84FC4-27B7-4FAC-B2E9-C67E7063AC50}" presName="textRect" presStyleLbl="revTx" presStyleIdx="0" presStyleCnt="2">
        <dgm:presLayoutVars>
          <dgm:chMax val="1"/>
          <dgm:chPref val="1"/>
        </dgm:presLayoutVars>
      </dgm:prSet>
      <dgm:spPr/>
    </dgm:pt>
    <dgm:pt modelId="{1A458055-1D5E-4531-A4FB-AAF172E821B9}" type="pres">
      <dgm:prSet presAssocID="{171B54EF-CBB9-406F-96F8-2D936712132C}" presName="sibTrans" presStyleCnt="0"/>
      <dgm:spPr/>
    </dgm:pt>
    <dgm:pt modelId="{E4ED87A0-FB9C-4B88-B622-E2501941EE64}" type="pres">
      <dgm:prSet presAssocID="{0C3AEF5B-FAF2-491D-A2F6-3EADA138C25C}" presName="compNode" presStyleCnt="0"/>
      <dgm:spPr/>
    </dgm:pt>
    <dgm:pt modelId="{60E022F3-9A13-4157-8EA5-B92A06D787BD}" type="pres">
      <dgm:prSet presAssocID="{0C3AEF5B-FAF2-491D-A2F6-3EADA138C25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AC7858B-A965-47FD-9831-9C33779CF760}" type="pres">
      <dgm:prSet presAssocID="{0C3AEF5B-FAF2-491D-A2F6-3EADA138C25C}" presName="spaceRect" presStyleCnt="0"/>
      <dgm:spPr/>
    </dgm:pt>
    <dgm:pt modelId="{F6BF75DB-8F92-4FA8-AC95-CED8061D244C}" type="pres">
      <dgm:prSet presAssocID="{0C3AEF5B-FAF2-491D-A2F6-3EADA138C25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39BF640-432B-4E1D-9D4E-1C968EDC6833}" type="presOf" srcId="{4CB84FC4-27B7-4FAC-B2E9-C67E7063AC50}" destId="{EBC8D907-D2E4-49A6-9AAD-B09D40A35B58}" srcOrd="0" destOrd="0" presId="urn:microsoft.com/office/officeart/2018/2/layout/IconLabelList"/>
    <dgm:cxn modelId="{5661DC59-BE8A-4621-80D2-5394BFF015E5}" srcId="{EF018522-CBB8-4302-9DA9-35D11AB6D52D}" destId="{4CB84FC4-27B7-4FAC-B2E9-C67E7063AC50}" srcOrd="0" destOrd="0" parTransId="{E2EB4526-CC8D-4BE2-A1C0-0ECAEE9ABC1D}" sibTransId="{171B54EF-CBB9-406F-96F8-2D936712132C}"/>
    <dgm:cxn modelId="{3F08088F-D126-43B9-AD9E-15D3BB1EE476}" srcId="{EF018522-CBB8-4302-9DA9-35D11AB6D52D}" destId="{0C3AEF5B-FAF2-491D-A2F6-3EADA138C25C}" srcOrd="1" destOrd="0" parTransId="{5731AE2B-B966-4D0C-AC17-925EA2AF62C9}" sibTransId="{ABC0ABA7-000B-4F18-8FEF-24BBC371E185}"/>
    <dgm:cxn modelId="{256E64EF-B26C-463D-8D37-1A80045EFCB5}" type="presOf" srcId="{0C3AEF5B-FAF2-491D-A2F6-3EADA138C25C}" destId="{F6BF75DB-8F92-4FA8-AC95-CED8061D244C}" srcOrd="0" destOrd="0" presId="urn:microsoft.com/office/officeart/2018/2/layout/IconLabelList"/>
    <dgm:cxn modelId="{5C4AB8F3-A478-4D40-AFDF-276C0032BF87}" type="presOf" srcId="{EF018522-CBB8-4302-9DA9-35D11AB6D52D}" destId="{306B5208-B96A-4935-9198-E7C5F276F173}" srcOrd="0" destOrd="0" presId="urn:microsoft.com/office/officeart/2018/2/layout/IconLabelList"/>
    <dgm:cxn modelId="{F6026FBD-CEBE-4B99-B132-0931725140A5}" type="presParOf" srcId="{306B5208-B96A-4935-9198-E7C5F276F173}" destId="{B7B7E7B0-5A2B-4AFF-B0FD-5F24F0918547}" srcOrd="0" destOrd="0" presId="urn:microsoft.com/office/officeart/2018/2/layout/IconLabelList"/>
    <dgm:cxn modelId="{D9B80050-3B5E-4284-9981-2FE73F42E365}" type="presParOf" srcId="{B7B7E7B0-5A2B-4AFF-B0FD-5F24F0918547}" destId="{9B0FF647-1E6A-4111-9B08-732B5FFEBDF9}" srcOrd="0" destOrd="0" presId="urn:microsoft.com/office/officeart/2018/2/layout/IconLabelList"/>
    <dgm:cxn modelId="{1ADA3DAF-C588-4173-860C-B9897D1FDCDC}" type="presParOf" srcId="{B7B7E7B0-5A2B-4AFF-B0FD-5F24F0918547}" destId="{DADC4277-610E-44CB-9F5E-7799182A76F0}" srcOrd="1" destOrd="0" presId="urn:microsoft.com/office/officeart/2018/2/layout/IconLabelList"/>
    <dgm:cxn modelId="{315F425E-CDD0-41EF-83EA-DC63827BC09B}" type="presParOf" srcId="{B7B7E7B0-5A2B-4AFF-B0FD-5F24F0918547}" destId="{EBC8D907-D2E4-49A6-9AAD-B09D40A35B58}" srcOrd="2" destOrd="0" presId="urn:microsoft.com/office/officeart/2018/2/layout/IconLabelList"/>
    <dgm:cxn modelId="{AA1FEB9A-E499-4BC7-8B1F-7FA967006664}" type="presParOf" srcId="{306B5208-B96A-4935-9198-E7C5F276F173}" destId="{1A458055-1D5E-4531-A4FB-AAF172E821B9}" srcOrd="1" destOrd="0" presId="urn:microsoft.com/office/officeart/2018/2/layout/IconLabelList"/>
    <dgm:cxn modelId="{E4D02458-3ABD-4A69-AAFA-EA204F36D371}" type="presParOf" srcId="{306B5208-B96A-4935-9198-E7C5F276F173}" destId="{E4ED87A0-FB9C-4B88-B622-E2501941EE64}" srcOrd="2" destOrd="0" presId="urn:microsoft.com/office/officeart/2018/2/layout/IconLabelList"/>
    <dgm:cxn modelId="{5D2567A7-769B-457A-AC95-0C92253B547A}" type="presParOf" srcId="{E4ED87A0-FB9C-4B88-B622-E2501941EE64}" destId="{60E022F3-9A13-4157-8EA5-B92A06D787BD}" srcOrd="0" destOrd="0" presId="urn:microsoft.com/office/officeart/2018/2/layout/IconLabelList"/>
    <dgm:cxn modelId="{D1824ED5-56C3-4876-838E-BAFD5A29C1D7}" type="presParOf" srcId="{E4ED87A0-FB9C-4B88-B622-E2501941EE64}" destId="{1AC7858B-A965-47FD-9831-9C33779CF760}" srcOrd="1" destOrd="0" presId="urn:microsoft.com/office/officeart/2018/2/layout/IconLabelList"/>
    <dgm:cxn modelId="{A5DCBDA6-D8EF-4F1B-B23F-760DF4083D1E}" type="presParOf" srcId="{E4ED87A0-FB9C-4B88-B622-E2501941EE64}" destId="{F6BF75DB-8F92-4FA8-AC95-CED8061D244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0FF647-1E6A-4111-9B08-732B5FFEBDF9}">
      <dsp:nvSpPr>
        <dsp:cNvPr id="0" name=""/>
        <dsp:cNvSpPr/>
      </dsp:nvSpPr>
      <dsp:spPr>
        <a:xfrm>
          <a:off x="2963503" y="75624"/>
          <a:ext cx="1270687" cy="1270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C8D907-D2E4-49A6-9AAD-B09D40A35B58}">
      <dsp:nvSpPr>
        <dsp:cNvPr id="0" name=""/>
        <dsp:cNvSpPr/>
      </dsp:nvSpPr>
      <dsp:spPr>
        <a:xfrm>
          <a:off x="2186971" y="1697831"/>
          <a:ext cx="282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This project analyzes Reddit data to understand how Ford is perceived on social media relative to its competitors.</a:t>
          </a:r>
        </a:p>
      </dsp:txBody>
      <dsp:txXfrm>
        <a:off x="2186971" y="1697831"/>
        <a:ext cx="2823750" cy="720000"/>
      </dsp:txXfrm>
    </dsp:sp>
    <dsp:sp modelId="{60E022F3-9A13-4157-8EA5-B92A06D787BD}">
      <dsp:nvSpPr>
        <dsp:cNvPr id="0" name=""/>
        <dsp:cNvSpPr/>
      </dsp:nvSpPr>
      <dsp:spPr>
        <a:xfrm>
          <a:off x="6281409" y="75624"/>
          <a:ext cx="1270687" cy="1270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F75DB-8F92-4FA8-AC95-CED8061D244C}">
      <dsp:nvSpPr>
        <dsp:cNvPr id="0" name=""/>
        <dsp:cNvSpPr/>
      </dsp:nvSpPr>
      <dsp:spPr>
        <a:xfrm>
          <a:off x="5504878" y="1697831"/>
          <a:ext cx="282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goal is to provide actionable insights for smarter marketing decisions. </a:t>
          </a:r>
        </a:p>
      </dsp:txBody>
      <dsp:txXfrm>
        <a:off x="5504878" y="1697831"/>
        <a:ext cx="282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4B82-50E0-9143-4DEA-437DF4195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AA3F7-88F0-C1AA-384E-61BC3FBC0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34D14-1511-FB37-AE87-3C948C9F6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1C666-53A5-4B36-B678-C21AC1487CF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8E1E7-F0FE-8778-4D8B-BEC4724B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5FC34-2C9F-53B9-730A-94405F184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2107-AB13-4320-A5F8-E97EFC95A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6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6F11-60B1-6680-A32A-0EB43837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B1877-4DDE-29C9-2822-4B2841647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F4417-A4F8-5548-08AE-3CF9A9D4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1C666-53A5-4B36-B678-C21AC1487CF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05F7F-E088-EED2-A0A8-42086DD7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D2345-644F-8057-6EDD-25D1A228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2107-AB13-4320-A5F8-E97EFC95A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6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C457B-6ACC-C190-4E87-3712C5335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62430-EAA4-4D5A-DB6E-C298E9C0D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A27CE-60A8-3978-0141-AB448BF3C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1C666-53A5-4B36-B678-C21AC1487CF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A79D5-4041-B162-E738-4E114BAF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C4ADA-B899-CCB2-0E41-AE79A58E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2107-AB13-4320-A5F8-E97EFC95A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F0214-9BFE-D144-2320-0CE876516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083F9-20E9-B3C0-D550-016449542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96A99-79EE-71ED-747F-1F0AB288E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1C666-53A5-4B36-B678-C21AC1487CF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52F95-02E3-196D-0E7D-972CECDC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1F366-D72B-2FA7-4411-B0D417DC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2107-AB13-4320-A5F8-E97EFC95A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5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C886-1283-59D5-83BA-926820DC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A9109-6ECB-71FC-AF48-D5526CE13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0220B-8963-96E0-3E22-6495B0A9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1C666-53A5-4B36-B678-C21AC1487CF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E0AB3-4114-090E-46F5-F1F8097E1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1014-C170-EA0C-8F55-CCA44074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2107-AB13-4320-A5F8-E97EFC95A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2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CDE8-CCDB-F2E4-6143-E576A4B0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0E8F-A8A6-BC54-54AA-722365BD9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4BEA4-8689-5811-2820-DC3934963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B6B93-F7BA-82E5-DAF3-7BDBAC18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1C666-53A5-4B36-B678-C21AC1487CF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845E5-CA3D-0C76-9206-0ACA318C4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2D61B-324A-23BC-7FD9-286762DC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2107-AB13-4320-A5F8-E97EFC95A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EF568-3883-573C-2864-9CBF1CD28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90F98-0572-5437-F664-22FCA1C14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59908-FECF-F543-501C-0DD105B0E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9524D8-3348-EB45-F4CF-DAE9B8CB7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EB278-6BFA-269A-68E1-CF7DBC923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E9E161-B1E4-E32E-A29E-FA9F2CF9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1C666-53A5-4B36-B678-C21AC1487CF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DE18A-0C19-F6A2-320F-55594E92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833B6B-AF93-A71C-3833-6180D15C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2107-AB13-4320-A5F8-E97EFC95A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1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3EF0-7577-8D7D-DC00-07ECDF46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B933C-9B4E-C783-6C61-97CED7B93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1C666-53A5-4B36-B678-C21AC1487CF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B8B83-7CCD-1323-F5BD-8364CBCE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16AE2-A071-DC21-EAA1-38E7D112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2107-AB13-4320-A5F8-E97EFC95A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6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A8038-FED7-38FA-ED83-8B7E7569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1C666-53A5-4B36-B678-C21AC1487CF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7FA4D-0990-0170-D295-97188B59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5B390-8271-2CE0-C22A-7B71AC4B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2107-AB13-4320-A5F8-E97EFC95A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6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F906-A959-2AF5-9CFF-E2B677277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2302C-58CA-7833-7491-2729F416A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D755B-7420-2B4E-AE7F-7C10E4646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C3E98-3408-42C4-6AC0-AA3F368CC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1C666-53A5-4B36-B678-C21AC1487CF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3CDC8-4BB4-C4A0-CBEB-303787E6E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7C038-90D9-1169-9E8D-F96907B2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2107-AB13-4320-A5F8-E97EFC95A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9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42D7-D6C0-0ABF-5F00-190C8CDF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DD53A8-D2B9-A1B6-60CA-C0A050F43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F1D22-379A-D9FC-5574-6348862D0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924D8-4C1A-D5EC-25E6-5EAD045C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1C666-53A5-4B36-B678-C21AC1487CF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8370C-E065-1175-AF56-743DFFFF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AC9FE-107B-CF8D-91F5-3B5F15D4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2107-AB13-4320-A5F8-E97EFC95A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2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3EAF34-4438-6C3F-CC77-0E92B34D0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9D3A0-E41D-B7F5-14D2-7B8E53650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762C4-96E6-AA1A-6009-0C23FA66B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41C666-53A5-4B36-B678-C21AC1487CF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BEE76-4B3D-4017-D90F-CD8051F5A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C7879-4577-4EA8-DCA1-FB5E93F01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492107-AB13-4320-A5F8-E97EFC95A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1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truck parked on grass">
            <a:extLst>
              <a:ext uri="{FF2B5EF4-FFF2-40B4-BE49-F238E27FC236}">
                <a16:creationId xmlns:a16="http://schemas.microsoft.com/office/drawing/2014/main" id="{CEB77B95-D9B6-188F-1386-34D468ABE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6249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171B6D-05AB-A7C1-4D0F-287CC4EA2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2371" y="1587802"/>
            <a:ext cx="753427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Ford Social Listening: Unlocking Reddit Sentiment for Strategic Growth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61582-2AA9-B997-9366-35181CB0B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696" y="4076398"/>
            <a:ext cx="6405627" cy="465137"/>
          </a:xfrm>
        </p:spPr>
        <p:txBody>
          <a:bodyPr/>
          <a:lstStyle/>
          <a:p>
            <a:r>
              <a:rPr lang="en-US" dirty="0"/>
              <a:t>Driving insights from data to fuel Ford’s future.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8BD31B-AFE0-0379-5CE3-683218192F2B}"/>
              </a:ext>
            </a:extLst>
          </p:cNvPr>
          <p:cNvSpPr txBox="1"/>
          <p:nvPr/>
        </p:nvSpPr>
        <p:spPr>
          <a:xfrm>
            <a:off x="4600511" y="6119208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Data gathered with Reddit API. This is an independent analysis not affiliated with or endorsed by Ford Motor Company or Reddit.</a:t>
            </a:r>
          </a:p>
        </p:txBody>
      </p:sp>
    </p:spTree>
    <p:extLst>
      <p:ext uri="{BB962C8B-B14F-4D97-AF65-F5344CB8AC3E}">
        <p14:creationId xmlns:p14="http://schemas.microsoft.com/office/powerpoint/2010/main" val="20731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A547-5D9E-0524-AE1E-5C545843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99108AF-87B3-7FF9-F8E4-1A76DEEF79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918606"/>
              </p:ext>
            </p:extLst>
          </p:nvPr>
        </p:nvGraphicFramePr>
        <p:xfrm>
          <a:off x="838200" y="1825625"/>
          <a:ext cx="10515600" cy="2493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F8F80CAC-8AB3-9B3C-502E-BE1017229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49ED06F-180F-D5B8-A4AD-B18861AB5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9" descr="A blue background with white icons&#10;&#10;Description automatically generated">
            <a:extLst>
              <a:ext uri="{FF2B5EF4-FFF2-40B4-BE49-F238E27FC236}">
                <a16:creationId xmlns:a16="http://schemas.microsoft.com/office/drawing/2014/main" id="{2869D89C-41E3-8285-53DA-72F7C1F258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30" y="4454018"/>
            <a:ext cx="7690340" cy="192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6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A9DB2F-C1C9-EBA8-33DD-FFEDC0DA38F6}"/>
              </a:ext>
            </a:extLst>
          </p:cNvPr>
          <p:cNvSpPr txBox="1"/>
          <p:nvPr/>
        </p:nvSpPr>
        <p:spPr>
          <a:xfrm>
            <a:off x="517889" y="4883544"/>
            <a:ext cx="3876086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Ford’s Sentiment Trends Over Time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70913B-B2CB-6F36-0D1D-240A882B8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3448" y="364142"/>
            <a:ext cx="9101159" cy="386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8" name="Rectangle 1047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3FF2CD-57C2-EEA1-B57E-05431D739444}"/>
              </a:ext>
            </a:extLst>
          </p:cNvPr>
          <p:cNvSpPr txBox="1"/>
          <p:nvPr/>
        </p:nvSpPr>
        <p:spPr>
          <a:xfrm>
            <a:off x="5162719" y="4883544"/>
            <a:ext cx="6586915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Neutral sentiment has steadily decreased, while positive sentiment shows consistent growth, indicating Ford’s improved perception.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Post volume spikes sharply in 2024, suggesting increased discussion and engagement about Ford.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Negative sentiment remains low but stable - improvement opportunities exist. </a:t>
            </a:r>
          </a:p>
        </p:txBody>
      </p:sp>
    </p:spTree>
    <p:extLst>
      <p:ext uri="{BB962C8B-B14F-4D97-AF65-F5344CB8AC3E}">
        <p14:creationId xmlns:p14="http://schemas.microsoft.com/office/powerpoint/2010/main" val="328253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2D1D5B-2EDC-7AE4-748D-E40F87509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61" name="Arc 206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EA7845-EED2-362D-6BAE-1D733E127E22}"/>
              </a:ext>
            </a:extLst>
          </p:cNvPr>
          <p:cNvSpPr txBox="1"/>
          <p:nvPr/>
        </p:nvSpPr>
        <p:spPr>
          <a:xfrm>
            <a:off x="703182" y="479493"/>
            <a:ext cx="106506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Break Down of Sentiment by Subreddit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EFAABF-5565-A9C0-0D55-01EDB468B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2161726"/>
            <a:ext cx="4777381" cy="236480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E9B3B8-0E31-F7E3-8E38-B55536182C24}"/>
              </a:ext>
            </a:extLst>
          </p:cNvPr>
          <p:cNvSpPr txBox="1"/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r/Ford shows a higher proportion of positive and neutral posts, indicating strong community support.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r/electricvehicles and r/trucks show higher concentrations of neutral sentiment, highlighting opportunities for conversion to positive sentiment.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Negative sentiment remains low but needs monitoring.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Actionable Insight</a:t>
            </a:r>
            <a:r>
              <a:rPr lang="en-US"/>
              <a:t>: Focus on engaging with subreddits showing high neutral sentiment to increase positivity. </a:t>
            </a:r>
          </a:p>
        </p:txBody>
      </p:sp>
    </p:spTree>
    <p:extLst>
      <p:ext uri="{BB962C8B-B14F-4D97-AF65-F5344CB8AC3E}">
        <p14:creationId xmlns:p14="http://schemas.microsoft.com/office/powerpoint/2010/main" val="56592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E5D2F7-AAEF-C327-3B3F-5FA35D4ED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6" name="Rectangle 5135">
            <a:extLst>
              <a:ext uri="{FF2B5EF4-FFF2-40B4-BE49-F238E27FC236}">
                <a16:creationId xmlns:a16="http://schemas.microsoft.com/office/drawing/2014/main" id="{1022CA72-2A63-428F-B586-37BA5AB6D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A0690-5082-DBC0-D104-C05958E48D52}"/>
              </a:ext>
            </a:extLst>
          </p:cNvPr>
          <p:cNvSpPr txBox="1"/>
          <p:nvPr/>
        </p:nvSpPr>
        <p:spPr>
          <a:xfrm>
            <a:off x="532015" y="4495568"/>
            <a:ext cx="3861960" cy="1905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>
                <a:latin typeface="+mj-lt"/>
                <a:ea typeface="+mj-ea"/>
                <a:cs typeface="+mj-cs"/>
              </a:rPr>
              <a:t>Dominant Emotions: Trust and Fear Across Subreddits</a:t>
            </a:r>
          </a:p>
        </p:txBody>
      </p:sp>
      <p:sp>
        <p:nvSpPr>
          <p:cNvPr id="5138" name="Rectangle 5137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0" name="Rectangle 513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99FD3C0-2BA6-A0A8-D7BA-53441793D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" r="-1" b="-1"/>
          <a:stretch/>
        </p:blipFill>
        <p:spPr bwMode="auto">
          <a:xfrm>
            <a:off x="838200" y="737009"/>
            <a:ext cx="5136795" cy="268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1C07218-1AD8-F78D-B9AA-8F18DE98D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0" r="2658" b="-2"/>
          <a:stretch/>
        </p:blipFill>
        <p:spPr bwMode="auto">
          <a:xfrm>
            <a:off x="6297264" y="726448"/>
            <a:ext cx="5136795" cy="270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2" name="Rectangle 5141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D4D375-3071-F333-E73F-4809566EFB8B}"/>
              </a:ext>
            </a:extLst>
          </p:cNvPr>
          <p:cNvSpPr txBox="1"/>
          <p:nvPr/>
        </p:nvSpPr>
        <p:spPr>
          <a:xfrm>
            <a:off x="5162719" y="4495568"/>
            <a:ext cx="6586915" cy="1905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Fear is the most dominant positive emotion, with the highest concentration in r/electricvehicles.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Trust is the most positive dominant emotion, particularly in subreddits focused on product reliability.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Fear-related discussions often include keywords like ‘engine,’ ‘lightning,’ and ‘Mustang’ highlight concerns about reliability or recalls.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Trust-related keywords like ‘reliability’ and ‘manual’  emphasize Ford’s quality and reliability.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/>
              <a:t>Actionable Insight</a:t>
            </a:r>
            <a:r>
              <a:rPr lang="en-US" sz="1100"/>
              <a:t>: Address fear in r/electricvehicles to amplify trust in reliability-focused conversations.</a:t>
            </a:r>
          </a:p>
        </p:txBody>
      </p:sp>
    </p:spTree>
    <p:extLst>
      <p:ext uri="{BB962C8B-B14F-4D97-AF65-F5344CB8AC3E}">
        <p14:creationId xmlns:p14="http://schemas.microsoft.com/office/powerpoint/2010/main" val="217233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FB62CE-2385-6129-6B48-5BBFC1C23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76" name="Rectangle 15375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77" name="Group 1537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5370" name="Rectangle 15369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78" name="Rectangle 15377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79" name="Rectangle 15378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779E41-1325-43C0-CB26-ED515FCE8322}"/>
              </a:ext>
            </a:extLst>
          </p:cNvPr>
          <p:cNvSpPr txBox="1"/>
          <p:nvPr/>
        </p:nvSpPr>
        <p:spPr>
          <a:xfrm>
            <a:off x="1057025" y="922644"/>
            <a:ext cx="5040285" cy="11695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dirty="0">
                <a:latin typeface="+mj-lt"/>
                <a:ea typeface="+mj-ea"/>
                <a:cs typeface="+mj-cs"/>
              </a:rPr>
              <a:t>Comparing Competitor Posts Over Time</a:t>
            </a:r>
          </a:p>
        </p:txBody>
      </p:sp>
      <p:sp>
        <p:nvSpPr>
          <p:cNvPr id="15375" name="Rectangle 15374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197EB-CC28-082A-4A28-2E9FC273245F}"/>
              </a:ext>
            </a:extLst>
          </p:cNvPr>
          <p:cNvSpPr txBox="1"/>
          <p:nvPr/>
        </p:nvSpPr>
        <p:spPr>
          <a:xfrm>
            <a:off x="1055715" y="2508105"/>
            <a:ext cx="5040285" cy="363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Ford has historically been discussed less than Stellantis and GM on Reddit, but recently surpassed both competitors in post volume.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This surge may reflect new marketing initiatives or increased customer interest.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Despite the increase in post counts, overall positive sentiment has declined slightly, neutral sentiment has spiked (up to ~70-80%), and negative sentiment remains below 20%.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/>
              <a:t>Actionable Insight</a:t>
            </a:r>
            <a:r>
              <a:rPr lang="en-US" sz="1400"/>
              <a:t>: Leverage Ford’s increased visibility on reddit to actively engage users and address growing neutral sentiment with targeted, trust-focused messaging.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BD97E14-BD15-3103-01BC-7C81D7B63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46667" y="978564"/>
            <a:ext cx="4389120" cy="217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7CA7C892-9993-1567-3CC0-F5CD5900B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46667" y="4141456"/>
            <a:ext cx="4389120" cy="144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96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14D941-CADD-D606-4E93-F1C80FE5E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5" name="Rectangle 12294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39A4D-EEC7-574B-94A1-6E68D4DAA732}"/>
              </a:ext>
            </a:extLst>
          </p:cNvPr>
          <p:cNvSpPr txBox="1"/>
          <p:nvPr/>
        </p:nvSpPr>
        <p:spPr>
          <a:xfrm>
            <a:off x="589560" y="856180"/>
            <a:ext cx="5279408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Product Sentiment: Opportunities for the F-150</a:t>
            </a:r>
          </a:p>
        </p:txBody>
      </p:sp>
      <p:grpSp>
        <p:nvGrpSpPr>
          <p:cNvPr id="12297" name="Group 1229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298" name="Rectangle 1229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99" name="Rectangle 1229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01" name="Rectangle 1230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9B76BC-CF8B-3BE5-3F89-8382A552F196}"/>
              </a:ext>
            </a:extLst>
          </p:cNvPr>
          <p:cNvSpPr txBox="1"/>
          <p:nvPr/>
        </p:nvSpPr>
        <p:spPr>
          <a:xfrm>
            <a:off x="590719" y="2330505"/>
            <a:ext cx="5278066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F-150 shows higher fear-related sentiment compared to Silverado and Ram 1500, tied to concerns about reliability and safety.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Silverado leads in positive sentiment, indicating successful messaging Ford can learn from.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Ram 1500 exhibits higher negative sentiment, offering Ford an opportunity to capitalize on competitor weaknesses.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Actionable Insight</a:t>
            </a:r>
            <a:r>
              <a:rPr lang="en-US" sz="2000"/>
              <a:t>: Address fear in F-150 marketing by emphasizing safety and reliability.</a:t>
            </a:r>
          </a:p>
        </p:txBody>
      </p:sp>
      <p:sp>
        <p:nvSpPr>
          <p:cNvPr id="12303" name="Rectangle 1230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5" name="Rectangle 1230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E40DFF-B420-05A7-F6AF-F9592DD3F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23" y="752905"/>
            <a:ext cx="4397433" cy="2176730"/>
          </a:xfrm>
          <a:prstGeom prst="rect">
            <a:avLst/>
          </a:prstGeom>
        </p:spPr>
      </p:pic>
      <p:sp>
        <p:nvSpPr>
          <p:cNvPr id="12307" name="Rectangle 12306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0FFABB41-B0CF-A71C-C1CE-47730E726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3423" y="3879368"/>
            <a:ext cx="4395569" cy="217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172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EC11D9-F937-AD44-E926-DF59B6F0C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096C53-38FE-12E6-C871-472BEB51D7A1}"/>
              </a:ext>
            </a:extLst>
          </p:cNvPr>
          <p:cNvSpPr txBox="1"/>
          <p:nvPr/>
        </p:nvSpPr>
        <p:spPr>
          <a:xfrm>
            <a:off x="645064" y="525982"/>
            <a:ext cx="4282983" cy="1200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Predicting Sentiment Trends: Opportunities and Risks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495CCC-2148-E638-D6C2-399249A7A9A9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Peak positive sentiment</a:t>
            </a:r>
            <a:r>
              <a:rPr lang="en-US"/>
              <a:t>: 3</a:t>
            </a:r>
            <a:r>
              <a:rPr lang="en-US" baseline="30000"/>
              <a:t>rd</a:t>
            </a:r>
            <a:r>
              <a:rPr lang="en-US"/>
              <a:t> quarter 2025. Leverage this period for trust-driven marketing campaigns.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Peak negative sentiment</a:t>
            </a:r>
            <a:r>
              <a:rPr lang="en-US"/>
              <a:t>: 4</a:t>
            </a:r>
            <a:r>
              <a:rPr lang="en-US" baseline="30000"/>
              <a:t>th</a:t>
            </a:r>
            <a:r>
              <a:rPr lang="en-US"/>
              <a:t> quarter 2025. Leverage marketing efforts in this period to mitigate fear-related narratives.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970A19A-32C7-E861-A2AD-9AC96D89D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738" y="1912595"/>
            <a:ext cx="5628018" cy="279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303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497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Ford Social Listening: Unlocking Reddit Sentiment for Strategic Growth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Emily Buchanan-Schnepp</dc:creator>
  <cp:lastModifiedBy>Emily Buchanan-Schnepp</cp:lastModifiedBy>
  <cp:revision>12</cp:revision>
  <dcterms:created xsi:type="dcterms:W3CDTF">2024-12-07T20:06:16Z</dcterms:created>
  <dcterms:modified xsi:type="dcterms:W3CDTF">2025-01-19T19:01:13Z</dcterms:modified>
</cp:coreProperties>
</file>