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0" r:id="rId3"/>
    <p:sldId id="284" r:id="rId4"/>
    <p:sldId id="287" r:id="rId5"/>
    <p:sldId id="289" r:id="rId6"/>
    <p:sldId id="290" r:id="rId7"/>
    <p:sldId id="288" r:id="rId8"/>
    <p:sldId id="285" r:id="rId9"/>
    <p:sldId id="291" r:id="rId10"/>
    <p:sldId id="293" r:id="rId11"/>
    <p:sldId id="294" r:id="rId12"/>
    <p:sldId id="297" r:id="rId13"/>
    <p:sldId id="296" r:id="rId14"/>
    <p:sldId id="275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indent="0" algn="l" defTabSz="685800" rtl="0" eaLnBrk="1" latinLnBrk="0" hangingPunct="1">
      <a:lnSpc>
        <a:spcPct val="100000"/>
      </a:lnSpc>
      <a:spcBef>
        <a:spcPts val="3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169200" indent="-180000" algn="l" defTabSz="685800" rtl="0" eaLnBrk="1" latinLnBrk="0" hangingPunct="1">
      <a:lnSpc>
        <a:spcPct val="100000"/>
      </a:lnSpc>
      <a:spcBef>
        <a:spcPts val="432"/>
      </a:spcBef>
      <a:buClr>
        <a:schemeClr val="tx2"/>
      </a:buClr>
      <a:buFont typeface="Arial" panose="020B0604020202020204" pitchFamily="34" charset="0"/>
      <a:buChar char="•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360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–"/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684000" indent="-180000" algn="l" defTabSz="685800" rtl="0" eaLnBrk="1" latinLnBrk="0" hangingPunct="1">
      <a:lnSpc>
        <a:spcPct val="100000"/>
      </a:lnSpc>
      <a:spcBef>
        <a:spcPts val="400"/>
      </a:spcBef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972000" indent="-180000" algn="l" defTabSz="685800" rtl="0" eaLnBrk="1" latinLnBrk="0" hangingPunct="1">
      <a:lnSpc>
        <a:spcPct val="100000"/>
      </a:lnSpc>
      <a:spcBef>
        <a:spcPts val="300"/>
      </a:spcBef>
      <a:buClr>
        <a:schemeClr val="tx2"/>
      </a:buClr>
      <a:buFont typeface="Arial" panose="020B0604020202020204" pitchFamily="34" charset="0"/>
      <a:buChar char="–"/>
      <a:defRPr sz="1000" kern="1200">
        <a:solidFill>
          <a:schemeClr val="tx2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2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16AEE43-F4D6-4E29-BE72-89A31115956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16AEE43-F4D6-4E29-BE72-89A311159569}" styleName="Software AG Standard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2"/>
              </a:solidFill>
            </a:ln>
          </a:left>
          <a:right>
            <a:ln w="0" cmpd="sng">
              <a:solidFill>
                <a:schemeClr val="lt2"/>
              </a:solidFill>
            </a:ln>
          </a:right>
          <a:top>
            <a:ln w="0" cmpd="sng">
              <a:solidFill>
                <a:schemeClr val="lt2"/>
              </a:solidFill>
            </a:ln>
          </a:top>
          <a:bottom>
            <a:ln w="0" cmpd="sng">
              <a:solidFill>
                <a:schemeClr val="lt2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82A2AD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82A2AD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E2FD084D-617F-4632-A001-82C3342337EF}" styleName="Software AG Standard Bright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rgbClr val="C89FFB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C89FFB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D1D5107-2099-4B57-A3EB-CEFF1DB81227}" styleName="Software AG Standard Bright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94DDD7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94DDD7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F20EA8-D2BB-4C41-9F59-0B0C2306DBB8}" styleName="Software AG Standard Bright lif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lastCol>
    <a:firstCol>
      <a:tcTxStyle b="on">
        <a:fontRef idx="minor">
          <a:prstClr val="black"/>
        </a:fontRef>
        <a:schemeClr val="dk2"/>
      </a:tcTxStyle>
      <a:tcStyle>
        <a:tcBdr/>
        <a:fill>
          <a:solidFill>
            <a:srgbClr val="EAF588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rgbClr val="EAF588"/>
          </a:solidFill>
        </a:fill>
      </a:tcStyle>
    </a:lastRow>
    <a:firstRow>
      <a:tcTxStyle b="on">
        <a:fontRef idx="minor">
          <a:prstClr val="black"/>
        </a:fontRef>
        <a:schemeClr val="dk2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4EBB96-9029-484D-9E7E-1666E709D619}" styleName="Software AG Standard Deep pul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0" cmpd="sng">
              <a:solidFill>
                <a:schemeClr val="lt2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8594DD-534D-4114-8277-25E7630CE91A}" styleName="Software AG Standard sens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2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2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2"/>
      </a:tcTxStyle>
      <a:tcStyle>
        <a:tcBdr>
          <a:bottom>
            <a:ln w="127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130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2C2CEB-9DAF-414B-ACDA-FA64B9BED9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5627-7E9D-4745-A374-5CCB0FACE4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C25D-1D75-464B-AB16-0EDBEA02B28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C0F0-9B8D-41E2-9ADC-AC299429D1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4172-E82C-4E11-953C-C38ACF160F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1DA9-A23B-4A2C-8527-1AA93276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7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1389-B57E-4A09-9472-E1391BF433D2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BFEB-FE4F-4DFF-815C-8F78B6D7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ABFEB-FE4F-4DFF-815C-8F78B6D794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D9C2CDC7-0C95-4DB7-886D-1B1E142086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AC5A24-CA5B-47A1-A041-D1119963C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9AB9407-1A62-459E-8B39-08401494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4613859-FEDA-40DE-AFB0-101D8E7522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D8C2CE3-905C-40EB-8526-097F9F5054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00904253-5910-4A60-B4D2-96EC668D94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90352-E309-45C7-A3EC-DB654D740B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1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li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15BDB9-BC41-4166-9D63-84BB94336BE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FD9736-4939-44D0-A156-7D80D08A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A4606A1-A78B-43F7-835D-D4CA0CE8BD50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32F883E-C793-402B-89DA-E462285538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8434"/>
            <a:ext cx="3810003" cy="2990851"/>
          </a:xfrm>
          <a:solidFill>
            <a:schemeClr val="bg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8763C81-3F86-424C-9E4A-127D0CED62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6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lank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885B5BF-F4F3-40DA-8092-3A74A4DC90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72DA9B-78AF-46FB-9998-CD89CB9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6657"/>
            <a:ext cx="3810003" cy="2990851"/>
          </a:xfrm>
          <a:solidFill>
            <a:schemeClr val="tx2"/>
          </a:solidFill>
        </p:spPr>
        <p:txBody>
          <a:bodyPr lIns="216000" bIns="648000" anchor="b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74895DF-D5A2-4C75-AF46-1018705EBD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59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5CF9-FFE6-4648-BEE2-D6136E7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2C51-4445-4D93-BACE-4CFDCCB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87E9-3B31-4BBA-9208-9968E03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95CF-B38E-40B2-BA5E-70A3D16D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6A739-E69D-4C67-9F5D-0C25BD28F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9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D5C-00B9-478F-8031-ACE7B3DE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96850"/>
            <a:ext cx="8712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82FC-C35F-46ED-AD87-89B261465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3FB6-9905-465B-9833-AF58E1A3D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3F4E569-E7EF-4B7D-A893-F2E38E7A5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6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59253-450D-4234-A5AF-24D980F9A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B15D-F74D-4DBD-A1A0-439A46FB6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019-6590-46C6-88EF-E4D665D3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F7D27-B8CB-4095-BFC7-B45591502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1458F-9C9B-415B-BBFA-307D00C16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2E452-B1AB-41CD-9D9F-BD0B444B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00" y="1166814"/>
            <a:ext cx="4176100" cy="3421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19FB648-DE14-45A5-9341-F57AEA10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166813"/>
            <a:ext cx="4177688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816CC8D-B8CA-4FA3-85AF-DD78AF597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1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ntent w.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BF1A-12FF-4D86-9EB2-02ACA0AA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6CDA-F1F2-4208-94F3-F26885118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4E1D-1D5C-445E-AADF-B124C7901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82FA900A-93E9-4914-A1D4-9AE2FC494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356DE-EC24-4D90-ADE6-C9F51841E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612" y="1487055"/>
            <a:ext cx="4174388" cy="3107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5CE721-3B3A-4271-AAB3-DC310304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487055"/>
            <a:ext cx="4177688" cy="309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C53D2C-F5A8-465B-9C51-0A1F58DE1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612" y="1167993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26E846-140F-4882-9323-8C28375B65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2000" y="1169184"/>
            <a:ext cx="4174388" cy="198259"/>
          </a:xfrm>
        </p:spPr>
        <p:txBody>
          <a:bodyPr>
            <a:noAutofit/>
          </a:bodyPr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80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13D63A-A936-44E5-94CD-4F2057306BD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119-9F70-498B-A240-B89F427F2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B041-296C-4EFA-A015-75498EE98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D3899E-4164-44A1-821A-A34F88A7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599FB72-5AFC-4AD2-9BFD-26B43C844F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6E1C6B-A689-4837-BB5A-F956EFC8CC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42BC387-CF1D-4809-9237-02B1FD596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3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, big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6BE726-A0AD-4CDC-BC58-F6C10BBA8C3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200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BCF1-E3A3-4C30-968C-CFD49D8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196850"/>
            <a:ext cx="4176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55C7B-E316-4E16-B76D-ECEF793CC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9904-C84B-4228-8500-CF0411E2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73AA665-70E7-4B12-B888-A42E9490E2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5901" y="1166813"/>
            <a:ext cx="4176000" cy="342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DAD492D-D62C-4965-9746-CDA3DD812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01" y="628595"/>
            <a:ext cx="4176000" cy="1980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4BC9FB-6ABB-47DF-94D2-9C8D7725D6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6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>
            <a:extLst>
              <a:ext uri="{FF2B5EF4-FFF2-40B4-BE49-F238E27FC236}">
                <a16:creationId xmlns:a16="http://schemas.microsoft.com/office/drawing/2014/main" id="{F175A432-48C4-44C2-B6C8-8312D5F5636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9144001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84BA449-3A01-4C0F-978B-7526745085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ADFC408-9075-4F78-9D79-A2CA9F6CB0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00BA07A-DE1D-4FAE-A4FF-A934E3F447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A2E907-00A4-4BFE-B5C1-855814E6F8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127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72E-6448-490C-A488-BE0165B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048A-F4AB-4310-B65E-D9B67C896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3966-9079-4A56-9BAF-BDF054C09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E6DF6-8959-4AB8-88EC-1976DE35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36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51ADD9-A8DD-422F-9524-350C8E9E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9690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9C534D-AFFE-4856-ADA2-CD0AB94B74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70057" y="1166813"/>
            <a:ext cx="2807221" cy="3421062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B2E290F-F51F-4570-9BF5-4B6D03D62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29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72DC-D1B5-46E9-87CD-AA91D198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595E-6CDC-4946-941D-F91BF4132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F951C-3C4C-412E-A6C2-4232424A0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94493C-B5F1-4BB9-8A57-718157834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371E09-540D-4F2B-9990-912805C7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242" y="1165225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05A14-ADAE-4BE7-9316-8B3BA8602DA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69146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9E06C-49EA-4299-9E30-BB58DD50D08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48874" y="1166813"/>
            <a:ext cx="2040272" cy="3421457"/>
          </a:xfrm>
          <a:solidFill>
            <a:schemeClr val="bg1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2363D-A39C-40DE-B63E-CAE720463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0" y="628595"/>
            <a:ext cx="8712000" cy="198259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89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37BE4-CD21-44EF-BABC-965F0167C9D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49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1C241E-4DA0-4B15-8CCE-65B7F71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10000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D5DF3E7-0B46-4CBC-85DC-882E0BE0F6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6907" y="4784670"/>
            <a:ext cx="1071193" cy="16356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180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light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E111E-3140-439F-8830-2ED12A0DFF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A211-5BD7-4858-87F2-0AA1AD6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4B14-1B0E-418C-8456-ADC941F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E04F3-1F68-4FD3-8F3A-28A61628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3809999" cy="2990849"/>
          </a:xfrm>
          <a:solidFill>
            <a:schemeClr val="bg2"/>
          </a:solidFill>
        </p:spPr>
        <p:txBody>
          <a:bodyPr lIns="216000" tIns="216000" rIns="417600" bIns="1281600" anchor="t" anchorCtr="0"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2681B15-B8B2-495A-964E-18FA2E26A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52811" y="4784306"/>
            <a:ext cx="1073577" cy="163932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741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46655E-AA92-4EB9-87B2-A9FE342A980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A0B7-E138-4F61-A505-E5364B0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5C7E-27DD-4C91-AD5C-811D9D6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51C5CFB-B017-4230-8BE9-06E83511DC54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21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9889B-F662-4F24-8211-37E8DF5FD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A9FF-85A5-4AE6-9F3C-F4E9F2BF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BA649-05AE-4D71-9334-26A40AB0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3DBD42-7322-40A3-A6A1-C53941ABDDAA}"/>
              </a:ext>
            </a:extLst>
          </p:cNvPr>
          <p:cNvSpPr>
            <a:spLocks noEditPoints="1"/>
          </p:cNvSpPr>
          <p:nvPr/>
        </p:nvSpPr>
        <p:spPr bwMode="auto">
          <a:xfrm>
            <a:off x="2290864" y="1945127"/>
            <a:ext cx="4562272" cy="695525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 -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D784CC5-3293-47BD-8C0E-C6CD4FD374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AFE4F1B-0E21-413C-AC44-D0052111D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3F5829-4075-46E4-9D69-B3B6767C61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85CB34BF-EF4B-4E95-9886-0E94800290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86EBDFD-E303-4633-89EB-6E6410A566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">
            <a:extLst>
              <a:ext uri="{FF2B5EF4-FFF2-40B4-BE49-F238E27FC236}">
                <a16:creationId xmlns:a16="http://schemas.microsoft.com/office/drawing/2014/main" id="{D11F1CE4-9135-4B75-A800-A8913E657F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-1"/>
            <a:ext cx="9144000" cy="514350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9D7F-B3AD-4DD6-AB7C-B23AE4EDB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bg2"/>
          </a:solidFill>
          <a:ln>
            <a:noFill/>
          </a:ln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3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FA0D4EB-6F15-4440-8F29-58E65E579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303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961584D-ED36-4A82-8901-70D12BE13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303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1FABBAE-AF61-499C-BC75-3CC9AD0A7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03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86F443-19F9-4C1D-BF70-14327E1502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8232" y="561822"/>
            <a:ext cx="1307728" cy="199686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4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A681A6-A4AB-485E-BFB2-E96C7A0893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4F9-626A-46E9-9608-08B25EE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594-B7AA-4F15-BF7A-E391D31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14DFCE-B394-48F5-B8D9-73C75B7AD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34800"/>
            <a:ext cx="4571999" cy="3595254"/>
          </a:xfrm>
          <a:solidFill>
            <a:schemeClr val="tx2"/>
          </a:solidFill>
        </p:spPr>
        <p:txBody>
          <a:bodyPr lIns="216000" rIns="108000" bIns="1299600" anchor="b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CA36-DE8E-4683-958C-35C12B2FDD9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214922" y="2710800"/>
            <a:ext cx="4032000" cy="4068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96D8A20-7D66-4917-B9D8-E9E015FA5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279" y="3259183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Name –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8411BC6-07BF-4C4E-9498-1506111DB7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5900" y="3427441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Presenter Title –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250EF1-94AB-4A75-8FD9-8D45BD8DD2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421" y="3595699"/>
            <a:ext cx="4032000" cy="138499"/>
          </a:xfrm>
        </p:spPr>
        <p:txBody>
          <a:bodyPr anchor="t" anchorCtr="0">
            <a:noAutofit/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 –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9AB65DE-0F83-4D80-B6F2-514B55C7A4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7612" y="559542"/>
            <a:ext cx="1307728" cy="19968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42E028-41A1-4262-8DC5-A91A4DA455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9C6EA4-CA5F-44D4-ADA4-CA92553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C0B9B9C-72F8-4A92-A0AB-F641302E6317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5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Co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2F14A-4BCF-4583-9DBF-05E49FC090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71437-8BAC-419E-9A66-FFBB616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4FEBA1C-AA01-45B6-883F-1431AE628F56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- Bright pu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7EF892-6433-48C1-86DA-02F7ED28D9A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0BAFC-E1DF-431F-9DDF-5DDFB8AA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0FAE473-A3D2-47A7-8C9B-212093B1DEED}"/>
              </a:ext>
            </a:extLst>
          </p:cNvPr>
          <p:cNvSpPr>
            <a:spLocks noEditPoints="1"/>
          </p:cNvSpPr>
          <p:nvPr/>
        </p:nvSpPr>
        <p:spPr bwMode="auto">
          <a:xfrm>
            <a:off x="7853912" y="4784178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F2F2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 - Bright s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881202-EA90-4A65-805D-7197BCDD163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b="1" dirty="0" err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0D9-175F-4D3C-AD38-24B1C4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16C-70A2-4C98-8D9D-0F71912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941C2D-8A03-44DB-8E42-8B64DCE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61021"/>
            <a:ext cx="3175200" cy="1526400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96EC0A-D343-4100-AF23-061460AD2BE1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520E0-03F6-449E-8503-AE3A31C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96850"/>
            <a:ext cx="871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018E-FFF4-4227-B358-6E92D25E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1166813"/>
            <a:ext cx="8712000" cy="3421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BB04-46A4-464C-9A41-A9A0692F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812" y="4879015"/>
            <a:ext cx="3895524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095A-296F-4780-A899-D0F4D128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612" y="4882588"/>
            <a:ext cx="313200" cy="849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tx2"/>
                </a:solidFill>
              </a:defRPr>
            </a:lvl1pPr>
          </a:lstStyle>
          <a:p>
            <a:fld id="{FBE75FA5-C509-4590-93CE-878685F65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55AB3DB-1389-4AB2-8136-FCD9EA2FF5CD}"/>
              </a:ext>
            </a:extLst>
          </p:cNvPr>
          <p:cNvSpPr>
            <a:spLocks noEditPoints="1"/>
          </p:cNvSpPr>
          <p:nvPr/>
        </p:nvSpPr>
        <p:spPr bwMode="auto">
          <a:xfrm>
            <a:off x="7854983" y="4784532"/>
            <a:ext cx="1072917" cy="163568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11F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11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8" r:id="rId2"/>
    <p:sldLayoutId id="2147483689" r:id="rId3"/>
    <p:sldLayoutId id="2147483690" r:id="rId4"/>
    <p:sldLayoutId id="2147483654" r:id="rId5"/>
    <p:sldLayoutId id="2147483656" r:id="rId6"/>
    <p:sldLayoutId id="2147483680" r:id="rId7"/>
    <p:sldLayoutId id="2147483685" r:id="rId8"/>
    <p:sldLayoutId id="2147483686" r:id="rId9"/>
    <p:sldLayoutId id="2147483687" r:id="rId10"/>
    <p:sldLayoutId id="2147483651" r:id="rId11"/>
    <p:sldLayoutId id="2147483655" r:id="rId12"/>
    <p:sldLayoutId id="2147483650" r:id="rId13"/>
    <p:sldLayoutId id="2147483676" r:id="rId14"/>
    <p:sldLayoutId id="2147483678" r:id="rId15"/>
    <p:sldLayoutId id="2147483670" r:id="rId16"/>
    <p:sldLayoutId id="2147483671" r:id="rId17"/>
    <p:sldLayoutId id="2147483675" r:id="rId18"/>
    <p:sldLayoutId id="2147483674" r:id="rId19"/>
    <p:sldLayoutId id="2147483672" r:id="rId20"/>
    <p:sldLayoutId id="2147483673" r:id="rId21"/>
    <p:sldLayoutId id="2147483663" r:id="rId22"/>
    <p:sldLayoutId id="2147483668" r:id="rId23"/>
    <p:sldLayoutId id="2147483661" r:id="rId24"/>
    <p:sldLayoutId id="2147483662" r:id="rId2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69200" indent="-180000" algn="l" defTabSz="685800" rtl="0" eaLnBrk="1" latinLnBrk="0" hangingPunct="1">
        <a:lnSpc>
          <a:spcPct val="100000"/>
        </a:lnSpc>
        <a:spcBef>
          <a:spcPts val="432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84000" indent="-180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72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23" userDrawn="1">
          <p15:clr>
            <a:srgbClr val="F26B43"/>
          </p15:clr>
        </p15:guide>
        <p15:guide id="3" pos="136" userDrawn="1">
          <p15:clr>
            <a:srgbClr val="F26B43"/>
          </p15:clr>
        </p15:guide>
        <p15:guide id="4" pos="5624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735" userDrawn="1">
          <p15:clr>
            <a:srgbClr val="F26B43"/>
          </p15:clr>
        </p15:guide>
        <p15:guide id="7" orient="horz" pos="3117" userDrawn="1">
          <p15:clr>
            <a:srgbClr val="F26B43"/>
          </p15:clr>
        </p15:guide>
        <p15:guide id="8" orient="horz" pos="351" userDrawn="1">
          <p15:clr>
            <a:srgbClr val="F26B43"/>
          </p15:clr>
        </p15:guide>
        <p15:guide id="9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7326E33-CB59-46B4-A5DB-8B9A700AD1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BF63-F6C4-41AC-87D4-1E841206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B3F5F-59C5-42BC-894F-3CD9A6F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4D963B-36F1-4D2F-8267-48A800E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Training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BD8263-2BD8-464A-AB19-498F1BCFA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Angular Form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1D525-322D-4FA5-BD12-414139DAEB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Chee Guan, 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B5BDFC-9951-465B-ACA6-2EB64E65D6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Angular Template-Driven Form and Reactive Form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0697A2B-C0FD-4069-B9C9-773DD859A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October 6, 2020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FE73D40-4431-4D28-8490-EEF4D14D78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9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4EA-6727-423F-B239-22FBB67E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13AA-D5E9-4562-9667-9378B820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 err="1"/>
              <a:t>formControl</a:t>
            </a:r>
            <a:r>
              <a:rPr lang="en-MY" dirty="0"/>
              <a:t> directive to link the </a:t>
            </a:r>
            <a:r>
              <a:rPr lang="en-MY" dirty="0" err="1"/>
              <a:t>searchField</a:t>
            </a:r>
            <a:r>
              <a:rPr lang="en-MY" dirty="0"/>
              <a:t> </a:t>
            </a:r>
            <a:r>
              <a:rPr lang="en-MY" dirty="0" err="1"/>
              <a:t>FormControl</a:t>
            </a:r>
            <a:r>
              <a:rPr lang="en-MY" dirty="0"/>
              <a:t> to the template form control.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r>
              <a:rPr lang="en-MY" dirty="0" err="1"/>
              <a:t>formControlName</a:t>
            </a:r>
            <a:r>
              <a:rPr lang="en-MY" dirty="0"/>
              <a:t> directive in the template to link individual template controls to controls on our </a:t>
            </a:r>
            <a:r>
              <a:rPr lang="en-MY" dirty="0" err="1"/>
              <a:t>FormGroup</a:t>
            </a:r>
            <a:r>
              <a:rPr lang="en-MY" dirty="0"/>
              <a:t> instance.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7C60-AEB3-4513-968A-F32A33BA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C85B2-C48E-4709-88A4-CDA8FDE4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FA29-FD6C-463B-AABA-1E295036F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Form</a:t>
            </a:r>
            <a:endParaRPr lang="en-MY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F8F9C0-438A-41D0-831B-2188D92E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1841409"/>
            <a:ext cx="3583093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000" dirty="0">
                <a:solidFill>
                  <a:srgbClr val="6699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000" dirty="0" err="1">
                <a:solidFill>
                  <a:srgbClr val="669900"/>
                </a:solidFill>
                <a:latin typeface="Consolas" panose="020B0609020204030204" pitchFamily="49" charset="0"/>
              </a:rPr>
              <a:t>formControl</a:t>
            </a:r>
            <a:r>
              <a:rPr lang="en-US" altLang="en-US" sz="1000" dirty="0">
                <a:solidFill>
                  <a:srgbClr val="669900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searchField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D163A6C-6CE2-416C-863F-09DD1304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1451999"/>
            <a:ext cx="2621280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2FEFBA-7541-4F02-9074-1BBA58F9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2949347"/>
            <a:ext cx="2386267" cy="523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F99348-6150-44C1-8CB4-FEA85CCE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3" y="3550492"/>
            <a:ext cx="5210300" cy="5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301B-0542-4F2D-AA44-3CF73795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E9D3-BB2A-4193-B351-5D1E8FED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formArrayName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Formbuilder</a:t>
            </a:r>
            <a:r>
              <a:rPr lang="en-US" dirty="0"/>
              <a:t> – helper class to declare forms in component</a:t>
            </a:r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CA553-68E3-4675-80C7-EB1BA6C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E8674-31A0-49C0-A072-9AA58C1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01D4CA-BF88-450A-82C3-64D388EB1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Form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B313E-5778-4D76-8E11-6FEA2E6E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5" y="1446107"/>
            <a:ext cx="639127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4E45E-88B8-4328-B445-0BA17E71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5" y="2493116"/>
            <a:ext cx="6229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F6B1-3A2F-46A5-87B5-8DBA3CC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BD28-E356-444D-83E9-979522CA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Angular Validators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US" dirty="0"/>
              <a:t>required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US" dirty="0"/>
              <a:t>email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US" dirty="0"/>
              <a:t>pattern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maxLength</a:t>
            </a:r>
            <a:endParaRPr lang="en-US" dirty="0"/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minLength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Custom Validator</a:t>
            </a:r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1EDB-2B34-4C7E-9941-DE7B385E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0AB4-F73B-4DC0-A675-1C1D88A6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5165A5-7657-424B-A577-6B10C2308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Form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71FCD-A24C-49F2-8E1A-AE37C60C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8" y="3347558"/>
            <a:ext cx="6924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13EC-1508-4002-A358-4878FB14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55413"/>
            <a:ext cx="8712000" cy="4032462"/>
          </a:xfrm>
        </p:spPr>
        <p:txBody>
          <a:bodyPr anchor="ctr"/>
          <a:lstStyle/>
          <a:p>
            <a:pPr algn="ctr"/>
            <a:r>
              <a:rPr lang="en-US" sz="7200" dirty="0"/>
              <a:t>DEMO</a:t>
            </a:r>
            <a:endParaRPr lang="en-MY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DC9D3-A710-49AB-BE8C-9EF2032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BD64D-4B3C-4D3C-BACC-431D314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0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BFCE9-80BB-49BE-BA4F-9B7F6A3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F66EC-6154-4092-B9FD-7B4FA0B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6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117-5A7C-4383-894C-961F93E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9107-3DE5-4181-941F-6942204A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Handling user input with forms is the cornerstone of many common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Applications use forms to enable users to log in, to update a profile, to enter sensitive information, and to perform many other data-entry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Angular provides two different approaches:</a:t>
            </a:r>
            <a:endParaRPr lang="en-US" dirty="0"/>
          </a:p>
          <a:p>
            <a:pPr marL="645750" lvl="2" indent="-285750"/>
            <a:r>
              <a:rPr lang="en-US" dirty="0"/>
              <a:t>Template-driven Form</a:t>
            </a:r>
          </a:p>
          <a:p>
            <a:pPr marL="969750" lvl="3" indent="-285750"/>
            <a:r>
              <a:rPr lang="en-MY" dirty="0"/>
              <a:t>rely on directives in the template to create and manipulate the underlying object model.</a:t>
            </a:r>
            <a:endParaRPr lang="en-US" dirty="0"/>
          </a:p>
          <a:p>
            <a:pPr marL="645750" lvl="2" indent="-285750"/>
            <a:r>
              <a:rPr lang="en-US" dirty="0"/>
              <a:t>Reactive Form</a:t>
            </a:r>
          </a:p>
          <a:p>
            <a:pPr marL="969750" lvl="3" indent="-285750"/>
            <a:r>
              <a:rPr lang="en-MY" dirty="0"/>
              <a:t>provide direct, explicit access to the underlying forms object model. </a:t>
            </a:r>
          </a:p>
          <a:p>
            <a:pPr marL="969750" lvl="3" indent="-285750"/>
            <a:r>
              <a:rPr lang="en-MY" dirty="0"/>
              <a:t>Compared to template-driven forms:-</a:t>
            </a:r>
          </a:p>
          <a:p>
            <a:pPr marL="1257750" lvl="4" indent="-285750"/>
            <a:r>
              <a:rPr lang="en-MY" dirty="0"/>
              <a:t>they are more robust</a:t>
            </a:r>
          </a:p>
          <a:p>
            <a:pPr marL="1257750" lvl="4" indent="-285750"/>
            <a:r>
              <a:rPr lang="en-MY" dirty="0"/>
              <a:t>they're more scalable</a:t>
            </a:r>
          </a:p>
          <a:p>
            <a:pPr marL="1257750" lvl="4" indent="-285750"/>
            <a:r>
              <a:rPr lang="en-MY" dirty="0"/>
              <a:t>Reusable</a:t>
            </a:r>
          </a:p>
          <a:p>
            <a:pPr marL="1257750" lvl="4" indent="-285750"/>
            <a:r>
              <a:rPr lang="en-MY" dirty="0"/>
              <a:t>testable.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81842-D404-48B3-BF6A-FB7D9811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9500E-370F-4B08-8B69-5C20DF1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5163F-F40C-4DC1-A019-E764F79A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FF6C-BF43-4310-910A-1ADF746F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F24F-A956-4B1B-AC1C-5479DA4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B4147-9C2D-429F-9C8B-0136BC0C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7D218D54-1755-4522-97D1-7A16C8768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56" y="672360"/>
            <a:ext cx="6081888" cy="34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5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B406-A66A-457A-AAE2-1D9F2F5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846-E68A-4422-B8A0-1BD65E05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FormModule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NgForm</a:t>
            </a:r>
            <a:r>
              <a:rPr lang="en-US" sz="1200" dirty="0"/>
              <a:t> </a:t>
            </a:r>
            <a:r>
              <a:rPr lang="en-MY" sz="1200" dirty="0"/>
              <a:t>directive -  does is create a top-level </a:t>
            </a:r>
            <a:r>
              <a:rPr lang="en-MY" sz="1200" dirty="0" err="1"/>
              <a:t>FormGroup</a:t>
            </a:r>
            <a:r>
              <a:rPr lang="en-MY" sz="1200" dirty="0"/>
              <a:t> and lets us call functions as if it was an instance of a </a:t>
            </a:r>
            <a:r>
              <a:rPr lang="en-MY" sz="1200" dirty="0" err="1"/>
              <a:t>FormGroup</a:t>
            </a:r>
            <a:endParaRPr lang="en-US" sz="1200" dirty="0"/>
          </a:p>
          <a:p>
            <a:pPr lvl="1" indent="0">
              <a:buNone/>
            </a:pPr>
            <a:r>
              <a:rPr lang="en-US" sz="1200" dirty="0"/>
              <a:t>	</a:t>
            </a:r>
          </a:p>
          <a:p>
            <a:pPr lvl="1" indent="0">
              <a:buNone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NgModel</a:t>
            </a:r>
            <a:r>
              <a:rPr lang="en-US" sz="1200" dirty="0"/>
              <a:t> directive and name attribute - </a:t>
            </a:r>
            <a:r>
              <a:rPr lang="en-MY" sz="1200" dirty="0"/>
              <a:t>creates the </a:t>
            </a:r>
            <a:r>
              <a:rPr lang="en-MY" sz="1200" dirty="0" err="1"/>
              <a:t>FormControl</a:t>
            </a:r>
            <a:r>
              <a:rPr lang="en-MY" sz="1200" dirty="0"/>
              <a:t> instance to manage the template form control and the name attribute tells the </a:t>
            </a:r>
            <a:r>
              <a:rPr lang="en-MY" sz="1200" dirty="0" err="1"/>
              <a:t>NgModel</a:t>
            </a:r>
            <a:r>
              <a:rPr lang="en-MY" sz="1200" dirty="0"/>
              <a:t> directive what key to store that </a:t>
            </a:r>
            <a:r>
              <a:rPr lang="en-MY" sz="1200" dirty="0" err="1"/>
              <a:t>FormControl</a:t>
            </a:r>
            <a:r>
              <a:rPr lang="en-MY" sz="1200" dirty="0"/>
              <a:t> under in the parent </a:t>
            </a:r>
            <a:r>
              <a:rPr lang="en-MY" sz="1200" dirty="0" err="1"/>
              <a:t>FormGroup</a:t>
            </a:r>
            <a:endParaRPr lang="en-MY" sz="1200" dirty="0"/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342900" indent="-342900">
              <a:buFont typeface="+mj-lt"/>
              <a:buAutoNum type="arabicPeriod"/>
            </a:pPr>
            <a:r>
              <a:rPr lang="en-MY" sz="1200" dirty="0" err="1"/>
              <a:t>ngSubmit</a:t>
            </a:r>
            <a:r>
              <a:rPr lang="en-MY" sz="1200" dirty="0"/>
              <a:t> directive + a button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lvl="1" indent="0">
              <a:buNone/>
            </a:pPr>
            <a:endParaRPr lang="en-US" sz="1200" dirty="0"/>
          </a:p>
          <a:p>
            <a:pPr lvl="1" indent="0">
              <a:buNone/>
            </a:pPr>
            <a:r>
              <a:rPr lang="en-US" sz="1200" dirty="0"/>
              <a:t>	</a:t>
            </a:r>
            <a:endParaRPr lang="en-MY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7A7E-3993-42D9-90F1-265A11E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C71F-DC26-459E-A056-29DA5BB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595CBC-833F-4680-8393-432911F62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Template-Driven Form</a:t>
            </a:r>
            <a:endParaRPr lang="en-MY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178949C-0EE6-490C-A6B7-8FDF396B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3123746"/>
            <a:ext cx="3334246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model.email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D01C671-3A45-4AD3-A952-0FE64181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2257612"/>
            <a:ext cx="2241973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#f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ngForm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BC7D898-A540-4399-B246-E492F1BC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1391478"/>
            <a:ext cx="3054773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'@angular/forms'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A2B0DB3-E4B6-4E44-BDED-D4E1BF3A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3880698"/>
            <a:ext cx="5364480" cy="7758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sz="1000" dirty="0">
                <a:solidFill>
                  <a:srgbClr val="990055"/>
                </a:solidFill>
                <a:latin typeface="Consolas" panose="020B0609020204030204" pitchFamily="49" charset="0"/>
              </a:rPr>
              <a:t>form </a:t>
            </a:r>
            <a:r>
              <a:rPr lang="en-US" altLang="en-US" sz="1000" dirty="0">
                <a:solidFill>
                  <a:srgbClr val="6699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00" dirty="0" err="1">
                <a:solidFill>
                  <a:srgbClr val="669900"/>
                </a:solidFill>
                <a:latin typeface="Consolas" panose="020B0609020204030204" pitchFamily="49" charset="0"/>
              </a:rPr>
              <a:t>ngSubmit</a:t>
            </a:r>
            <a:r>
              <a:rPr lang="en-US" altLang="en-US" sz="1000" dirty="0">
                <a:solidFill>
                  <a:srgbClr val="6699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000" dirty="0" err="1">
                <a:solidFill>
                  <a:srgbClr val="0077AA"/>
                </a:solidFill>
                <a:latin typeface="Consolas" panose="020B0609020204030204" pitchFamily="49" charset="0"/>
              </a:rPr>
              <a:t>onSubmit</a:t>
            </a:r>
            <a:r>
              <a:rPr lang="en-US" altLang="en-US" sz="1000" dirty="0">
                <a:solidFill>
                  <a:srgbClr val="0077AA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"&gt;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 . 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B406-A66A-457A-AAE2-1D9F2F5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846-E68A-4422-B8A0-1BD65E05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The </a:t>
            </a:r>
            <a:r>
              <a:rPr lang="en-MY" sz="1200" dirty="0">
                <a:solidFill>
                  <a:srgbClr val="FF0000"/>
                </a:solidFill>
              </a:rPr>
              <a:t>[( )] </a:t>
            </a:r>
            <a:r>
              <a:rPr lang="en-MY" sz="1200" dirty="0"/>
              <a:t>syntax is a combination of the syntax for input property binding </a:t>
            </a:r>
            <a:r>
              <a:rPr lang="en-MY" sz="1200" dirty="0">
                <a:solidFill>
                  <a:srgbClr val="FF0000"/>
                </a:solidFill>
              </a:rPr>
              <a:t>[]</a:t>
            </a:r>
            <a:r>
              <a:rPr lang="en-MY" sz="1200" dirty="0"/>
              <a:t> and output event binding </a:t>
            </a:r>
            <a:r>
              <a:rPr lang="en-MY" sz="1200" dirty="0">
                <a:solidFill>
                  <a:srgbClr val="FF0000"/>
                </a:solidFill>
              </a:rPr>
              <a:t>()</a:t>
            </a:r>
            <a:r>
              <a:rPr lang="en-MY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The long form of writing the above would be:</a:t>
            </a:r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342900" indent="-342900">
              <a:buFont typeface="+mj-lt"/>
              <a:buAutoNum type="arabicPeriod"/>
            </a:pPr>
            <a:endParaRPr lang="en-M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The </a:t>
            </a:r>
            <a:r>
              <a:rPr lang="en-MY" sz="1200" dirty="0">
                <a:solidFill>
                  <a:srgbClr val="FF0000"/>
                </a:solidFill>
              </a:rPr>
              <a:t>[()]</a:t>
            </a:r>
            <a:r>
              <a:rPr lang="en-MY" sz="1200" dirty="0"/>
              <a:t> syntax is shorter and clearly shows we are implementing two-way data binding on this input control.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lvl="2" indent="0">
              <a:buNone/>
            </a:pP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7A7E-3993-42D9-90F1-265A11E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C71F-DC26-459E-A056-29DA5BB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595CBC-833F-4680-8393-432911F62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Template-Driven Form</a:t>
            </a:r>
            <a:endParaRPr lang="en-MY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9002CEF-4A81-4E09-93BB-95AED198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9" y="1632173"/>
            <a:ext cx="2361401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F44C322-5142-439F-8D79-D50B7BBF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9" y="2514895"/>
            <a:ext cx="4572000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ngModelChange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$event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567-6CB1-47BC-B3E8-D74FD7CB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DE1B-EC5A-463C-BAAA-B579CEAB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Attributes, Directives and Validator</a:t>
            </a:r>
          </a:p>
          <a:p>
            <a:pPr marL="454950" lvl="1" indent="-285750">
              <a:buFont typeface="Wingdings" panose="05000000000000000000" pitchFamily="2" charset="2"/>
              <a:buChar char="§"/>
            </a:pPr>
            <a:r>
              <a:rPr lang="en-US" dirty="0"/>
              <a:t>required</a:t>
            </a:r>
          </a:p>
          <a:p>
            <a:pPr marL="454950" lvl="1" indent="-285750">
              <a:buFont typeface="Wingdings" panose="05000000000000000000" pitchFamily="2" charset="2"/>
              <a:buChar char="§"/>
            </a:pPr>
            <a:r>
              <a:rPr lang="en-US" dirty="0"/>
              <a:t>pattern</a:t>
            </a:r>
          </a:p>
          <a:p>
            <a:pPr marL="454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minlength</a:t>
            </a:r>
            <a:endParaRPr lang="en-US" dirty="0"/>
          </a:p>
          <a:p>
            <a:pPr marL="454950" lvl="1" indent="-285750">
              <a:buFont typeface="Wingdings" panose="05000000000000000000" pitchFamily="2" charset="2"/>
              <a:buChar char="§"/>
            </a:pPr>
            <a:r>
              <a:rPr lang="en-US" dirty="0"/>
              <a:t>Custom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</a:t>
            </a:r>
            <a:r>
              <a:rPr lang="en-MY" dirty="0" err="1"/>
              <a:t>NgModel</a:t>
            </a:r>
            <a:r>
              <a:rPr lang="en-MY" dirty="0"/>
              <a:t> directive on a control tracks the state of that control.</a:t>
            </a:r>
            <a:endParaRPr lang="en-US" dirty="0"/>
          </a:p>
          <a:p>
            <a:pPr marL="454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5220-6201-4079-88C8-B79A91C5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7C883-808D-4F1B-A70B-0D0EE580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EFC1A8-5EC0-4DB9-9E9A-E906B0426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Template-Driven Form</a:t>
            </a:r>
            <a:endParaRPr lang="en-MY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7C0455-6930-49F9-9CAF-4024E7D9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2" y="1760538"/>
            <a:ext cx="2042124" cy="108357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model.password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en-US" sz="1000" dirty="0">
                <a:solidFill>
                  <a:srgbClr val="669900"/>
                </a:solidFill>
                <a:latin typeface="Consolas" panose="020B0609020204030204" pitchFamily="49" charset="0"/>
              </a:rPr>
              <a:t>pattern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000" dirty="0">
                <a:solidFill>
                  <a:srgbClr val="0077AA"/>
                </a:solidFill>
                <a:latin typeface="Consolas" panose="020B0609020204030204" pitchFamily="49" charset="0"/>
              </a:rPr>
              <a:t>[^ @]*@[^ @]*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00" dirty="0">
                <a:solidFill>
                  <a:schemeClr val="tx1"/>
                </a:solidFill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805662-7560-44B8-B692-E10EDCB0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93" y="3464178"/>
            <a:ext cx="4069089" cy="7758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Valid? 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f.form.controls.email?.valid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Dirty? 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f.form.controls.email?.dirty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Touched? 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f.form.controls.email?.touched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sz="1000" dirty="0">
                <a:solidFill>
                  <a:srgbClr val="990055"/>
                </a:solidFill>
                <a:latin typeface="Consolas" panose="020B0609020204030204" pitchFamily="49" charset="0"/>
              </a:rPr>
              <a:t>pre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Pristine? {{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f.form.controls.email?.pristine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990055"/>
                </a:solidFill>
                <a:latin typeface="Consolas" panose="020B0609020204030204" pitchFamily="49" charset="0"/>
              </a:rPr>
              <a:t>pre</a:t>
            </a: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16EF-E536-41A7-A202-D37E659E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28BB-A18A-4E35-9890-E819B342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dirty="0">
                <a:solidFill>
                  <a:srgbClr val="FF0000"/>
                </a:solidFill>
              </a:rPr>
              <a:t>?</a:t>
            </a:r>
            <a:r>
              <a:rPr lang="en-MY" dirty="0"/>
              <a:t> is called the </a:t>
            </a:r>
            <a:r>
              <a:rPr lang="en-MY" dirty="0" err="1">
                <a:solidFill>
                  <a:srgbClr val="FF0000"/>
                </a:solidFill>
              </a:rPr>
              <a:t>elvis</a:t>
            </a:r>
            <a:r>
              <a:rPr lang="en-MY" dirty="0"/>
              <a:t> operator, it means</a:t>
            </a:r>
          </a:p>
          <a:p>
            <a:r>
              <a:rPr lang="en-US" altLang="en-US" i="1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     "Only try to call the property on the right of </a:t>
            </a:r>
            <a:r>
              <a:rPr lang="en-US" altLang="en-US" i="1" dirty="0">
                <a:solidFill>
                  <a:srgbClr val="F4645F"/>
                </a:solidFill>
                <a:latin typeface="Arial Unicode MS"/>
                <a:ea typeface="Menlo"/>
              </a:rPr>
              <a:t>?</a:t>
            </a:r>
            <a:r>
              <a:rPr lang="en-US" altLang="en-US" i="1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i="1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if the property on the left of </a:t>
            </a:r>
            <a:r>
              <a:rPr lang="en-US" altLang="en-US" i="1" dirty="0">
                <a:solidFill>
                  <a:srgbClr val="F4645F"/>
                </a:solidFill>
                <a:latin typeface="Arial Unicode MS"/>
                <a:ea typeface="Menlo"/>
              </a:rPr>
              <a:t>?</a:t>
            </a:r>
            <a:r>
              <a:rPr lang="en-US" altLang="en-US" i="1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i="1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is </a:t>
            </a:r>
            <a:r>
              <a:rPr lang="en-US" altLang="en-US" b="1" i="1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not</a:t>
            </a:r>
            <a:r>
              <a:rPr lang="en-US" altLang="en-US" i="1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 null."</a:t>
            </a:r>
            <a:r>
              <a:rPr lang="en-US" alt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ea typeface="Lato"/>
            </a:endParaRPr>
          </a:p>
          <a:p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ea typeface="Lato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So if </a:t>
            </a:r>
            <a:r>
              <a:rPr lang="en-US" altLang="en-US" dirty="0" err="1">
                <a:solidFill>
                  <a:srgbClr val="F4645F"/>
                </a:solidFill>
                <a:latin typeface="Arial Unicode MS"/>
                <a:ea typeface="Menlo"/>
              </a:rPr>
              <a:t>form.controls.email</a:t>
            </a:r>
            <a:r>
              <a:rPr lang="en-US" altLang="en-US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was </a:t>
            </a:r>
            <a:r>
              <a:rPr lang="en-US" altLang="en-US" dirty="0">
                <a:solidFill>
                  <a:srgbClr val="F4645F"/>
                </a:solidFill>
                <a:latin typeface="Arial Unicode MS"/>
                <a:ea typeface="Menlo"/>
              </a:rPr>
              <a:t>null</a:t>
            </a:r>
            <a:r>
              <a:rPr lang="en-US" altLang="en-US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or </a:t>
            </a:r>
            <a:r>
              <a:rPr lang="en-US" altLang="en-US" dirty="0">
                <a:solidFill>
                  <a:srgbClr val="F4645F"/>
                </a:solidFill>
                <a:latin typeface="Arial Unicode MS"/>
                <a:ea typeface="Menlo"/>
              </a:rPr>
              <a:t>undefined</a:t>
            </a:r>
            <a:r>
              <a:rPr lang="en-US" altLang="en-US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it would not try to call </a:t>
            </a:r>
            <a:r>
              <a:rPr lang="en-US" altLang="en-US" dirty="0" err="1">
                <a:solidFill>
                  <a:srgbClr val="F4645F"/>
                </a:solidFill>
                <a:latin typeface="Arial Unicode MS"/>
                <a:ea typeface="Menlo"/>
              </a:rPr>
              <a:t>form.controls.email.valid</a:t>
            </a:r>
            <a:r>
              <a:rPr lang="en-US" altLang="en-US" dirty="0">
                <a:solidFill>
                  <a:srgbClr val="333333"/>
                </a:solidFill>
                <a:ea typeface="Lato"/>
              </a:rPr>
              <a:t> 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Lato"/>
              </a:rPr>
              <a:t>(which would throw an error).</a:t>
            </a:r>
            <a:r>
              <a:rPr lang="en-US" alt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WHY? The controls can sometimes be null when Angular is building the page, so to be safe we use the </a:t>
            </a:r>
            <a:r>
              <a:rPr lang="en-MY" dirty="0" err="1">
                <a:solidFill>
                  <a:srgbClr val="FF0000"/>
                </a:solidFill>
              </a:rPr>
              <a:t>elvis</a:t>
            </a:r>
            <a:r>
              <a:rPr lang="en-MY" dirty="0"/>
              <a:t> operator.</a:t>
            </a:r>
          </a:p>
          <a:p>
            <a:endParaRPr lang="en-MY" dirty="0"/>
          </a:p>
          <a:p>
            <a:endParaRPr lang="en-MY" dirty="0"/>
          </a:p>
          <a:p>
            <a:endParaRPr lang="en-US" altLang="en-US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4F4E-E1CC-4FD4-9D47-5B29E9CB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FECC4-5429-4351-B1D6-48FC592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9753F7-DF1E-454D-AA15-710791AE7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Template-Driven Form</a:t>
            </a:r>
            <a:endParaRPr lang="en-MY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4919098-AD25-407D-AFF2-AFA39220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12" y="2720275"/>
            <a:ext cx="3549227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Valid? {{f.form.controls.email?.valid}}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0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13EC-1508-4002-A358-4878FB14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55413"/>
            <a:ext cx="8712000" cy="4032462"/>
          </a:xfrm>
        </p:spPr>
        <p:txBody>
          <a:bodyPr anchor="ctr"/>
          <a:lstStyle/>
          <a:p>
            <a:pPr algn="ctr"/>
            <a:r>
              <a:rPr lang="en-US" sz="7200" dirty="0"/>
              <a:t>DEMO</a:t>
            </a:r>
            <a:endParaRPr lang="en-MY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DC9D3-A710-49AB-BE8C-9EF2032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BD64D-4B3C-4D3C-BACC-431D314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8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4EA-6727-423F-B239-22FBB67E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13AA-D5E9-4562-9667-9378B820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 err="1"/>
              <a:t>ReactiveFormsModule</a:t>
            </a: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Fundamental building blocks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MY" dirty="0" err="1"/>
              <a:t>FormGroup</a:t>
            </a:r>
            <a:r>
              <a:rPr lang="en-MY" dirty="0"/>
              <a:t> - group of </a:t>
            </a:r>
            <a:r>
              <a:rPr lang="en-MY" dirty="0" err="1"/>
              <a:t>FormControl</a:t>
            </a:r>
            <a:r>
              <a:rPr lang="en-MY" dirty="0"/>
              <a:t> or </a:t>
            </a:r>
            <a:r>
              <a:rPr lang="en-MY" dirty="0" err="1"/>
              <a:t>FormArray</a:t>
            </a:r>
            <a:endParaRPr lang="en-MY" dirty="0"/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MY" dirty="0" err="1"/>
              <a:t>FormControl</a:t>
            </a:r>
            <a:r>
              <a:rPr lang="en-MY" dirty="0"/>
              <a:t> - class that is used to get and set values and validation of a form control</a:t>
            </a:r>
          </a:p>
          <a:p>
            <a:pPr marL="512100" lvl="1" indent="-342900">
              <a:buFont typeface="Wingdings" panose="05000000000000000000" pitchFamily="2" charset="2"/>
              <a:buChar char="§"/>
            </a:pPr>
            <a:r>
              <a:rPr lang="en-MY" dirty="0" err="1"/>
              <a:t>FormArray</a:t>
            </a:r>
            <a:r>
              <a:rPr lang="en-MY" dirty="0"/>
              <a:t> - array of </a:t>
            </a:r>
            <a:r>
              <a:rPr lang="en-MY" dirty="0" err="1"/>
              <a:t>FormControl</a:t>
            </a:r>
            <a:r>
              <a:rPr lang="en-MY" dirty="0"/>
              <a:t>, </a:t>
            </a:r>
            <a:r>
              <a:rPr lang="en-MY" dirty="0" err="1"/>
              <a:t>FormGroup</a:t>
            </a:r>
            <a:r>
              <a:rPr lang="en-MY" dirty="0"/>
              <a:t> or </a:t>
            </a:r>
            <a:r>
              <a:rPr lang="en-MY" dirty="0" err="1"/>
              <a:t>FormArray</a:t>
            </a:r>
            <a:r>
              <a:rPr lang="en-MY" dirty="0"/>
              <a:t> instances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7C60-AEB3-4513-968A-F32A33BA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C85B2-C48E-4709-88A4-CDA8FDE4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5FA5-C509-4590-93CE-878685F65CB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FA29-FD6C-463B-AABA-1E295036F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Form</a:t>
            </a:r>
            <a:endParaRPr lang="en-MY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3C6C3D-FC86-4398-A01E-20620C31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460064"/>
            <a:ext cx="4666827" cy="31413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"@angular/forms"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40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DCHECKED" val="false"/>
  <p:tag name="ISCLCHECKED" val="false"/>
  <p:tag name="ISSPELLCHECKED" val="false"/>
  <p:tag name="ISLABELCHECKED" val="false"/>
  <p:tag name="ISCOMMENTSCHECKED" val="false"/>
  <p:tag name="ISNOTESCHECKED" val="false"/>
  <p:tag name="PRESENTATIONPASSEDALLCHECK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SSEDALLCHECKS" val="false"/>
  <p:tag name="SLIDEISALIGNED" val="false"/>
</p:tagLst>
</file>

<file path=ppt/theme/theme1.xml><?xml version="1.0" encoding="utf-8"?>
<a:theme xmlns:a="http://schemas.openxmlformats.org/drawingml/2006/main" name="Software AG">
  <a:themeElements>
    <a:clrScheme name="Custom 5">
      <a:dk1>
        <a:srgbClr val="000000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11F3D"/>
      </a:hlink>
      <a:folHlink>
        <a:srgbClr val="9A50F8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accent1"/>
              </a:solidFill>
              <a:prstDash val="solid"/>
              <a:miter lim="800000"/>
            </a14:hiddenLine>
          </a:ext>
        </a:extLst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</a:ln>
      </a:spPr>
      <a:bodyPr vert="horz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white">
      <a:srgbClr val="FFFFFF"/>
    </a:custClr>
    <a:custClr name="Core dark 75%">
      <a:srgbClr val="41576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55%">
      <a:srgbClr val="82A2AD"/>
    </a:custClr>
    <a:custClr name="Bright pulse 55%">
      <a:srgbClr val="C89FFB"/>
    </a:custClr>
    <a:custClr name="Bright sense 55%">
      <a:srgbClr val="94DDD7"/>
    </a:custClr>
    <a:custClr name="Bright life 55%">
      <a:srgbClr val="EAF58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35%">
      <a:srgbClr val="B0C4C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ore dark 15%">
      <a:srgbClr val="DDE6E9"/>
    </a:custClr>
    <a:custClr name="Bright pulse 15%">
      <a:srgbClr val="F0E5FE"/>
    </a:custClr>
    <a:custClr name="Bright sense 15%">
      <a:srgbClr val="E2F6F4"/>
    </a:custClr>
    <a:custClr name="Bright life 15%">
      <a:srgbClr val="F9FCDF"/>
    </a:custClr>
  </a:custClrLst>
  <a:extLst>
    <a:ext uri="{05A4C25C-085E-4340-85A3-A5531E510DB2}">
      <thm15:themeFamily xmlns:thm15="http://schemas.microsoft.com/office/thememl/2012/main" name="SoftwareAG_Master_2020-06.potx" id="{5AA61075-C396-4DC2-B05C-984C7EADCF68}" vid="{C683D1A7-B368-4057-A491-4F770B0F8EE7}"/>
    </a:ext>
  </a:extLst>
</a:theme>
</file>

<file path=ppt/theme/theme2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G">
      <a:dk1>
        <a:srgbClr val="011F3D"/>
      </a:dk1>
      <a:lt1>
        <a:srgbClr val="F2F2EA"/>
      </a:lt1>
      <a:dk2>
        <a:srgbClr val="000000"/>
      </a:dk2>
      <a:lt2>
        <a:srgbClr val="FFFFFF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FFFFFF"/>
      </a:accent6>
      <a:hlink>
        <a:srgbClr val="0563C1"/>
      </a:hlink>
      <a:folHlink>
        <a:srgbClr val="954F72"/>
      </a:folHlink>
    </a:clrScheme>
    <a:fontScheme name="SAG">
      <a:majorFont>
        <a:latin typeface="Rubik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3177</TotalTime>
  <Words>874</Words>
  <Application>Microsoft Office PowerPoint</Application>
  <PresentationFormat>On-screen Show (16:9)</PresentationFormat>
  <Paragraphs>158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Consolas</vt:lpstr>
      <vt:lpstr>Rubik</vt:lpstr>
      <vt:lpstr>Rubik Medium</vt:lpstr>
      <vt:lpstr>Wingdings</vt:lpstr>
      <vt:lpstr>Software AG</vt:lpstr>
      <vt:lpstr>Angular Training</vt:lpstr>
      <vt:lpstr>Angular Form</vt:lpstr>
      <vt:lpstr>Angular Form</vt:lpstr>
      <vt:lpstr>Angular Form</vt:lpstr>
      <vt:lpstr>Angular Form</vt:lpstr>
      <vt:lpstr>Angular Form</vt:lpstr>
      <vt:lpstr>Angular Form</vt:lpstr>
      <vt:lpstr>PowerPoint Presentation</vt:lpstr>
      <vt:lpstr>Angular Form</vt:lpstr>
      <vt:lpstr>Angular Form</vt:lpstr>
      <vt:lpstr>Angular Form</vt:lpstr>
      <vt:lpstr>Angular Form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Ang, Chee Guan</dc:creator>
  <cp:lastModifiedBy>Ang, Chee Guan</cp:lastModifiedBy>
  <cp:revision>33</cp:revision>
  <dcterms:created xsi:type="dcterms:W3CDTF">2020-09-30T01:33:55Z</dcterms:created>
  <dcterms:modified xsi:type="dcterms:W3CDTF">2020-10-05T09:37:06Z</dcterms:modified>
</cp:coreProperties>
</file>