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78" r:id="rId4"/>
    <p:sldId id="268" r:id="rId5"/>
    <p:sldId id="279" r:id="rId6"/>
    <p:sldId id="270" r:id="rId7"/>
    <p:sldId id="271" r:id="rId8"/>
    <p:sldId id="272" r:id="rId9"/>
    <p:sldId id="275"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ren Briggs" initials="FB" lastIdx="1" clrIdx="0">
    <p:extLst>
      <p:ext uri="{19B8F6BF-5375-455C-9EA6-DF929625EA0E}">
        <p15:presenceInfo xmlns:p15="http://schemas.microsoft.com/office/powerpoint/2012/main" userId="Farren Brigg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08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7" autoAdjust="0"/>
    <p:restoredTop sz="94660"/>
  </p:normalViewPr>
  <p:slideViewPr>
    <p:cSldViewPr snapToGrid="0">
      <p:cViewPr varScale="1">
        <p:scale>
          <a:sx n="87" d="100"/>
          <a:sy n="87" d="100"/>
        </p:scale>
        <p:origin x="96"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E38A1F-7340-4A8C-9A78-7B3F9347A64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150861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38A1F-7340-4A8C-9A78-7B3F9347A64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240090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38A1F-7340-4A8C-9A78-7B3F9347A64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10329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38A1F-7340-4A8C-9A78-7B3F9347A64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387231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E38A1F-7340-4A8C-9A78-7B3F9347A64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211571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E38A1F-7340-4A8C-9A78-7B3F9347A64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100537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E38A1F-7340-4A8C-9A78-7B3F9347A64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16663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38A1F-7340-4A8C-9A78-7B3F9347A64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77060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38A1F-7340-4A8C-9A78-7B3F9347A641}"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109318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E38A1F-7340-4A8C-9A78-7B3F9347A64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118386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E38A1F-7340-4A8C-9A78-7B3F9347A64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486EA-BFF6-432E-AF3E-CAAD589CDA31}" type="slidenum">
              <a:rPr lang="en-US" smtClean="0"/>
              <a:t>‹#›</a:t>
            </a:fld>
            <a:endParaRPr lang="en-US"/>
          </a:p>
        </p:txBody>
      </p:sp>
    </p:spTree>
    <p:extLst>
      <p:ext uri="{BB962C8B-B14F-4D97-AF65-F5344CB8AC3E}">
        <p14:creationId xmlns:p14="http://schemas.microsoft.com/office/powerpoint/2010/main" val="424491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38A1F-7340-4A8C-9A78-7B3F9347A641}"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486EA-BFF6-432E-AF3E-CAAD589CDA31}" type="slidenum">
              <a:rPr lang="en-US" smtClean="0"/>
              <a:t>‹#›</a:t>
            </a:fld>
            <a:endParaRPr lang="en-US"/>
          </a:p>
        </p:txBody>
      </p:sp>
    </p:spTree>
    <p:extLst>
      <p:ext uri="{BB962C8B-B14F-4D97-AF65-F5344CB8AC3E}">
        <p14:creationId xmlns:p14="http://schemas.microsoft.com/office/powerpoint/2010/main" val="42031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33670" y="912118"/>
            <a:ext cx="9626311" cy="2387600"/>
          </a:xfrm>
        </p:spPr>
        <p:txBody>
          <a:bodyPr>
            <a:noAutofit/>
          </a:bodyPr>
          <a:lstStyle/>
          <a:p>
            <a:r>
              <a:rPr lang="en-US" sz="4000" b="1" cap="small" dirty="0">
                <a:latin typeface="Arial" panose="020B0604020202020204" pitchFamily="34" charset="0"/>
                <a:cs typeface="Arial" panose="020B0604020202020204" pitchFamily="34" charset="0"/>
              </a:rPr>
              <a:t>Social, demographic, and socioeconomic attributes of persons with multiple sclerosis experiencing diminished mental health</a:t>
            </a:r>
            <a:endParaRPr lang="en-US" sz="4000" dirty="0"/>
          </a:p>
        </p:txBody>
      </p:sp>
      <p:sp>
        <p:nvSpPr>
          <p:cNvPr id="5" name="Subtitle 4"/>
          <p:cNvSpPr>
            <a:spLocks noGrp="1"/>
          </p:cNvSpPr>
          <p:nvPr>
            <p:ph type="subTitle" idx="1"/>
          </p:nvPr>
        </p:nvSpPr>
        <p:spPr>
          <a:xfrm>
            <a:off x="1396335" y="3938016"/>
            <a:ext cx="9144000" cy="975360"/>
          </a:xfrm>
        </p:spPr>
        <p:txBody>
          <a:bodyPr anchor="b">
            <a:noAutofit/>
          </a:bodyPr>
          <a:lstStyle/>
          <a:p>
            <a:pPr>
              <a:lnSpc>
                <a:spcPct val="100000"/>
              </a:lnSpc>
              <a:spcBef>
                <a:spcPts val="0"/>
              </a:spcBef>
            </a:pPr>
            <a:r>
              <a:rPr lang="en-US" sz="1800" b="1" dirty="0">
                <a:latin typeface="Arial" panose="020B0604020202020204" pitchFamily="34" charset="0"/>
                <a:cs typeface="Arial" panose="020B0604020202020204" pitchFamily="34" charset="0"/>
              </a:rPr>
              <a:t>Emily </a:t>
            </a:r>
            <a:r>
              <a:rPr lang="en-US" sz="1800" b="1" dirty="0" err="1">
                <a:latin typeface="Arial" panose="020B0604020202020204" pitchFamily="34" charset="0"/>
                <a:cs typeface="Arial" panose="020B0604020202020204" pitchFamily="34" charset="0"/>
              </a:rPr>
              <a:t>Tyszka</a:t>
            </a:r>
            <a:r>
              <a:rPr lang="en-US" sz="1600" dirty="0">
                <a:latin typeface="Arial" panose="020B0604020202020204" pitchFamily="34" charset="0"/>
                <a:cs typeface="Arial" panose="020B0604020202020204" pitchFamily="34" charset="0"/>
              </a:rPr>
              <a:t>, MPH(c); </a:t>
            </a:r>
            <a:r>
              <a:rPr lang="en-US" sz="1800" b="1" dirty="0">
                <a:latin typeface="Arial" panose="020B0604020202020204" pitchFamily="34" charset="0"/>
                <a:cs typeface="Arial" panose="020B0604020202020204" pitchFamily="34" charset="0"/>
              </a:rPr>
              <a:t>Farren Briggs</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PhD, </a:t>
            </a:r>
            <a:r>
              <a:rPr lang="en-US" sz="1600" dirty="0" err="1">
                <a:latin typeface="Arial" panose="020B0604020202020204" pitchFamily="34" charset="0"/>
                <a:cs typeface="Arial" panose="020B0604020202020204" pitchFamily="34" charset="0"/>
              </a:rPr>
              <a:t>ScM</a:t>
            </a:r>
            <a:r>
              <a:rPr lang="en-US" sz="1600" dirty="0">
                <a:latin typeface="Arial" panose="020B0604020202020204" pitchFamily="34" charset="0"/>
                <a:cs typeface="Arial" panose="020B0604020202020204" pitchFamily="34" charset="0"/>
              </a:rPr>
              <a:t> </a:t>
            </a:r>
          </a:p>
          <a:p>
            <a:pPr>
              <a:lnSpc>
                <a:spcPct val="100000"/>
              </a:lnSpc>
              <a:spcBef>
                <a:spcPts val="0"/>
              </a:spcBef>
            </a:pPr>
            <a:endParaRPr lang="en-US" sz="1600" dirty="0">
              <a:latin typeface="Arial" panose="020B0604020202020204" pitchFamily="34" charset="0"/>
              <a:cs typeface="Arial" panose="020B0604020202020204" pitchFamily="34" charset="0"/>
            </a:endParaRPr>
          </a:p>
          <a:p>
            <a:pPr>
              <a:lnSpc>
                <a:spcPct val="100000"/>
              </a:lnSpc>
              <a:spcBef>
                <a:spcPts val="0"/>
              </a:spcBef>
            </a:pPr>
            <a:r>
              <a:rPr lang="en-US" sz="1600" dirty="0">
                <a:latin typeface="Arial" panose="020B0604020202020204" pitchFamily="34" charset="0"/>
                <a:cs typeface="Arial" panose="020B0604020202020204" pitchFamily="34" charset="0"/>
              </a:rPr>
              <a:t>Case Western Reserve University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755" y="5554717"/>
            <a:ext cx="2656143" cy="1066431"/>
          </a:xfrm>
          <a:prstGeom prst="rect">
            <a:avLst/>
          </a:prstGeom>
        </p:spPr>
      </p:pic>
      <p:pic>
        <p:nvPicPr>
          <p:cNvPr id="8" name="Picture 2" descr="http://casemed.case.edu/snma/images/checkoutLogoSplash.png"/>
          <p:cNvPicPr>
            <a:picLocks noChangeAspect="1" noChangeArrowheads="1"/>
          </p:cNvPicPr>
          <p:nvPr/>
        </p:nvPicPr>
        <p:blipFill rotWithShape="1">
          <a:blip r:embed="rId3">
            <a:extLst>
              <a:ext uri="{28A0092B-C50C-407E-A947-70E740481C1C}">
                <a14:useLocalDpi xmlns:a14="http://schemas.microsoft.com/office/drawing/2010/main" val="0"/>
              </a:ext>
            </a:extLst>
          </a:blip>
          <a:srcRect l="31775" r="31272"/>
          <a:stretch/>
        </p:blipFill>
        <p:spPr bwMode="auto">
          <a:xfrm>
            <a:off x="8449465" y="5554717"/>
            <a:ext cx="1119384" cy="10188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epbiwww.case.edu/wp-content/uploads/2018/10/ndge-1024x31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20" t="3968" r="552" b="2345"/>
          <a:stretch/>
        </p:blipFill>
        <p:spPr bwMode="auto">
          <a:xfrm>
            <a:off x="699911" y="5586975"/>
            <a:ext cx="3432271" cy="10019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se Western Reserve University stacked and horizontal logos"/>
          <p:cNvPicPr>
            <a:picLocks noChangeAspect="1" noChangeArrowheads="1"/>
          </p:cNvPicPr>
          <p:nvPr/>
        </p:nvPicPr>
        <p:blipFill rotWithShape="1">
          <a:blip r:embed="rId5">
            <a:extLst>
              <a:ext uri="{28A0092B-C50C-407E-A947-70E740481C1C}">
                <a14:useLocalDpi xmlns:a14="http://schemas.microsoft.com/office/drawing/2010/main" val="0"/>
              </a:ext>
            </a:extLst>
          </a:blip>
          <a:srcRect l="4943" t="15159" r="56779" b="16296"/>
          <a:stretch/>
        </p:blipFill>
        <p:spPr bwMode="auto">
          <a:xfrm>
            <a:off x="10540335" y="5431973"/>
            <a:ext cx="1387370" cy="1264355"/>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13"/>
          <p:cNvSpPr>
            <a:spLocks noGrp="1"/>
          </p:cNvSpPr>
          <p:nvPr>
            <p:ph type="sldNum" sz="quarter" idx="12"/>
          </p:nvPr>
        </p:nvSpPr>
        <p:spPr/>
        <p:txBody>
          <a:bodyPr/>
          <a:lstStyle/>
          <a:p>
            <a:fld id="{E9AEC03B-0F1F-450A-8915-B15205F16B41}" type="slidenum">
              <a:rPr lang="en-US" smtClean="0"/>
              <a:t>1</a:t>
            </a:fld>
            <a:endParaRPr lang="en-US"/>
          </a:p>
        </p:txBody>
      </p:sp>
    </p:spTree>
    <p:extLst>
      <p:ext uri="{BB962C8B-B14F-4D97-AF65-F5344CB8AC3E}">
        <p14:creationId xmlns:p14="http://schemas.microsoft.com/office/powerpoint/2010/main" val="50147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a:latin typeface="Arial" panose="020B0604020202020204" pitchFamily="34" charset="0"/>
                <a:cs typeface="Arial" panose="020B0604020202020204" pitchFamily="34" charset="0"/>
              </a:rPr>
              <a:t>Conclusions</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10</a:t>
            </a:fld>
            <a:endParaRPr lang="en-US"/>
          </a:p>
        </p:txBody>
      </p:sp>
      <p:sp>
        <p:nvSpPr>
          <p:cNvPr id="6" name="Subtitle 4"/>
          <p:cNvSpPr txBox="1">
            <a:spLocks/>
          </p:cNvSpPr>
          <p:nvPr/>
        </p:nvSpPr>
        <p:spPr>
          <a:xfrm>
            <a:off x="601312" y="1952625"/>
            <a:ext cx="10857198" cy="1944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endParaRPr lang="en-US" sz="2200" dirty="0">
              <a:latin typeface="Arial" panose="020B0604020202020204" pitchFamily="34" charset="0"/>
              <a:cs typeface="Arial" panose="020B0604020202020204" pitchFamily="34" charset="0"/>
            </a:endParaRPr>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DAA6538-DFB2-1D41-BE06-4E3B6BC4DCB5}"/>
              </a:ext>
            </a:extLst>
          </p:cNvPr>
          <p:cNvSpPr/>
          <p:nvPr/>
        </p:nvSpPr>
        <p:spPr>
          <a:xfrm>
            <a:off x="711199" y="1074847"/>
            <a:ext cx="11074400" cy="5109091"/>
          </a:xfrm>
          <a:prstGeom prst="rect">
            <a:avLst/>
          </a:prstGeom>
        </p:spPr>
        <p:txBody>
          <a:bodyPr wrap="square">
            <a:spAutoFit/>
          </a:bodyPr>
          <a:lstStyle/>
          <a:p>
            <a:pPr marL="342900" indent="-342900">
              <a:spcAft>
                <a:spcPts val="1200"/>
              </a:spcAft>
              <a:buFont typeface="Arial" panose="020B0604020202020204" pitchFamily="34" charset="0"/>
              <a:buChar char="•"/>
            </a:pPr>
            <a:r>
              <a:rPr lang="en-US" sz="2200" dirty="0">
                <a:latin typeface="Arial" panose="020B0604020202020204" pitchFamily="34" charset="0"/>
                <a:cs typeface="Arial" panose="020B0604020202020204" pitchFamily="34" charset="0"/>
              </a:rPr>
              <a:t>Ordinal logistic regression </a:t>
            </a:r>
            <a:r>
              <a:rPr lang="en-US" sz="2200" dirty="0" smtClean="0">
                <a:latin typeface="Arial" panose="020B0604020202020204" pitchFamily="34" charset="0"/>
                <a:cs typeface="Arial" panose="020B0604020202020204" pitchFamily="34" charset="0"/>
              </a:rPr>
              <a:t>demonstrated </a:t>
            </a:r>
            <a:r>
              <a:rPr lang="en-US" sz="2200" dirty="0">
                <a:latin typeface="Arial" panose="020B0604020202020204" pitchFamily="34" charset="0"/>
                <a:cs typeface="Arial" panose="020B0604020202020204" pitchFamily="34" charset="0"/>
              </a:rPr>
              <a:t>independent associations for several sociodemographic </a:t>
            </a:r>
            <a:r>
              <a:rPr lang="en-US" sz="2200" dirty="0" smtClean="0">
                <a:latin typeface="Arial" panose="020B0604020202020204" pitchFamily="34" charset="0"/>
                <a:cs typeface="Arial" panose="020B0604020202020204" pitchFamily="34" charset="0"/>
              </a:rPr>
              <a:t>attributes and mental health in PwMS. </a:t>
            </a:r>
            <a:endParaRPr lang="en-US" sz="2200" dirty="0">
              <a:solidFill>
                <a:srgbClr val="FF0000"/>
              </a:solidFill>
              <a:latin typeface="Arial" panose="020B0604020202020204" pitchFamily="34" charset="0"/>
              <a:cs typeface="Arial" panose="020B0604020202020204" pitchFamily="34" charset="0"/>
            </a:endParaRPr>
          </a:p>
          <a:p>
            <a:pPr marL="342900" indent="-342900">
              <a:spcAft>
                <a:spcPts val="1200"/>
              </a:spcAft>
              <a:buFont typeface="Arial" panose="020B0604020202020204" pitchFamily="34" charset="0"/>
              <a:buChar char="•"/>
            </a:pPr>
            <a:r>
              <a:rPr lang="en-US" sz="2200" dirty="0" smtClean="0">
                <a:latin typeface="Arial" panose="020B0604020202020204" pitchFamily="34" charset="0"/>
                <a:cs typeface="Arial" panose="020B0604020202020204" pitchFamily="34" charset="0"/>
              </a:rPr>
              <a:t>There were associations for age, education</a:t>
            </a:r>
            <a:r>
              <a:rPr lang="en-US" sz="2200" dirty="0">
                <a:latin typeface="Arial" panose="020B0604020202020204" pitchFamily="34" charset="0"/>
                <a:cs typeface="Arial" panose="020B0604020202020204" pitchFamily="34" charset="0"/>
              </a:rPr>
              <a:t>, marital status, insurance </a:t>
            </a:r>
            <a:r>
              <a:rPr lang="en-US" sz="2200" dirty="0" smtClean="0">
                <a:latin typeface="Arial" panose="020B0604020202020204" pitchFamily="34" charset="0"/>
                <a:cs typeface="Arial" panose="020B0604020202020204" pitchFamily="34" charset="0"/>
              </a:rPr>
              <a:t>payer, </a:t>
            </a:r>
            <a:r>
              <a:rPr lang="en-US" sz="2200" dirty="0">
                <a:latin typeface="Arial" panose="020B0604020202020204" pitchFamily="34" charset="0"/>
                <a:cs typeface="Arial" panose="020B0604020202020204" pitchFamily="34" charset="0"/>
              </a:rPr>
              <a:t>and employment </a:t>
            </a:r>
            <a:r>
              <a:rPr lang="en-US" sz="2200" dirty="0" smtClean="0">
                <a:latin typeface="Arial" panose="020B0604020202020204" pitchFamily="34" charset="0"/>
                <a:cs typeface="Arial" panose="020B0604020202020204" pitchFamily="34" charset="0"/>
              </a:rPr>
              <a:t>status, and most interestingly, </a:t>
            </a:r>
            <a:r>
              <a:rPr lang="en-US" sz="2200" b="1" dirty="0" smtClean="0">
                <a:latin typeface="Arial" panose="020B0604020202020204" pitchFamily="34" charset="0"/>
                <a:cs typeface="Arial" panose="020B0604020202020204" pitchFamily="34" charset="0"/>
              </a:rPr>
              <a:t>MS healthcare provider </a:t>
            </a:r>
            <a:r>
              <a:rPr lang="en-US" sz="2200" dirty="0" smtClean="0">
                <a:latin typeface="Arial" panose="020B0604020202020204" pitchFamily="34" charset="0"/>
                <a:cs typeface="Arial" panose="020B0604020202020204" pitchFamily="34" charset="0"/>
              </a:rPr>
              <a:t>in the total population.</a:t>
            </a:r>
            <a:endParaRPr lang="en-US" sz="2200" dirty="0" smtClean="0">
              <a:solidFill>
                <a:srgbClr val="FF0000"/>
              </a:solidFill>
              <a:latin typeface="Arial" panose="020B0604020202020204" pitchFamily="34" charset="0"/>
              <a:cs typeface="Arial" panose="020B0604020202020204" pitchFamily="34" charset="0"/>
            </a:endParaRPr>
          </a:p>
          <a:p>
            <a:pPr marL="342900" indent="-342900">
              <a:spcAft>
                <a:spcPts val="1200"/>
              </a:spcAft>
              <a:buFont typeface="Arial" panose="020B0604020202020204" pitchFamily="34" charset="0"/>
              <a:buChar char="•"/>
            </a:pPr>
            <a:r>
              <a:rPr lang="en-US" sz="2200" dirty="0" smtClean="0">
                <a:latin typeface="Arial" panose="020B0604020202020204" pitchFamily="34" charset="0"/>
                <a:cs typeface="Arial" panose="020B0604020202020204" pitchFamily="34" charset="0"/>
              </a:rPr>
              <a:t>There were sex-differences in the associations for marital status and insurance payer on mental health in PwMS</a:t>
            </a:r>
            <a:endParaRPr lang="en-US" sz="800" dirty="0">
              <a:latin typeface="Arial" panose="020B0604020202020204" pitchFamily="34" charset="0"/>
              <a:cs typeface="Arial" panose="020B0604020202020204" pitchFamily="34" charset="0"/>
            </a:endParaRPr>
          </a:p>
          <a:p>
            <a:pPr marL="342900" indent="-342900">
              <a:spcAft>
                <a:spcPts val="1200"/>
              </a:spcAft>
              <a:buFont typeface="Arial" panose="020B0604020202020204" pitchFamily="34" charset="0"/>
              <a:buChar char="•"/>
            </a:pPr>
            <a:r>
              <a:rPr lang="en-US" sz="2200" dirty="0">
                <a:latin typeface="Arial" panose="020B0604020202020204" pitchFamily="34" charset="0"/>
                <a:cs typeface="Arial" panose="020B0604020202020204" pitchFamily="34" charset="0"/>
              </a:rPr>
              <a:t>These results point to the influence of sociodemographic attributes in the mental health of persons with MS, which can inform risk stratification models for </a:t>
            </a:r>
            <a:r>
              <a:rPr lang="en-US" sz="2200" dirty="0" smtClean="0">
                <a:latin typeface="Arial" panose="020B0604020202020204" pitchFamily="34" charset="0"/>
                <a:cs typeface="Arial" panose="020B0604020202020204" pitchFamily="34" charset="0"/>
              </a:rPr>
              <a:t>reducing poor mental health outcomes </a:t>
            </a:r>
            <a:r>
              <a:rPr lang="en-US" sz="2200" dirty="0" smtClean="0">
                <a:latin typeface="Arial" panose="020B0604020202020204" pitchFamily="34" charset="0"/>
                <a:cs typeface="Arial" panose="020B0604020202020204" pitchFamily="34" charset="0"/>
              </a:rPr>
              <a:t>in </a:t>
            </a:r>
            <a:r>
              <a:rPr lang="en-US" sz="2200" dirty="0">
                <a:latin typeface="Arial" panose="020B0604020202020204" pitchFamily="34" charset="0"/>
                <a:cs typeface="Arial" panose="020B0604020202020204" pitchFamily="34" charset="0"/>
              </a:rPr>
              <a:t>PwMS</a:t>
            </a:r>
            <a:r>
              <a:rPr lang="en-US" sz="22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a:p>
            <a:pPr marL="342900" indent="-342900">
              <a:spcAft>
                <a:spcPts val="1200"/>
              </a:spcAft>
              <a:buFont typeface="Arial" panose="020B0604020202020204" pitchFamily="34" charset="0"/>
              <a:buChar char="•"/>
            </a:pPr>
            <a:r>
              <a:rPr lang="en-US" sz="2200" dirty="0">
                <a:latin typeface="Arial" panose="020B0604020202020204" pitchFamily="34" charset="0"/>
                <a:cs typeface="Arial" panose="020B0604020202020204" pitchFamily="34" charset="0"/>
              </a:rPr>
              <a:t>Future research will need to focus on racial </a:t>
            </a:r>
            <a:r>
              <a:rPr lang="en-US" sz="2200" dirty="0" smtClean="0">
                <a:latin typeface="Arial" panose="020B0604020202020204" pitchFamily="34" charset="0"/>
                <a:cs typeface="Arial" panose="020B0604020202020204" pitchFamily="34" charset="0"/>
              </a:rPr>
              <a:t>minorities </a:t>
            </a:r>
            <a:r>
              <a:rPr lang="en-US" sz="2200" dirty="0">
                <a:latin typeface="Arial" panose="020B0604020202020204" pitchFamily="34" charset="0"/>
                <a:cs typeface="Arial" panose="020B0604020202020204" pitchFamily="34" charset="0"/>
              </a:rPr>
              <a:t>populations with MS in order to determine the extent to which these attributes contribute to mental health status in these </a:t>
            </a:r>
            <a:r>
              <a:rPr lang="en-US" sz="2200" dirty="0" smtClean="0">
                <a:latin typeface="Arial" panose="020B0604020202020204" pitchFamily="34" charset="0"/>
                <a:cs typeface="Arial" panose="020B0604020202020204" pitchFamily="34" charset="0"/>
              </a:rPr>
              <a:t>groups as the available sample was modest.  </a:t>
            </a:r>
            <a:endParaRPr lang="en-US" dirty="0"/>
          </a:p>
        </p:txBody>
      </p:sp>
    </p:spTree>
    <p:extLst>
      <p:ext uri="{BB962C8B-B14F-4D97-AF65-F5344CB8AC3E}">
        <p14:creationId xmlns:p14="http://schemas.microsoft.com/office/powerpoint/2010/main" val="164692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a:latin typeface="Arial" panose="020B0604020202020204" pitchFamily="34" charset="0"/>
                <a:cs typeface="Arial" panose="020B0604020202020204" pitchFamily="34" charset="0"/>
              </a:rPr>
              <a:t>Presenter Disclosure:</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2</a:t>
            </a:fld>
            <a:endParaRPr lang="en-US" dirty="0"/>
          </a:p>
        </p:txBody>
      </p:sp>
      <p:sp>
        <p:nvSpPr>
          <p:cNvPr id="6" name="Subtitle 4"/>
          <p:cNvSpPr txBox="1">
            <a:spLocks/>
          </p:cNvSpPr>
          <p:nvPr/>
        </p:nvSpPr>
        <p:spPr>
          <a:xfrm>
            <a:off x="834060" y="1201545"/>
            <a:ext cx="10519740" cy="46189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sz="2200" dirty="0">
              <a:latin typeface="Arial" panose="020B0604020202020204" pitchFamily="34" charset="0"/>
              <a:cs typeface="Arial" panose="020B0604020202020204" pitchFamily="34" charset="0"/>
            </a:endParaRPr>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4">
            <a:extLst>
              <a:ext uri="{FF2B5EF4-FFF2-40B4-BE49-F238E27FC236}">
                <a16:creationId xmlns:a16="http://schemas.microsoft.com/office/drawing/2014/main" id="{A3283B98-7FF5-2F4E-846C-0DA3C79FE096}"/>
              </a:ext>
            </a:extLst>
          </p:cNvPr>
          <p:cNvSpPr txBox="1">
            <a:spLocks/>
          </p:cNvSpPr>
          <p:nvPr/>
        </p:nvSpPr>
        <p:spPr>
          <a:xfrm>
            <a:off x="986460" y="1353945"/>
            <a:ext cx="10519740" cy="46189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200" dirty="0">
                <a:solidFill>
                  <a:srgbClr val="FF0000"/>
                </a:solidFill>
                <a:latin typeface="Arial" panose="020B0604020202020204" pitchFamily="34" charset="0"/>
                <a:cs typeface="Arial" panose="020B0604020202020204" pitchFamily="34" charset="0"/>
              </a:rPr>
              <a:t>The presenters have no disclosures to report</a:t>
            </a:r>
          </a:p>
          <a:p>
            <a:pPr>
              <a:lnSpc>
                <a:spcPct val="100000"/>
              </a:lnSpc>
              <a:spcBef>
                <a:spcPts val="0"/>
              </a:spcBef>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272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a:latin typeface="Arial" panose="020B0604020202020204" pitchFamily="34" charset="0"/>
                <a:cs typeface="Arial" panose="020B0604020202020204" pitchFamily="34" charset="0"/>
              </a:rPr>
              <a:t>Background:</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3</a:t>
            </a:fld>
            <a:endParaRPr lang="en-US" dirty="0"/>
          </a:p>
        </p:txBody>
      </p:sp>
      <p:sp>
        <p:nvSpPr>
          <p:cNvPr id="6" name="Subtitle 4"/>
          <p:cNvSpPr txBox="1">
            <a:spLocks/>
          </p:cNvSpPr>
          <p:nvPr/>
        </p:nvSpPr>
        <p:spPr>
          <a:xfrm>
            <a:off x="834060" y="1201545"/>
            <a:ext cx="10519740" cy="46189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200" dirty="0">
                <a:latin typeface="Arial" panose="020B0604020202020204" pitchFamily="34" charset="0"/>
                <a:cs typeface="Arial" panose="020B0604020202020204" pitchFamily="34" charset="0"/>
              </a:rPr>
              <a:t>Multiple sclerosis (MS) affects mental health, including emotional well-being and mood.</a:t>
            </a:r>
            <a:r>
              <a:rPr lang="en-US" sz="2200" baseline="30000" dirty="0">
                <a:latin typeface="Arial" panose="020B0604020202020204" pitchFamily="34" charset="0"/>
                <a:cs typeface="Arial" panose="020B0604020202020204" pitchFamily="34" charset="0"/>
              </a:rPr>
              <a:t>1</a:t>
            </a:r>
            <a:r>
              <a:rPr lang="en-US" sz="2200" dirty="0">
                <a:latin typeface="Arial" panose="020B0604020202020204" pitchFamily="34" charset="0"/>
                <a:cs typeface="Arial" panose="020B0604020202020204" pitchFamily="34" charset="0"/>
              </a:rPr>
              <a:t> The lifetime prevalence of </a:t>
            </a:r>
            <a:r>
              <a:rPr lang="en-US" sz="2200" b="1" dirty="0">
                <a:latin typeface="Arial" panose="020B0604020202020204" pitchFamily="34" charset="0"/>
                <a:cs typeface="Arial" panose="020B0604020202020204" pitchFamily="34" charset="0"/>
              </a:rPr>
              <a:t>depression</a:t>
            </a:r>
            <a:r>
              <a:rPr lang="en-US" sz="2200" dirty="0">
                <a:latin typeface="Arial" panose="020B0604020202020204" pitchFamily="34" charset="0"/>
                <a:cs typeface="Arial" panose="020B0604020202020204" pitchFamily="34" charset="0"/>
              </a:rPr>
              <a:t> and </a:t>
            </a:r>
            <a:r>
              <a:rPr lang="en-US" sz="2200" b="1" dirty="0">
                <a:latin typeface="Arial" panose="020B0604020202020204" pitchFamily="34" charset="0"/>
                <a:cs typeface="Arial" panose="020B0604020202020204" pitchFamily="34" charset="0"/>
              </a:rPr>
              <a:t>anxiety</a:t>
            </a:r>
            <a:r>
              <a:rPr lang="en-US" sz="2200" dirty="0">
                <a:latin typeface="Arial" panose="020B0604020202020204" pitchFamily="34" charset="0"/>
                <a:cs typeface="Arial" panose="020B0604020202020204" pitchFamily="34" charset="0"/>
              </a:rPr>
              <a:t> among persons with MS (PwMS) is </a:t>
            </a:r>
            <a:r>
              <a:rPr lang="en-US" sz="2200" b="1" dirty="0">
                <a:solidFill>
                  <a:srgbClr val="FF0000"/>
                </a:solidFill>
                <a:latin typeface="Arial" panose="020B0604020202020204" pitchFamily="34" charset="0"/>
                <a:cs typeface="Arial" panose="020B0604020202020204" pitchFamily="34" charset="0"/>
              </a:rPr>
              <a:t>1.8 and 1.5 times </a:t>
            </a:r>
            <a:r>
              <a:rPr lang="en-US" sz="2200" dirty="0">
                <a:latin typeface="Arial" panose="020B0604020202020204" pitchFamily="34" charset="0"/>
                <a:cs typeface="Arial" panose="020B0604020202020204" pitchFamily="34" charset="0"/>
              </a:rPr>
              <a:t>that of people without MS.</a:t>
            </a:r>
            <a:r>
              <a:rPr lang="en-US" sz="2200" baseline="30000" dirty="0">
                <a:latin typeface="Arial" panose="020B0604020202020204" pitchFamily="34" charset="0"/>
                <a:cs typeface="Arial" panose="020B0604020202020204" pitchFamily="34" charset="0"/>
              </a:rPr>
              <a:t>2</a:t>
            </a:r>
          </a:p>
          <a:p>
            <a:pPr>
              <a:lnSpc>
                <a:spcPct val="100000"/>
              </a:lnSpc>
              <a:spcBef>
                <a:spcPts val="0"/>
              </a:spcBef>
            </a:pP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8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Psychiatric and mental health conditions are associated with decreased adherence to treatment, functional status, and quality of life in PwMS.</a:t>
            </a:r>
            <a:r>
              <a:rPr lang="en-US" sz="2200" baseline="30000" dirty="0">
                <a:latin typeface="Arial" panose="020B0604020202020204" pitchFamily="34" charset="0"/>
                <a:cs typeface="Arial" panose="020B0604020202020204" pitchFamily="34" charset="0"/>
              </a:rPr>
              <a:t>3</a:t>
            </a:r>
            <a:r>
              <a:rPr lang="en-US" sz="2200" dirty="0">
                <a:latin typeface="Arial" panose="020B0604020202020204" pitchFamily="34" charset="0"/>
                <a:cs typeface="Arial" panose="020B0604020202020204" pitchFamily="34" charset="0"/>
              </a:rPr>
              <a:t> </a:t>
            </a:r>
          </a:p>
          <a:p>
            <a:pPr>
              <a:lnSpc>
                <a:spcPct val="100000"/>
              </a:lnSpc>
              <a:spcBef>
                <a:spcPts val="0"/>
              </a:spcBef>
            </a:pP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8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In the general population, several factors have been reported to confer risk for poor mental health outcomes and psychiatric disorders, including sex, race, age, socioeconomic status (SES), social support, and marital status.</a:t>
            </a:r>
            <a:r>
              <a:rPr lang="en-US" sz="2200" baseline="30000" dirty="0">
                <a:latin typeface="Arial" panose="020B0604020202020204" pitchFamily="34" charset="0"/>
                <a:cs typeface="Arial" panose="020B0604020202020204" pitchFamily="34" charset="0"/>
              </a:rPr>
              <a:t>4</a:t>
            </a:r>
          </a:p>
          <a:p>
            <a:pPr>
              <a:lnSpc>
                <a:spcPct val="100000"/>
              </a:lnSpc>
              <a:spcBef>
                <a:spcPts val="0"/>
              </a:spcBef>
            </a:pP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8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However, the extent to which such factors contribute to the mental health status of </a:t>
            </a:r>
            <a:r>
              <a:rPr lang="en-US" sz="2200" dirty="0" err="1">
                <a:latin typeface="Arial" panose="020B0604020202020204" pitchFamily="34" charset="0"/>
                <a:cs typeface="Arial" panose="020B0604020202020204" pitchFamily="34" charset="0"/>
              </a:rPr>
              <a:t>PwMS</a:t>
            </a:r>
            <a:r>
              <a:rPr lang="en-US" sz="2200" dirty="0">
                <a:latin typeface="Arial" panose="020B0604020202020204" pitchFamily="34" charset="0"/>
                <a:cs typeface="Arial" panose="020B0604020202020204" pitchFamily="34" charset="0"/>
              </a:rPr>
              <a:t> remains understudied.</a:t>
            </a:r>
          </a:p>
          <a:p>
            <a:pPr>
              <a:lnSpc>
                <a:spcPct val="100000"/>
              </a:lnSpc>
              <a:spcBef>
                <a:spcPts val="0"/>
              </a:spcBef>
            </a:pPr>
            <a:endParaRPr lang="en-US" sz="2200" dirty="0">
              <a:latin typeface="Arial" panose="020B0604020202020204" pitchFamily="34" charset="0"/>
              <a:cs typeface="Arial" panose="020B0604020202020204" pitchFamily="34" charset="0"/>
            </a:endParaRPr>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6368" y="6240614"/>
            <a:ext cx="10115722"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1. </a:t>
            </a:r>
            <a:r>
              <a:rPr lang="en-US" sz="1200" dirty="0" err="1">
                <a:latin typeface="Arial" panose="020B0604020202020204" pitchFamily="34" charset="0"/>
                <a:cs typeface="Arial" panose="020B0604020202020204" pitchFamily="34" charset="0"/>
              </a:rPr>
              <a:t>Paparrigopoulos</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International Review of Psychiatry</a:t>
            </a:r>
            <a:r>
              <a:rPr lang="en-US" sz="1200" dirty="0">
                <a:latin typeface="Arial" panose="020B0604020202020204" pitchFamily="34" charset="0"/>
                <a:cs typeface="Arial" panose="020B0604020202020204" pitchFamily="34" charset="0"/>
              </a:rPr>
              <a:t>, 2010. 2. </a:t>
            </a:r>
            <a:r>
              <a:rPr lang="en-US" sz="1200" dirty="0" err="1">
                <a:latin typeface="Arial" panose="020B0604020202020204" pitchFamily="34" charset="0"/>
                <a:cs typeface="Arial" panose="020B0604020202020204" pitchFamily="34" charset="0"/>
              </a:rPr>
              <a:t>Marrie</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Neurology, </a:t>
            </a:r>
            <a:r>
              <a:rPr lang="en-US" sz="1200" dirty="0">
                <a:latin typeface="Arial" panose="020B0604020202020204" pitchFamily="34" charset="0"/>
                <a:cs typeface="Arial" panose="020B0604020202020204" pitchFamily="34" charset="0"/>
              </a:rPr>
              <a:t>2015. 3. </a:t>
            </a:r>
            <a:r>
              <a:rPr lang="en-US" sz="1200" dirty="0" err="1">
                <a:latin typeface="Arial" panose="020B0604020202020204" pitchFamily="34" charset="0"/>
                <a:cs typeface="Arial" panose="020B0604020202020204" pitchFamily="34" charset="0"/>
              </a:rPr>
              <a:t>Chwastiak</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Psychiatric Clinics of North America,</a:t>
            </a:r>
            <a:r>
              <a:rPr lang="en-US" sz="1200" dirty="0">
                <a:latin typeface="Arial" panose="020B0604020202020204" pitchFamily="34" charset="0"/>
                <a:cs typeface="Arial" panose="020B0604020202020204" pitchFamily="34" charset="0"/>
              </a:rPr>
              <a:t> 2007. 4. Silva,</a:t>
            </a:r>
            <a:r>
              <a:rPr lang="en-US" sz="1200" i="1" dirty="0">
                <a:latin typeface="Arial" panose="020B0604020202020204" pitchFamily="34" charset="0"/>
                <a:cs typeface="Arial" panose="020B0604020202020204" pitchFamily="34" charset="0"/>
              </a:rPr>
              <a:t> The European Journal of Psychiatry</a:t>
            </a:r>
            <a:r>
              <a:rPr lang="en-US" sz="1200" dirty="0">
                <a:latin typeface="Arial" panose="020B0604020202020204" pitchFamily="34" charset="0"/>
                <a:cs typeface="Arial" panose="020B0604020202020204" pitchFamily="34" charset="0"/>
              </a:rPr>
              <a:t>, 2016.</a:t>
            </a:r>
          </a:p>
        </p:txBody>
      </p:sp>
    </p:spTree>
    <p:extLst>
      <p:ext uri="{BB962C8B-B14F-4D97-AF65-F5344CB8AC3E}">
        <p14:creationId xmlns:p14="http://schemas.microsoft.com/office/powerpoint/2010/main" val="365908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a:latin typeface="Arial" panose="020B0604020202020204" pitchFamily="34" charset="0"/>
                <a:cs typeface="Arial" panose="020B0604020202020204" pitchFamily="34" charset="0"/>
              </a:rPr>
              <a:t>Objective:</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4</a:t>
            </a:fld>
            <a:endParaRPr lang="en-US"/>
          </a:p>
        </p:txBody>
      </p:sp>
      <p:sp>
        <p:nvSpPr>
          <p:cNvPr id="6" name="Subtitle 4"/>
          <p:cNvSpPr txBox="1">
            <a:spLocks/>
          </p:cNvSpPr>
          <p:nvPr/>
        </p:nvSpPr>
        <p:spPr>
          <a:xfrm>
            <a:off x="834059" y="1027997"/>
            <a:ext cx="10670585" cy="56934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200" b="1" dirty="0">
                <a:solidFill>
                  <a:srgbClr val="3333FF"/>
                </a:solidFill>
                <a:latin typeface="Arial" panose="020B0604020202020204" pitchFamily="34" charset="0"/>
                <a:cs typeface="Arial" panose="020B0604020202020204" pitchFamily="34" charset="0"/>
              </a:rPr>
              <a:t>To characterize the sociodemographic attributes of persons with MS experiencing diminished mental health.</a:t>
            </a:r>
          </a:p>
          <a:p>
            <a:pPr>
              <a:lnSpc>
                <a:spcPct val="100000"/>
              </a:lnSpc>
              <a:spcBef>
                <a:spcPts val="0"/>
              </a:spcBef>
            </a:pPr>
            <a:endParaRPr lang="en-US" sz="8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22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22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The study included 2,342 PwMS who </a:t>
            </a:r>
            <a:r>
              <a:rPr lang="en-US" sz="2200" dirty="0" smtClean="0">
                <a:latin typeface="Arial" panose="020B0604020202020204" pitchFamily="34" charset="0"/>
                <a:cs typeface="Arial" panose="020B0604020202020204" pitchFamily="34" charset="0"/>
              </a:rPr>
              <a:t>participated in </a:t>
            </a:r>
            <a:r>
              <a:rPr lang="en-US" sz="2200" dirty="0" err="1">
                <a:latin typeface="Arial" panose="020B0604020202020204" pitchFamily="34" charset="0"/>
                <a:cs typeface="Arial" panose="020B0604020202020204" pitchFamily="34" charset="0"/>
              </a:rPr>
              <a:t>iConquerMS</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between 11/20214 and 9/2020. </a:t>
            </a:r>
            <a:r>
              <a:rPr lang="en-US" sz="2200" dirty="0">
                <a:latin typeface="Arial" panose="020B0604020202020204" pitchFamily="34" charset="0"/>
                <a:cs typeface="Arial" panose="020B0604020202020204" pitchFamily="34" charset="0"/>
              </a:rPr>
              <a:t>All respondents were U.S. residents. </a:t>
            </a:r>
          </a:p>
          <a:p>
            <a:pPr marL="0" indent="0">
              <a:lnSpc>
                <a:spcPct val="100000"/>
              </a:lnSpc>
              <a:spcBef>
                <a:spcPts val="0"/>
              </a:spcBef>
              <a:buNone/>
            </a:pPr>
            <a:endParaRPr lang="en-US" sz="8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2200" dirty="0">
              <a:latin typeface="Arial" panose="020B0604020202020204" pitchFamily="34" charset="0"/>
              <a:cs typeface="Arial" panose="020B0604020202020204" pitchFamily="34" charset="0"/>
            </a:endParaRPr>
          </a:p>
          <a:p>
            <a:pPr marL="0" indent="0">
              <a:lnSpc>
                <a:spcPct val="100000"/>
              </a:lnSpc>
              <a:spcBef>
                <a:spcPts val="0"/>
              </a:spcBef>
              <a:buNone/>
            </a:pPr>
            <a:endParaRPr lang="en-US" sz="22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The outcome </a:t>
            </a:r>
            <a:r>
              <a:rPr lang="en-US" sz="2200" dirty="0" smtClean="0">
                <a:latin typeface="Arial" panose="020B0604020202020204" pitchFamily="34" charset="0"/>
                <a:cs typeface="Arial" panose="020B0604020202020204" pitchFamily="34" charset="0"/>
              </a:rPr>
              <a:t>was </a:t>
            </a:r>
            <a:r>
              <a:rPr lang="en-US" sz="2200" dirty="0">
                <a:latin typeface="Arial" panose="020B0604020202020204" pitchFamily="34" charset="0"/>
                <a:cs typeface="Arial" panose="020B0604020202020204" pitchFamily="34" charset="0"/>
              </a:rPr>
              <a:t>respondents’ answer to the question “</a:t>
            </a:r>
            <a:r>
              <a:rPr lang="en-US" sz="2200" i="1" dirty="0">
                <a:solidFill>
                  <a:srgbClr val="FF0000"/>
                </a:solidFill>
                <a:latin typeface="Arial" panose="020B0604020202020204" pitchFamily="34" charset="0"/>
                <a:cs typeface="Arial" panose="020B0604020202020204" pitchFamily="34" charset="0"/>
              </a:rPr>
              <a:t>In general, how would you rate your mental health, including your mood and ability to think? (Excellent=0; Poor=4)</a:t>
            </a:r>
            <a:r>
              <a:rPr lang="en-US" sz="2200" dirty="0">
                <a:latin typeface="Arial" panose="020B0604020202020204" pitchFamily="34" charset="0"/>
                <a:cs typeface="Arial" panose="020B0604020202020204" pitchFamily="34" charset="0"/>
              </a:rPr>
              <a:t>”, asked as part of the PROMIS© Global-10 Survey. </a:t>
            </a:r>
          </a:p>
          <a:p>
            <a:pPr>
              <a:lnSpc>
                <a:spcPct val="100000"/>
              </a:lnSpc>
              <a:spcBef>
                <a:spcPts val="0"/>
              </a:spcBef>
            </a:pPr>
            <a:endParaRPr lang="en-US" sz="22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The independent variables of age, sex, race, education, employment status, marital status, living alone / with others, insurance payer, and MS healthcare provider were investigated using </a:t>
            </a:r>
            <a:r>
              <a:rPr lang="en-US" sz="2200" b="1" dirty="0">
                <a:solidFill>
                  <a:srgbClr val="3333FF"/>
                </a:solidFill>
                <a:latin typeface="Arial" panose="020B0604020202020204" pitchFamily="34" charset="0"/>
                <a:cs typeface="Arial" panose="020B0604020202020204" pitchFamily="34" charset="0"/>
              </a:rPr>
              <a:t>ordinal logistic regression models</a:t>
            </a:r>
            <a:r>
              <a:rPr lang="en-US" sz="2200"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Exploratory sex-stratified models were also conducted.</a:t>
            </a: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1400" dirty="0">
              <a:latin typeface="Arial" panose="020B0604020202020204" pitchFamily="34" charset="0"/>
              <a:cs typeface="Arial" panose="020B0604020202020204" pitchFamily="34" charset="0"/>
            </a:endParaRPr>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59269" y="1598022"/>
            <a:ext cx="109515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cap="small" dirty="0">
                <a:latin typeface="Arial" panose="020B0604020202020204" pitchFamily="34" charset="0"/>
                <a:cs typeface="Arial" panose="020B0604020202020204" pitchFamily="34" charset="0"/>
              </a:rPr>
              <a:t>Study Population:</a:t>
            </a:r>
            <a:endParaRPr lang="en-US" sz="4000" b="1" cap="all" dirty="0">
              <a:solidFill>
                <a:srgbClr val="F0831A"/>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F187161E-9DE9-E141-B5D0-768E4C81D39B}"/>
              </a:ext>
            </a:extLst>
          </p:cNvPr>
          <p:cNvSpPr txBox="1">
            <a:spLocks/>
          </p:cNvSpPr>
          <p:nvPr/>
        </p:nvSpPr>
        <p:spPr>
          <a:xfrm>
            <a:off x="745833" y="3080334"/>
            <a:ext cx="109515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cap="small" dirty="0">
                <a:latin typeface="Arial" panose="020B0604020202020204" pitchFamily="34" charset="0"/>
                <a:cs typeface="Arial" panose="020B0604020202020204" pitchFamily="34" charset="0"/>
              </a:rPr>
              <a:t>Study Design:</a:t>
            </a:r>
            <a:endParaRPr lang="en-US" sz="4000" b="1" cap="all" dirty="0">
              <a:solidFill>
                <a:srgbClr val="F0831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226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a:latin typeface="Arial" panose="020B0604020202020204" pitchFamily="34" charset="0"/>
                <a:cs typeface="Arial" panose="020B0604020202020204" pitchFamily="34" charset="0"/>
              </a:rPr>
              <a:t>Variables Investigated:</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5</a:t>
            </a:fld>
            <a:endParaRPr lang="en-US"/>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AB6E511-35C9-3246-8EC6-A115EDC86ED2}"/>
              </a:ext>
            </a:extLst>
          </p:cNvPr>
          <p:cNvSpPr/>
          <p:nvPr/>
        </p:nvSpPr>
        <p:spPr>
          <a:xfrm>
            <a:off x="711199" y="1074847"/>
            <a:ext cx="11074400" cy="5693866"/>
          </a:xfrm>
          <a:prstGeom prst="rect">
            <a:avLst/>
          </a:prstGeom>
        </p:spPr>
        <p:txBody>
          <a:bodyPr wrap="square">
            <a:spAutoFit/>
          </a:bodyPr>
          <a:lstStyle/>
          <a:p>
            <a:r>
              <a:rPr lang="en-US" sz="2200" b="1" dirty="0">
                <a:solidFill>
                  <a:srgbClr val="3333FF"/>
                </a:solidFill>
                <a:latin typeface="Arial" panose="020B0604020202020204" pitchFamily="34" charset="0"/>
                <a:cs typeface="Arial" panose="020B0604020202020204" pitchFamily="34" charset="0"/>
              </a:rPr>
              <a:t>OUTCOME</a:t>
            </a:r>
            <a:r>
              <a:rPr lang="en-US" sz="2200" dirty="0">
                <a:latin typeface="Arial" panose="020B0604020202020204" pitchFamily="34" charset="0"/>
                <a:cs typeface="Arial" panose="020B0604020202020204" pitchFamily="34" charset="0"/>
              </a:rPr>
              <a:t>: In general, how would you rate your mental health, including your mood and ability to think? (</a:t>
            </a:r>
            <a:r>
              <a:rPr lang="en-US" sz="2200" b="1" dirty="0" smtClean="0">
                <a:latin typeface="Arial" panose="020B0604020202020204" pitchFamily="34" charset="0"/>
                <a:cs typeface="Arial" panose="020B0604020202020204" pitchFamily="34" charset="0"/>
              </a:rPr>
              <a:t>Excellent</a:t>
            </a:r>
            <a:r>
              <a:rPr lang="en-US" sz="2200" dirty="0" smtClean="0">
                <a:latin typeface="Arial" panose="020B0604020202020204" pitchFamily="34" charset="0"/>
                <a:cs typeface="Arial" panose="020B0604020202020204" pitchFamily="34" charset="0"/>
              </a:rPr>
              <a:t>=</a:t>
            </a:r>
            <a:r>
              <a:rPr lang="en-US" sz="2200" b="1" dirty="0" smtClean="0">
                <a:solidFill>
                  <a:srgbClr val="FF0000"/>
                </a:solidFill>
                <a:latin typeface="Arial" panose="020B0604020202020204" pitchFamily="34" charset="0"/>
                <a:cs typeface="Arial" panose="020B0604020202020204" pitchFamily="34" charset="0"/>
              </a:rPr>
              <a:t>0</a:t>
            </a:r>
            <a:r>
              <a:rPr lang="en-US" sz="2200" b="1" dirty="0" smtClean="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Very </a:t>
            </a:r>
            <a:r>
              <a:rPr lang="en-US" sz="2200" b="1" dirty="0" smtClean="0">
                <a:latin typeface="Arial" panose="020B0604020202020204" pitchFamily="34" charset="0"/>
                <a:cs typeface="Arial" panose="020B0604020202020204" pitchFamily="34" charset="0"/>
              </a:rPr>
              <a:t>Good</a:t>
            </a:r>
            <a:r>
              <a:rPr lang="en-US" sz="2200" dirty="0" smtClean="0">
                <a:latin typeface="Arial" panose="020B0604020202020204" pitchFamily="34" charset="0"/>
                <a:cs typeface="Arial" panose="020B0604020202020204" pitchFamily="34" charset="0"/>
              </a:rPr>
              <a:t>=</a:t>
            </a:r>
            <a:r>
              <a:rPr lang="en-US" sz="2200" b="1" dirty="0" smtClean="0">
                <a:solidFill>
                  <a:srgbClr val="FF0000"/>
                </a:solidFill>
                <a:latin typeface="Arial" panose="020B0604020202020204" pitchFamily="34" charset="0"/>
                <a:cs typeface="Arial" panose="020B0604020202020204" pitchFamily="34" charset="0"/>
              </a:rPr>
              <a:t>1</a:t>
            </a:r>
            <a:r>
              <a:rPr lang="en-US" sz="2200" b="1" dirty="0" smtClean="0">
                <a:latin typeface="Arial" panose="020B0604020202020204" pitchFamily="34" charset="0"/>
                <a:cs typeface="Arial" panose="020B0604020202020204" pitchFamily="34" charset="0"/>
              </a:rPr>
              <a:t>, Good</a:t>
            </a:r>
            <a:r>
              <a:rPr lang="en-US" sz="2200" dirty="0" smtClean="0">
                <a:latin typeface="Arial" panose="020B0604020202020204" pitchFamily="34" charset="0"/>
                <a:cs typeface="Arial" panose="020B0604020202020204" pitchFamily="34" charset="0"/>
              </a:rPr>
              <a:t>=</a:t>
            </a:r>
            <a:r>
              <a:rPr lang="en-US" sz="2200" b="1" dirty="0" smtClean="0">
                <a:solidFill>
                  <a:srgbClr val="FF0000"/>
                </a:solidFill>
                <a:latin typeface="Arial" panose="020B0604020202020204" pitchFamily="34" charset="0"/>
                <a:cs typeface="Arial" panose="020B0604020202020204" pitchFamily="34" charset="0"/>
              </a:rPr>
              <a:t>2</a:t>
            </a:r>
            <a:r>
              <a:rPr lang="en-US" sz="2200" b="1" dirty="0" smtClean="0">
                <a:latin typeface="Arial" panose="020B0604020202020204" pitchFamily="34" charset="0"/>
                <a:cs typeface="Arial" panose="020B0604020202020204" pitchFamily="34" charset="0"/>
              </a:rPr>
              <a:t>, Fair</a:t>
            </a:r>
            <a:r>
              <a:rPr lang="en-US" sz="2200" dirty="0" smtClean="0">
                <a:latin typeface="Arial" panose="020B0604020202020204" pitchFamily="34" charset="0"/>
                <a:cs typeface="Arial" panose="020B0604020202020204" pitchFamily="34" charset="0"/>
              </a:rPr>
              <a:t>=</a:t>
            </a:r>
            <a:r>
              <a:rPr lang="en-US" sz="2200" b="1" dirty="0" smtClean="0">
                <a:solidFill>
                  <a:srgbClr val="FF0000"/>
                </a:solidFill>
                <a:latin typeface="Arial" panose="020B0604020202020204" pitchFamily="34" charset="0"/>
                <a:cs typeface="Arial" panose="020B0604020202020204" pitchFamily="34" charset="0"/>
              </a:rPr>
              <a:t>3</a:t>
            </a:r>
            <a:r>
              <a:rPr lang="en-US" sz="2200" b="1" dirty="0" smtClean="0">
                <a:latin typeface="Arial" panose="020B0604020202020204" pitchFamily="34" charset="0"/>
                <a:cs typeface="Arial" panose="020B0604020202020204" pitchFamily="34" charset="0"/>
              </a:rPr>
              <a:t>, Poor</a:t>
            </a:r>
            <a:r>
              <a:rPr lang="en-US" sz="2200" dirty="0" smtClean="0">
                <a:latin typeface="Arial" panose="020B0604020202020204" pitchFamily="34" charset="0"/>
                <a:cs typeface="Arial" panose="020B0604020202020204" pitchFamily="34" charset="0"/>
              </a:rPr>
              <a:t>=</a:t>
            </a:r>
            <a:r>
              <a:rPr lang="en-US" sz="2200" b="1" dirty="0" smtClean="0">
                <a:solidFill>
                  <a:srgbClr val="FF0000"/>
                </a:solidFill>
                <a:latin typeface="Arial" panose="020B0604020202020204" pitchFamily="34" charset="0"/>
                <a:cs typeface="Arial" panose="020B0604020202020204" pitchFamily="34" charset="0"/>
              </a:rPr>
              <a:t>4</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2200" b="1" dirty="0">
                <a:solidFill>
                  <a:srgbClr val="3333FF"/>
                </a:solidFill>
                <a:latin typeface="Arial" panose="020B0604020202020204" pitchFamily="34" charset="0"/>
                <a:cs typeface="Arial" panose="020B0604020202020204" pitchFamily="34" charset="0"/>
              </a:rPr>
              <a:t>PREDICTORS</a:t>
            </a:r>
            <a:r>
              <a:rPr lang="en-US" sz="2200" dirty="0">
                <a:latin typeface="Arial" panose="020B0604020202020204" pitchFamily="34" charset="0"/>
                <a:cs typeface="Arial" panose="020B0604020202020204" pitchFamily="34" charset="0"/>
              </a:rPr>
              <a:t>:</a:t>
            </a:r>
          </a:p>
          <a:p>
            <a:pPr marL="342900" indent="-342900">
              <a:spcAft>
                <a:spcPts val="800"/>
              </a:spcAft>
              <a:buFont typeface="Arial" panose="020B0604020202020204" pitchFamily="34" charset="0"/>
              <a:buChar char="•"/>
            </a:pPr>
            <a:r>
              <a:rPr lang="en-US" sz="1600" b="1" dirty="0">
                <a:latin typeface="Arial" panose="020B0604020202020204" pitchFamily="34" charset="0"/>
                <a:cs typeface="Arial" panose="020B0604020202020204" pitchFamily="34" charset="0"/>
              </a:rPr>
              <a:t>Age: </a:t>
            </a:r>
            <a:r>
              <a:rPr lang="en-US" sz="1600" dirty="0">
                <a:latin typeface="Arial" panose="020B0604020202020204" pitchFamily="34" charset="0"/>
                <a:cs typeface="Arial" panose="020B0604020202020204" pitchFamily="34" charset="0"/>
              </a:rPr>
              <a:t>Years</a:t>
            </a:r>
          </a:p>
          <a:p>
            <a:pPr marL="342900" indent="-342900">
              <a:spcAft>
                <a:spcPts val="800"/>
              </a:spcAft>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Sex</a:t>
            </a:r>
            <a:r>
              <a:rPr lang="en-US" sz="16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Female=</a:t>
            </a:r>
            <a:r>
              <a:rPr lang="en-US" sz="1600" dirty="0" smtClean="0">
                <a:solidFill>
                  <a:srgbClr val="FF0000"/>
                </a:solidFill>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Male=</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a:t>
            </a:r>
          </a:p>
          <a:p>
            <a:pPr marL="342900" indent="-342900">
              <a:spcAft>
                <a:spcPts val="800"/>
              </a:spcAft>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Race</a:t>
            </a:r>
            <a:r>
              <a:rPr lang="en-US" sz="1600" dirty="0" smtClean="0">
                <a:latin typeface="Arial" panose="020B0604020202020204" pitchFamily="34" charset="0"/>
                <a:cs typeface="Arial" panose="020B0604020202020204" pitchFamily="34" charset="0"/>
              </a:rPr>
              <a:t>: White=</a:t>
            </a:r>
            <a:r>
              <a:rPr lang="en-US" sz="1600" dirty="0" smtClean="0">
                <a:solidFill>
                  <a:srgbClr val="FF0000"/>
                </a:solidFill>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Black=</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Other/Multiracial=</a:t>
            </a:r>
            <a:r>
              <a:rPr lang="en-US" sz="1600" dirty="0" smtClean="0">
                <a:solidFill>
                  <a:srgbClr val="FF0000"/>
                </a:solidFill>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MS Subtype: </a:t>
            </a:r>
            <a:r>
              <a:rPr lang="en-US" sz="1600" dirty="0" smtClean="0">
                <a:latin typeface="Arial" panose="020B0604020202020204" pitchFamily="34" charset="0"/>
                <a:cs typeface="Arial" panose="020B0604020202020204" pitchFamily="34" charset="0"/>
              </a:rPr>
              <a:t>Relapsing Remitting=</a:t>
            </a:r>
            <a:r>
              <a:rPr lang="en-US" sz="1600" dirty="0" smtClean="0">
                <a:solidFill>
                  <a:srgbClr val="FF0000"/>
                </a:solidFill>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Secondary </a:t>
            </a:r>
            <a:r>
              <a:rPr lang="en-US" sz="1600" dirty="0" smtClean="0">
                <a:latin typeface="Arial" panose="020B0604020202020204" pitchFamily="34" charset="0"/>
                <a:cs typeface="Arial" panose="020B0604020202020204" pitchFamily="34" charset="0"/>
              </a:rPr>
              <a:t>Progressive=</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Primary </a:t>
            </a:r>
            <a:r>
              <a:rPr lang="en-US" sz="1600" dirty="0" smtClean="0">
                <a:latin typeface="Arial" panose="020B0604020202020204" pitchFamily="34" charset="0"/>
                <a:cs typeface="Arial" panose="020B0604020202020204" pitchFamily="34" charset="0"/>
              </a:rPr>
              <a:t>Progressive=</a:t>
            </a:r>
            <a:r>
              <a:rPr lang="en-US" sz="1600" dirty="0" smtClean="0">
                <a:solidFill>
                  <a:srgbClr val="FF0000"/>
                </a:solidFill>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Clinically/Radiologically Isolated </a:t>
            </a:r>
            <a:r>
              <a:rPr lang="en-US" sz="1600" dirty="0" smtClean="0">
                <a:latin typeface="Arial" panose="020B0604020202020204" pitchFamily="34" charset="0"/>
                <a:cs typeface="Arial" panose="020B0604020202020204" pitchFamily="34" charset="0"/>
              </a:rPr>
              <a:t>Syndrome=</a:t>
            </a:r>
            <a:r>
              <a:rPr lang="en-US" sz="1600" dirty="0" smtClean="0">
                <a:solidFill>
                  <a:srgbClr val="FF0000"/>
                </a:solidFill>
                <a:latin typeface="Arial" panose="020B0604020202020204" pitchFamily="34" charset="0"/>
                <a:cs typeface="Arial" panose="020B0604020202020204" pitchFamily="34" charset="0"/>
              </a:rPr>
              <a:t>3</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Not </a:t>
            </a:r>
            <a:r>
              <a:rPr lang="en-US" sz="1600" dirty="0" smtClean="0">
                <a:latin typeface="Arial" panose="020B0604020202020204" pitchFamily="34" charset="0"/>
                <a:cs typeface="Arial" panose="020B0604020202020204" pitchFamily="34" charset="0"/>
              </a:rPr>
              <a:t>available=</a:t>
            </a:r>
            <a:r>
              <a:rPr lang="en-US" sz="1600" dirty="0" smtClean="0">
                <a:solidFill>
                  <a:srgbClr val="FF0000"/>
                </a:solidFill>
                <a:latin typeface="Arial" panose="020B0604020202020204" pitchFamily="34" charset="0"/>
                <a:cs typeface="Arial" panose="020B0604020202020204" pitchFamily="34" charset="0"/>
              </a:rPr>
              <a:t>4</a:t>
            </a:r>
            <a:endParaRPr lang="en-US" sz="1600" dirty="0">
              <a:solidFill>
                <a:srgbClr val="FF0000"/>
              </a:solidFill>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Highest </a:t>
            </a:r>
            <a:r>
              <a:rPr lang="en-US" sz="1600" b="1" dirty="0">
                <a:latin typeface="Arial" panose="020B0604020202020204" pitchFamily="34" charset="0"/>
                <a:cs typeface="Arial" panose="020B0604020202020204" pitchFamily="34" charset="0"/>
              </a:rPr>
              <a:t>level of educational </a:t>
            </a:r>
            <a:r>
              <a:rPr lang="en-US" sz="1600" b="1" dirty="0" smtClean="0">
                <a:latin typeface="Arial" panose="020B0604020202020204" pitchFamily="34" charset="0"/>
                <a:cs typeface="Arial" panose="020B0604020202020204" pitchFamily="34" charset="0"/>
              </a:rPr>
              <a:t>attainment: </a:t>
            </a:r>
            <a:r>
              <a:rPr lang="en-US" sz="1600" dirty="0">
                <a:latin typeface="Arial" panose="020B0604020202020204" pitchFamily="34" charset="0"/>
                <a:cs typeface="Arial" panose="020B0604020202020204" pitchFamily="34" charset="0"/>
              </a:rPr>
              <a:t>Graduate Degree=</a:t>
            </a:r>
            <a:r>
              <a:rPr lang="en-US" sz="1600" dirty="0">
                <a:solidFill>
                  <a:srgbClr val="FF0000"/>
                </a:solidFill>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Bachelor’s </a:t>
            </a:r>
            <a:r>
              <a:rPr lang="en-US" sz="1600" dirty="0" smtClean="0">
                <a:latin typeface="Arial" panose="020B0604020202020204" pitchFamily="34" charset="0"/>
                <a:cs typeface="Arial" panose="020B0604020202020204" pitchFamily="34" charset="0"/>
              </a:rPr>
              <a:t>Degree=</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Associate Degree / Some </a:t>
            </a:r>
            <a:r>
              <a:rPr lang="en-US" sz="1600" dirty="0" smtClean="0">
                <a:latin typeface="Arial" panose="020B0604020202020204" pitchFamily="34" charset="0"/>
                <a:cs typeface="Arial" panose="020B0604020202020204" pitchFamily="34" charset="0"/>
              </a:rPr>
              <a:t>College=</a:t>
            </a:r>
            <a:r>
              <a:rPr lang="en-US" sz="1600" dirty="0" smtClean="0">
                <a:solidFill>
                  <a:srgbClr val="FF0000"/>
                </a:solidFill>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High School or </a:t>
            </a:r>
            <a:r>
              <a:rPr lang="en-US" sz="1600" dirty="0" smtClean="0">
                <a:latin typeface="Arial" panose="020B0604020202020204" pitchFamily="34" charset="0"/>
                <a:cs typeface="Arial" panose="020B0604020202020204" pitchFamily="34" charset="0"/>
              </a:rPr>
              <a:t>less=</a:t>
            </a:r>
            <a:r>
              <a:rPr lang="en-US" sz="1600" dirty="0" smtClean="0">
                <a:solidFill>
                  <a:srgbClr val="FF0000"/>
                </a:solidFill>
                <a:latin typeface="Arial" panose="020B0604020202020204" pitchFamily="34" charset="0"/>
                <a:cs typeface="Arial" panose="020B0604020202020204" pitchFamily="34" charset="0"/>
              </a:rPr>
              <a:t>3</a:t>
            </a:r>
            <a:endParaRPr lang="en-US" sz="1600" dirty="0">
              <a:solidFill>
                <a:srgbClr val="FF0000"/>
              </a:solidFill>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r>
              <a:rPr lang="en-US" sz="1600" b="1" dirty="0">
                <a:latin typeface="Arial" panose="020B0604020202020204" pitchFamily="34" charset="0"/>
                <a:cs typeface="Arial" panose="020B0604020202020204" pitchFamily="34" charset="0"/>
              </a:rPr>
              <a:t>Marital </a:t>
            </a:r>
            <a:r>
              <a:rPr lang="en-US" sz="1600" b="1" dirty="0" smtClean="0">
                <a:latin typeface="Arial" panose="020B0604020202020204" pitchFamily="34" charset="0"/>
                <a:cs typeface="Arial" panose="020B0604020202020204" pitchFamily="34" charset="0"/>
              </a:rPr>
              <a:t>status: </a:t>
            </a:r>
            <a:r>
              <a:rPr lang="en-US" sz="1600" dirty="0" smtClean="0">
                <a:latin typeface="Arial" panose="020B0604020202020204" pitchFamily="34" charset="0"/>
                <a:cs typeface="Arial" panose="020B0604020202020204" pitchFamily="34" charset="0"/>
              </a:rPr>
              <a:t>Married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Cohabitating=</a:t>
            </a:r>
            <a:r>
              <a:rPr lang="en-US" sz="1600" dirty="0" smtClean="0">
                <a:solidFill>
                  <a:srgbClr val="FF0000"/>
                </a:solidFill>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Divorced / </a:t>
            </a:r>
            <a:r>
              <a:rPr lang="en-US" sz="1600" dirty="0" smtClean="0">
                <a:latin typeface="Arial" panose="020B0604020202020204" pitchFamily="34" charset="0"/>
                <a:cs typeface="Arial" panose="020B0604020202020204" pitchFamily="34" charset="0"/>
              </a:rPr>
              <a:t>Separated=</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Widowed=</a:t>
            </a:r>
            <a:r>
              <a:rPr lang="en-US" sz="1600" dirty="0" smtClean="0">
                <a:solidFill>
                  <a:srgbClr val="FF0000"/>
                </a:solidFill>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Never </a:t>
            </a:r>
            <a:r>
              <a:rPr lang="en-US" sz="1600" dirty="0" smtClean="0">
                <a:latin typeface="Arial" panose="020B0604020202020204" pitchFamily="34" charset="0"/>
                <a:cs typeface="Arial" panose="020B0604020202020204" pitchFamily="34" charset="0"/>
              </a:rPr>
              <a:t>Married=</a:t>
            </a:r>
            <a:r>
              <a:rPr lang="en-US" sz="1600" dirty="0" smtClean="0">
                <a:solidFill>
                  <a:srgbClr val="FF0000"/>
                </a:solidFill>
                <a:latin typeface="Arial" panose="020B0604020202020204" pitchFamily="34" charset="0"/>
                <a:cs typeface="Arial" panose="020B0604020202020204" pitchFamily="34" charset="0"/>
              </a:rPr>
              <a:t>3</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Prefer Not To </a:t>
            </a:r>
            <a:r>
              <a:rPr lang="en-US" sz="1600" dirty="0" smtClean="0">
                <a:latin typeface="Arial" panose="020B0604020202020204" pitchFamily="34" charset="0"/>
                <a:cs typeface="Arial" panose="020B0604020202020204" pitchFamily="34" charset="0"/>
              </a:rPr>
              <a:t>Say=</a:t>
            </a:r>
            <a:r>
              <a:rPr lang="en-US" sz="1600" dirty="0" smtClean="0">
                <a:solidFill>
                  <a:srgbClr val="FF0000"/>
                </a:solidFill>
                <a:latin typeface="Arial" panose="020B0604020202020204" pitchFamily="34" charset="0"/>
                <a:cs typeface="Arial" panose="020B0604020202020204" pitchFamily="34" charset="0"/>
              </a:rPr>
              <a:t>4</a:t>
            </a:r>
            <a:endParaRPr lang="en-US" sz="1600" dirty="0">
              <a:solidFill>
                <a:srgbClr val="FF0000"/>
              </a:solidFill>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r>
              <a:rPr lang="en-US" sz="1600" b="1" dirty="0">
                <a:latin typeface="Arial" panose="020B0604020202020204" pitchFamily="34" charset="0"/>
                <a:cs typeface="Arial" panose="020B0604020202020204" pitchFamily="34" charset="0"/>
              </a:rPr>
              <a:t>Insurance </a:t>
            </a:r>
            <a:r>
              <a:rPr lang="en-US" sz="1600" b="1" dirty="0" smtClean="0">
                <a:latin typeface="Arial" panose="020B0604020202020204" pitchFamily="34" charset="0"/>
                <a:cs typeface="Arial" panose="020B0604020202020204" pitchFamily="34" charset="0"/>
              </a:rPr>
              <a:t>payer</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Private=</a:t>
            </a:r>
            <a:r>
              <a:rPr lang="en-US" sz="1600" dirty="0" smtClean="0">
                <a:solidFill>
                  <a:srgbClr val="FF0000"/>
                </a:solidFill>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Medicare / </a:t>
            </a:r>
            <a:r>
              <a:rPr lang="en-US" sz="1600" dirty="0" smtClean="0">
                <a:latin typeface="Arial" panose="020B0604020202020204" pitchFamily="34" charset="0"/>
                <a:cs typeface="Arial" panose="020B0604020202020204" pitchFamily="34" charset="0"/>
              </a:rPr>
              <a:t>Medicaid=</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VA=</a:t>
            </a:r>
            <a:r>
              <a:rPr lang="en-US" sz="1600" dirty="0" smtClean="0">
                <a:solidFill>
                  <a:srgbClr val="FF0000"/>
                </a:solidFill>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Multi-payer=</a:t>
            </a:r>
            <a:r>
              <a:rPr lang="en-US" sz="1600" dirty="0" smtClean="0">
                <a:solidFill>
                  <a:srgbClr val="FF0000"/>
                </a:solidFill>
                <a:latin typeface="Arial" panose="020B0604020202020204" pitchFamily="34" charset="0"/>
                <a:cs typeface="Arial" panose="020B0604020202020204" pitchFamily="34" charset="0"/>
              </a:rPr>
              <a:t>3</a:t>
            </a:r>
            <a:r>
              <a:rPr lang="en-US" sz="1600" dirty="0" smtClean="0">
                <a:latin typeface="Arial" panose="020B0604020202020204" pitchFamily="34" charset="0"/>
                <a:cs typeface="Arial" panose="020B0604020202020204" pitchFamily="34" charset="0"/>
              </a:rPr>
              <a:t>, Other / Not Available =</a:t>
            </a:r>
            <a:r>
              <a:rPr lang="en-US" sz="1600" dirty="0" smtClean="0">
                <a:solidFill>
                  <a:srgbClr val="FF0000"/>
                </a:solidFill>
                <a:latin typeface="Arial" panose="020B0604020202020204" pitchFamily="34" charset="0"/>
                <a:cs typeface="Arial" panose="020B0604020202020204" pitchFamily="34" charset="0"/>
              </a:rPr>
              <a:t>4</a:t>
            </a:r>
            <a:endParaRPr lang="en-US" sz="1600" dirty="0">
              <a:solidFill>
                <a:srgbClr val="FF0000"/>
              </a:solidFill>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r>
              <a:rPr lang="en-US" sz="1600" b="1" dirty="0">
                <a:latin typeface="Arial" panose="020B0604020202020204" pitchFamily="34" charset="0"/>
                <a:cs typeface="Arial" panose="020B0604020202020204" pitchFamily="34" charset="0"/>
              </a:rPr>
              <a:t>Living alone / with </a:t>
            </a:r>
            <a:r>
              <a:rPr lang="en-US" sz="1600" b="1" dirty="0" smtClean="0">
                <a:latin typeface="Arial" panose="020B0604020202020204" pitchFamily="34" charset="0"/>
                <a:cs typeface="Arial" panose="020B0604020202020204" pitchFamily="34" charset="0"/>
              </a:rPr>
              <a:t>others: </a:t>
            </a:r>
            <a:r>
              <a:rPr lang="en-US" sz="1600" dirty="0" smtClean="0">
                <a:latin typeface="Arial" panose="020B0604020202020204" pitchFamily="34" charset="0"/>
                <a:cs typeface="Arial" panose="020B0604020202020204" pitchFamily="34" charset="0"/>
              </a:rPr>
              <a:t>Live </a:t>
            </a:r>
            <a:r>
              <a:rPr lang="en-US" sz="1600" dirty="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Others=</a:t>
            </a:r>
            <a:r>
              <a:rPr lang="en-US" sz="1600" dirty="0" smtClean="0">
                <a:solidFill>
                  <a:srgbClr val="FF0000"/>
                </a:solidFill>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Live </a:t>
            </a:r>
            <a:r>
              <a:rPr lang="en-US" sz="1600" dirty="0" smtClean="0">
                <a:latin typeface="Arial" panose="020B0604020202020204" pitchFamily="34" charset="0"/>
                <a:cs typeface="Arial" panose="020B0604020202020204" pitchFamily="34" charset="0"/>
              </a:rPr>
              <a:t>Alone=</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No </a:t>
            </a:r>
            <a:r>
              <a:rPr lang="en-US" sz="1600" dirty="0" smtClean="0">
                <a:latin typeface="Arial" panose="020B0604020202020204" pitchFamily="34" charset="0"/>
                <a:cs typeface="Arial" panose="020B0604020202020204" pitchFamily="34" charset="0"/>
              </a:rPr>
              <a:t>Answer=</a:t>
            </a:r>
            <a:r>
              <a:rPr lang="en-US" sz="1600" dirty="0" smtClean="0">
                <a:solidFill>
                  <a:srgbClr val="FF0000"/>
                </a:solidFill>
                <a:latin typeface="Arial" panose="020B0604020202020204" pitchFamily="34" charset="0"/>
                <a:cs typeface="Arial" panose="020B0604020202020204" pitchFamily="34" charset="0"/>
              </a:rPr>
              <a:t>2</a:t>
            </a:r>
            <a:endParaRPr lang="en-US" sz="1600" dirty="0">
              <a:solidFill>
                <a:srgbClr val="FF0000"/>
              </a:solidFill>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r>
              <a:rPr lang="en-US" sz="1600" b="1" dirty="0">
                <a:latin typeface="Arial" panose="020B0604020202020204" pitchFamily="34" charset="0"/>
                <a:cs typeface="Arial" panose="020B0604020202020204" pitchFamily="34" charset="0"/>
              </a:rPr>
              <a:t>Employment </a:t>
            </a:r>
            <a:r>
              <a:rPr lang="en-US" sz="1600" b="1" dirty="0" smtClean="0">
                <a:latin typeface="Arial" panose="020B0604020202020204" pitchFamily="34" charset="0"/>
                <a:cs typeface="Arial" panose="020B0604020202020204" pitchFamily="34" charset="0"/>
              </a:rPr>
              <a:t>status: </a:t>
            </a:r>
            <a:r>
              <a:rPr lang="en-US" sz="1600" dirty="0" smtClean="0">
                <a:latin typeface="Arial" panose="020B0604020202020204" pitchFamily="34" charset="0"/>
                <a:cs typeface="Arial" panose="020B0604020202020204" pitchFamily="34" charset="0"/>
              </a:rPr>
              <a:t>Employed</a:t>
            </a:r>
            <a:r>
              <a:rPr lang="en-US" sz="1600" dirty="0">
                <a:latin typeface="Arial" panose="020B0604020202020204" pitchFamily="34" charset="0"/>
                <a:cs typeface="Arial" panose="020B0604020202020204" pitchFamily="34" charset="0"/>
              </a:rPr>
              <a:t>=</a:t>
            </a:r>
            <a:r>
              <a:rPr lang="en-US" sz="1600" dirty="0">
                <a:solidFill>
                  <a:srgbClr val="FF0000"/>
                </a:solidFill>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Unemployed</a:t>
            </a:r>
            <a:r>
              <a:rPr lang="en-US" sz="1600" dirty="0">
                <a:latin typeface="Arial" panose="020B0604020202020204" pitchFamily="34" charset="0"/>
                <a:cs typeface="Arial" panose="020B0604020202020204" pitchFamily="34" charset="0"/>
              </a:rPr>
              <a:t>=</a:t>
            </a:r>
            <a:r>
              <a:rPr lang="en-US" sz="1600" dirty="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Retired/Not Looking</a:t>
            </a:r>
            <a:r>
              <a:rPr lang="en-US" sz="1600" dirty="0">
                <a:latin typeface="Arial" panose="020B0604020202020204" pitchFamily="34" charset="0"/>
                <a:cs typeface="Arial" panose="020B0604020202020204" pitchFamily="34" charset="0"/>
              </a:rPr>
              <a:t>=</a:t>
            </a:r>
            <a:r>
              <a:rPr lang="en-US" sz="1600" dirty="0">
                <a:solidFill>
                  <a:srgbClr val="FF0000"/>
                </a:solidFill>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Student=</a:t>
            </a:r>
            <a:r>
              <a:rPr lang="en-US" sz="1600" dirty="0" smtClean="0">
                <a:solidFill>
                  <a:srgbClr val="FF0000"/>
                </a:solidFill>
                <a:latin typeface="Arial" panose="020B0604020202020204" pitchFamily="34" charset="0"/>
                <a:cs typeface="Arial" panose="020B0604020202020204" pitchFamily="34" charset="0"/>
              </a:rPr>
              <a:t>3</a:t>
            </a:r>
            <a:r>
              <a:rPr lang="en-US" sz="1600" dirty="0" smtClean="0">
                <a:latin typeface="Arial" panose="020B0604020202020204" pitchFamily="34" charset="0"/>
                <a:cs typeface="Arial" panose="020B0604020202020204" pitchFamily="34" charset="0"/>
              </a:rPr>
              <a:t>, Disabled=</a:t>
            </a:r>
            <a:r>
              <a:rPr lang="en-US" sz="1600" dirty="0" smtClean="0">
                <a:solidFill>
                  <a:srgbClr val="FF0000"/>
                </a:solidFill>
                <a:latin typeface="Arial" panose="020B0604020202020204" pitchFamily="34" charset="0"/>
                <a:cs typeface="Arial" panose="020B0604020202020204" pitchFamily="34" charset="0"/>
              </a:rPr>
              <a:t>4</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Prefer Not To </a:t>
            </a:r>
            <a:r>
              <a:rPr lang="en-US" sz="1600" dirty="0" smtClean="0">
                <a:latin typeface="Arial" panose="020B0604020202020204" pitchFamily="34" charset="0"/>
                <a:cs typeface="Arial" panose="020B0604020202020204" pitchFamily="34" charset="0"/>
              </a:rPr>
              <a:t>Say=</a:t>
            </a:r>
            <a:r>
              <a:rPr lang="en-US" sz="1600" dirty="0" smtClean="0">
                <a:solidFill>
                  <a:srgbClr val="FF0000"/>
                </a:solidFill>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marL="342900" indent="-342900">
              <a:spcAft>
                <a:spcPts val="800"/>
              </a:spcAft>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MS </a:t>
            </a:r>
            <a:r>
              <a:rPr lang="en-US" sz="1600" b="1" dirty="0">
                <a:latin typeface="Arial" panose="020B0604020202020204" pitchFamily="34" charset="0"/>
                <a:cs typeface="Arial" panose="020B0604020202020204" pitchFamily="34" charset="0"/>
              </a:rPr>
              <a:t>healthcare </a:t>
            </a:r>
            <a:r>
              <a:rPr lang="en-US" sz="1600" b="1" dirty="0" smtClean="0">
                <a:latin typeface="Arial" panose="020B0604020202020204" pitchFamily="34" charset="0"/>
                <a:cs typeface="Arial" panose="020B0604020202020204" pitchFamily="34" charset="0"/>
              </a:rPr>
              <a:t>provider: </a:t>
            </a:r>
            <a:r>
              <a:rPr lang="en-US" sz="1600" dirty="0" smtClean="0">
                <a:latin typeface="Arial" panose="020B0604020202020204" pitchFamily="34" charset="0"/>
                <a:cs typeface="Arial" panose="020B0604020202020204" pitchFamily="34" charset="0"/>
              </a:rPr>
              <a:t>Neurologist </a:t>
            </a:r>
            <a:r>
              <a:rPr lang="en-US" sz="1600" dirty="0">
                <a:latin typeface="Arial" panose="020B0604020202020204" pitchFamily="34" charset="0"/>
                <a:cs typeface="Arial" panose="020B0604020202020204" pitchFamily="34" charset="0"/>
              </a:rPr>
              <a:t>/ MS </a:t>
            </a:r>
            <a:r>
              <a:rPr lang="en-US" sz="1600" dirty="0" smtClean="0">
                <a:latin typeface="Arial" panose="020B0604020202020204" pitchFamily="34" charset="0"/>
                <a:cs typeface="Arial" panose="020B0604020202020204" pitchFamily="34" charset="0"/>
              </a:rPr>
              <a:t>Specialist=</a:t>
            </a:r>
            <a:r>
              <a:rPr lang="en-US" sz="1600" dirty="0" smtClean="0">
                <a:solidFill>
                  <a:srgbClr val="FF0000"/>
                </a:solidFill>
                <a:latin typeface="Arial" panose="020B0604020202020204" pitchFamily="34" charset="0"/>
                <a:cs typeface="Arial" panose="020B0604020202020204" pitchFamily="34" charset="0"/>
              </a:rPr>
              <a:t>0</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General </a:t>
            </a:r>
            <a:r>
              <a:rPr lang="en-US" sz="1600" dirty="0" smtClean="0">
                <a:latin typeface="Arial" panose="020B0604020202020204" pitchFamily="34" charset="0"/>
                <a:cs typeface="Arial" panose="020B0604020202020204" pitchFamily="34" charset="0"/>
              </a:rPr>
              <a:t>Practitioner=</a:t>
            </a:r>
            <a:r>
              <a:rPr lang="en-US" sz="1600" dirty="0" smtClean="0">
                <a:solidFill>
                  <a:srgbClr val="FF0000"/>
                </a:solidFill>
                <a:latin typeface="Arial" panose="020B0604020202020204" pitchFamily="34" charset="0"/>
                <a:cs typeface="Arial" panose="020B0604020202020204" pitchFamily="34" charset="0"/>
              </a:rPr>
              <a:t>1</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No </a:t>
            </a:r>
            <a:r>
              <a:rPr lang="en-US" sz="1600" dirty="0" smtClean="0">
                <a:latin typeface="Arial" panose="020B0604020202020204" pitchFamily="34" charset="0"/>
                <a:cs typeface="Arial" panose="020B0604020202020204" pitchFamily="34" charset="0"/>
              </a:rPr>
              <a:t>Provider / Other=</a:t>
            </a:r>
            <a:r>
              <a:rPr lang="en-US" sz="1600" dirty="0" smtClean="0">
                <a:solidFill>
                  <a:srgbClr val="FF0000"/>
                </a:solidFill>
                <a:latin typeface="Arial" panose="020B0604020202020204" pitchFamily="34" charset="0"/>
                <a:cs typeface="Arial" panose="020B0604020202020204" pitchFamily="34" charset="0"/>
              </a:rPr>
              <a:t>2</a:t>
            </a:r>
            <a:endParaRPr lang="en-US" sz="1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206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956081"/>
          </a:xfrm>
        </p:spPr>
        <p:txBody>
          <a:bodyPr anchor="b">
            <a:normAutofit/>
          </a:bodyPr>
          <a:lstStyle/>
          <a:p>
            <a:r>
              <a:rPr lang="en-US" sz="4000" b="1" cap="small" dirty="0">
                <a:latin typeface="Arial" panose="020B0604020202020204" pitchFamily="34" charset="0"/>
                <a:cs typeface="Arial" panose="020B0604020202020204" pitchFamily="34" charset="0"/>
              </a:rPr>
              <a:t>Results: </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6</a:t>
            </a:fld>
            <a:endParaRPr lang="en-US"/>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505E8912-C9EA-294B-9E14-7BAE7859D1E4}"/>
              </a:ext>
            </a:extLst>
          </p:cNvPr>
          <p:cNvGraphicFramePr>
            <a:graphicFrameLocks noGrp="1"/>
          </p:cNvGraphicFramePr>
          <p:nvPr>
            <p:extLst>
              <p:ext uri="{D42A27DB-BD31-4B8C-83A1-F6EECF244321}">
                <p14:modId xmlns:p14="http://schemas.microsoft.com/office/powerpoint/2010/main" val="2865355152"/>
              </p:ext>
            </p:extLst>
          </p:nvPr>
        </p:nvGraphicFramePr>
        <p:xfrm>
          <a:off x="5665494" y="822961"/>
          <a:ext cx="6131391" cy="5008250"/>
        </p:xfrm>
        <a:graphic>
          <a:graphicData uri="http://schemas.openxmlformats.org/drawingml/2006/table">
            <a:tbl>
              <a:tblPr firstRow="1" firstCol="1">
                <a:tableStyleId>{9D7B26C5-4107-4FEC-AEDC-1716B250A1EF}</a:tableStyleId>
              </a:tblPr>
              <a:tblGrid>
                <a:gridCol w="965879">
                  <a:extLst>
                    <a:ext uri="{9D8B030D-6E8A-4147-A177-3AD203B41FA5}">
                      <a16:colId xmlns:a16="http://schemas.microsoft.com/office/drawing/2014/main" val="341997421"/>
                    </a:ext>
                  </a:extLst>
                </a:gridCol>
                <a:gridCol w="835265">
                  <a:extLst>
                    <a:ext uri="{9D8B030D-6E8A-4147-A177-3AD203B41FA5}">
                      <a16:colId xmlns:a16="http://schemas.microsoft.com/office/drawing/2014/main" val="2858988526"/>
                    </a:ext>
                  </a:extLst>
                </a:gridCol>
                <a:gridCol w="835265">
                  <a:extLst>
                    <a:ext uri="{9D8B030D-6E8A-4147-A177-3AD203B41FA5}">
                      <a16:colId xmlns:a16="http://schemas.microsoft.com/office/drawing/2014/main" val="2966707092"/>
                    </a:ext>
                  </a:extLst>
                </a:gridCol>
                <a:gridCol w="835265">
                  <a:extLst>
                    <a:ext uri="{9D8B030D-6E8A-4147-A177-3AD203B41FA5}">
                      <a16:colId xmlns:a16="http://schemas.microsoft.com/office/drawing/2014/main" val="2318236437"/>
                    </a:ext>
                  </a:extLst>
                </a:gridCol>
                <a:gridCol w="835265">
                  <a:extLst>
                    <a:ext uri="{9D8B030D-6E8A-4147-A177-3AD203B41FA5}">
                      <a16:colId xmlns:a16="http://schemas.microsoft.com/office/drawing/2014/main" val="370433260"/>
                    </a:ext>
                  </a:extLst>
                </a:gridCol>
                <a:gridCol w="835265">
                  <a:extLst>
                    <a:ext uri="{9D8B030D-6E8A-4147-A177-3AD203B41FA5}">
                      <a16:colId xmlns:a16="http://schemas.microsoft.com/office/drawing/2014/main" val="2901343455"/>
                    </a:ext>
                  </a:extLst>
                </a:gridCol>
                <a:gridCol w="989187">
                  <a:extLst>
                    <a:ext uri="{9D8B030D-6E8A-4147-A177-3AD203B41FA5}">
                      <a16:colId xmlns:a16="http://schemas.microsoft.com/office/drawing/2014/main" val="168110161"/>
                    </a:ext>
                  </a:extLst>
                </a:gridCol>
              </a:tblGrid>
              <a:tr h="307944">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5">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a:t>
                      </a:r>
                      <a:r>
                        <a:rPr lang="en-US" sz="1400" u="none" strike="noStrike" dirty="0">
                          <a:solidFill>
                            <a:srgbClr val="FF0000"/>
                          </a:solidFill>
                          <a:effectLst/>
                        </a:rPr>
                        <a:t>In general, how would you rate your mental health, including your mood and ability to think?</a:t>
                      </a:r>
                      <a:r>
                        <a:rPr lang="en-US" sz="1400" u="none" strike="noStrike" dirty="0">
                          <a:effectLst/>
                        </a:rPr>
                        <a:t>”</a:t>
                      </a:r>
                      <a:endParaRPr lang="en-US" sz="1400" b="0"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2671091972"/>
                  </a:ext>
                </a:extLst>
              </a:tr>
              <a:tr h="307944">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Calibri" panose="020F0502020204030204" pitchFamily="34" charset="0"/>
                        </a:rPr>
                        <a:t>Excellent</a:t>
                      </a:r>
                    </a:p>
                  </a:txBody>
                  <a:tcPr marL="9525" marR="9525" marT="9525"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Very Good</a:t>
                      </a:r>
                      <a:endParaRPr lang="en-US" sz="1400" b="1" i="0" u="none" strike="noStrike" dirty="0">
                        <a:solidFill>
                          <a:srgbClr val="000000"/>
                        </a:solidFill>
                        <a:effectLst/>
                        <a:latin typeface="Calibri" panose="020F0502020204030204" pitchFamily="34"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Good</a:t>
                      </a:r>
                      <a:endParaRPr lang="en-US" sz="1400" b="1" i="0" u="none" strike="noStrike" dirty="0">
                        <a:solidFill>
                          <a:srgbClr val="000000"/>
                        </a:solidFill>
                        <a:effectLst/>
                        <a:latin typeface="Calibri" panose="020F0502020204030204" pitchFamily="34"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Fair</a:t>
                      </a:r>
                      <a:endParaRPr lang="en-US" sz="1400" b="1" i="0" u="none" strike="noStrike" dirty="0">
                        <a:solidFill>
                          <a:srgbClr val="000000"/>
                        </a:solidFill>
                        <a:effectLst/>
                        <a:latin typeface="Calibri" panose="020F0502020204030204" pitchFamily="34"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Poor</a:t>
                      </a:r>
                    </a:p>
                  </a:txBody>
                  <a:tcPr marL="9525" marR="9525" marT="9525"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chemeClr val="tx1"/>
                          </a:solidFill>
                          <a:effectLst/>
                          <a:latin typeface="Calibri" panose="020F0502020204030204" pitchFamily="34" charset="0"/>
                        </a:rPr>
                        <a:t>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62516"/>
                  </a:ext>
                </a:extLst>
              </a:tr>
              <a:tr h="307944">
                <a:tc>
                  <a:txBody>
                    <a:bodyPr/>
                    <a:lstStyle/>
                    <a:p>
                      <a:pPr algn="l" fontAlgn="b"/>
                      <a:r>
                        <a:rPr lang="en-US" sz="1400" b="1" i="0" u="none" strike="noStrike">
                          <a:solidFill>
                            <a:srgbClr val="000000"/>
                          </a:solidFill>
                          <a:effectLst/>
                          <a:latin typeface="Calibri" panose="020F0502020204030204" pitchFamily="34" charset="0"/>
                        </a:rPr>
                        <a:t>N</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u="none" strike="noStrike" dirty="0">
                          <a:effectLst/>
                        </a:rPr>
                        <a:t>128</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535</a:t>
                      </a:r>
                      <a:endParaRPr lang="en-US"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765</a:t>
                      </a:r>
                      <a:endParaRPr lang="en-US"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679</a:t>
                      </a:r>
                      <a:endParaRPr lang="en-US"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235</a:t>
                      </a:r>
                      <a:endParaRPr lang="en-US" sz="1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b="0" i="0" u="none" strike="noStrike" dirty="0">
                          <a:solidFill>
                            <a:srgbClr val="000000"/>
                          </a:solidFill>
                          <a:effectLst/>
                          <a:latin typeface="Calibri" panose="020F0502020204030204" pitchFamily="34" charset="0"/>
                        </a:rPr>
                        <a:t>2342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10758006"/>
                  </a:ext>
                </a:extLst>
              </a:tr>
              <a:tr h="307944">
                <a:tc>
                  <a:txBody>
                    <a:bodyPr/>
                    <a:lstStyle/>
                    <a:p>
                      <a:pPr algn="l" fontAlgn="b"/>
                      <a:r>
                        <a:rPr lang="en-US" sz="1400" u="none" strike="noStrike">
                          <a:effectLst/>
                        </a:rPr>
                        <a:t>Race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5499242"/>
                  </a:ext>
                </a:extLst>
              </a:tr>
              <a:tr h="307944">
                <a:tc>
                  <a:txBody>
                    <a:bodyPr/>
                    <a:lstStyle/>
                    <a:p>
                      <a:pPr lvl="0" algn="r" fontAlgn="b"/>
                      <a:r>
                        <a:rPr lang="en-US" sz="1400" b="1" i="0" u="none" strike="noStrike" dirty="0">
                          <a:solidFill>
                            <a:srgbClr val="000000"/>
                          </a:solidFill>
                          <a:effectLst/>
                          <a:latin typeface="Calibri" panose="020F0502020204030204" pitchFamily="34" charset="0"/>
                        </a:rPr>
                        <a:t>    White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117 (91.4)</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dirty="0">
                          <a:solidFill>
                            <a:srgbClr val="000000"/>
                          </a:solidFill>
                          <a:effectLst/>
                          <a:latin typeface="+mn-lt"/>
                        </a:rPr>
                        <a:t>485 (90.7)</a:t>
                      </a:r>
                    </a:p>
                  </a:txBody>
                  <a:tcPr marL="9525" marR="9525" marT="9525" marB="0" anchor="ctr"/>
                </a:tc>
                <a:tc>
                  <a:txBody>
                    <a:bodyPr/>
                    <a:lstStyle/>
                    <a:p>
                      <a:pPr algn="ctr" fontAlgn="b"/>
                      <a:r>
                        <a:rPr lang="en-US" sz="1400" b="0" i="0" u="none" strike="noStrike">
                          <a:solidFill>
                            <a:srgbClr val="000000"/>
                          </a:solidFill>
                          <a:effectLst/>
                          <a:latin typeface="+mn-lt"/>
                        </a:rPr>
                        <a:t>699 (91.4)</a:t>
                      </a:r>
                    </a:p>
                  </a:txBody>
                  <a:tcPr marL="9525" marR="9525" marT="9525" marB="0" anchor="ctr"/>
                </a:tc>
                <a:tc>
                  <a:txBody>
                    <a:bodyPr/>
                    <a:lstStyle/>
                    <a:p>
                      <a:pPr algn="ctr" fontAlgn="b"/>
                      <a:r>
                        <a:rPr lang="en-US" sz="1400" b="0" i="0" u="none" strike="noStrike">
                          <a:solidFill>
                            <a:srgbClr val="000000"/>
                          </a:solidFill>
                          <a:effectLst/>
                          <a:latin typeface="+mn-lt"/>
                        </a:rPr>
                        <a:t>628 (92.5)</a:t>
                      </a:r>
                    </a:p>
                  </a:txBody>
                  <a:tcPr marL="9525" marR="9525" marT="9525" marB="0" anchor="ctr"/>
                </a:tc>
                <a:tc>
                  <a:txBody>
                    <a:bodyPr/>
                    <a:lstStyle/>
                    <a:p>
                      <a:pPr algn="ctr" fontAlgn="b"/>
                      <a:r>
                        <a:rPr lang="en-US" sz="1400" b="0" i="0" u="none" strike="noStrike">
                          <a:solidFill>
                            <a:srgbClr val="000000"/>
                          </a:solidFill>
                          <a:effectLst/>
                          <a:latin typeface="+mn-lt"/>
                        </a:rPr>
                        <a:t>223 (94.9)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2152 (91.9)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4974985"/>
                  </a:ext>
                </a:extLst>
              </a:tr>
              <a:tr h="307944">
                <a:tc>
                  <a:txBody>
                    <a:bodyPr/>
                    <a:lstStyle/>
                    <a:p>
                      <a:pPr lvl="0" algn="r" fontAlgn="b"/>
                      <a:r>
                        <a:rPr lang="en-US" sz="1400" b="1" i="0" u="none" strike="noStrike" dirty="0">
                          <a:solidFill>
                            <a:srgbClr val="000000"/>
                          </a:solidFill>
                          <a:effectLst/>
                          <a:latin typeface="Calibri" panose="020F0502020204030204" pitchFamily="34" charset="0"/>
                        </a:rPr>
                        <a:t>    Black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3 (2.3)</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dirty="0">
                          <a:solidFill>
                            <a:srgbClr val="000000"/>
                          </a:solidFill>
                          <a:effectLst/>
                          <a:latin typeface="+mn-lt"/>
                        </a:rPr>
                        <a:t>18 (3.4)</a:t>
                      </a:r>
                    </a:p>
                  </a:txBody>
                  <a:tcPr marL="9525" marR="9525" marT="9525" marB="0" anchor="ctr"/>
                </a:tc>
                <a:tc>
                  <a:txBody>
                    <a:bodyPr/>
                    <a:lstStyle/>
                    <a:p>
                      <a:pPr algn="ctr" fontAlgn="b"/>
                      <a:r>
                        <a:rPr lang="en-US" sz="1400" b="0" i="0" u="none" strike="noStrike" dirty="0">
                          <a:solidFill>
                            <a:srgbClr val="000000"/>
                          </a:solidFill>
                          <a:effectLst/>
                          <a:latin typeface="+mn-lt"/>
                        </a:rPr>
                        <a:t>26 (3.4)</a:t>
                      </a:r>
                    </a:p>
                  </a:txBody>
                  <a:tcPr marL="9525" marR="9525" marT="9525" marB="0" anchor="ctr"/>
                </a:tc>
                <a:tc>
                  <a:txBody>
                    <a:bodyPr/>
                    <a:lstStyle/>
                    <a:p>
                      <a:pPr algn="ctr" fontAlgn="b"/>
                      <a:r>
                        <a:rPr lang="en-US" sz="1400" b="0" i="0" u="none" strike="noStrike">
                          <a:solidFill>
                            <a:srgbClr val="000000"/>
                          </a:solidFill>
                          <a:effectLst/>
                          <a:latin typeface="+mn-lt"/>
                        </a:rPr>
                        <a:t>13 (1.9)</a:t>
                      </a:r>
                    </a:p>
                  </a:txBody>
                  <a:tcPr marL="9525" marR="9525" marT="9525" marB="0" anchor="ctr"/>
                </a:tc>
                <a:tc>
                  <a:txBody>
                    <a:bodyPr/>
                    <a:lstStyle/>
                    <a:p>
                      <a:pPr algn="ctr" fontAlgn="b"/>
                      <a:r>
                        <a:rPr lang="en-US" sz="1400" b="0" i="0" u="none" strike="noStrike">
                          <a:solidFill>
                            <a:srgbClr val="000000"/>
                          </a:solidFill>
                          <a:effectLst/>
                          <a:latin typeface="+mn-lt"/>
                        </a:rPr>
                        <a:t>3 (1.3)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63 (2.7)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445822"/>
                  </a:ext>
                </a:extLst>
              </a:tr>
              <a:tr h="307944">
                <a:tc>
                  <a:txBody>
                    <a:bodyPr/>
                    <a:lstStyle/>
                    <a:p>
                      <a:pPr lvl="0" algn="r" fontAlgn="b"/>
                      <a:r>
                        <a:rPr lang="en-US" sz="1400" b="1" i="0" u="none" strike="noStrike" dirty="0">
                          <a:solidFill>
                            <a:srgbClr val="000000"/>
                          </a:solidFill>
                          <a:effectLst/>
                          <a:latin typeface="Calibri" panose="020F0502020204030204" pitchFamily="34" charset="0"/>
                        </a:rPr>
                        <a:t>    Other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8 (6.2)</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dirty="0">
                          <a:solidFill>
                            <a:srgbClr val="000000"/>
                          </a:solidFill>
                          <a:effectLst/>
                          <a:latin typeface="+mn-lt"/>
                        </a:rPr>
                        <a:t>32 (6.0)</a:t>
                      </a:r>
                    </a:p>
                  </a:txBody>
                  <a:tcPr marL="9525" marR="9525" marT="9525" marB="0" anchor="ctr"/>
                </a:tc>
                <a:tc>
                  <a:txBody>
                    <a:bodyPr/>
                    <a:lstStyle/>
                    <a:p>
                      <a:pPr algn="ctr" fontAlgn="b"/>
                      <a:r>
                        <a:rPr lang="en-US" sz="1400" b="0" i="0" u="none" strike="noStrike" dirty="0">
                          <a:solidFill>
                            <a:srgbClr val="000000"/>
                          </a:solidFill>
                          <a:effectLst/>
                          <a:latin typeface="+mn-lt"/>
                        </a:rPr>
                        <a:t>40 (5.2)</a:t>
                      </a:r>
                    </a:p>
                  </a:txBody>
                  <a:tcPr marL="9525" marR="9525" marT="9525" marB="0" anchor="ctr"/>
                </a:tc>
                <a:tc>
                  <a:txBody>
                    <a:bodyPr/>
                    <a:lstStyle/>
                    <a:p>
                      <a:pPr algn="ctr" fontAlgn="b"/>
                      <a:r>
                        <a:rPr lang="en-US" sz="1400" b="0" i="0" u="none" strike="noStrike">
                          <a:solidFill>
                            <a:srgbClr val="000000"/>
                          </a:solidFill>
                          <a:effectLst/>
                          <a:latin typeface="+mn-lt"/>
                        </a:rPr>
                        <a:t>38 (5.6)</a:t>
                      </a:r>
                    </a:p>
                  </a:txBody>
                  <a:tcPr marL="9525" marR="9525" marT="9525" marB="0" anchor="ctr"/>
                </a:tc>
                <a:tc>
                  <a:txBody>
                    <a:bodyPr/>
                    <a:lstStyle/>
                    <a:p>
                      <a:pPr algn="ctr" fontAlgn="b"/>
                      <a:r>
                        <a:rPr lang="en-US" sz="1400" b="0" i="0" u="none" strike="noStrike">
                          <a:solidFill>
                            <a:srgbClr val="000000"/>
                          </a:solidFill>
                          <a:effectLst/>
                          <a:latin typeface="+mn-lt"/>
                        </a:rPr>
                        <a:t>9 (3.8)</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127 (5.4)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7726051"/>
                  </a:ext>
                </a:extLst>
              </a:tr>
              <a:tr h="307944">
                <a:tc>
                  <a:txBody>
                    <a:bodyPr/>
                    <a:lstStyle/>
                    <a:p>
                      <a:pPr algn="l" fontAlgn="b"/>
                      <a:r>
                        <a:rPr lang="en-US" sz="1400" u="none" strike="noStrike" dirty="0">
                          <a:effectLst/>
                        </a:rPr>
                        <a:t>Male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a:solidFill>
                            <a:srgbClr val="000000"/>
                          </a:solidFill>
                          <a:effectLst/>
                          <a:latin typeface="+mn-lt"/>
                        </a:rPr>
                        <a:t>23 (18.0)</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dirty="0">
                          <a:solidFill>
                            <a:srgbClr val="000000"/>
                          </a:solidFill>
                          <a:effectLst/>
                          <a:latin typeface="+mn-lt"/>
                        </a:rPr>
                        <a:t>106 (19.9)</a:t>
                      </a:r>
                    </a:p>
                  </a:txBody>
                  <a:tcPr marL="9525" marR="9525" marT="9525" marB="0" anchor="ctr"/>
                </a:tc>
                <a:tc>
                  <a:txBody>
                    <a:bodyPr/>
                    <a:lstStyle/>
                    <a:p>
                      <a:pPr algn="ctr" fontAlgn="b"/>
                      <a:r>
                        <a:rPr lang="en-US" sz="1400" b="0" i="0" u="none" strike="noStrike" dirty="0">
                          <a:solidFill>
                            <a:srgbClr val="000000"/>
                          </a:solidFill>
                          <a:effectLst/>
                          <a:latin typeface="+mn-lt"/>
                        </a:rPr>
                        <a:t>142 (18.6)</a:t>
                      </a:r>
                    </a:p>
                  </a:txBody>
                  <a:tcPr marL="9525" marR="9525" marT="9525" marB="0" anchor="ctr"/>
                </a:tc>
                <a:tc>
                  <a:txBody>
                    <a:bodyPr/>
                    <a:lstStyle/>
                    <a:p>
                      <a:pPr algn="ctr" fontAlgn="b"/>
                      <a:r>
                        <a:rPr lang="en-US" sz="1400" b="0" i="0" u="none" strike="noStrike">
                          <a:solidFill>
                            <a:srgbClr val="000000"/>
                          </a:solidFill>
                          <a:effectLst/>
                          <a:latin typeface="+mn-lt"/>
                        </a:rPr>
                        <a:t>146 (21.6)</a:t>
                      </a:r>
                    </a:p>
                  </a:txBody>
                  <a:tcPr marL="9525" marR="9525" marT="9525" marB="0" anchor="ctr"/>
                </a:tc>
                <a:tc>
                  <a:txBody>
                    <a:bodyPr/>
                    <a:lstStyle/>
                    <a:p>
                      <a:pPr algn="ctr" fontAlgn="b"/>
                      <a:r>
                        <a:rPr lang="en-US" sz="1400" b="0" i="0" u="none" strike="noStrike">
                          <a:solidFill>
                            <a:srgbClr val="000000"/>
                          </a:solidFill>
                          <a:effectLst/>
                          <a:latin typeface="+mn-lt"/>
                        </a:rPr>
                        <a:t>59 (25.2)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476 (20.4)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2773860"/>
                  </a:ext>
                </a:extLst>
              </a:tr>
              <a:tr h="307944">
                <a:tc>
                  <a:txBody>
                    <a:bodyPr/>
                    <a:lstStyle/>
                    <a:p>
                      <a:pPr algn="l" fontAlgn="b"/>
                      <a:r>
                        <a:rPr lang="en-US" sz="1400" u="none" strike="noStrike" dirty="0">
                          <a:effectLst/>
                        </a:rPr>
                        <a:t>Subtype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US" sz="1400" b="0"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mn-lt"/>
                      </a:endParaRPr>
                    </a:p>
                  </a:txBody>
                  <a:tcPr marL="9525" marR="9525" marT="9525" marB="0" anchor="ctr"/>
                </a:tc>
                <a:tc>
                  <a:txBody>
                    <a:bodyPr/>
                    <a:lstStyle/>
                    <a:p>
                      <a:pPr algn="ctr" fontAlgn="b"/>
                      <a:endParaRPr lang="en-US" sz="1400" b="0" i="0" u="none" strike="noStrike" dirty="0">
                        <a:solidFill>
                          <a:srgbClr val="000000"/>
                        </a:solidFill>
                        <a:effectLst/>
                        <a:latin typeface="+mn-lt"/>
                      </a:endParaRPr>
                    </a:p>
                  </a:txBody>
                  <a:tcPr marL="9525" marR="9525" marT="9525" marB="0" anchor="ctr"/>
                </a:tc>
                <a:tc>
                  <a:txBody>
                    <a:bodyPr/>
                    <a:lstStyle/>
                    <a:p>
                      <a:pPr algn="ctr" fontAlgn="b"/>
                      <a:endParaRPr lang="en-US" sz="1400" b="0" i="0" u="none" strike="noStrike" dirty="0">
                        <a:solidFill>
                          <a:srgbClr val="000000"/>
                        </a:solidFill>
                        <a:effectLst/>
                        <a:latin typeface="+mn-lt"/>
                      </a:endParaRPr>
                    </a:p>
                  </a:txBody>
                  <a:tcPr marL="9525" marR="9525" marT="9525" marB="0" anchor="ctr"/>
                </a:tc>
                <a:tc>
                  <a:txBody>
                    <a:bodyPr/>
                    <a:lstStyle/>
                    <a:p>
                      <a:pPr algn="ctr" fontAlgn="b"/>
                      <a:endParaRPr lang="en-US" sz="1400" b="0" i="0" u="none" strike="noStrike">
                        <a:solidFill>
                          <a:srgbClr val="000000"/>
                        </a:solidFill>
                        <a:effectLst/>
                        <a:latin typeface="+mn-lt"/>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4058074"/>
                  </a:ext>
                </a:extLst>
              </a:tr>
              <a:tr h="307944">
                <a:tc>
                  <a:txBody>
                    <a:bodyPr/>
                    <a:lstStyle/>
                    <a:p>
                      <a:pPr algn="r" fontAlgn="b"/>
                      <a:r>
                        <a:rPr lang="en-US" sz="1400" u="none" strike="noStrike" dirty="0">
                          <a:effectLst/>
                        </a:rPr>
                        <a:t>    RR</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a:solidFill>
                            <a:srgbClr val="000000"/>
                          </a:solidFill>
                          <a:effectLst/>
                          <a:latin typeface="+mn-lt"/>
                        </a:rPr>
                        <a:t>71 (62.3)</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a:solidFill>
                            <a:srgbClr val="000000"/>
                          </a:solidFill>
                          <a:effectLst/>
                          <a:latin typeface="+mn-lt"/>
                        </a:rPr>
                        <a:t>291 (59.8)</a:t>
                      </a:r>
                    </a:p>
                  </a:txBody>
                  <a:tcPr marL="9525" marR="9525" marT="9525" marB="0" anchor="ctr"/>
                </a:tc>
                <a:tc>
                  <a:txBody>
                    <a:bodyPr/>
                    <a:lstStyle/>
                    <a:p>
                      <a:pPr algn="ctr" fontAlgn="b"/>
                      <a:r>
                        <a:rPr lang="en-US" sz="1400" b="0" i="0" u="none" strike="noStrike" dirty="0">
                          <a:solidFill>
                            <a:srgbClr val="000000"/>
                          </a:solidFill>
                          <a:effectLst/>
                          <a:latin typeface="+mn-lt"/>
                        </a:rPr>
                        <a:t>445 (62.4)</a:t>
                      </a:r>
                    </a:p>
                  </a:txBody>
                  <a:tcPr marL="9525" marR="9525" marT="9525" marB="0" anchor="ctr"/>
                </a:tc>
                <a:tc>
                  <a:txBody>
                    <a:bodyPr/>
                    <a:lstStyle/>
                    <a:p>
                      <a:pPr algn="ctr" fontAlgn="b"/>
                      <a:r>
                        <a:rPr lang="en-US" sz="1400" b="0" i="0" u="none" strike="noStrike" dirty="0">
                          <a:solidFill>
                            <a:srgbClr val="000000"/>
                          </a:solidFill>
                          <a:effectLst/>
                          <a:latin typeface="+mn-lt"/>
                        </a:rPr>
                        <a:t>390 (61.4)</a:t>
                      </a:r>
                    </a:p>
                  </a:txBody>
                  <a:tcPr marL="9525" marR="9525" marT="9525" marB="0" anchor="ctr"/>
                </a:tc>
                <a:tc>
                  <a:txBody>
                    <a:bodyPr/>
                    <a:lstStyle/>
                    <a:p>
                      <a:pPr algn="ctr" fontAlgn="b"/>
                      <a:r>
                        <a:rPr lang="en-US" sz="1400" b="0" i="0" u="none" strike="noStrike" dirty="0">
                          <a:solidFill>
                            <a:srgbClr val="000000"/>
                          </a:solidFill>
                          <a:effectLst/>
                          <a:latin typeface="+mn-lt"/>
                        </a:rPr>
                        <a:t>124 (55.9)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1321 (60.8)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0684185"/>
                  </a:ext>
                </a:extLst>
              </a:tr>
              <a:tr h="307944">
                <a:tc>
                  <a:txBody>
                    <a:bodyPr/>
                    <a:lstStyle/>
                    <a:p>
                      <a:pPr algn="r" fontAlgn="b"/>
                      <a:r>
                        <a:rPr lang="en-US" sz="1400" u="none" strike="noStrike" dirty="0">
                          <a:effectLst/>
                        </a:rPr>
                        <a:t>    SP</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a:solidFill>
                            <a:srgbClr val="000000"/>
                          </a:solidFill>
                          <a:effectLst/>
                          <a:latin typeface="+mn-lt"/>
                        </a:rPr>
                        <a:t>24 (21.1)</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a:solidFill>
                            <a:srgbClr val="000000"/>
                          </a:solidFill>
                          <a:effectLst/>
                          <a:latin typeface="+mn-lt"/>
                        </a:rPr>
                        <a:t>102 (20.9)</a:t>
                      </a:r>
                    </a:p>
                  </a:txBody>
                  <a:tcPr marL="9525" marR="9525" marT="9525" marB="0" anchor="ctr"/>
                </a:tc>
                <a:tc>
                  <a:txBody>
                    <a:bodyPr/>
                    <a:lstStyle/>
                    <a:p>
                      <a:pPr algn="ctr" fontAlgn="b"/>
                      <a:r>
                        <a:rPr lang="en-US" sz="1400" b="0" i="0" u="none" strike="noStrike" dirty="0">
                          <a:solidFill>
                            <a:srgbClr val="000000"/>
                          </a:solidFill>
                          <a:effectLst/>
                          <a:latin typeface="+mn-lt"/>
                        </a:rPr>
                        <a:t>159 (22.3)</a:t>
                      </a:r>
                    </a:p>
                  </a:txBody>
                  <a:tcPr marL="9525" marR="9525" marT="9525" marB="0" anchor="ctr"/>
                </a:tc>
                <a:tc>
                  <a:txBody>
                    <a:bodyPr/>
                    <a:lstStyle/>
                    <a:p>
                      <a:pPr algn="ctr" fontAlgn="b"/>
                      <a:r>
                        <a:rPr lang="en-US" sz="1400" b="0" i="0" u="none" strike="noStrike" dirty="0">
                          <a:solidFill>
                            <a:srgbClr val="000000"/>
                          </a:solidFill>
                          <a:effectLst/>
                          <a:latin typeface="+mn-lt"/>
                        </a:rPr>
                        <a:t>119 (18.7)</a:t>
                      </a:r>
                    </a:p>
                  </a:txBody>
                  <a:tcPr marL="9525" marR="9525" marT="9525" marB="0" anchor="ctr"/>
                </a:tc>
                <a:tc>
                  <a:txBody>
                    <a:bodyPr/>
                    <a:lstStyle/>
                    <a:p>
                      <a:pPr algn="ctr" fontAlgn="b"/>
                      <a:r>
                        <a:rPr lang="en-US" sz="1400" b="0" i="0" u="none" strike="noStrike" dirty="0">
                          <a:solidFill>
                            <a:srgbClr val="000000"/>
                          </a:solidFill>
                          <a:effectLst/>
                          <a:latin typeface="+mn-lt"/>
                        </a:rPr>
                        <a:t>38 (17.1)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442 (20.4)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59587671"/>
                  </a:ext>
                </a:extLst>
              </a:tr>
              <a:tr h="307944">
                <a:tc>
                  <a:txBody>
                    <a:bodyPr/>
                    <a:lstStyle/>
                    <a:p>
                      <a:pPr algn="r" fontAlgn="b"/>
                      <a:r>
                        <a:rPr lang="en-US" sz="1400" u="none" strike="noStrike" dirty="0">
                          <a:effectLst/>
                        </a:rPr>
                        <a:t>    </a:t>
                      </a:r>
                      <a:r>
                        <a:rPr lang="en-US" sz="1400" u="none" strike="noStrike" dirty="0">
                          <a:solidFill>
                            <a:schemeClr val="tx1"/>
                          </a:solidFill>
                          <a:effectLst/>
                        </a:rPr>
                        <a:t>PP</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a:solidFill>
                            <a:srgbClr val="000000"/>
                          </a:solidFill>
                          <a:effectLst/>
                          <a:latin typeface="+mn-lt"/>
                        </a:rPr>
                        <a:t>13 (11.4)</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a:solidFill>
                            <a:srgbClr val="000000"/>
                          </a:solidFill>
                          <a:effectLst/>
                          <a:latin typeface="+mn-lt"/>
                        </a:rPr>
                        <a:t>65 (13.3)</a:t>
                      </a:r>
                    </a:p>
                  </a:txBody>
                  <a:tcPr marL="9525" marR="9525" marT="9525" marB="0" anchor="ctr"/>
                </a:tc>
                <a:tc>
                  <a:txBody>
                    <a:bodyPr/>
                    <a:lstStyle/>
                    <a:p>
                      <a:pPr algn="ctr" fontAlgn="b"/>
                      <a:r>
                        <a:rPr lang="en-US" sz="1400" b="0" i="0" u="none" strike="noStrike" dirty="0">
                          <a:solidFill>
                            <a:srgbClr val="000000"/>
                          </a:solidFill>
                          <a:effectLst/>
                          <a:latin typeface="+mn-lt"/>
                        </a:rPr>
                        <a:t>63 (8.8)</a:t>
                      </a:r>
                    </a:p>
                  </a:txBody>
                  <a:tcPr marL="9525" marR="9525" marT="9525" marB="0" anchor="ctr"/>
                </a:tc>
                <a:tc>
                  <a:txBody>
                    <a:bodyPr/>
                    <a:lstStyle/>
                    <a:p>
                      <a:pPr algn="ctr" fontAlgn="b"/>
                      <a:r>
                        <a:rPr lang="en-US" sz="1400" b="0" i="0" u="none" strike="noStrike">
                          <a:solidFill>
                            <a:srgbClr val="000000"/>
                          </a:solidFill>
                          <a:effectLst/>
                          <a:latin typeface="+mn-lt"/>
                        </a:rPr>
                        <a:t>76 (12.0)</a:t>
                      </a:r>
                    </a:p>
                  </a:txBody>
                  <a:tcPr marL="9525" marR="9525" marT="9525" marB="0" anchor="ctr"/>
                </a:tc>
                <a:tc>
                  <a:txBody>
                    <a:bodyPr/>
                    <a:lstStyle/>
                    <a:p>
                      <a:pPr algn="ctr" fontAlgn="b"/>
                      <a:r>
                        <a:rPr lang="en-US" sz="1400" b="0" i="0" u="none" strike="noStrike" dirty="0">
                          <a:solidFill>
                            <a:srgbClr val="000000"/>
                          </a:solidFill>
                          <a:effectLst/>
                          <a:latin typeface="+mn-lt"/>
                        </a:rPr>
                        <a:t>39 (17.6)</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256 (11.8)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0899587"/>
                  </a:ext>
                </a:extLst>
              </a:tr>
              <a:tr h="307944">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    CIS/RIS</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a:solidFill>
                            <a:srgbClr val="000000"/>
                          </a:solidFill>
                          <a:effectLst/>
                          <a:latin typeface="+mn-lt"/>
                        </a:rPr>
                        <a:t>1 (0.9)</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a:solidFill>
                            <a:srgbClr val="000000"/>
                          </a:solidFill>
                          <a:effectLst/>
                          <a:latin typeface="+mn-lt"/>
                        </a:rPr>
                        <a:t>11 (2.3)</a:t>
                      </a:r>
                    </a:p>
                  </a:txBody>
                  <a:tcPr marL="9525" marR="9525" marT="9525" marB="0" anchor="ctr"/>
                </a:tc>
                <a:tc>
                  <a:txBody>
                    <a:bodyPr/>
                    <a:lstStyle/>
                    <a:p>
                      <a:pPr algn="ctr" fontAlgn="b"/>
                      <a:r>
                        <a:rPr lang="en-US" sz="1400" b="0" i="0" u="none" strike="noStrike">
                          <a:solidFill>
                            <a:srgbClr val="000000"/>
                          </a:solidFill>
                          <a:effectLst/>
                          <a:latin typeface="+mn-lt"/>
                        </a:rPr>
                        <a:t>31 (4.3)</a:t>
                      </a:r>
                    </a:p>
                  </a:txBody>
                  <a:tcPr marL="9525" marR="9525" marT="9525" marB="0" anchor="ctr"/>
                </a:tc>
                <a:tc>
                  <a:txBody>
                    <a:bodyPr/>
                    <a:lstStyle/>
                    <a:p>
                      <a:pPr algn="ctr" fontAlgn="b"/>
                      <a:r>
                        <a:rPr lang="en-US" sz="1400" b="0" i="0" u="none" strike="noStrike" dirty="0">
                          <a:solidFill>
                            <a:srgbClr val="000000"/>
                          </a:solidFill>
                          <a:effectLst/>
                          <a:latin typeface="+mn-lt"/>
                        </a:rPr>
                        <a:t>34 (5.4)</a:t>
                      </a:r>
                    </a:p>
                  </a:txBody>
                  <a:tcPr marL="9525" marR="9525" marT="9525" marB="0" anchor="ctr"/>
                </a:tc>
                <a:tc>
                  <a:txBody>
                    <a:bodyPr/>
                    <a:lstStyle/>
                    <a:p>
                      <a:pPr algn="ctr" fontAlgn="b"/>
                      <a:r>
                        <a:rPr lang="en-US" sz="1400" b="0" i="0" u="none" strike="noStrike" dirty="0">
                          <a:solidFill>
                            <a:srgbClr val="000000"/>
                          </a:solidFill>
                          <a:effectLst/>
                          <a:latin typeface="+mn-lt"/>
                        </a:rPr>
                        <a:t>14 (6.3)</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91 (4.2)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12967319"/>
                  </a:ext>
                </a:extLst>
              </a:tr>
              <a:tr h="307944">
                <a:tc>
                  <a:txBody>
                    <a:bodyPr/>
                    <a:lstStyle/>
                    <a:p>
                      <a:pPr algn="r" fontAlgn="b"/>
                      <a:r>
                        <a:rPr lang="en-US" sz="1400" u="none" strike="noStrike" dirty="0">
                          <a:effectLst/>
                        </a:rPr>
                        <a:t>    </a:t>
                      </a:r>
                      <a:r>
                        <a:rPr lang="en-US" sz="1400" u="none" strike="noStrike" dirty="0">
                          <a:solidFill>
                            <a:schemeClr val="tx1"/>
                          </a:solidFill>
                          <a:effectLst/>
                        </a:rPr>
                        <a:t>NA</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400" b="0" i="0" u="none" strike="noStrike">
                          <a:solidFill>
                            <a:srgbClr val="000000"/>
                          </a:solidFill>
                          <a:effectLst/>
                          <a:latin typeface="+mn-lt"/>
                        </a:rPr>
                        <a:t>5 (4.4)</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US" sz="1400" b="0" i="0" u="none" strike="noStrike">
                          <a:solidFill>
                            <a:srgbClr val="000000"/>
                          </a:solidFill>
                          <a:effectLst/>
                          <a:latin typeface="+mn-lt"/>
                        </a:rPr>
                        <a:t>18 (3.7)</a:t>
                      </a:r>
                    </a:p>
                  </a:txBody>
                  <a:tcPr marL="9525" marR="9525" marT="9525" marB="0" anchor="ctr"/>
                </a:tc>
                <a:tc>
                  <a:txBody>
                    <a:bodyPr/>
                    <a:lstStyle/>
                    <a:p>
                      <a:pPr algn="ctr" fontAlgn="b"/>
                      <a:r>
                        <a:rPr lang="en-US" sz="1400" b="0" i="0" u="none" strike="noStrike">
                          <a:solidFill>
                            <a:srgbClr val="000000"/>
                          </a:solidFill>
                          <a:effectLst/>
                          <a:latin typeface="+mn-lt"/>
                        </a:rPr>
                        <a:t>15 (2.1)</a:t>
                      </a:r>
                    </a:p>
                  </a:txBody>
                  <a:tcPr marL="9525" marR="9525" marT="9525" marB="0" anchor="ctr"/>
                </a:tc>
                <a:tc>
                  <a:txBody>
                    <a:bodyPr/>
                    <a:lstStyle/>
                    <a:p>
                      <a:pPr algn="ctr" fontAlgn="b"/>
                      <a:r>
                        <a:rPr lang="en-US" sz="1400" b="0" i="0" u="none" strike="noStrike" dirty="0">
                          <a:solidFill>
                            <a:srgbClr val="000000"/>
                          </a:solidFill>
                          <a:effectLst/>
                          <a:latin typeface="+mn-lt"/>
                        </a:rPr>
                        <a:t>16 (2.5)</a:t>
                      </a:r>
                    </a:p>
                  </a:txBody>
                  <a:tcPr marL="9525" marR="9525" marT="9525" marB="0" anchor="ctr"/>
                </a:tc>
                <a:tc>
                  <a:txBody>
                    <a:bodyPr/>
                    <a:lstStyle/>
                    <a:p>
                      <a:pPr algn="ctr" fontAlgn="b"/>
                      <a:r>
                        <a:rPr lang="en-US" sz="1400" b="0" i="0" u="none" strike="noStrike" dirty="0">
                          <a:solidFill>
                            <a:srgbClr val="000000"/>
                          </a:solidFill>
                          <a:effectLst/>
                          <a:latin typeface="+mn-lt"/>
                        </a:rPr>
                        <a:t>7 (3.2)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n-US" sz="1400" b="0" i="0" u="none" strike="noStrike" dirty="0">
                          <a:solidFill>
                            <a:srgbClr val="000000"/>
                          </a:solidFill>
                          <a:effectLst/>
                          <a:latin typeface="Calibri" panose="020F0502020204030204" pitchFamily="34" charset="0"/>
                        </a:rPr>
                        <a:t>61 (2.8)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3879279"/>
                  </a:ext>
                </a:extLst>
              </a:tr>
              <a:tr h="568733">
                <a:tc>
                  <a:txBody>
                    <a:bodyPr/>
                    <a:lstStyle/>
                    <a:p>
                      <a:pPr algn="l" fontAlgn="b"/>
                      <a:r>
                        <a:rPr lang="en-US" sz="1400" u="none" strike="noStrike" dirty="0">
                          <a:effectLst/>
                        </a:rPr>
                        <a:t>Mean age (SD)</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47.58 (11.26)</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50.35 (11.49)</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50.96 (11.19)</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mn-lt"/>
                        </a:rPr>
                        <a:t>52.08 (11.64)</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53.94 (13.02)</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51.26 </a:t>
                      </a:r>
                    </a:p>
                    <a:p>
                      <a:pPr algn="ctr" fontAlgn="b"/>
                      <a:r>
                        <a:rPr lang="en-US" sz="1400" b="0" i="0" u="none" strike="noStrike" dirty="0">
                          <a:solidFill>
                            <a:srgbClr val="000000"/>
                          </a:solidFill>
                          <a:effectLst/>
                          <a:latin typeface="Calibri" panose="020F0502020204030204" pitchFamily="34" charset="0"/>
                        </a:rPr>
                        <a:t>(11.66)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279678"/>
                  </a:ext>
                </a:extLst>
              </a:tr>
            </a:tbl>
          </a:graphicData>
        </a:graphic>
      </p:graphicFrame>
      <p:sp>
        <p:nvSpPr>
          <p:cNvPr id="8" name="Subtitle 4">
            <a:extLst>
              <a:ext uri="{FF2B5EF4-FFF2-40B4-BE49-F238E27FC236}">
                <a16:creationId xmlns:a16="http://schemas.microsoft.com/office/drawing/2014/main" id="{C878A3E6-A751-3346-B577-F1BEAA5291B0}"/>
              </a:ext>
            </a:extLst>
          </p:cNvPr>
          <p:cNvSpPr txBox="1">
            <a:spLocks/>
          </p:cNvSpPr>
          <p:nvPr/>
        </p:nvSpPr>
        <p:spPr>
          <a:xfrm>
            <a:off x="759269" y="1067429"/>
            <a:ext cx="4836197" cy="56934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200" b="1" dirty="0">
                <a:solidFill>
                  <a:srgbClr val="3333FF"/>
                </a:solidFill>
                <a:latin typeface="Arial" panose="020B0604020202020204" pitchFamily="34" charset="0"/>
                <a:cs typeface="Arial" panose="020B0604020202020204" pitchFamily="34" charset="0"/>
              </a:rPr>
              <a:t>Study Population Characteristics</a:t>
            </a:r>
            <a:endParaRPr lang="en-US" sz="2200" b="1" dirty="0">
              <a:solidFill>
                <a:srgbClr val="00B0F0"/>
              </a:solidFill>
              <a:latin typeface="Arial" panose="020B0604020202020204" pitchFamily="34" charset="0"/>
              <a:cs typeface="Arial" panose="020B0604020202020204" pitchFamily="34" charset="0"/>
            </a:endParaRPr>
          </a:p>
          <a:p>
            <a:pPr>
              <a:lnSpc>
                <a:spcPct val="100000"/>
              </a:lnSpc>
              <a:spcBef>
                <a:spcPts val="0"/>
              </a:spcBef>
            </a:pPr>
            <a:endParaRPr lang="en-US" sz="8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The study sample was 92% non-Hispanic white and 20% male. </a:t>
            </a:r>
          </a:p>
          <a:p>
            <a:pPr>
              <a:lnSpc>
                <a:spcPct val="100000"/>
              </a:lnSpc>
              <a:spcBef>
                <a:spcPts val="0"/>
              </a:spcBef>
            </a:pP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8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The frequencies of MS subtypes were 61% relapsing remitting (RR), 20% secondary progressive (SP), and 4% clinically / radiologically isolated syndrome (CIS/RIS). </a:t>
            </a:r>
          </a:p>
          <a:p>
            <a:pPr>
              <a:lnSpc>
                <a:spcPct val="100000"/>
              </a:lnSpc>
              <a:spcBef>
                <a:spcPts val="0"/>
              </a:spcBef>
            </a:pP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8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The mean age at survey completion was 51.3 years. </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35B8E4B-F174-FA4A-9660-D3CB81255B4D}"/>
              </a:ext>
            </a:extLst>
          </p:cNvPr>
          <p:cNvSpPr txBox="1"/>
          <p:nvPr/>
        </p:nvSpPr>
        <p:spPr>
          <a:xfrm>
            <a:off x="5640094" y="5905500"/>
            <a:ext cx="6156791"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Table 1: Study population characteristics, stratified by self-reported mental health status.</a:t>
            </a:r>
          </a:p>
        </p:txBody>
      </p:sp>
    </p:spTree>
    <p:extLst>
      <p:ext uri="{BB962C8B-B14F-4D97-AF65-F5344CB8AC3E}">
        <p14:creationId xmlns:p14="http://schemas.microsoft.com/office/powerpoint/2010/main" val="71515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smtClean="0">
                <a:latin typeface="Arial" panose="020B0604020202020204" pitchFamily="34" charset="0"/>
                <a:cs typeface="Arial" panose="020B0604020202020204" pitchFamily="34" charset="0"/>
              </a:rPr>
              <a:t>Results 1: </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7</a:t>
            </a:fld>
            <a:endParaRPr lang="en-US"/>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37" name="Subtitle 4">
            <a:extLst>
              <a:ext uri="{FF2B5EF4-FFF2-40B4-BE49-F238E27FC236}">
                <a16:creationId xmlns:a16="http://schemas.microsoft.com/office/drawing/2014/main" id="{3F364111-2E38-E546-90B1-343C264E2CF9}"/>
              </a:ext>
            </a:extLst>
          </p:cNvPr>
          <p:cNvSpPr txBox="1">
            <a:spLocks/>
          </p:cNvSpPr>
          <p:nvPr/>
        </p:nvSpPr>
        <p:spPr>
          <a:xfrm>
            <a:off x="834060" y="1067429"/>
            <a:ext cx="4538040" cy="56934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200" b="1" dirty="0">
                <a:solidFill>
                  <a:srgbClr val="3333FF"/>
                </a:solidFill>
                <a:latin typeface="Arial" panose="020B0604020202020204" pitchFamily="34" charset="0"/>
                <a:cs typeface="Arial" panose="020B0604020202020204" pitchFamily="34" charset="0"/>
              </a:rPr>
              <a:t>Multivariable Ordered Logistic Regression Model</a:t>
            </a:r>
          </a:p>
          <a:p>
            <a:pPr marL="0" indent="0">
              <a:lnSpc>
                <a:spcPct val="100000"/>
              </a:lnSpc>
              <a:spcBef>
                <a:spcPts val="0"/>
              </a:spcBef>
              <a:buNone/>
            </a:pPr>
            <a:endParaRPr lang="en-US" sz="800" b="1" dirty="0">
              <a:solidFill>
                <a:srgbClr val="3333FF"/>
              </a:solidFill>
              <a:latin typeface="Arial" panose="020B0604020202020204" pitchFamily="34" charset="0"/>
              <a:cs typeface="Arial" panose="020B0604020202020204" pitchFamily="34" charset="0"/>
            </a:endParaRPr>
          </a:p>
          <a:p>
            <a:pPr marL="0" indent="0">
              <a:lnSpc>
                <a:spcPct val="100000"/>
              </a:lnSpc>
              <a:spcBef>
                <a:spcPts val="0"/>
              </a:spcBef>
              <a:buNone/>
            </a:pPr>
            <a:endParaRPr lang="en-US" sz="800" dirty="0">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Respondents’ age, </a:t>
            </a:r>
            <a:r>
              <a:rPr lang="en-US" sz="2200" dirty="0" smtClean="0">
                <a:latin typeface="Arial" panose="020B0604020202020204" pitchFamily="34" charset="0"/>
                <a:cs typeface="Arial" panose="020B0604020202020204" pitchFamily="34" charset="0"/>
              </a:rPr>
              <a:t>education level, </a:t>
            </a:r>
            <a:r>
              <a:rPr lang="en-US" sz="2200" dirty="0">
                <a:latin typeface="Arial" panose="020B0604020202020204" pitchFamily="34" charset="0"/>
                <a:cs typeface="Arial" panose="020B0604020202020204" pitchFamily="34" charset="0"/>
              </a:rPr>
              <a:t>marital status, insurance provider, and employment status were associated with mental health status.</a:t>
            </a:r>
          </a:p>
          <a:p>
            <a:pPr>
              <a:lnSpc>
                <a:spcPct val="100000"/>
              </a:lnSpc>
              <a:spcBef>
                <a:spcPts val="0"/>
              </a:spcBef>
            </a:pPr>
            <a:endParaRPr lang="en-US" sz="800" dirty="0">
              <a:solidFill>
                <a:srgbClr val="FF0000"/>
              </a:solidFill>
              <a:latin typeface="Arial" panose="020B0604020202020204" pitchFamily="34" charset="0"/>
              <a:cs typeface="Arial" panose="020B0604020202020204" pitchFamily="34" charset="0"/>
            </a:endParaRPr>
          </a:p>
          <a:p>
            <a:pPr>
              <a:lnSpc>
                <a:spcPct val="100000"/>
              </a:lnSpc>
              <a:spcBef>
                <a:spcPts val="0"/>
              </a:spcBef>
            </a:pPr>
            <a:endParaRPr lang="en-US" sz="800" dirty="0">
              <a:solidFill>
                <a:srgbClr val="FF0000"/>
              </a:solidFill>
              <a:latin typeface="Arial" panose="020B0604020202020204" pitchFamily="34" charset="0"/>
              <a:cs typeface="Arial" panose="020B0604020202020204" pitchFamily="34" charset="0"/>
            </a:endParaRPr>
          </a:p>
          <a:p>
            <a:pPr>
              <a:lnSpc>
                <a:spcPct val="100000"/>
              </a:lnSpc>
              <a:spcBef>
                <a:spcPts val="0"/>
              </a:spcBef>
            </a:pPr>
            <a:r>
              <a:rPr lang="en-US" sz="2200" dirty="0">
                <a:latin typeface="Arial" panose="020B0604020202020204" pitchFamily="34" charset="0"/>
                <a:cs typeface="Arial" panose="020B0604020202020204" pitchFamily="34" charset="0"/>
              </a:rPr>
              <a:t>No associations were found for sex, race, MS subtype, healthcare provider type, or living alone / with others in this multivariable model. </a:t>
            </a:r>
          </a:p>
          <a:p>
            <a:pPr marL="0" indent="0">
              <a:lnSpc>
                <a:spcPct val="100000"/>
              </a:lnSpc>
              <a:spcBef>
                <a:spcPts val="0"/>
              </a:spcBef>
              <a:buNone/>
            </a:pP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a:lnSpc>
                <a:spcPct val="100000"/>
              </a:lnSpc>
              <a:spcBef>
                <a:spcPts val="0"/>
              </a:spcBef>
            </a:pPr>
            <a:endParaRPr lang="en-US" sz="14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AF0E9975-6474-6546-B0EC-0B2F07457219}"/>
              </a:ext>
            </a:extLst>
          </p:cNvPr>
          <p:cNvSpPr txBox="1"/>
          <p:nvPr/>
        </p:nvSpPr>
        <p:spPr>
          <a:xfrm>
            <a:off x="5500453" y="5566240"/>
            <a:ext cx="6156791"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Figure 1: Forest plot summary of associations between sociodemographic attributes and self-reported mental health</a:t>
            </a:r>
          </a:p>
        </p:txBody>
      </p:sp>
      <p:pic>
        <p:nvPicPr>
          <p:cNvPr id="5" name="Picture 4">
            <a:extLst>
              <a:ext uri="{FF2B5EF4-FFF2-40B4-BE49-F238E27FC236}">
                <a16:creationId xmlns:a16="http://schemas.microsoft.com/office/drawing/2014/main" id="{2CA192E1-ECC6-9245-9AD8-44B1E7F27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71" y="774129"/>
            <a:ext cx="6449757" cy="4684123"/>
          </a:xfrm>
          <a:prstGeom prst="rect">
            <a:avLst/>
          </a:prstGeom>
        </p:spPr>
      </p:pic>
    </p:spTree>
    <p:extLst>
      <p:ext uri="{BB962C8B-B14F-4D97-AF65-F5344CB8AC3E}">
        <p14:creationId xmlns:p14="http://schemas.microsoft.com/office/powerpoint/2010/main" val="288983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smtClean="0">
                <a:latin typeface="Arial" panose="020B0604020202020204" pitchFamily="34" charset="0"/>
                <a:cs typeface="Arial" panose="020B0604020202020204" pitchFamily="34" charset="0"/>
              </a:rPr>
              <a:t>Results 1:</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8</a:t>
            </a:fld>
            <a:endParaRPr lang="en-US"/>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AB6E511-35C9-3246-8EC6-A115EDC86ED2}"/>
              </a:ext>
            </a:extLst>
          </p:cNvPr>
          <p:cNvSpPr/>
          <p:nvPr/>
        </p:nvSpPr>
        <p:spPr>
          <a:xfrm>
            <a:off x="834060" y="1273150"/>
            <a:ext cx="11074400" cy="4832092"/>
          </a:xfrm>
          <a:prstGeom prst="rect">
            <a:avLst/>
          </a:prstGeom>
        </p:spPr>
        <p:txBody>
          <a:bodyPr wrap="square">
            <a:spAutoFit/>
          </a:bodyPr>
          <a:lstStyle/>
          <a:p>
            <a:r>
              <a:rPr lang="en-US" sz="2200" b="1" dirty="0" smtClean="0">
                <a:solidFill>
                  <a:srgbClr val="3333FF"/>
                </a:solidFill>
                <a:latin typeface="Arial" panose="020B0604020202020204" pitchFamily="34" charset="0"/>
                <a:cs typeface="Arial" panose="020B0604020202020204" pitchFamily="34" charset="0"/>
              </a:rPr>
              <a:t>Age. </a:t>
            </a:r>
            <a:r>
              <a:rPr lang="en-US" sz="2200" dirty="0" smtClean="0">
                <a:latin typeface="Arial" panose="020B0604020202020204" pitchFamily="34" charset="0"/>
                <a:cs typeface="Arial" panose="020B0604020202020204" pitchFamily="34" charset="0"/>
              </a:rPr>
              <a:t>A </a:t>
            </a:r>
            <a:r>
              <a:rPr lang="en-US" sz="2200" dirty="0">
                <a:latin typeface="Arial" panose="020B0604020202020204" pitchFamily="34" charset="0"/>
                <a:cs typeface="Arial" panose="020B0604020202020204" pitchFamily="34" charset="0"/>
              </a:rPr>
              <a:t>year increase in age was associated with a 3% increased odds of lower mental health (p=1.2×10</a:t>
            </a:r>
            <a:r>
              <a:rPr lang="en-US" sz="2200" baseline="30000" dirty="0">
                <a:latin typeface="Arial" panose="020B0604020202020204" pitchFamily="34" charset="0"/>
                <a:cs typeface="Arial" panose="020B0604020202020204" pitchFamily="34" charset="0"/>
              </a:rPr>
              <a:t>-9</a:t>
            </a:r>
            <a:r>
              <a:rPr lang="en-US" sz="2200" dirty="0" smtClean="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a:p>
            <a:r>
              <a:rPr lang="en-US" sz="2200" b="1" dirty="0" smtClean="0">
                <a:solidFill>
                  <a:srgbClr val="3333FF"/>
                </a:solidFill>
                <a:latin typeface="Arial" panose="020B0604020202020204" pitchFamily="34" charset="0"/>
                <a:cs typeface="Arial" panose="020B0604020202020204" pitchFamily="34" charset="0"/>
              </a:rPr>
              <a:t>Education. </a:t>
            </a:r>
            <a:r>
              <a:rPr lang="en-US" sz="2200" dirty="0" smtClean="0">
                <a:latin typeface="Arial" panose="020B0604020202020204" pitchFamily="34" charset="0"/>
                <a:cs typeface="Arial" panose="020B0604020202020204" pitchFamily="34" charset="0"/>
              </a:rPr>
              <a:t>PwMS </a:t>
            </a:r>
            <a:r>
              <a:rPr lang="en-US" sz="2200" dirty="0">
                <a:latin typeface="Arial" panose="020B0604020202020204" pitchFamily="34" charset="0"/>
                <a:cs typeface="Arial" panose="020B0604020202020204" pitchFamily="34" charset="0"/>
              </a:rPr>
              <a:t>with at most a high school (OR=2.1, p=1.3×10</a:t>
            </a:r>
            <a:r>
              <a:rPr lang="en-US" sz="2200" baseline="30000" dirty="0">
                <a:latin typeface="Arial" panose="020B0604020202020204" pitchFamily="34" charset="0"/>
                <a:cs typeface="Arial" panose="020B0604020202020204" pitchFamily="34" charset="0"/>
              </a:rPr>
              <a:t>-5</a:t>
            </a:r>
            <a:r>
              <a:rPr lang="en-US" sz="2200" dirty="0">
                <a:latin typeface="Arial" panose="020B0604020202020204" pitchFamily="34" charset="0"/>
                <a:cs typeface="Arial" panose="020B0604020202020204" pitchFamily="34" charset="0"/>
              </a:rPr>
              <a:t>) or some college (OR=1.7, p= 5×10</a:t>
            </a:r>
            <a:r>
              <a:rPr lang="en-US" sz="2200" baseline="30000" dirty="0">
                <a:latin typeface="Arial" panose="020B0604020202020204" pitchFamily="34" charset="0"/>
                <a:cs typeface="Arial" panose="020B0604020202020204" pitchFamily="34" charset="0"/>
              </a:rPr>
              <a:t>-7</a:t>
            </a:r>
            <a:r>
              <a:rPr lang="en-US" sz="2200" dirty="0">
                <a:latin typeface="Arial" panose="020B0604020202020204" pitchFamily="34" charset="0"/>
                <a:cs typeface="Arial" panose="020B0604020202020204" pitchFamily="34" charset="0"/>
              </a:rPr>
              <a:t>) reported lower mental health than those with graduate education</a:t>
            </a:r>
            <a:r>
              <a:rPr lang="en-US" sz="2200" dirty="0" smtClean="0">
                <a:latin typeface="Arial" panose="020B0604020202020204" pitchFamily="34" charset="0"/>
                <a:cs typeface="Arial" panose="020B0604020202020204" pitchFamily="34" charset="0"/>
              </a:rPr>
              <a:t>.</a:t>
            </a:r>
          </a:p>
          <a:p>
            <a:r>
              <a:rPr lang="en-US" sz="2200" dirty="0" smtClean="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r>
              <a:rPr lang="en-US" sz="2200" b="1" dirty="0" smtClean="0">
                <a:solidFill>
                  <a:srgbClr val="3333FF"/>
                </a:solidFill>
                <a:latin typeface="Arial" panose="020B0604020202020204" pitchFamily="34" charset="0"/>
                <a:cs typeface="Arial" panose="020B0604020202020204" pitchFamily="34" charset="0"/>
              </a:rPr>
              <a:t>Marital Status. </a:t>
            </a:r>
            <a:r>
              <a:rPr lang="en-US" sz="2200" dirty="0" smtClean="0">
                <a:latin typeface="Arial" panose="020B0604020202020204" pitchFamily="34" charset="0"/>
                <a:cs typeface="Arial" panose="020B0604020202020204" pitchFamily="34" charset="0"/>
              </a:rPr>
              <a:t>Those </a:t>
            </a:r>
            <a:r>
              <a:rPr lang="en-US" sz="2200" dirty="0">
                <a:latin typeface="Arial" panose="020B0604020202020204" pitchFamily="34" charset="0"/>
                <a:cs typeface="Arial" panose="020B0604020202020204" pitchFamily="34" charset="0"/>
              </a:rPr>
              <a:t>who were never married (OR=1.4, p=0.05) had lower mental health than those partnered</a:t>
            </a:r>
            <a:r>
              <a:rPr lang="en-US" sz="2200" dirty="0" smtClean="0">
                <a:latin typeface="Arial" panose="020B0604020202020204" pitchFamily="34" charset="0"/>
                <a:cs typeface="Arial" panose="020B0604020202020204" pitchFamily="34" charset="0"/>
              </a:rPr>
              <a:t>.</a:t>
            </a:r>
          </a:p>
          <a:p>
            <a:endParaRPr lang="en-US" sz="2200" dirty="0" smtClean="0">
              <a:latin typeface="Arial" panose="020B0604020202020204" pitchFamily="34" charset="0"/>
              <a:cs typeface="Arial" panose="020B0604020202020204" pitchFamily="34" charset="0"/>
            </a:endParaRPr>
          </a:p>
          <a:p>
            <a:r>
              <a:rPr lang="en-US" sz="2200" b="1" dirty="0" smtClean="0">
                <a:solidFill>
                  <a:srgbClr val="3333FF"/>
                </a:solidFill>
                <a:latin typeface="Arial" panose="020B0604020202020204" pitchFamily="34" charset="0"/>
                <a:cs typeface="Arial" panose="020B0604020202020204" pitchFamily="34" charset="0"/>
              </a:rPr>
              <a:t>Employment. </a:t>
            </a:r>
            <a:r>
              <a:rPr lang="en-US" sz="2200" dirty="0" smtClean="0">
                <a:latin typeface="Arial" panose="020B0604020202020204" pitchFamily="34" charset="0"/>
                <a:cs typeface="Arial" panose="020B0604020202020204" pitchFamily="34" charset="0"/>
              </a:rPr>
              <a:t>PwMS </a:t>
            </a:r>
            <a:r>
              <a:rPr lang="en-US" sz="2200" dirty="0">
                <a:latin typeface="Arial" panose="020B0604020202020204" pitchFamily="34" charset="0"/>
                <a:cs typeface="Arial" panose="020B0604020202020204" pitchFamily="34" charset="0"/>
              </a:rPr>
              <a:t>who were unemployed (OR=2.9, p=3.3×10</a:t>
            </a:r>
            <a:r>
              <a:rPr lang="en-US" sz="2200" baseline="30000" dirty="0">
                <a:latin typeface="Arial" panose="020B0604020202020204" pitchFamily="34" charset="0"/>
                <a:cs typeface="Arial" panose="020B0604020202020204" pitchFamily="34" charset="0"/>
              </a:rPr>
              <a:t>-4</a:t>
            </a:r>
            <a:r>
              <a:rPr lang="en-US" sz="2200" dirty="0">
                <a:latin typeface="Arial" panose="020B0604020202020204" pitchFamily="34" charset="0"/>
                <a:cs typeface="Arial" panose="020B0604020202020204" pitchFamily="34" charset="0"/>
              </a:rPr>
              <a:t>) or disabled (2.2, p=2.1×10</a:t>
            </a:r>
            <a:r>
              <a:rPr lang="en-US" sz="2200" baseline="30000" dirty="0">
                <a:latin typeface="Arial" panose="020B0604020202020204" pitchFamily="34" charset="0"/>
                <a:cs typeface="Arial" panose="020B0604020202020204" pitchFamily="34" charset="0"/>
              </a:rPr>
              <a:t>-12</a:t>
            </a:r>
            <a:r>
              <a:rPr lang="en-US" sz="2200" dirty="0">
                <a:latin typeface="Arial" panose="020B0604020202020204" pitchFamily="34" charset="0"/>
                <a:cs typeface="Arial" panose="020B0604020202020204" pitchFamily="34" charset="0"/>
              </a:rPr>
              <a:t>) were found to have lower mental health than the employed</a:t>
            </a:r>
            <a:r>
              <a:rPr lang="en-US" sz="2200" dirty="0" smtClean="0">
                <a:latin typeface="Arial" panose="020B0604020202020204" pitchFamily="34" charset="0"/>
                <a:cs typeface="Arial" panose="020B0604020202020204" pitchFamily="34" charset="0"/>
              </a:rPr>
              <a:t>.</a:t>
            </a:r>
          </a:p>
          <a:p>
            <a:r>
              <a:rPr lang="en-US" sz="2200" dirty="0" smtClean="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r>
              <a:rPr lang="en-US" sz="2200" b="1" dirty="0" smtClean="0">
                <a:solidFill>
                  <a:srgbClr val="3333FF"/>
                </a:solidFill>
                <a:latin typeface="Arial" panose="020B0604020202020204" pitchFamily="34" charset="0"/>
                <a:cs typeface="Arial" panose="020B0604020202020204" pitchFamily="34" charset="0"/>
              </a:rPr>
              <a:t>Insurance. </a:t>
            </a:r>
            <a:r>
              <a:rPr lang="en-US" sz="2200" dirty="0" smtClean="0">
                <a:latin typeface="Arial" panose="020B0604020202020204" pitchFamily="34" charset="0"/>
                <a:cs typeface="Arial" panose="020B0604020202020204" pitchFamily="34" charset="0"/>
              </a:rPr>
              <a:t>PwMS </a:t>
            </a:r>
            <a:r>
              <a:rPr lang="en-US" sz="2200" dirty="0">
                <a:latin typeface="Arial" panose="020B0604020202020204" pitchFamily="34" charset="0"/>
                <a:cs typeface="Arial" panose="020B0604020202020204" pitchFamily="34" charset="0"/>
              </a:rPr>
              <a:t>on public insurance (Medicaid, Medicare) had lower mental health than those with private insurance (OR=1.4, p=0.01). </a:t>
            </a:r>
            <a:endParaRPr lang="en-US" dirty="0"/>
          </a:p>
        </p:txBody>
      </p:sp>
    </p:spTree>
    <p:extLst>
      <p:ext uri="{BB962C8B-B14F-4D97-AF65-F5344CB8AC3E}">
        <p14:creationId xmlns:p14="http://schemas.microsoft.com/office/powerpoint/2010/main" val="289409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60" y="111348"/>
            <a:ext cx="10951539" cy="1325563"/>
          </a:xfrm>
        </p:spPr>
        <p:txBody>
          <a:bodyPr>
            <a:normAutofit/>
          </a:bodyPr>
          <a:lstStyle/>
          <a:p>
            <a:r>
              <a:rPr lang="en-US" sz="4000" b="1" cap="small" dirty="0" smtClean="0">
                <a:latin typeface="Arial" panose="020B0604020202020204" pitchFamily="34" charset="0"/>
                <a:cs typeface="Arial" panose="020B0604020202020204" pitchFamily="34" charset="0"/>
              </a:rPr>
              <a:t>Results 2: Including HealthCare Provider </a:t>
            </a:r>
            <a:endParaRPr lang="en-US" sz="4000" b="1" cap="all" dirty="0">
              <a:solidFill>
                <a:srgbClr val="F0831A"/>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AEC03B-0F1F-450A-8915-B15205F16B41}" type="slidenum">
              <a:rPr lang="en-US" smtClean="0"/>
              <a:t>9</a:t>
            </a:fld>
            <a:endParaRPr lang="en-US"/>
          </a:p>
        </p:txBody>
      </p:sp>
      <p:sp>
        <p:nvSpPr>
          <p:cNvPr id="6" name="Subtitle 4"/>
          <p:cNvSpPr txBox="1">
            <a:spLocks/>
          </p:cNvSpPr>
          <p:nvPr/>
        </p:nvSpPr>
        <p:spPr>
          <a:xfrm>
            <a:off x="759269" y="1084605"/>
            <a:ext cx="5033413" cy="5562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endParaRPr lang="en-US" sz="2200" dirty="0">
              <a:latin typeface="Arial" panose="020B0604020202020204" pitchFamily="34" charset="0"/>
              <a:cs typeface="Arial" panose="020B0604020202020204" pitchFamily="34" charset="0"/>
            </a:endParaRPr>
          </a:p>
        </p:txBody>
      </p:sp>
      <p:pic>
        <p:nvPicPr>
          <p:cNvPr id="7" name="Picture 8" descr="http://epbiwww.case.edu/wp-content/uploads/2018/10/ndge-1024x31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0" t="3968" r="41735" b="2345"/>
          <a:stretch/>
        </p:blipFill>
        <p:spPr bwMode="auto">
          <a:xfrm>
            <a:off x="221349" y="6377234"/>
            <a:ext cx="537920" cy="269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3B98603-0BEB-AD45-A8D0-38C85127DA35}"/>
              </a:ext>
            </a:extLst>
          </p:cNvPr>
          <p:cNvSpPr/>
          <p:nvPr/>
        </p:nvSpPr>
        <p:spPr>
          <a:xfrm>
            <a:off x="622299" y="1079055"/>
            <a:ext cx="10731501" cy="1446550"/>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Among the 879 PwMS who reported their MS healthcare provider, those receiving their MS care from a </a:t>
            </a:r>
            <a:r>
              <a:rPr lang="en-US" sz="2200" b="1" dirty="0">
                <a:latin typeface="Arial" panose="020B0604020202020204" pitchFamily="34" charset="0"/>
                <a:cs typeface="Arial" panose="020B0604020202020204" pitchFamily="34" charset="0"/>
              </a:rPr>
              <a:t>G</a:t>
            </a:r>
            <a:r>
              <a:rPr lang="en-US" sz="2200" b="1" dirty="0" smtClean="0">
                <a:latin typeface="Arial" panose="020B0604020202020204" pitchFamily="34" charset="0"/>
                <a:cs typeface="Arial" panose="020B0604020202020204" pitchFamily="34" charset="0"/>
              </a:rPr>
              <a:t>eneral Practitioner </a:t>
            </a:r>
            <a:r>
              <a:rPr lang="en-US" sz="2200" dirty="0" smtClean="0">
                <a:latin typeface="Arial" panose="020B0604020202020204" pitchFamily="34" charset="0"/>
                <a:cs typeface="Arial" panose="020B0604020202020204" pitchFamily="34" charset="0"/>
              </a:rPr>
              <a:t>had </a:t>
            </a:r>
            <a:r>
              <a:rPr lang="en-US" sz="2200" b="1" dirty="0" smtClean="0">
                <a:solidFill>
                  <a:srgbClr val="FF0000"/>
                </a:solidFill>
                <a:latin typeface="Arial" panose="020B0604020202020204" pitchFamily="34" charset="0"/>
                <a:cs typeface="Arial" panose="020B0604020202020204" pitchFamily="34" charset="0"/>
              </a:rPr>
              <a:t>2.4 times increased odds of lower mental health</a:t>
            </a:r>
            <a:r>
              <a:rPr lang="en-US" sz="2200" dirty="0" smtClean="0">
                <a:latin typeface="Arial" panose="020B0604020202020204" pitchFamily="34" charset="0"/>
                <a:cs typeface="Arial" panose="020B0604020202020204" pitchFamily="34" charset="0"/>
              </a:rPr>
              <a:t> than those receiving care from a </a:t>
            </a:r>
            <a:r>
              <a:rPr lang="en-US" sz="2200" b="1" dirty="0" smtClean="0">
                <a:latin typeface="Arial" panose="020B0604020202020204" pitchFamily="34" charset="0"/>
                <a:cs typeface="Arial" panose="020B0604020202020204" pitchFamily="34" charset="0"/>
              </a:rPr>
              <a:t>Neurologist</a:t>
            </a:r>
            <a:r>
              <a:rPr lang="en-US" sz="2200" dirty="0" smtClean="0">
                <a:latin typeface="Arial" panose="020B0604020202020204" pitchFamily="34" charset="0"/>
                <a:cs typeface="Arial" panose="020B0604020202020204" pitchFamily="34" charset="0"/>
              </a:rPr>
              <a:t> or </a:t>
            </a:r>
            <a:r>
              <a:rPr lang="en-US" sz="2200" b="1" dirty="0" smtClean="0">
                <a:latin typeface="Arial" panose="020B0604020202020204" pitchFamily="34" charset="0"/>
                <a:cs typeface="Arial" panose="020B0604020202020204" pitchFamily="34" charset="0"/>
              </a:rPr>
              <a:t>MS Specialist </a:t>
            </a:r>
            <a:r>
              <a:rPr lang="en-US" sz="2200" dirty="0" smtClean="0">
                <a:latin typeface="Arial" panose="020B0604020202020204" pitchFamily="34" charset="0"/>
                <a:cs typeface="Arial" panose="020B0604020202020204" pitchFamily="34" charset="0"/>
              </a:rPr>
              <a:t>(p=0.02), even after adjusting for other sociodemographic attributes.</a:t>
            </a:r>
            <a:endParaRPr lang="en-US" sz="2200" dirty="0">
              <a:latin typeface="Arial" panose="020B0604020202020204" pitchFamily="34" charset="0"/>
              <a:cs typeface="Arial" panose="020B0604020202020204" pitchFamily="34" charset="0"/>
            </a:endParaRPr>
          </a:p>
        </p:txBody>
      </p:sp>
      <p:sp>
        <p:nvSpPr>
          <p:cNvPr id="10" name="Title 1"/>
          <p:cNvSpPr txBox="1">
            <a:spLocks/>
          </p:cNvSpPr>
          <p:nvPr/>
        </p:nvSpPr>
        <p:spPr>
          <a:xfrm>
            <a:off x="834059" y="2520054"/>
            <a:ext cx="109515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cap="small" dirty="0" smtClean="0">
                <a:latin typeface="Arial" panose="020B0604020202020204" pitchFamily="34" charset="0"/>
                <a:cs typeface="Arial" panose="020B0604020202020204" pitchFamily="34" charset="0"/>
              </a:rPr>
              <a:t>Results 3: Sex-stratified Analyses</a:t>
            </a:r>
            <a:endParaRPr lang="en-US" sz="4000" b="1" cap="all" dirty="0">
              <a:solidFill>
                <a:srgbClr val="F0831A"/>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A3B98603-0BEB-AD45-A8D0-38C85127DA35}"/>
              </a:ext>
            </a:extLst>
          </p:cNvPr>
          <p:cNvSpPr/>
          <p:nvPr/>
        </p:nvSpPr>
        <p:spPr>
          <a:xfrm>
            <a:off x="834059" y="3438263"/>
            <a:ext cx="10731501" cy="3477875"/>
          </a:xfrm>
          <a:prstGeom prst="rect">
            <a:avLst/>
          </a:prstGeom>
        </p:spPr>
        <p:txBody>
          <a:bodyPr wrap="square">
            <a:spAutoFit/>
          </a:bodyPr>
          <a:lstStyle/>
          <a:p>
            <a:r>
              <a:rPr lang="en-US" sz="2000" b="1" dirty="0" smtClean="0">
                <a:solidFill>
                  <a:srgbClr val="3333FF"/>
                </a:solidFill>
                <a:latin typeface="Arial" panose="020B0604020202020204" pitchFamily="34" charset="0"/>
                <a:cs typeface="Arial" panose="020B0604020202020204" pitchFamily="34" charset="0"/>
              </a:rPr>
              <a:t>Women </a:t>
            </a:r>
            <a:r>
              <a:rPr lang="en-US" sz="2000" dirty="0" smtClean="0">
                <a:latin typeface="Arial" panose="020B0604020202020204" pitchFamily="34" charset="0"/>
                <a:cs typeface="Arial" panose="020B0604020202020204" pitchFamily="34" charset="0"/>
              </a:rPr>
              <a:t>(N=1835)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Older age, lower education, having public or </a:t>
            </a:r>
            <a:r>
              <a:rPr lang="en-US" sz="2000" b="1" dirty="0" smtClean="0">
                <a:latin typeface="Arial" panose="020B0604020202020204" pitchFamily="34" charset="0"/>
                <a:cs typeface="Arial" panose="020B0604020202020204" pitchFamily="34" charset="0"/>
              </a:rPr>
              <a:t>military insurance</a:t>
            </a:r>
            <a:r>
              <a:rPr lang="en-US" sz="2000" dirty="0" smtClean="0">
                <a:latin typeface="Arial" panose="020B0604020202020204" pitchFamily="34" charset="0"/>
                <a:cs typeface="Arial" panose="020B0604020202020204" pitchFamily="34" charset="0"/>
              </a:rPr>
              <a:t>, being unemployed or disabled, and </a:t>
            </a:r>
            <a:r>
              <a:rPr lang="en-US" sz="2000" b="1" dirty="0" smtClean="0">
                <a:solidFill>
                  <a:srgbClr val="FF0000"/>
                </a:solidFill>
                <a:latin typeface="Arial" panose="020B0604020202020204" pitchFamily="34" charset="0"/>
                <a:cs typeface="Arial" panose="020B0604020202020204" pitchFamily="34" charset="0"/>
              </a:rPr>
              <a:t>being widowed or never married</a:t>
            </a:r>
            <a:r>
              <a:rPr lang="en-US" sz="2000" dirty="0" smtClean="0">
                <a:latin typeface="Arial" panose="020B0604020202020204" pitchFamily="34" charset="0"/>
                <a:cs typeface="Arial" panose="020B0604020202020204" pitchFamily="34" charset="0"/>
              </a:rPr>
              <a:t>, were associated with lower mental health.</a:t>
            </a:r>
          </a:p>
          <a:p>
            <a:endParaRPr lang="en-US" sz="2000" dirty="0">
              <a:latin typeface="Arial" panose="020B0604020202020204" pitchFamily="34" charset="0"/>
              <a:cs typeface="Arial" panose="020B0604020202020204" pitchFamily="34" charset="0"/>
            </a:endParaRPr>
          </a:p>
          <a:p>
            <a:r>
              <a:rPr lang="en-US" sz="2000" b="1" dirty="0" smtClean="0">
                <a:solidFill>
                  <a:srgbClr val="3333FF"/>
                </a:solidFill>
                <a:latin typeface="Arial" panose="020B0604020202020204" pitchFamily="34" charset="0"/>
                <a:cs typeface="Arial" panose="020B0604020202020204" pitchFamily="34" charset="0"/>
              </a:rPr>
              <a:t>Men</a:t>
            </a:r>
            <a:r>
              <a:rPr lang="en-US" sz="2000" dirty="0" smtClean="0">
                <a:latin typeface="Arial" panose="020B0604020202020204" pitchFamily="34" charset="0"/>
                <a:cs typeface="Arial" panose="020B0604020202020204" pitchFamily="34" charset="0"/>
              </a:rPr>
              <a:t> (N=440)</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Lower education and being </a:t>
            </a:r>
            <a:r>
              <a:rPr lang="en-US" sz="2000" dirty="0">
                <a:latin typeface="Arial" panose="020B0604020202020204" pitchFamily="34" charset="0"/>
                <a:cs typeface="Arial" panose="020B0604020202020204" pitchFamily="34" charset="0"/>
              </a:rPr>
              <a:t>unemployed or </a:t>
            </a:r>
            <a:r>
              <a:rPr lang="en-US" sz="2000" dirty="0" smtClean="0">
                <a:latin typeface="Arial" panose="020B0604020202020204" pitchFamily="34" charset="0"/>
                <a:cs typeface="Arial" panose="020B0604020202020204" pitchFamily="34" charset="0"/>
              </a:rPr>
              <a:t>disabled were associated with lower mental health.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Age and </a:t>
            </a:r>
            <a:r>
              <a:rPr lang="en-US" sz="2000" b="1" dirty="0" smtClean="0">
                <a:solidFill>
                  <a:srgbClr val="FF0000"/>
                </a:solidFill>
                <a:latin typeface="Arial" panose="020B0604020202020204" pitchFamily="34" charset="0"/>
                <a:cs typeface="Arial" panose="020B0604020202020204" pitchFamily="34" charset="0"/>
              </a:rPr>
              <a:t>marital status were not associated</a:t>
            </a:r>
            <a:r>
              <a:rPr lang="en-US" sz="2000" dirty="0" smtClean="0">
                <a:latin typeface="Arial" panose="020B0604020202020204" pitchFamily="34" charset="0"/>
                <a:cs typeface="Arial" panose="020B0604020202020204" pitchFamily="34" charset="0"/>
              </a:rPr>
              <a:t>, while </a:t>
            </a:r>
            <a:r>
              <a:rPr lang="en-US" sz="2000" b="1" dirty="0" smtClean="0">
                <a:latin typeface="Arial" panose="020B0604020202020204" pitchFamily="34" charset="0"/>
                <a:cs typeface="Arial" panose="020B0604020202020204" pitchFamily="34" charset="0"/>
              </a:rPr>
              <a:t>military </a:t>
            </a:r>
            <a:r>
              <a:rPr lang="en-US" sz="2000" dirty="0" smtClean="0">
                <a:latin typeface="Arial" panose="020B0604020202020204" pitchFamily="34" charset="0"/>
                <a:cs typeface="Arial" panose="020B0604020202020204" pitchFamily="34" charset="0"/>
              </a:rPr>
              <a:t>(5.5%) and </a:t>
            </a:r>
            <a:r>
              <a:rPr lang="en-US" sz="2000" b="1" dirty="0" smtClean="0">
                <a:latin typeface="Arial" panose="020B0604020202020204" pitchFamily="34" charset="0"/>
                <a:cs typeface="Arial" panose="020B0604020202020204" pitchFamily="34" charset="0"/>
              </a:rPr>
              <a:t>multi-payer </a:t>
            </a:r>
            <a:r>
              <a:rPr lang="en-US" sz="2000" dirty="0" smtClean="0">
                <a:latin typeface="Arial" panose="020B0604020202020204" pitchFamily="34" charset="0"/>
                <a:cs typeface="Arial" panose="020B0604020202020204" pitchFamily="34" charset="0"/>
              </a:rPr>
              <a:t>(16%) </a:t>
            </a:r>
            <a:r>
              <a:rPr lang="en-US" sz="2000" b="1" dirty="0" smtClean="0">
                <a:latin typeface="Arial" panose="020B0604020202020204" pitchFamily="34" charset="0"/>
                <a:cs typeface="Arial" panose="020B0604020202020204" pitchFamily="34" charset="0"/>
              </a:rPr>
              <a:t>recipients reported better mental health</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336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6316</TotalTime>
  <Words>1377</Words>
  <Application>Microsoft Office PowerPoint</Application>
  <PresentationFormat>Widescreen</PresentationFormat>
  <Paragraphs>189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Social, demographic, and socioeconomic attributes of persons with multiple sclerosis experiencing diminished mental health</vt:lpstr>
      <vt:lpstr>Presenter Disclosure:</vt:lpstr>
      <vt:lpstr>Background:</vt:lpstr>
      <vt:lpstr>Objective:</vt:lpstr>
      <vt:lpstr>Variables Investigated:</vt:lpstr>
      <vt:lpstr>Results: </vt:lpstr>
      <vt:lpstr>Results 1: </vt:lpstr>
      <vt:lpstr>Results 1:</vt:lpstr>
      <vt:lpstr>Results 2: Including HealthCare Provider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Discerning factors contributing to variation in the MS Phenotype</dc:title>
  <dc:creator>Farren Briggs</dc:creator>
  <cp:lastModifiedBy>Farren Briggs</cp:lastModifiedBy>
  <cp:revision>109</cp:revision>
  <dcterms:created xsi:type="dcterms:W3CDTF">2020-08-22T21:36:23Z</dcterms:created>
  <dcterms:modified xsi:type="dcterms:W3CDTF">2021-01-28T01:12:45Z</dcterms:modified>
</cp:coreProperties>
</file>