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5" r:id="rId3"/>
    <p:sldId id="257" r:id="rId4"/>
    <p:sldId id="265" r:id="rId5"/>
    <p:sldId id="258" r:id="rId6"/>
    <p:sldId id="262" r:id="rId7"/>
    <p:sldId id="263" r:id="rId8"/>
    <p:sldId id="267" r:id="rId9"/>
    <p:sldId id="268" r:id="rId10"/>
    <p:sldId id="269" r:id="rId11"/>
    <p:sldId id="264" r:id="rId12"/>
    <p:sldId id="270" r:id="rId13"/>
    <p:sldId id="271" r:id="rId14"/>
    <p:sldId id="272" r:id="rId15"/>
    <p:sldId id="273" r:id="rId16"/>
    <p:sldId id="274" r:id="rId17"/>
    <p:sldId id="260"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D5B"/>
    <a:srgbClr val="006BB5"/>
    <a:srgbClr val="F7AF2D"/>
    <a:srgbClr val="F4D076"/>
    <a:srgbClr val="7F7F7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3792" autoAdjust="0"/>
  </p:normalViewPr>
  <p:slideViewPr>
    <p:cSldViewPr snapToGrid="0">
      <p:cViewPr varScale="1">
        <p:scale>
          <a:sx n="67" d="100"/>
          <a:sy n="67" d="100"/>
        </p:scale>
        <p:origin x="61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3EBD3-53DA-4A60-A89F-39E4C193759D}" type="datetimeFigureOut">
              <a:rPr lang="en-US" smtClean="0"/>
              <a:t>7/1/2020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E0984B-A4F2-45D2-9F02-1F30A0EF256E}" type="slidenum">
              <a:rPr lang="en-US" smtClean="0"/>
              <a:t>‹#›</a:t>
            </a:fld>
            <a:endParaRPr lang="en-US"/>
          </a:p>
        </p:txBody>
      </p:sp>
    </p:spTree>
    <p:extLst>
      <p:ext uri="{BB962C8B-B14F-4D97-AF65-F5344CB8AC3E}">
        <p14:creationId xmlns:p14="http://schemas.microsoft.com/office/powerpoint/2010/main" val="294473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6E0984B-A4F2-45D2-9F02-1F30A0EF256E}" type="slidenum">
              <a:rPr lang="en-US" smtClean="0"/>
              <a:t>1</a:t>
            </a:fld>
            <a:endParaRPr lang="en-US"/>
          </a:p>
        </p:txBody>
      </p:sp>
    </p:spTree>
    <p:extLst>
      <p:ext uri="{BB962C8B-B14F-4D97-AF65-F5344CB8AC3E}">
        <p14:creationId xmlns:p14="http://schemas.microsoft.com/office/powerpoint/2010/main" val="3147186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10</a:t>
            </a:fld>
            <a:endParaRPr lang="en-US"/>
          </a:p>
        </p:txBody>
      </p:sp>
    </p:spTree>
    <p:extLst>
      <p:ext uri="{BB962C8B-B14F-4D97-AF65-F5344CB8AC3E}">
        <p14:creationId xmlns:p14="http://schemas.microsoft.com/office/powerpoint/2010/main" val="2919598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11</a:t>
            </a:fld>
            <a:endParaRPr lang="en-US"/>
          </a:p>
        </p:txBody>
      </p:sp>
    </p:spTree>
    <p:extLst>
      <p:ext uri="{BB962C8B-B14F-4D97-AF65-F5344CB8AC3E}">
        <p14:creationId xmlns:p14="http://schemas.microsoft.com/office/powerpoint/2010/main" val="703413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12</a:t>
            </a:fld>
            <a:endParaRPr lang="en-US"/>
          </a:p>
        </p:txBody>
      </p:sp>
    </p:spTree>
    <p:extLst>
      <p:ext uri="{BB962C8B-B14F-4D97-AF65-F5344CB8AC3E}">
        <p14:creationId xmlns:p14="http://schemas.microsoft.com/office/powerpoint/2010/main" val="4078025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13</a:t>
            </a:fld>
            <a:endParaRPr lang="en-US"/>
          </a:p>
        </p:txBody>
      </p:sp>
    </p:spTree>
    <p:extLst>
      <p:ext uri="{BB962C8B-B14F-4D97-AF65-F5344CB8AC3E}">
        <p14:creationId xmlns:p14="http://schemas.microsoft.com/office/powerpoint/2010/main" val="847084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14</a:t>
            </a:fld>
            <a:endParaRPr lang="en-US"/>
          </a:p>
        </p:txBody>
      </p:sp>
    </p:spTree>
    <p:extLst>
      <p:ext uri="{BB962C8B-B14F-4D97-AF65-F5344CB8AC3E}">
        <p14:creationId xmlns:p14="http://schemas.microsoft.com/office/powerpoint/2010/main" val="985874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15</a:t>
            </a:fld>
            <a:endParaRPr lang="en-US"/>
          </a:p>
        </p:txBody>
      </p:sp>
    </p:spTree>
    <p:extLst>
      <p:ext uri="{BB962C8B-B14F-4D97-AF65-F5344CB8AC3E}">
        <p14:creationId xmlns:p14="http://schemas.microsoft.com/office/powerpoint/2010/main" val="1803646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16</a:t>
            </a:fld>
            <a:endParaRPr lang="en-US"/>
          </a:p>
        </p:txBody>
      </p:sp>
    </p:spTree>
    <p:extLst>
      <p:ext uri="{BB962C8B-B14F-4D97-AF65-F5344CB8AC3E}">
        <p14:creationId xmlns:p14="http://schemas.microsoft.com/office/powerpoint/2010/main" val="3082375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17</a:t>
            </a:fld>
            <a:endParaRPr lang="en-US"/>
          </a:p>
        </p:txBody>
      </p:sp>
    </p:spTree>
    <p:extLst>
      <p:ext uri="{BB962C8B-B14F-4D97-AF65-F5344CB8AC3E}">
        <p14:creationId xmlns:p14="http://schemas.microsoft.com/office/powerpoint/2010/main" val="897366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18</a:t>
            </a:fld>
            <a:endParaRPr lang="en-US"/>
          </a:p>
        </p:txBody>
      </p:sp>
    </p:spTree>
    <p:extLst>
      <p:ext uri="{BB962C8B-B14F-4D97-AF65-F5344CB8AC3E}">
        <p14:creationId xmlns:p14="http://schemas.microsoft.com/office/powerpoint/2010/main" val="1024629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2</a:t>
            </a:fld>
            <a:endParaRPr lang="en-US"/>
          </a:p>
        </p:txBody>
      </p:sp>
    </p:spTree>
    <p:extLst>
      <p:ext uri="{BB962C8B-B14F-4D97-AF65-F5344CB8AC3E}">
        <p14:creationId xmlns:p14="http://schemas.microsoft.com/office/powerpoint/2010/main" val="1461422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3</a:t>
            </a:fld>
            <a:endParaRPr lang="en-US"/>
          </a:p>
        </p:txBody>
      </p:sp>
    </p:spTree>
    <p:extLst>
      <p:ext uri="{BB962C8B-B14F-4D97-AF65-F5344CB8AC3E}">
        <p14:creationId xmlns:p14="http://schemas.microsoft.com/office/powerpoint/2010/main" val="109323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4</a:t>
            </a:fld>
            <a:endParaRPr lang="en-US"/>
          </a:p>
        </p:txBody>
      </p:sp>
    </p:spTree>
    <p:extLst>
      <p:ext uri="{BB962C8B-B14F-4D97-AF65-F5344CB8AC3E}">
        <p14:creationId xmlns:p14="http://schemas.microsoft.com/office/powerpoint/2010/main" val="167816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5</a:t>
            </a:fld>
            <a:endParaRPr lang="en-US"/>
          </a:p>
        </p:txBody>
      </p:sp>
    </p:spTree>
    <p:extLst>
      <p:ext uri="{BB962C8B-B14F-4D97-AF65-F5344CB8AC3E}">
        <p14:creationId xmlns:p14="http://schemas.microsoft.com/office/powerpoint/2010/main" val="1580450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6</a:t>
            </a:fld>
            <a:endParaRPr lang="en-US"/>
          </a:p>
        </p:txBody>
      </p:sp>
    </p:spTree>
    <p:extLst>
      <p:ext uri="{BB962C8B-B14F-4D97-AF65-F5344CB8AC3E}">
        <p14:creationId xmlns:p14="http://schemas.microsoft.com/office/powerpoint/2010/main" val="237200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7</a:t>
            </a:fld>
            <a:endParaRPr lang="en-US"/>
          </a:p>
        </p:txBody>
      </p:sp>
    </p:spTree>
    <p:extLst>
      <p:ext uri="{BB962C8B-B14F-4D97-AF65-F5344CB8AC3E}">
        <p14:creationId xmlns:p14="http://schemas.microsoft.com/office/powerpoint/2010/main" val="3462811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8</a:t>
            </a:fld>
            <a:endParaRPr lang="en-US"/>
          </a:p>
        </p:txBody>
      </p:sp>
    </p:spTree>
    <p:extLst>
      <p:ext uri="{BB962C8B-B14F-4D97-AF65-F5344CB8AC3E}">
        <p14:creationId xmlns:p14="http://schemas.microsoft.com/office/powerpoint/2010/main" val="12368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E0984B-A4F2-45D2-9F02-1F30A0EF256E}" type="slidenum">
              <a:rPr lang="en-US" smtClean="0"/>
              <a:t>9</a:t>
            </a:fld>
            <a:endParaRPr lang="en-US"/>
          </a:p>
        </p:txBody>
      </p:sp>
    </p:spTree>
    <p:extLst>
      <p:ext uri="{BB962C8B-B14F-4D97-AF65-F5344CB8AC3E}">
        <p14:creationId xmlns:p14="http://schemas.microsoft.com/office/powerpoint/2010/main" val="102836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EFA7-CFC0-4A4A-96ED-9A4C7029BD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07F1C6-B196-4F67-94BE-0000E28DB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73C30B-C06D-402B-844E-9DB2830C9253}"/>
              </a:ext>
            </a:extLst>
          </p:cNvPr>
          <p:cNvSpPr>
            <a:spLocks noGrp="1"/>
          </p:cNvSpPr>
          <p:nvPr>
            <p:ph type="dt" sz="half" idx="10"/>
          </p:nvPr>
        </p:nvSpPr>
        <p:spPr/>
        <p:txBody>
          <a:bodyPr/>
          <a:lstStyle/>
          <a:p>
            <a:fld id="{ED257593-2E2A-46D0-A54C-58614649C155}" type="datetimeFigureOut">
              <a:rPr lang="en-US" smtClean="0"/>
              <a:t>7/1/2020</a:t>
            </a:fld>
            <a:endParaRPr lang="en-US" dirty="0"/>
          </a:p>
        </p:txBody>
      </p:sp>
      <p:sp>
        <p:nvSpPr>
          <p:cNvPr id="5" name="Footer Placeholder 4">
            <a:extLst>
              <a:ext uri="{FF2B5EF4-FFF2-40B4-BE49-F238E27FC236}">
                <a16:creationId xmlns:a16="http://schemas.microsoft.com/office/drawing/2014/main" id="{B63119E9-7BCA-4EDB-AF26-336D52A037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01929B-BDF7-4128-A72A-E39382C52462}"/>
              </a:ext>
            </a:extLst>
          </p:cNvPr>
          <p:cNvSpPr>
            <a:spLocks noGrp="1"/>
          </p:cNvSpPr>
          <p:nvPr>
            <p:ph type="sldNum" sz="quarter" idx="12"/>
          </p:nvPr>
        </p:nvSpPr>
        <p:spPr/>
        <p:txBody>
          <a:bodyPr/>
          <a:lstStyle/>
          <a:p>
            <a:fld id="{99DF46A8-9475-4413-A861-EC3D27E07E28}" type="slidenum">
              <a:rPr lang="en-US" smtClean="0"/>
              <a:t>‹#›</a:t>
            </a:fld>
            <a:endParaRPr lang="en-US" dirty="0"/>
          </a:p>
        </p:txBody>
      </p:sp>
    </p:spTree>
    <p:extLst>
      <p:ext uri="{BB962C8B-B14F-4D97-AF65-F5344CB8AC3E}">
        <p14:creationId xmlns:p14="http://schemas.microsoft.com/office/powerpoint/2010/main" val="681836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64D7-44E6-44EE-8DDD-F7439D5DC3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B4D33E-B5F7-4AB0-B9BC-644A5BF823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AFA57-BCF2-4AF9-B804-0A1F35158B8A}"/>
              </a:ext>
            </a:extLst>
          </p:cNvPr>
          <p:cNvSpPr>
            <a:spLocks noGrp="1"/>
          </p:cNvSpPr>
          <p:nvPr>
            <p:ph type="dt" sz="half" idx="10"/>
          </p:nvPr>
        </p:nvSpPr>
        <p:spPr/>
        <p:txBody>
          <a:bodyPr/>
          <a:lstStyle/>
          <a:p>
            <a:fld id="{ED257593-2E2A-46D0-A54C-58614649C155}" type="datetimeFigureOut">
              <a:rPr lang="en-US" smtClean="0"/>
              <a:t>7/1/2020</a:t>
            </a:fld>
            <a:endParaRPr lang="en-US" dirty="0"/>
          </a:p>
        </p:txBody>
      </p:sp>
      <p:sp>
        <p:nvSpPr>
          <p:cNvPr id="5" name="Footer Placeholder 4">
            <a:extLst>
              <a:ext uri="{FF2B5EF4-FFF2-40B4-BE49-F238E27FC236}">
                <a16:creationId xmlns:a16="http://schemas.microsoft.com/office/drawing/2014/main" id="{052CEB9C-1999-4F62-9563-91EC4037A2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4A4641-526B-4BC7-B9C9-3980BBB7BDC4}"/>
              </a:ext>
            </a:extLst>
          </p:cNvPr>
          <p:cNvSpPr>
            <a:spLocks noGrp="1"/>
          </p:cNvSpPr>
          <p:nvPr>
            <p:ph type="sldNum" sz="quarter" idx="12"/>
          </p:nvPr>
        </p:nvSpPr>
        <p:spPr/>
        <p:txBody>
          <a:bodyPr/>
          <a:lstStyle/>
          <a:p>
            <a:fld id="{99DF46A8-9475-4413-A861-EC3D27E07E28}" type="slidenum">
              <a:rPr lang="en-US" smtClean="0"/>
              <a:t>‹#›</a:t>
            </a:fld>
            <a:endParaRPr lang="en-US" dirty="0"/>
          </a:p>
        </p:txBody>
      </p:sp>
    </p:spTree>
    <p:extLst>
      <p:ext uri="{BB962C8B-B14F-4D97-AF65-F5344CB8AC3E}">
        <p14:creationId xmlns:p14="http://schemas.microsoft.com/office/powerpoint/2010/main" val="271909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99585E-E833-4A82-931C-E3F799E234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5600F2-666D-4BF8-BF97-32B735C2BE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1FC81-E543-4550-9D31-4E4A054E4175}"/>
              </a:ext>
            </a:extLst>
          </p:cNvPr>
          <p:cNvSpPr>
            <a:spLocks noGrp="1"/>
          </p:cNvSpPr>
          <p:nvPr>
            <p:ph type="dt" sz="half" idx="10"/>
          </p:nvPr>
        </p:nvSpPr>
        <p:spPr/>
        <p:txBody>
          <a:bodyPr/>
          <a:lstStyle/>
          <a:p>
            <a:fld id="{ED257593-2E2A-46D0-A54C-58614649C155}" type="datetimeFigureOut">
              <a:rPr lang="en-US" smtClean="0"/>
              <a:t>7/1/2020</a:t>
            </a:fld>
            <a:endParaRPr lang="en-US" dirty="0"/>
          </a:p>
        </p:txBody>
      </p:sp>
      <p:sp>
        <p:nvSpPr>
          <p:cNvPr id="5" name="Footer Placeholder 4">
            <a:extLst>
              <a:ext uri="{FF2B5EF4-FFF2-40B4-BE49-F238E27FC236}">
                <a16:creationId xmlns:a16="http://schemas.microsoft.com/office/drawing/2014/main" id="{D04CB940-C145-48CA-A14F-5FC43BAD83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B1B91E-D01B-498B-8EB4-AFA7562F3041}"/>
              </a:ext>
            </a:extLst>
          </p:cNvPr>
          <p:cNvSpPr>
            <a:spLocks noGrp="1"/>
          </p:cNvSpPr>
          <p:nvPr>
            <p:ph type="sldNum" sz="quarter" idx="12"/>
          </p:nvPr>
        </p:nvSpPr>
        <p:spPr/>
        <p:txBody>
          <a:bodyPr/>
          <a:lstStyle/>
          <a:p>
            <a:fld id="{99DF46A8-9475-4413-A861-EC3D27E07E28}" type="slidenum">
              <a:rPr lang="en-US" smtClean="0"/>
              <a:t>‹#›</a:t>
            </a:fld>
            <a:endParaRPr lang="en-US" dirty="0"/>
          </a:p>
        </p:txBody>
      </p:sp>
    </p:spTree>
    <p:extLst>
      <p:ext uri="{BB962C8B-B14F-4D97-AF65-F5344CB8AC3E}">
        <p14:creationId xmlns:p14="http://schemas.microsoft.com/office/powerpoint/2010/main" val="374813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437D-6A3D-44D6-8293-2435ACD502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DB2E6-C4DF-4E2C-95DE-722AB5B189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88722-DAB5-4D79-B477-D635820C8C4E}"/>
              </a:ext>
            </a:extLst>
          </p:cNvPr>
          <p:cNvSpPr>
            <a:spLocks noGrp="1"/>
          </p:cNvSpPr>
          <p:nvPr>
            <p:ph type="dt" sz="half" idx="10"/>
          </p:nvPr>
        </p:nvSpPr>
        <p:spPr/>
        <p:txBody>
          <a:bodyPr/>
          <a:lstStyle/>
          <a:p>
            <a:fld id="{ED257593-2E2A-46D0-A54C-58614649C155}" type="datetimeFigureOut">
              <a:rPr lang="en-US" smtClean="0"/>
              <a:t>7/1/2020</a:t>
            </a:fld>
            <a:endParaRPr lang="en-US" dirty="0"/>
          </a:p>
        </p:txBody>
      </p:sp>
      <p:sp>
        <p:nvSpPr>
          <p:cNvPr id="5" name="Footer Placeholder 4">
            <a:extLst>
              <a:ext uri="{FF2B5EF4-FFF2-40B4-BE49-F238E27FC236}">
                <a16:creationId xmlns:a16="http://schemas.microsoft.com/office/drawing/2014/main" id="{144D3FF5-DB45-4815-9E5E-46060D57B9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4D9F4-DEDF-4CA1-9341-0EE8977A1702}"/>
              </a:ext>
            </a:extLst>
          </p:cNvPr>
          <p:cNvSpPr>
            <a:spLocks noGrp="1"/>
          </p:cNvSpPr>
          <p:nvPr>
            <p:ph type="sldNum" sz="quarter" idx="12"/>
          </p:nvPr>
        </p:nvSpPr>
        <p:spPr/>
        <p:txBody>
          <a:bodyPr/>
          <a:lstStyle/>
          <a:p>
            <a:fld id="{99DF46A8-9475-4413-A861-EC3D27E07E28}" type="slidenum">
              <a:rPr lang="en-US" smtClean="0"/>
              <a:t>‹#›</a:t>
            </a:fld>
            <a:endParaRPr lang="en-US" dirty="0"/>
          </a:p>
        </p:txBody>
      </p:sp>
    </p:spTree>
    <p:extLst>
      <p:ext uri="{BB962C8B-B14F-4D97-AF65-F5344CB8AC3E}">
        <p14:creationId xmlns:p14="http://schemas.microsoft.com/office/powerpoint/2010/main" val="380938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69D9C-EB26-41D4-8521-6146C77126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CE8E1-1B44-4E98-9CF7-7612AFE6F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91DA5C-C9C4-4790-8E40-DCE5B67AD390}"/>
              </a:ext>
            </a:extLst>
          </p:cNvPr>
          <p:cNvSpPr>
            <a:spLocks noGrp="1"/>
          </p:cNvSpPr>
          <p:nvPr>
            <p:ph type="dt" sz="half" idx="10"/>
          </p:nvPr>
        </p:nvSpPr>
        <p:spPr/>
        <p:txBody>
          <a:bodyPr/>
          <a:lstStyle/>
          <a:p>
            <a:fld id="{ED257593-2E2A-46D0-A54C-58614649C155}" type="datetimeFigureOut">
              <a:rPr lang="en-US" smtClean="0"/>
              <a:t>7/1/2020</a:t>
            </a:fld>
            <a:endParaRPr lang="en-US" dirty="0"/>
          </a:p>
        </p:txBody>
      </p:sp>
      <p:sp>
        <p:nvSpPr>
          <p:cNvPr id="5" name="Footer Placeholder 4">
            <a:extLst>
              <a:ext uri="{FF2B5EF4-FFF2-40B4-BE49-F238E27FC236}">
                <a16:creationId xmlns:a16="http://schemas.microsoft.com/office/drawing/2014/main" id="{A8B49BA1-D484-4ED1-8156-111979E0FB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E70EF2-00F9-4067-A973-C528B1D65153}"/>
              </a:ext>
            </a:extLst>
          </p:cNvPr>
          <p:cNvSpPr>
            <a:spLocks noGrp="1"/>
          </p:cNvSpPr>
          <p:nvPr>
            <p:ph type="sldNum" sz="quarter" idx="12"/>
          </p:nvPr>
        </p:nvSpPr>
        <p:spPr/>
        <p:txBody>
          <a:bodyPr/>
          <a:lstStyle/>
          <a:p>
            <a:fld id="{99DF46A8-9475-4413-A861-EC3D27E07E28}" type="slidenum">
              <a:rPr lang="en-US" smtClean="0"/>
              <a:t>‹#›</a:t>
            </a:fld>
            <a:endParaRPr lang="en-US" dirty="0"/>
          </a:p>
        </p:txBody>
      </p:sp>
    </p:spTree>
    <p:extLst>
      <p:ext uri="{BB962C8B-B14F-4D97-AF65-F5344CB8AC3E}">
        <p14:creationId xmlns:p14="http://schemas.microsoft.com/office/powerpoint/2010/main" val="137354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20E4-8AA0-4AC2-BD0E-3DBAFC600D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643F7-F032-4190-8A2A-EFBE32FFC6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58660A-5DE3-46A0-8AB5-A438BB2533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E6E716-9200-4D5F-868C-E0C53DC13E6F}"/>
              </a:ext>
            </a:extLst>
          </p:cNvPr>
          <p:cNvSpPr>
            <a:spLocks noGrp="1"/>
          </p:cNvSpPr>
          <p:nvPr>
            <p:ph type="dt" sz="half" idx="10"/>
          </p:nvPr>
        </p:nvSpPr>
        <p:spPr/>
        <p:txBody>
          <a:bodyPr/>
          <a:lstStyle/>
          <a:p>
            <a:fld id="{ED257593-2E2A-46D0-A54C-58614649C155}" type="datetimeFigureOut">
              <a:rPr lang="en-US" smtClean="0"/>
              <a:t>7/1/2020</a:t>
            </a:fld>
            <a:endParaRPr lang="en-US" dirty="0"/>
          </a:p>
        </p:txBody>
      </p:sp>
      <p:sp>
        <p:nvSpPr>
          <p:cNvPr id="6" name="Footer Placeholder 5">
            <a:extLst>
              <a:ext uri="{FF2B5EF4-FFF2-40B4-BE49-F238E27FC236}">
                <a16:creationId xmlns:a16="http://schemas.microsoft.com/office/drawing/2014/main" id="{655BF973-9DC0-4939-A56C-8447DCBF41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D73B6A-5D83-4857-9598-BC62DEFB2572}"/>
              </a:ext>
            </a:extLst>
          </p:cNvPr>
          <p:cNvSpPr>
            <a:spLocks noGrp="1"/>
          </p:cNvSpPr>
          <p:nvPr>
            <p:ph type="sldNum" sz="quarter" idx="12"/>
          </p:nvPr>
        </p:nvSpPr>
        <p:spPr/>
        <p:txBody>
          <a:bodyPr/>
          <a:lstStyle/>
          <a:p>
            <a:fld id="{99DF46A8-9475-4413-A861-EC3D27E07E28}" type="slidenum">
              <a:rPr lang="en-US" smtClean="0"/>
              <a:t>‹#›</a:t>
            </a:fld>
            <a:endParaRPr lang="en-US" dirty="0"/>
          </a:p>
        </p:txBody>
      </p:sp>
    </p:spTree>
    <p:extLst>
      <p:ext uri="{BB962C8B-B14F-4D97-AF65-F5344CB8AC3E}">
        <p14:creationId xmlns:p14="http://schemas.microsoft.com/office/powerpoint/2010/main" val="193308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214FF-7C33-4023-A2F1-91A0B168C4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254D9A-5E2D-4CC2-B52F-2B251B23E4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12D952E-6005-4B89-A429-C0F427E5C6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3BF33B-6B61-4D28-9E89-3BA146B907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934978-E82C-4032-8986-3EDB09B71F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CC923D-FF06-4F1F-8344-C0A06622ED73}"/>
              </a:ext>
            </a:extLst>
          </p:cNvPr>
          <p:cNvSpPr>
            <a:spLocks noGrp="1"/>
          </p:cNvSpPr>
          <p:nvPr>
            <p:ph type="dt" sz="half" idx="10"/>
          </p:nvPr>
        </p:nvSpPr>
        <p:spPr/>
        <p:txBody>
          <a:bodyPr/>
          <a:lstStyle/>
          <a:p>
            <a:fld id="{ED257593-2E2A-46D0-A54C-58614649C155}" type="datetimeFigureOut">
              <a:rPr lang="en-US" smtClean="0"/>
              <a:t>7/1/2020</a:t>
            </a:fld>
            <a:endParaRPr lang="en-US" dirty="0"/>
          </a:p>
        </p:txBody>
      </p:sp>
      <p:sp>
        <p:nvSpPr>
          <p:cNvPr id="8" name="Footer Placeholder 7">
            <a:extLst>
              <a:ext uri="{FF2B5EF4-FFF2-40B4-BE49-F238E27FC236}">
                <a16:creationId xmlns:a16="http://schemas.microsoft.com/office/drawing/2014/main" id="{0458289D-485A-4C27-BCFE-CE647A72E55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1D851CD-EF99-42B5-A636-185A547D57E5}"/>
              </a:ext>
            </a:extLst>
          </p:cNvPr>
          <p:cNvSpPr>
            <a:spLocks noGrp="1"/>
          </p:cNvSpPr>
          <p:nvPr>
            <p:ph type="sldNum" sz="quarter" idx="12"/>
          </p:nvPr>
        </p:nvSpPr>
        <p:spPr/>
        <p:txBody>
          <a:bodyPr/>
          <a:lstStyle/>
          <a:p>
            <a:fld id="{99DF46A8-9475-4413-A861-EC3D27E07E28}" type="slidenum">
              <a:rPr lang="en-US" smtClean="0"/>
              <a:t>‹#›</a:t>
            </a:fld>
            <a:endParaRPr lang="en-US" dirty="0"/>
          </a:p>
        </p:txBody>
      </p:sp>
    </p:spTree>
    <p:extLst>
      <p:ext uri="{BB962C8B-B14F-4D97-AF65-F5344CB8AC3E}">
        <p14:creationId xmlns:p14="http://schemas.microsoft.com/office/powerpoint/2010/main" val="182958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2BF5-2B8E-412F-8ED9-0FB6BA0D6E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E50109-8178-4E36-A8E4-997607A87A57}"/>
              </a:ext>
            </a:extLst>
          </p:cNvPr>
          <p:cNvSpPr>
            <a:spLocks noGrp="1"/>
          </p:cNvSpPr>
          <p:nvPr>
            <p:ph type="dt" sz="half" idx="10"/>
          </p:nvPr>
        </p:nvSpPr>
        <p:spPr/>
        <p:txBody>
          <a:bodyPr/>
          <a:lstStyle/>
          <a:p>
            <a:fld id="{ED257593-2E2A-46D0-A54C-58614649C155}" type="datetimeFigureOut">
              <a:rPr lang="en-US" smtClean="0"/>
              <a:t>7/1/2020</a:t>
            </a:fld>
            <a:endParaRPr lang="en-US" dirty="0"/>
          </a:p>
        </p:txBody>
      </p:sp>
      <p:sp>
        <p:nvSpPr>
          <p:cNvPr id="4" name="Footer Placeholder 3">
            <a:extLst>
              <a:ext uri="{FF2B5EF4-FFF2-40B4-BE49-F238E27FC236}">
                <a16:creationId xmlns:a16="http://schemas.microsoft.com/office/drawing/2014/main" id="{A3DFE951-0685-4281-A57F-11CD74208FB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6AA1757-65EB-445B-9051-BFF0B2B7CA6C}"/>
              </a:ext>
            </a:extLst>
          </p:cNvPr>
          <p:cNvSpPr>
            <a:spLocks noGrp="1"/>
          </p:cNvSpPr>
          <p:nvPr>
            <p:ph type="sldNum" sz="quarter" idx="12"/>
          </p:nvPr>
        </p:nvSpPr>
        <p:spPr/>
        <p:txBody>
          <a:bodyPr/>
          <a:lstStyle/>
          <a:p>
            <a:fld id="{99DF46A8-9475-4413-A861-EC3D27E07E28}" type="slidenum">
              <a:rPr lang="en-US" smtClean="0"/>
              <a:t>‹#›</a:t>
            </a:fld>
            <a:endParaRPr lang="en-US" dirty="0"/>
          </a:p>
        </p:txBody>
      </p:sp>
    </p:spTree>
    <p:extLst>
      <p:ext uri="{BB962C8B-B14F-4D97-AF65-F5344CB8AC3E}">
        <p14:creationId xmlns:p14="http://schemas.microsoft.com/office/powerpoint/2010/main" val="232822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0C1B7-4635-4EB2-AE44-2F569E772CFB}"/>
              </a:ext>
            </a:extLst>
          </p:cNvPr>
          <p:cNvSpPr>
            <a:spLocks noGrp="1"/>
          </p:cNvSpPr>
          <p:nvPr>
            <p:ph type="dt" sz="half" idx="10"/>
          </p:nvPr>
        </p:nvSpPr>
        <p:spPr/>
        <p:txBody>
          <a:bodyPr/>
          <a:lstStyle/>
          <a:p>
            <a:fld id="{ED257593-2E2A-46D0-A54C-58614649C155}" type="datetimeFigureOut">
              <a:rPr lang="en-US" smtClean="0"/>
              <a:t>7/1/2020</a:t>
            </a:fld>
            <a:endParaRPr lang="en-US" dirty="0"/>
          </a:p>
        </p:txBody>
      </p:sp>
      <p:sp>
        <p:nvSpPr>
          <p:cNvPr id="3" name="Footer Placeholder 2">
            <a:extLst>
              <a:ext uri="{FF2B5EF4-FFF2-40B4-BE49-F238E27FC236}">
                <a16:creationId xmlns:a16="http://schemas.microsoft.com/office/drawing/2014/main" id="{C63BD999-5B16-4F62-9760-3E0417239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48C1D67-5047-43BD-90C7-9C87550E3E44}"/>
              </a:ext>
            </a:extLst>
          </p:cNvPr>
          <p:cNvSpPr>
            <a:spLocks noGrp="1"/>
          </p:cNvSpPr>
          <p:nvPr>
            <p:ph type="sldNum" sz="quarter" idx="12"/>
          </p:nvPr>
        </p:nvSpPr>
        <p:spPr/>
        <p:txBody>
          <a:bodyPr/>
          <a:lstStyle/>
          <a:p>
            <a:fld id="{99DF46A8-9475-4413-A861-EC3D27E07E28}" type="slidenum">
              <a:rPr lang="en-US" smtClean="0"/>
              <a:t>‹#›</a:t>
            </a:fld>
            <a:endParaRPr lang="en-US" dirty="0"/>
          </a:p>
        </p:txBody>
      </p:sp>
    </p:spTree>
    <p:extLst>
      <p:ext uri="{BB962C8B-B14F-4D97-AF65-F5344CB8AC3E}">
        <p14:creationId xmlns:p14="http://schemas.microsoft.com/office/powerpoint/2010/main" val="123630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CBE7-DCB6-4E6D-A87C-FCECDCDDB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48BC5B-742E-4715-8141-F38A713EC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159D30-0A3B-46DF-824B-557DE5CB5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2E651A-9EDC-494B-BADA-1C005ED10A7A}"/>
              </a:ext>
            </a:extLst>
          </p:cNvPr>
          <p:cNvSpPr>
            <a:spLocks noGrp="1"/>
          </p:cNvSpPr>
          <p:nvPr>
            <p:ph type="dt" sz="half" idx="10"/>
          </p:nvPr>
        </p:nvSpPr>
        <p:spPr/>
        <p:txBody>
          <a:bodyPr/>
          <a:lstStyle/>
          <a:p>
            <a:fld id="{ED257593-2E2A-46D0-A54C-58614649C155}" type="datetimeFigureOut">
              <a:rPr lang="en-US" smtClean="0"/>
              <a:t>7/1/2020</a:t>
            </a:fld>
            <a:endParaRPr lang="en-US" dirty="0"/>
          </a:p>
        </p:txBody>
      </p:sp>
      <p:sp>
        <p:nvSpPr>
          <p:cNvPr id="6" name="Footer Placeholder 5">
            <a:extLst>
              <a:ext uri="{FF2B5EF4-FFF2-40B4-BE49-F238E27FC236}">
                <a16:creationId xmlns:a16="http://schemas.microsoft.com/office/drawing/2014/main" id="{EE0681B8-601B-4B58-BB74-35DAAE5DCC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B62581-9A60-48D0-A309-A625CB0243B1}"/>
              </a:ext>
            </a:extLst>
          </p:cNvPr>
          <p:cNvSpPr>
            <a:spLocks noGrp="1"/>
          </p:cNvSpPr>
          <p:nvPr>
            <p:ph type="sldNum" sz="quarter" idx="12"/>
          </p:nvPr>
        </p:nvSpPr>
        <p:spPr/>
        <p:txBody>
          <a:bodyPr/>
          <a:lstStyle/>
          <a:p>
            <a:fld id="{99DF46A8-9475-4413-A861-EC3D27E07E28}" type="slidenum">
              <a:rPr lang="en-US" smtClean="0"/>
              <a:t>‹#›</a:t>
            </a:fld>
            <a:endParaRPr lang="en-US" dirty="0"/>
          </a:p>
        </p:txBody>
      </p:sp>
    </p:spTree>
    <p:extLst>
      <p:ext uri="{BB962C8B-B14F-4D97-AF65-F5344CB8AC3E}">
        <p14:creationId xmlns:p14="http://schemas.microsoft.com/office/powerpoint/2010/main" val="313266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FA18-E858-4A2D-98C2-2D5E8FC83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D3CEEE-E9CA-455C-A21A-47CDB5393F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94EB028-73F9-4DCA-B787-936FABD96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8C1417-24CB-42D7-9F64-C0EA3F3E8860}"/>
              </a:ext>
            </a:extLst>
          </p:cNvPr>
          <p:cNvSpPr>
            <a:spLocks noGrp="1"/>
          </p:cNvSpPr>
          <p:nvPr>
            <p:ph type="dt" sz="half" idx="10"/>
          </p:nvPr>
        </p:nvSpPr>
        <p:spPr/>
        <p:txBody>
          <a:bodyPr/>
          <a:lstStyle/>
          <a:p>
            <a:fld id="{ED257593-2E2A-46D0-A54C-58614649C155}" type="datetimeFigureOut">
              <a:rPr lang="en-US" smtClean="0"/>
              <a:t>7/1/2020</a:t>
            </a:fld>
            <a:endParaRPr lang="en-US" dirty="0"/>
          </a:p>
        </p:txBody>
      </p:sp>
      <p:sp>
        <p:nvSpPr>
          <p:cNvPr id="6" name="Footer Placeholder 5">
            <a:extLst>
              <a:ext uri="{FF2B5EF4-FFF2-40B4-BE49-F238E27FC236}">
                <a16:creationId xmlns:a16="http://schemas.microsoft.com/office/drawing/2014/main" id="{9280CF66-2DA6-408D-9955-261BA76778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978393-3FFA-448B-8827-63C01BA60623}"/>
              </a:ext>
            </a:extLst>
          </p:cNvPr>
          <p:cNvSpPr>
            <a:spLocks noGrp="1"/>
          </p:cNvSpPr>
          <p:nvPr>
            <p:ph type="sldNum" sz="quarter" idx="12"/>
          </p:nvPr>
        </p:nvSpPr>
        <p:spPr/>
        <p:txBody>
          <a:bodyPr/>
          <a:lstStyle/>
          <a:p>
            <a:fld id="{99DF46A8-9475-4413-A861-EC3D27E07E28}" type="slidenum">
              <a:rPr lang="en-US" smtClean="0"/>
              <a:t>‹#›</a:t>
            </a:fld>
            <a:endParaRPr lang="en-US" dirty="0"/>
          </a:p>
        </p:txBody>
      </p:sp>
    </p:spTree>
    <p:extLst>
      <p:ext uri="{BB962C8B-B14F-4D97-AF65-F5344CB8AC3E}">
        <p14:creationId xmlns:p14="http://schemas.microsoft.com/office/powerpoint/2010/main" val="23648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204C35-7CEA-4626-B1C2-6300C23763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514549-1B15-429F-968A-76FC58BFD1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E385D-C303-4A1D-B817-772C9ECB9A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57593-2E2A-46D0-A54C-58614649C155}" type="datetimeFigureOut">
              <a:rPr lang="en-US" smtClean="0"/>
              <a:t>7/1/2020</a:t>
            </a:fld>
            <a:endParaRPr lang="en-US" dirty="0"/>
          </a:p>
        </p:txBody>
      </p:sp>
      <p:sp>
        <p:nvSpPr>
          <p:cNvPr id="5" name="Footer Placeholder 4">
            <a:extLst>
              <a:ext uri="{FF2B5EF4-FFF2-40B4-BE49-F238E27FC236}">
                <a16:creationId xmlns:a16="http://schemas.microsoft.com/office/drawing/2014/main" id="{9494BD0B-B8CC-42B2-A8DD-F5BA861E2E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1757F80-5A0E-4666-AA4D-DD23E54205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F46A8-9475-4413-A861-EC3D27E07E28}" type="slidenum">
              <a:rPr lang="en-US" smtClean="0"/>
              <a:t>‹#›</a:t>
            </a:fld>
            <a:endParaRPr lang="en-US" dirty="0"/>
          </a:p>
        </p:txBody>
      </p:sp>
    </p:spTree>
    <p:extLst>
      <p:ext uri="{BB962C8B-B14F-4D97-AF65-F5344CB8AC3E}">
        <p14:creationId xmlns:p14="http://schemas.microsoft.com/office/powerpoint/2010/main" val="872755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3201-DA34-4295-ACD6-878F78DC85CC}"/>
              </a:ext>
            </a:extLst>
          </p:cNvPr>
          <p:cNvSpPr>
            <a:spLocks noGrp="1"/>
          </p:cNvSpPr>
          <p:nvPr>
            <p:ph type="ctrTitle"/>
          </p:nvPr>
        </p:nvSpPr>
        <p:spPr>
          <a:xfrm>
            <a:off x="5364638" y="1331085"/>
            <a:ext cx="5379562" cy="2387600"/>
          </a:xfrm>
        </p:spPr>
        <p:txBody>
          <a:bodyPr>
            <a:normAutofit fontScale="90000"/>
          </a:bodyPr>
          <a:lstStyle/>
          <a:p>
            <a:pPr algn="l"/>
            <a:r>
              <a:rPr lang="en-US" dirty="0">
                <a:solidFill>
                  <a:schemeClr val="bg1"/>
                </a:solidFill>
                <a:latin typeface="Franklin Gothic Medium" panose="020B0603020102020204" pitchFamily="34" charset="0"/>
              </a:rPr>
              <a:t>Do convicted hackers still have the right to internet access?</a:t>
            </a:r>
          </a:p>
        </p:txBody>
      </p:sp>
      <p:sp>
        <p:nvSpPr>
          <p:cNvPr id="3" name="Subtitle 2">
            <a:extLst>
              <a:ext uri="{FF2B5EF4-FFF2-40B4-BE49-F238E27FC236}">
                <a16:creationId xmlns:a16="http://schemas.microsoft.com/office/drawing/2014/main" id="{B4917D6C-11EE-4D90-838C-0E599F1690E1}"/>
              </a:ext>
            </a:extLst>
          </p:cNvPr>
          <p:cNvSpPr>
            <a:spLocks noGrp="1"/>
          </p:cNvSpPr>
          <p:nvPr>
            <p:ph type="subTitle" idx="1"/>
          </p:nvPr>
        </p:nvSpPr>
        <p:spPr>
          <a:xfrm>
            <a:off x="5421200" y="3810760"/>
            <a:ext cx="5379562" cy="1655762"/>
          </a:xfrm>
        </p:spPr>
        <p:txBody>
          <a:bodyPr/>
          <a:lstStyle/>
          <a:p>
            <a:pPr algn="l"/>
            <a:r>
              <a:rPr lang="en-US" dirty="0">
                <a:solidFill>
                  <a:srgbClr val="FFAD5B"/>
                </a:solidFill>
                <a:latin typeface="Franklin Gothic Medium" panose="020B0603020102020204" pitchFamily="34" charset="0"/>
              </a:rPr>
              <a:t>CIS 481-50</a:t>
            </a:r>
          </a:p>
        </p:txBody>
      </p:sp>
      <p:cxnSp>
        <p:nvCxnSpPr>
          <p:cNvPr id="6" name="Straight Connector 5">
            <a:extLst>
              <a:ext uri="{FF2B5EF4-FFF2-40B4-BE49-F238E27FC236}">
                <a16:creationId xmlns:a16="http://schemas.microsoft.com/office/drawing/2014/main" id="{A81C4577-F6C6-4D7F-998C-7A5D9C228F55}"/>
              </a:ext>
            </a:extLst>
          </p:cNvPr>
          <p:cNvCxnSpPr>
            <a:cxnSpLocks/>
          </p:cNvCxnSpPr>
          <p:nvPr/>
        </p:nvCxnSpPr>
        <p:spPr>
          <a:xfrm>
            <a:off x="5496611" y="4529459"/>
            <a:ext cx="5304151"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7DAFE67-5873-487B-B701-18615B75DB6A}"/>
              </a:ext>
            </a:extLst>
          </p:cNvPr>
          <p:cNvSpPr txBox="1"/>
          <p:nvPr/>
        </p:nvSpPr>
        <p:spPr>
          <a:xfrm>
            <a:off x="5421199" y="4857680"/>
            <a:ext cx="4607383" cy="646331"/>
          </a:xfrm>
          <a:prstGeom prst="rect">
            <a:avLst/>
          </a:prstGeom>
          <a:noFill/>
        </p:spPr>
        <p:txBody>
          <a:bodyPr wrap="square" rtlCol="0">
            <a:spAutoFit/>
          </a:bodyPr>
          <a:lstStyle/>
          <a:p>
            <a:r>
              <a:rPr lang="en-US" dirty="0">
                <a:solidFill>
                  <a:schemeClr val="bg1"/>
                </a:solidFill>
                <a:latin typeface="Franklin Gothic Medium" panose="020B0603020102020204" pitchFamily="34" charset="0"/>
              </a:rPr>
              <a:t>Jackson Dillingham, Matt Jackson, Hilton </a:t>
            </a:r>
            <a:r>
              <a:rPr lang="en-US" dirty="0" err="1">
                <a:solidFill>
                  <a:schemeClr val="bg1"/>
                </a:solidFill>
                <a:latin typeface="Franklin Gothic Medium" panose="020B0603020102020204" pitchFamily="34" charset="0"/>
              </a:rPr>
              <a:t>Siaffa</a:t>
            </a:r>
            <a:r>
              <a:rPr lang="en-US" dirty="0">
                <a:solidFill>
                  <a:schemeClr val="bg1"/>
                </a:solidFill>
                <a:latin typeface="Franklin Gothic Medium" panose="020B0603020102020204" pitchFamily="34" charset="0"/>
              </a:rPr>
              <a:t>, Tabor Payne, and Emily Wantland, </a:t>
            </a:r>
          </a:p>
        </p:txBody>
      </p:sp>
      <p:pic>
        <p:nvPicPr>
          <p:cNvPr id="2050" name="Picture 2" descr="Hacker Stock Photos | Know Your Meme">
            <a:extLst>
              <a:ext uri="{FF2B5EF4-FFF2-40B4-BE49-F238E27FC236}">
                <a16:creationId xmlns:a16="http://schemas.microsoft.com/office/drawing/2014/main" id="{B69263DB-842B-41E8-82D2-8F56464926D1}"/>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495477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893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01EB96-E891-4C0A-AC2F-AFC9645BD56B}"/>
              </a:ext>
            </a:extLst>
          </p:cNvPr>
          <p:cNvPicPr>
            <a:picLocks noChangeAspect="1"/>
          </p:cNvPicPr>
          <p:nvPr/>
        </p:nvPicPr>
        <p:blipFill rotWithShape="1">
          <a:blip r:embed="rId3">
            <a:duotone>
              <a:prstClr val="black"/>
              <a:schemeClr val="accent2">
                <a:tint val="45000"/>
                <a:satMod val="400000"/>
              </a:schemeClr>
            </a:duotone>
          </a:blip>
          <a:srcRect l="17396" r="15938"/>
          <a:stretch/>
        </p:blipFill>
        <p:spPr>
          <a:xfrm>
            <a:off x="0" y="0"/>
            <a:ext cx="5187886" cy="6858000"/>
          </a:xfrm>
          <a:prstGeom prst="rect">
            <a:avLst/>
          </a:prstGeom>
        </p:spPr>
      </p:pic>
      <p:sp>
        <p:nvSpPr>
          <p:cNvPr id="3" name="TextBox 2">
            <a:extLst>
              <a:ext uri="{FF2B5EF4-FFF2-40B4-BE49-F238E27FC236}">
                <a16:creationId xmlns:a16="http://schemas.microsoft.com/office/drawing/2014/main" id="{F8D8A963-94B9-4696-BE44-94529389C539}"/>
              </a:ext>
            </a:extLst>
          </p:cNvPr>
          <p:cNvSpPr txBox="1"/>
          <p:nvPr/>
        </p:nvSpPr>
        <p:spPr>
          <a:xfrm>
            <a:off x="5748472" y="1717484"/>
            <a:ext cx="5187885" cy="4832092"/>
          </a:xfrm>
          <a:prstGeom prst="rect">
            <a:avLst/>
          </a:prstGeom>
          <a:noFill/>
        </p:spPr>
        <p:txBody>
          <a:bodyPr wrap="square" rtlCol="0">
            <a:spAutoFit/>
          </a:bodyPr>
          <a:lstStyle/>
          <a:p>
            <a:r>
              <a:rPr lang="en-US" sz="4400" dirty="0">
                <a:solidFill>
                  <a:schemeClr val="bg1"/>
                </a:solidFill>
                <a:latin typeface="Franklin Gothic Medium" panose="020B0603020102020204" pitchFamily="34" charset="0"/>
              </a:rPr>
              <a:t>Although convicted hackers are </a:t>
            </a:r>
            <a:r>
              <a:rPr lang="en-US" sz="4400" dirty="0">
                <a:solidFill>
                  <a:srgbClr val="FFAD5B"/>
                </a:solidFill>
                <a:latin typeface="Franklin Gothic Medium" panose="020B0603020102020204" pitchFamily="34" charset="0"/>
              </a:rPr>
              <a:t>felons</a:t>
            </a:r>
            <a:r>
              <a:rPr lang="en-US" sz="4400" dirty="0">
                <a:solidFill>
                  <a:schemeClr val="bg1"/>
                </a:solidFill>
                <a:latin typeface="Franklin Gothic Medium" panose="020B0603020102020204" pitchFamily="34" charset="0"/>
              </a:rPr>
              <a:t> in the eyes of the law, it is unnecessary to strip away their rights and access to the internet. </a:t>
            </a:r>
          </a:p>
        </p:txBody>
      </p:sp>
      <p:cxnSp>
        <p:nvCxnSpPr>
          <p:cNvPr id="4" name="Straight Connector 3">
            <a:extLst>
              <a:ext uri="{FF2B5EF4-FFF2-40B4-BE49-F238E27FC236}">
                <a16:creationId xmlns:a16="http://schemas.microsoft.com/office/drawing/2014/main" id="{846842F5-E571-4CC6-A56C-78FCCD298766}"/>
              </a:ext>
            </a:extLst>
          </p:cNvPr>
          <p:cNvCxnSpPr>
            <a:cxnSpLocks/>
          </p:cNvCxnSpPr>
          <p:nvPr/>
        </p:nvCxnSpPr>
        <p:spPr>
          <a:xfrm>
            <a:off x="5748472" y="1656179"/>
            <a:ext cx="5598207"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C8C7105-6860-4D46-B0AF-EAFE388C0724}"/>
              </a:ext>
            </a:extLst>
          </p:cNvPr>
          <p:cNvSpPr txBox="1"/>
          <p:nvPr/>
        </p:nvSpPr>
        <p:spPr>
          <a:xfrm>
            <a:off x="5748472" y="306862"/>
            <a:ext cx="5598207" cy="1200329"/>
          </a:xfrm>
          <a:prstGeom prst="rect">
            <a:avLst/>
          </a:prstGeom>
          <a:noFill/>
        </p:spPr>
        <p:txBody>
          <a:bodyPr wrap="square" rtlCol="0">
            <a:spAutoFit/>
          </a:bodyPr>
          <a:lstStyle/>
          <a:p>
            <a:r>
              <a:rPr lang="en-US" sz="3600" dirty="0">
                <a:solidFill>
                  <a:schemeClr val="bg1"/>
                </a:solidFill>
                <a:latin typeface="Franklin Gothic Medium" panose="020B0603020102020204" pitchFamily="34" charset="0"/>
              </a:rPr>
              <a:t>Who is Restricted from using the internet?</a:t>
            </a:r>
          </a:p>
        </p:txBody>
      </p:sp>
    </p:spTree>
    <p:extLst>
      <p:ext uri="{BB962C8B-B14F-4D97-AF65-F5344CB8AC3E}">
        <p14:creationId xmlns:p14="http://schemas.microsoft.com/office/powerpoint/2010/main" val="801597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1FB010-AE70-4168-92AC-C9276DF3056F}"/>
              </a:ext>
            </a:extLst>
          </p:cNvPr>
          <p:cNvPicPr>
            <a:picLocks noChangeAspect="1"/>
          </p:cNvPicPr>
          <p:nvPr/>
        </p:nvPicPr>
        <p:blipFill rotWithShape="1">
          <a:blip r:embed="rId3">
            <a:duotone>
              <a:prstClr val="black"/>
              <a:schemeClr val="accent1">
                <a:tint val="45000"/>
                <a:satMod val="400000"/>
              </a:schemeClr>
            </a:duotone>
          </a:blip>
          <a:srcRect l="5123"/>
          <a:stretch/>
        </p:blipFill>
        <p:spPr>
          <a:xfrm>
            <a:off x="406454" y="626990"/>
            <a:ext cx="4328157" cy="3724275"/>
          </a:xfrm>
          <a:prstGeom prst="rect">
            <a:avLst/>
          </a:prstGeom>
        </p:spPr>
      </p:pic>
      <p:pic>
        <p:nvPicPr>
          <p:cNvPr id="3" name="Picture 2">
            <a:extLst>
              <a:ext uri="{FF2B5EF4-FFF2-40B4-BE49-F238E27FC236}">
                <a16:creationId xmlns:a16="http://schemas.microsoft.com/office/drawing/2014/main" id="{1958EA76-457E-4F4D-914A-FE34A71979D2}"/>
              </a:ext>
            </a:extLst>
          </p:cNvPr>
          <p:cNvPicPr>
            <a:picLocks noChangeAspect="1"/>
          </p:cNvPicPr>
          <p:nvPr/>
        </p:nvPicPr>
        <p:blipFill>
          <a:blip r:embed="rId4"/>
          <a:stretch>
            <a:fillRect/>
          </a:stretch>
        </p:blipFill>
        <p:spPr>
          <a:xfrm>
            <a:off x="3692835" y="2203562"/>
            <a:ext cx="7837495" cy="3912124"/>
          </a:xfrm>
          <a:prstGeom prst="rect">
            <a:avLst/>
          </a:prstGeom>
        </p:spPr>
      </p:pic>
      <p:cxnSp>
        <p:nvCxnSpPr>
          <p:cNvPr id="4" name="Straight Connector 3">
            <a:extLst>
              <a:ext uri="{FF2B5EF4-FFF2-40B4-BE49-F238E27FC236}">
                <a16:creationId xmlns:a16="http://schemas.microsoft.com/office/drawing/2014/main" id="{D187632A-D5CE-4EDC-8EEC-FFA6AF012E93}"/>
              </a:ext>
            </a:extLst>
          </p:cNvPr>
          <p:cNvCxnSpPr>
            <a:cxnSpLocks/>
          </p:cNvCxnSpPr>
          <p:nvPr/>
        </p:nvCxnSpPr>
        <p:spPr>
          <a:xfrm>
            <a:off x="4734611" y="1453581"/>
            <a:ext cx="6338516"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E7A6BE9-079B-4069-9E6F-01D6BF97E51D}"/>
              </a:ext>
            </a:extLst>
          </p:cNvPr>
          <p:cNvSpPr txBox="1"/>
          <p:nvPr/>
        </p:nvSpPr>
        <p:spPr>
          <a:xfrm>
            <a:off x="4162679" y="2849874"/>
            <a:ext cx="7278805" cy="2554545"/>
          </a:xfrm>
          <a:prstGeom prst="rect">
            <a:avLst/>
          </a:prstGeom>
          <a:noFill/>
        </p:spPr>
        <p:txBody>
          <a:bodyPr wrap="square" rtlCol="0">
            <a:spAutoFit/>
          </a:bodyPr>
          <a:lstStyle/>
          <a:p>
            <a:r>
              <a:rPr lang="en-US" sz="4000" dirty="0">
                <a:solidFill>
                  <a:schemeClr val="bg1"/>
                </a:solidFill>
                <a:latin typeface="Franklin Gothic Medium" panose="020B0603020102020204" pitchFamily="34" charset="0"/>
              </a:rPr>
              <a:t>During this age people are dependent on their IOT devices, phones, and </a:t>
            </a:r>
            <a:r>
              <a:rPr lang="en-US" sz="4000" dirty="0">
                <a:solidFill>
                  <a:srgbClr val="FFAD5B"/>
                </a:solidFill>
                <a:latin typeface="Franklin Gothic Medium" panose="020B0603020102020204" pitchFamily="34" charset="0"/>
              </a:rPr>
              <a:t>computers</a:t>
            </a:r>
            <a:r>
              <a:rPr lang="en-US" sz="4000" dirty="0">
                <a:solidFill>
                  <a:schemeClr val="bg1"/>
                </a:solidFill>
                <a:latin typeface="Franklin Gothic Medium" panose="020B0603020102020204" pitchFamily="34" charset="0"/>
              </a:rPr>
              <a:t> for a larger amount of things.</a:t>
            </a:r>
          </a:p>
        </p:txBody>
      </p:sp>
    </p:spTree>
    <p:extLst>
      <p:ext uri="{BB962C8B-B14F-4D97-AF65-F5344CB8AC3E}">
        <p14:creationId xmlns:p14="http://schemas.microsoft.com/office/powerpoint/2010/main" val="4055114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4FE07F9-4A2D-4D0C-9933-D4CBAA8ECA90}"/>
              </a:ext>
            </a:extLst>
          </p:cNvPr>
          <p:cNvCxnSpPr>
            <a:cxnSpLocks/>
          </p:cNvCxnSpPr>
          <p:nvPr/>
        </p:nvCxnSpPr>
        <p:spPr>
          <a:xfrm>
            <a:off x="428624" y="6317693"/>
            <a:ext cx="11268075"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542CD30-DD52-4779-A75B-C94FF58A702E}"/>
              </a:ext>
            </a:extLst>
          </p:cNvPr>
          <p:cNvSpPr/>
          <p:nvPr/>
        </p:nvSpPr>
        <p:spPr>
          <a:xfrm>
            <a:off x="428624" y="540306"/>
            <a:ext cx="11268075" cy="5362559"/>
          </a:xfrm>
          <a:prstGeom prst="rect">
            <a:avLst/>
          </a:prstGeom>
          <a:solidFill>
            <a:srgbClr val="7F7F7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0378A8D-D1BD-45C8-8EC5-621DF0A8AC63}"/>
              </a:ext>
            </a:extLst>
          </p:cNvPr>
          <p:cNvSpPr txBox="1"/>
          <p:nvPr/>
        </p:nvSpPr>
        <p:spPr>
          <a:xfrm>
            <a:off x="844190" y="733447"/>
            <a:ext cx="10681060" cy="4939814"/>
          </a:xfrm>
          <a:prstGeom prst="rect">
            <a:avLst/>
          </a:prstGeom>
          <a:noFill/>
        </p:spPr>
        <p:txBody>
          <a:bodyPr wrap="square" rtlCol="0">
            <a:spAutoFit/>
          </a:bodyPr>
          <a:lstStyle/>
          <a:p>
            <a:r>
              <a:rPr lang="en-US" sz="2100" dirty="0" err="1">
                <a:solidFill>
                  <a:srgbClr val="FFAD5B"/>
                </a:solidFill>
                <a:latin typeface="Franklin Gothic Medium" panose="020B0603020102020204" pitchFamily="34" charset="0"/>
              </a:rPr>
              <a:t>Higinio</a:t>
            </a:r>
            <a:r>
              <a:rPr lang="en-US" sz="2100" dirty="0">
                <a:solidFill>
                  <a:srgbClr val="FFAD5B"/>
                </a:solidFill>
                <a:latin typeface="Franklin Gothic Medium" panose="020B0603020102020204" pitchFamily="34" charset="0"/>
              </a:rPr>
              <a:t> Ochoa </a:t>
            </a:r>
            <a:r>
              <a:rPr lang="en-US" sz="2100" dirty="0">
                <a:solidFill>
                  <a:schemeClr val="bg1"/>
                </a:solidFill>
                <a:latin typeface="Franklin Gothic Medium" panose="020B0603020102020204" pitchFamily="34" charset="0"/>
              </a:rPr>
              <a:t>- He was arrested and imprisoned for hacking police websites to expose officers engaged in police brutality. As punishment after serving his time in prison, he was ordered to live an internet free life. Even though he is content with the life he lives now, if he did not have a wife to help him, his living situation would not be realistic. </a:t>
            </a:r>
          </a:p>
          <a:p>
            <a:endParaRPr lang="en-US" sz="2100" dirty="0">
              <a:solidFill>
                <a:schemeClr val="bg1"/>
              </a:solidFill>
              <a:latin typeface="Franklin Gothic Medium" panose="020B0603020102020204" pitchFamily="34" charset="0"/>
            </a:endParaRPr>
          </a:p>
          <a:p>
            <a:r>
              <a:rPr lang="en-US" sz="2100" dirty="0">
                <a:solidFill>
                  <a:srgbClr val="FFAD5B"/>
                </a:solidFill>
                <a:latin typeface="Franklin Gothic Medium" panose="020B0603020102020204" pitchFamily="34" charset="0"/>
              </a:rPr>
              <a:t>Kevin Mitnick </a:t>
            </a:r>
            <a:r>
              <a:rPr lang="en-US" sz="2100" dirty="0">
                <a:solidFill>
                  <a:schemeClr val="bg1"/>
                </a:solidFill>
                <a:latin typeface="Franklin Gothic Medium" panose="020B0603020102020204" pitchFamily="34" charset="0"/>
              </a:rPr>
              <a:t>- The world’s most famous hacker that was sentenced to an internet free life after going to prison; he could not work with computers or computer-related equipment or software. Mitnick could not attend school or even work at a fast food restaurant with computerized registers. But due to his abilities, he was able to defy the odds and create a living through this whole ordeal in which he is now a successful author and cyber speaker.</a:t>
            </a:r>
          </a:p>
          <a:p>
            <a:endParaRPr lang="en-US" sz="2100" dirty="0">
              <a:solidFill>
                <a:schemeClr val="bg1"/>
              </a:solidFill>
              <a:latin typeface="Franklin Gothic Medium" panose="020B0603020102020204" pitchFamily="34" charset="0"/>
            </a:endParaRPr>
          </a:p>
          <a:p>
            <a:r>
              <a:rPr lang="en-US" sz="2100" dirty="0">
                <a:solidFill>
                  <a:srgbClr val="FFAD5B"/>
                </a:solidFill>
                <a:latin typeface="Franklin Gothic Medium" panose="020B0603020102020204" pitchFamily="34" charset="0"/>
              </a:rPr>
              <a:t>Deric </a:t>
            </a:r>
            <a:r>
              <a:rPr lang="en-US" sz="2100" dirty="0" err="1">
                <a:solidFill>
                  <a:srgbClr val="FFAD5B"/>
                </a:solidFill>
                <a:latin typeface="Franklin Gothic Medium" panose="020B0603020102020204" pitchFamily="34" charset="0"/>
              </a:rPr>
              <a:t>Lostutter</a:t>
            </a:r>
            <a:r>
              <a:rPr lang="en-US" sz="2100" dirty="0">
                <a:solidFill>
                  <a:srgbClr val="FFAD5B"/>
                </a:solidFill>
                <a:latin typeface="Franklin Gothic Medium" panose="020B0603020102020204" pitchFamily="34" charset="0"/>
              </a:rPr>
              <a:t> </a:t>
            </a:r>
            <a:r>
              <a:rPr lang="en-US" sz="2100" dirty="0">
                <a:solidFill>
                  <a:schemeClr val="bg1"/>
                </a:solidFill>
                <a:latin typeface="Franklin Gothic Medium" panose="020B0603020102020204" pitchFamily="34" charset="0"/>
              </a:rPr>
              <a:t>- His group exposed school football members. In the video that was shown to the public, you can see a young woman get physically assaulted by these members of the football team. The hacker was caught and sentenced five times longer than the depicted rapists. </a:t>
            </a:r>
          </a:p>
        </p:txBody>
      </p:sp>
    </p:spTree>
    <p:extLst>
      <p:ext uri="{BB962C8B-B14F-4D97-AF65-F5344CB8AC3E}">
        <p14:creationId xmlns:p14="http://schemas.microsoft.com/office/powerpoint/2010/main" val="2813729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onitoring Cyber Security - Achieving Prevention Against Cyberthreats">
            <a:extLst>
              <a:ext uri="{FF2B5EF4-FFF2-40B4-BE49-F238E27FC236}">
                <a16:creationId xmlns:a16="http://schemas.microsoft.com/office/drawing/2014/main" id="{08D4103E-360E-4054-8A32-6DA50517E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5024" y="0"/>
            <a:ext cx="627697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D8A963-94B9-4696-BE44-94529389C539}"/>
              </a:ext>
            </a:extLst>
          </p:cNvPr>
          <p:cNvSpPr txBox="1"/>
          <p:nvPr/>
        </p:nvSpPr>
        <p:spPr>
          <a:xfrm>
            <a:off x="497793" y="1989019"/>
            <a:ext cx="5187885" cy="3970318"/>
          </a:xfrm>
          <a:prstGeom prst="rect">
            <a:avLst/>
          </a:prstGeom>
          <a:noFill/>
        </p:spPr>
        <p:txBody>
          <a:bodyPr wrap="square" rtlCol="0">
            <a:spAutoFit/>
          </a:bodyPr>
          <a:lstStyle/>
          <a:p>
            <a:pPr marL="571500" indent="-571500">
              <a:buFont typeface="Arial" panose="020B0604020202020204" pitchFamily="34" charset="0"/>
              <a:buChar char="•"/>
            </a:pPr>
            <a:r>
              <a:rPr lang="en-US" sz="3600" dirty="0">
                <a:solidFill>
                  <a:schemeClr val="bg1"/>
                </a:solidFill>
                <a:latin typeface="Franklin Gothic Medium" panose="020B0603020102020204" pitchFamily="34" charset="0"/>
              </a:rPr>
              <a:t>24/7 Online </a:t>
            </a:r>
            <a:r>
              <a:rPr lang="en-US" sz="3600" dirty="0">
                <a:solidFill>
                  <a:srgbClr val="FFAD5B"/>
                </a:solidFill>
                <a:latin typeface="Franklin Gothic Medium" panose="020B0603020102020204" pitchFamily="34" charset="0"/>
              </a:rPr>
              <a:t>Monitorization</a:t>
            </a:r>
          </a:p>
          <a:p>
            <a:pPr marL="571500" indent="-571500">
              <a:buFont typeface="Arial" panose="020B0604020202020204" pitchFamily="34" charset="0"/>
              <a:buChar char="•"/>
            </a:pPr>
            <a:r>
              <a:rPr lang="en-US" sz="3600" dirty="0">
                <a:solidFill>
                  <a:schemeClr val="bg1"/>
                </a:solidFill>
                <a:latin typeface="Franklin Gothic Medium" panose="020B0603020102020204" pitchFamily="34" charset="0"/>
              </a:rPr>
              <a:t>Access to approved devices</a:t>
            </a:r>
          </a:p>
          <a:p>
            <a:pPr marL="571500" indent="-571500">
              <a:buFont typeface="Arial" panose="020B0604020202020204" pitchFamily="34" charset="0"/>
              <a:buChar char="•"/>
            </a:pPr>
            <a:r>
              <a:rPr lang="en-US" sz="3600" dirty="0">
                <a:solidFill>
                  <a:schemeClr val="bg1"/>
                </a:solidFill>
                <a:latin typeface="Franklin Gothic Medium" panose="020B0603020102020204" pitchFamily="34" charset="0"/>
              </a:rPr>
              <a:t>In-person monitoring by probation officers</a:t>
            </a:r>
          </a:p>
          <a:p>
            <a:pPr marL="571500" indent="-571500">
              <a:buFont typeface="Arial" panose="020B0604020202020204" pitchFamily="34" charset="0"/>
              <a:buChar char="•"/>
            </a:pPr>
            <a:r>
              <a:rPr lang="en-US" sz="3600" dirty="0">
                <a:solidFill>
                  <a:schemeClr val="bg1"/>
                </a:solidFill>
                <a:latin typeface="Franklin Gothic Medium" panose="020B0603020102020204" pitchFamily="34" charset="0"/>
              </a:rPr>
              <a:t>Random Drop-by </a:t>
            </a:r>
          </a:p>
        </p:txBody>
      </p:sp>
      <p:cxnSp>
        <p:nvCxnSpPr>
          <p:cNvPr id="4" name="Straight Connector 3">
            <a:extLst>
              <a:ext uri="{FF2B5EF4-FFF2-40B4-BE49-F238E27FC236}">
                <a16:creationId xmlns:a16="http://schemas.microsoft.com/office/drawing/2014/main" id="{846842F5-E571-4CC6-A56C-78FCCD298766}"/>
              </a:ext>
            </a:extLst>
          </p:cNvPr>
          <p:cNvCxnSpPr>
            <a:cxnSpLocks/>
          </p:cNvCxnSpPr>
          <p:nvPr/>
        </p:nvCxnSpPr>
        <p:spPr>
          <a:xfrm>
            <a:off x="497793" y="1509848"/>
            <a:ext cx="4887799"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C8C7105-6860-4D46-B0AF-EAFE388C0724}"/>
              </a:ext>
            </a:extLst>
          </p:cNvPr>
          <p:cNvSpPr txBox="1"/>
          <p:nvPr/>
        </p:nvSpPr>
        <p:spPr>
          <a:xfrm>
            <a:off x="402542" y="693138"/>
            <a:ext cx="6169707" cy="584775"/>
          </a:xfrm>
          <a:prstGeom prst="rect">
            <a:avLst/>
          </a:prstGeom>
          <a:noFill/>
        </p:spPr>
        <p:txBody>
          <a:bodyPr wrap="square" rtlCol="0">
            <a:spAutoFit/>
          </a:bodyPr>
          <a:lstStyle/>
          <a:p>
            <a:r>
              <a:rPr lang="en-US" sz="3200" dirty="0">
                <a:solidFill>
                  <a:schemeClr val="bg1"/>
                </a:solidFill>
                <a:latin typeface="Franklin Gothic Medium" panose="020B0603020102020204" pitchFamily="34" charset="0"/>
              </a:rPr>
              <a:t>Alternative Courses of Action </a:t>
            </a:r>
          </a:p>
        </p:txBody>
      </p:sp>
    </p:spTree>
    <p:extLst>
      <p:ext uri="{BB962C8B-B14F-4D97-AF65-F5344CB8AC3E}">
        <p14:creationId xmlns:p14="http://schemas.microsoft.com/office/powerpoint/2010/main" val="1357234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44DA22-C686-43CC-894A-A872C5F018E9}"/>
              </a:ext>
            </a:extLst>
          </p:cNvPr>
          <p:cNvPicPr>
            <a:picLocks noChangeAspect="1"/>
          </p:cNvPicPr>
          <p:nvPr/>
        </p:nvPicPr>
        <p:blipFill>
          <a:blip r:embed="rId3">
            <a:duotone>
              <a:prstClr val="black"/>
              <a:schemeClr val="accent2">
                <a:tint val="45000"/>
                <a:satMod val="400000"/>
              </a:schemeClr>
            </a:duotone>
          </a:blip>
          <a:stretch>
            <a:fillRect/>
          </a:stretch>
        </p:blipFill>
        <p:spPr>
          <a:xfrm>
            <a:off x="5293586" y="811583"/>
            <a:ext cx="6898414" cy="3724446"/>
          </a:xfrm>
          <a:prstGeom prst="rect">
            <a:avLst/>
          </a:prstGeom>
        </p:spPr>
      </p:pic>
      <p:pic>
        <p:nvPicPr>
          <p:cNvPr id="3" name="Picture 2">
            <a:extLst>
              <a:ext uri="{FF2B5EF4-FFF2-40B4-BE49-F238E27FC236}">
                <a16:creationId xmlns:a16="http://schemas.microsoft.com/office/drawing/2014/main" id="{C4A38417-4BDB-4FB9-B34D-E498CAC3CEEA}"/>
              </a:ext>
            </a:extLst>
          </p:cNvPr>
          <p:cNvPicPr>
            <a:picLocks noChangeAspect="1"/>
          </p:cNvPicPr>
          <p:nvPr/>
        </p:nvPicPr>
        <p:blipFill>
          <a:blip r:embed="rId4"/>
          <a:stretch>
            <a:fillRect/>
          </a:stretch>
        </p:blipFill>
        <p:spPr>
          <a:xfrm>
            <a:off x="618926" y="3158752"/>
            <a:ext cx="6019999" cy="3288759"/>
          </a:xfrm>
          <a:prstGeom prst="rect">
            <a:avLst/>
          </a:prstGeom>
        </p:spPr>
      </p:pic>
      <p:cxnSp>
        <p:nvCxnSpPr>
          <p:cNvPr id="4" name="Straight Connector 3">
            <a:extLst>
              <a:ext uri="{FF2B5EF4-FFF2-40B4-BE49-F238E27FC236}">
                <a16:creationId xmlns:a16="http://schemas.microsoft.com/office/drawing/2014/main" id="{042F1A1F-80D3-4FC4-BDCD-FEE333C0E6DC}"/>
              </a:ext>
            </a:extLst>
          </p:cNvPr>
          <p:cNvCxnSpPr>
            <a:cxnSpLocks/>
          </p:cNvCxnSpPr>
          <p:nvPr/>
        </p:nvCxnSpPr>
        <p:spPr>
          <a:xfrm>
            <a:off x="637780" y="2718527"/>
            <a:ext cx="4665740"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02FB961-CF2B-405D-A7A3-97DB0CAF53F2}"/>
              </a:ext>
            </a:extLst>
          </p:cNvPr>
          <p:cNvSpPr txBox="1"/>
          <p:nvPr/>
        </p:nvSpPr>
        <p:spPr>
          <a:xfrm>
            <a:off x="845212" y="3279637"/>
            <a:ext cx="5567425" cy="3323987"/>
          </a:xfrm>
          <a:prstGeom prst="rect">
            <a:avLst/>
          </a:prstGeom>
          <a:noFill/>
        </p:spPr>
        <p:txBody>
          <a:bodyPr wrap="square" rtlCol="0">
            <a:spAutoFit/>
          </a:bodyPr>
          <a:lstStyle/>
          <a:p>
            <a:r>
              <a:rPr lang="en-US" sz="3000" dirty="0">
                <a:solidFill>
                  <a:schemeClr val="bg1"/>
                </a:solidFill>
                <a:latin typeface="Franklin Gothic Medium" panose="020B0603020102020204" pitchFamily="34" charset="0"/>
              </a:rPr>
              <a:t>An outright ban on the internet is </a:t>
            </a:r>
            <a:r>
              <a:rPr lang="en-US" sz="3000" dirty="0">
                <a:solidFill>
                  <a:srgbClr val="FFAD5B"/>
                </a:solidFill>
                <a:latin typeface="Franklin Gothic Medium" panose="020B0603020102020204" pitchFamily="34" charset="0"/>
              </a:rPr>
              <a:t>unlawful</a:t>
            </a:r>
            <a:r>
              <a:rPr lang="en-US" sz="3000" dirty="0">
                <a:solidFill>
                  <a:schemeClr val="bg1"/>
                </a:solidFill>
                <a:latin typeface="Franklin Gothic Medium" panose="020B0603020102020204" pitchFamily="34" charset="0"/>
              </a:rPr>
              <a:t>. The Internet is today’s public streets and parks. Lawful speech cannot be limited to prevent unlawful speech. It is a 1st amendment </a:t>
            </a:r>
            <a:r>
              <a:rPr lang="en-US" sz="3000" dirty="0">
                <a:solidFill>
                  <a:srgbClr val="FFAD5B"/>
                </a:solidFill>
                <a:latin typeface="Franklin Gothic Medium" panose="020B0603020102020204" pitchFamily="34" charset="0"/>
              </a:rPr>
              <a:t>violation</a:t>
            </a:r>
            <a:r>
              <a:rPr lang="en-US" sz="3000" dirty="0">
                <a:solidFill>
                  <a:schemeClr val="bg1"/>
                </a:solidFill>
                <a:latin typeface="Franklin Gothic Medium" panose="020B0603020102020204" pitchFamily="34" charset="0"/>
              </a:rPr>
              <a:t>. </a:t>
            </a:r>
          </a:p>
          <a:p>
            <a:endParaRPr lang="en-US" sz="3000" dirty="0">
              <a:solidFill>
                <a:schemeClr val="bg1"/>
              </a:solidFill>
              <a:latin typeface="Franklin Gothic Medium" panose="020B0603020102020204" pitchFamily="34" charset="0"/>
            </a:endParaRPr>
          </a:p>
        </p:txBody>
      </p:sp>
      <p:sp>
        <p:nvSpPr>
          <p:cNvPr id="5" name="Rectangle 4">
            <a:extLst>
              <a:ext uri="{FF2B5EF4-FFF2-40B4-BE49-F238E27FC236}">
                <a16:creationId xmlns:a16="http://schemas.microsoft.com/office/drawing/2014/main" id="{927893EA-6DB4-4760-B488-2A113D942B08}"/>
              </a:ext>
            </a:extLst>
          </p:cNvPr>
          <p:cNvSpPr/>
          <p:nvPr/>
        </p:nvSpPr>
        <p:spPr>
          <a:xfrm>
            <a:off x="618926" y="604845"/>
            <a:ext cx="4448374" cy="1938992"/>
          </a:xfrm>
          <a:prstGeom prst="rect">
            <a:avLst/>
          </a:prstGeom>
        </p:spPr>
        <p:txBody>
          <a:bodyPr wrap="square">
            <a:spAutoFit/>
          </a:bodyPr>
          <a:lstStyle/>
          <a:p>
            <a:r>
              <a:rPr lang="en-US" sz="4000" dirty="0">
                <a:solidFill>
                  <a:schemeClr val="bg1"/>
                </a:solidFill>
                <a:latin typeface="Franklin Gothic Medium" panose="020B0603020102020204" pitchFamily="34" charset="0"/>
              </a:rPr>
              <a:t>Supreme Court Case </a:t>
            </a:r>
            <a:r>
              <a:rPr lang="en-US" sz="4000" dirty="0" err="1">
                <a:solidFill>
                  <a:schemeClr val="bg1"/>
                </a:solidFill>
                <a:latin typeface="Franklin Gothic Medium" panose="020B0603020102020204" pitchFamily="34" charset="0"/>
              </a:rPr>
              <a:t>Packingham</a:t>
            </a:r>
            <a:r>
              <a:rPr lang="en-US" sz="4000" dirty="0">
                <a:solidFill>
                  <a:schemeClr val="bg1"/>
                </a:solidFill>
                <a:latin typeface="Franklin Gothic Medium" panose="020B0603020102020204" pitchFamily="34" charset="0"/>
              </a:rPr>
              <a:t> v. North Carolina </a:t>
            </a:r>
          </a:p>
        </p:txBody>
      </p:sp>
    </p:spTree>
    <p:extLst>
      <p:ext uri="{BB962C8B-B14F-4D97-AF65-F5344CB8AC3E}">
        <p14:creationId xmlns:p14="http://schemas.microsoft.com/office/powerpoint/2010/main" val="3275646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46842F5-E571-4CC6-A56C-78FCCD298766}"/>
              </a:ext>
            </a:extLst>
          </p:cNvPr>
          <p:cNvCxnSpPr>
            <a:cxnSpLocks/>
          </p:cNvCxnSpPr>
          <p:nvPr/>
        </p:nvCxnSpPr>
        <p:spPr>
          <a:xfrm>
            <a:off x="578755" y="1702116"/>
            <a:ext cx="10872957"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F587D2F-490F-4694-AEB3-208BF4A2F8F4}"/>
              </a:ext>
            </a:extLst>
          </p:cNvPr>
          <p:cNvSpPr txBox="1"/>
          <p:nvPr/>
        </p:nvSpPr>
        <p:spPr>
          <a:xfrm>
            <a:off x="578755" y="346336"/>
            <a:ext cx="11051270" cy="1077218"/>
          </a:xfrm>
          <a:prstGeom prst="rect">
            <a:avLst/>
          </a:prstGeom>
          <a:noFill/>
        </p:spPr>
        <p:txBody>
          <a:bodyPr wrap="square" rtlCol="0">
            <a:spAutoFit/>
          </a:bodyPr>
          <a:lstStyle/>
          <a:p>
            <a:r>
              <a:rPr lang="en-US" sz="3200" dirty="0">
                <a:solidFill>
                  <a:schemeClr val="bg1"/>
                </a:solidFill>
                <a:latin typeface="Franklin Gothic Medium" panose="020B0603020102020204" pitchFamily="34" charset="0"/>
              </a:rPr>
              <a:t>The Teleological perspective finds it </a:t>
            </a:r>
            <a:r>
              <a:rPr lang="en-US" sz="3200" dirty="0">
                <a:solidFill>
                  <a:srgbClr val="FFAD5B"/>
                </a:solidFill>
                <a:latin typeface="Franklin Gothic Medium" panose="020B0603020102020204" pitchFamily="34" charset="0"/>
              </a:rPr>
              <a:t>ethical</a:t>
            </a:r>
            <a:r>
              <a:rPr lang="en-US" sz="3200" dirty="0">
                <a:solidFill>
                  <a:schemeClr val="bg1"/>
                </a:solidFill>
                <a:latin typeface="Franklin Gothic Medium" panose="020B0603020102020204" pitchFamily="34" charset="0"/>
              </a:rPr>
              <a:t> to ban convicted hackers from the internet</a:t>
            </a:r>
          </a:p>
        </p:txBody>
      </p:sp>
      <p:sp>
        <p:nvSpPr>
          <p:cNvPr id="8" name="TextBox 7">
            <a:extLst>
              <a:ext uri="{FF2B5EF4-FFF2-40B4-BE49-F238E27FC236}">
                <a16:creationId xmlns:a16="http://schemas.microsoft.com/office/drawing/2014/main" id="{130AA5F7-0D1C-44A9-A4DE-A7AC33F66CF6}"/>
              </a:ext>
            </a:extLst>
          </p:cNvPr>
          <p:cNvSpPr txBox="1"/>
          <p:nvPr/>
        </p:nvSpPr>
        <p:spPr>
          <a:xfrm>
            <a:off x="578755" y="2043434"/>
            <a:ext cx="5012420" cy="4154984"/>
          </a:xfrm>
          <a:prstGeom prst="rect">
            <a:avLst/>
          </a:prstGeom>
          <a:noFill/>
        </p:spPr>
        <p:txBody>
          <a:bodyPr wrap="square" rtlCol="0">
            <a:spAutoFit/>
          </a:bodyPr>
          <a:lstStyle/>
          <a:p>
            <a:pPr marL="457200" indent="-457200">
              <a:buFont typeface="Arial" panose="020B0604020202020204" pitchFamily="34" charset="0"/>
              <a:buChar char="•"/>
            </a:pPr>
            <a:r>
              <a:rPr lang="en-US" sz="4400" dirty="0">
                <a:solidFill>
                  <a:schemeClr val="bg1"/>
                </a:solidFill>
                <a:latin typeface="Franklin Gothic Medium" panose="020B0603020102020204" pitchFamily="34" charset="0"/>
              </a:rPr>
              <a:t>Through a </a:t>
            </a:r>
            <a:r>
              <a:rPr lang="en-US" sz="4400" dirty="0">
                <a:solidFill>
                  <a:srgbClr val="FFAD5B"/>
                </a:solidFill>
                <a:latin typeface="Franklin Gothic Medium" panose="020B0603020102020204" pitchFamily="34" charset="0"/>
              </a:rPr>
              <a:t>Utilitarian</a:t>
            </a:r>
            <a:r>
              <a:rPr lang="en-US" sz="4400" dirty="0">
                <a:solidFill>
                  <a:schemeClr val="bg1"/>
                </a:solidFill>
                <a:latin typeface="Franklin Gothic Medium" panose="020B0603020102020204" pitchFamily="34" charset="0"/>
              </a:rPr>
              <a:t> POV</a:t>
            </a:r>
          </a:p>
          <a:p>
            <a:pPr marL="457200" indent="-457200">
              <a:buFont typeface="Arial" panose="020B0604020202020204" pitchFamily="34" charset="0"/>
              <a:buChar char="•"/>
            </a:pPr>
            <a:r>
              <a:rPr lang="en-US" sz="4400" dirty="0">
                <a:solidFill>
                  <a:schemeClr val="bg1"/>
                </a:solidFill>
                <a:latin typeface="Franklin Gothic Medium" panose="020B0603020102020204" pitchFamily="34" charset="0"/>
              </a:rPr>
              <a:t>Government, Internet Users, Convicted Hackers</a:t>
            </a:r>
          </a:p>
        </p:txBody>
      </p:sp>
      <p:pic>
        <p:nvPicPr>
          <p:cNvPr id="11" name="Google Shape;158;p26">
            <a:extLst>
              <a:ext uri="{FF2B5EF4-FFF2-40B4-BE49-F238E27FC236}">
                <a16:creationId xmlns:a16="http://schemas.microsoft.com/office/drawing/2014/main" id="{A4D61329-01FA-4AF9-ACD8-C5E45C4ED3D0}"/>
              </a:ext>
            </a:extLst>
          </p:cNvPr>
          <p:cNvPicPr preferRelativeResize="0"/>
          <p:nvPr/>
        </p:nvPicPr>
        <p:blipFill>
          <a:blip r:embed="rId3">
            <a:alphaModFix/>
          </a:blip>
          <a:stretch>
            <a:fillRect/>
          </a:stretch>
        </p:blipFill>
        <p:spPr>
          <a:xfrm>
            <a:off x="5267326" y="2228860"/>
            <a:ext cx="5953124" cy="3774426"/>
          </a:xfrm>
          <a:prstGeom prst="rect">
            <a:avLst/>
          </a:prstGeom>
          <a:noFill/>
          <a:ln>
            <a:noFill/>
          </a:ln>
        </p:spPr>
      </p:pic>
    </p:spTree>
    <p:extLst>
      <p:ext uri="{BB962C8B-B14F-4D97-AF65-F5344CB8AC3E}">
        <p14:creationId xmlns:p14="http://schemas.microsoft.com/office/powerpoint/2010/main" val="3971791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FEB31A-4093-4E33-89D9-A5B2C1D095E5}"/>
              </a:ext>
            </a:extLst>
          </p:cNvPr>
          <p:cNvPicPr>
            <a:picLocks noChangeAspect="1"/>
          </p:cNvPicPr>
          <p:nvPr/>
        </p:nvPicPr>
        <p:blipFill>
          <a:blip r:embed="rId3">
            <a:duotone>
              <a:prstClr val="black"/>
              <a:schemeClr val="accent1">
                <a:tint val="45000"/>
                <a:satMod val="400000"/>
              </a:schemeClr>
            </a:duotone>
          </a:blip>
          <a:stretch>
            <a:fillRect/>
          </a:stretch>
        </p:blipFill>
        <p:spPr>
          <a:xfrm>
            <a:off x="406454" y="626991"/>
            <a:ext cx="4328157" cy="3724274"/>
          </a:xfrm>
          <a:prstGeom prst="rect">
            <a:avLst/>
          </a:prstGeom>
        </p:spPr>
      </p:pic>
      <p:pic>
        <p:nvPicPr>
          <p:cNvPr id="3" name="Picture 2">
            <a:extLst>
              <a:ext uri="{FF2B5EF4-FFF2-40B4-BE49-F238E27FC236}">
                <a16:creationId xmlns:a16="http://schemas.microsoft.com/office/drawing/2014/main" id="{1958EA76-457E-4F4D-914A-FE34A71979D2}"/>
              </a:ext>
            </a:extLst>
          </p:cNvPr>
          <p:cNvPicPr>
            <a:picLocks noChangeAspect="1"/>
          </p:cNvPicPr>
          <p:nvPr/>
        </p:nvPicPr>
        <p:blipFill>
          <a:blip r:embed="rId4"/>
          <a:stretch>
            <a:fillRect/>
          </a:stretch>
        </p:blipFill>
        <p:spPr>
          <a:xfrm>
            <a:off x="3721410" y="2651237"/>
            <a:ext cx="7837495" cy="3130435"/>
          </a:xfrm>
          <a:prstGeom prst="rect">
            <a:avLst/>
          </a:prstGeom>
        </p:spPr>
      </p:pic>
      <p:cxnSp>
        <p:nvCxnSpPr>
          <p:cNvPr id="4" name="Straight Connector 3">
            <a:extLst>
              <a:ext uri="{FF2B5EF4-FFF2-40B4-BE49-F238E27FC236}">
                <a16:creationId xmlns:a16="http://schemas.microsoft.com/office/drawing/2014/main" id="{D187632A-D5CE-4EDC-8EEC-FFA6AF012E93}"/>
              </a:ext>
            </a:extLst>
          </p:cNvPr>
          <p:cNvCxnSpPr>
            <a:cxnSpLocks/>
          </p:cNvCxnSpPr>
          <p:nvPr/>
        </p:nvCxnSpPr>
        <p:spPr>
          <a:xfrm>
            <a:off x="4734611" y="1548831"/>
            <a:ext cx="6338516"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E7A6BE9-079B-4069-9E6F-01D6BF97E51D}"/>
              </a:ext>
            </a:extLst>
          </p:cNvPr>
          <p:cNvSpPr txBox="1"/>
          <p:nvPr/>
        </p:nvSpPr>
        <p:spPr>
          <a:xfrm>
            <a:off x="4264466" y="3073992"/>
            <a:ext cx="7278805" cy="2554545"/>
          </a:xfrm>
          <a:prstGeom prst="rect">
            <a:avLst/>
          </a:prstGeom>
          <a:noFill/>
        </p:spPr>
        <p:txBody>
          <a:bodyPr wrap="square" rtlCol="0">
            <a:spAutoFit/>
          </a:bodyPr>
          <a:lstStyle/>
          <a:p>
            <a:r>
              <a:rPr lang="en-US" sz="4000" dirty="0">
                <a:solidFill>
                  <a:schemeClr val="bg1"/>
                </a:solidFill>
                <a:latin typeface="Franklin Gothic Medium" panose="020B0603020102020204" pitchFamily="34" charset="0"/>
              </a:rPr>
              <a:t>The Deontological perspective finds it </a:t>
            </a:r>
            <a:r>
              <a:rPr lang="en-US" sz="4000" dirty="0">
                <a:solidFill>
                  <a:srgbClr val="FFAD5B"/>
                </a:solidFill>
                <a:latin typeface="Franklin Gothic Medium" panose="020B0603020102020204" pitchFamily="34" charset="0"/>
              </a:rPr>
              <a:t>unethical</a:t>
            </a:r>
            <a:r>
              <a:rPr lang="en-US" sz="4000" dirty="0">
                <a:solidFill>
                  <a:schemeClr val="bg1"/>
                </a:solidFill>
                <a:latin typeface="Franklin Gothic Medium" panose="020B0603020102020204" pitchFamily="34" charset="0"/>
              </a:rPr>
              <a:t> to ban convicted hackers from the internet.</a:t>
            </a:r>
          </a:p>
        </p:txBody>
      </p:sp>
    </p:spTree>
    <p:extLst>
      <p:ext uri="{BB962C8B-B14F-4D97-AF65-F5344CB8AC3E}">
        <p14:creationId xmlns:p14="http://schemas.microsoft.com/office/powerpoint/2010/main" val="1545428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A0622C0-3D30-43D6-BB76-85697E9256C2}"/>
              </a:ext>
            </a:extLst>
          </p:cNvPr>
          <p:cNvCxnSpPr>
            <a:cxnSpLocks/>
          </p:cNvCxnSpPr>
          <p:nvPr/>
        </p:nvCxnSpPr>
        <p:spPr>
          <a:xfrm>
            <a:off x="1894866" y="6498624"/>
            <a:ext cx="8402267"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C6EFD2F-3D5B-4CE4-898E-E812A219F4DD}"/>
              </a:ext>
            </a:extLst>
          </p:cNvPr>
          <p:cNvSpPr/>
          <p:nvPr/>
        </p:nvSpPr>
        <p:spPr>
          <a:xfrm>
            <a:off x="428624" y="540306"/>
            <a:ext cx="11268075" cy="5362559"/>
          </a:xfrm>
          <a:prstGeom prst="rect">
            <a:avLst/>
          </a:prstGeom>
          <a:solidFill>
            <a:srgbClr val="7F7F7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593A394-81CB-4DF8-BE41-A8E275D15E7A}"/>
              </a:ext>
            </a:extLst>
          </p:cNvPr>
          <p:cNvSpPr txBox="1"/>
          <p:nvPr/>
        </p:nvSpPr>
        <p:spPr>
          <a:xfrm>
            <a:off x="844190" y="1152547"/>
            <a:ext cx="10681060" cy="3970318"/>
          </a:xfrm>
          <a:prstGeom prst="rect">
            <a:avLst/>
          </a:prstGeom>
          <a:noFill/>
        </p:spPr>
        <p:txBody>
          <a:bodyPr wrap="square" rtlCol="0">
            <a:spAutoFit/>
          </a:bodyPr>
          <a:lstStyle/>
          <a:p>
            <a:r>
              <a:rPr lang="en-US" sz="2800" dirty="0">
                <a:solidFill>
                  <a:schemeClr val="bg1"/>
                </a:solidFill>
                <a:latin typeface="Franklin Gothic Medium" panose="020B0603020102020204" pitchFamily="34" charset="0"/>
              </a:rPr>
              <a:t>Our normative recommendation is that those banned from using the internet </a:t>
            </a:r>
            <a:r>
              <a:rPr lang="en-US" sz="2800" dirty="0">
                <a:solidFill>
                  <a:srgbClr val="FFAD5B"/>
                </a:solidFill>
                <a:latin typeface="Franklin Gothic Medium" panose="020B0603020102020204" pitchFamily="34" charset="0"/>
              </a:rPr>
              <a:t>appeal the decision</a:t>
            </a:r>
            <a:r>
              <a:rPr lang="en-US" sz="2800" dirty="0">
                <a:solidFill>
                  <a:schemeClr val="bg1"/>
                </a:solidFill>
                <a:latin typeface="Franklin Gothic Medium" panose="020B0603020102020204" pitchFamily="34" charset="0"/>
              </a:rPr>
              <a:t>. They should procure a legal defense to draft their appeal and begin litigation. </a:t>
            </a:r>
          </a:p>
          <a:p>
            <a:endParaRPr lang="en-US" sz="2800" dirty="0">
              <a:solidFill>
                <a:schemeClr val="bg1"/>
              </a:solidFill>
              <a:latin typeface="Franklin Gothic Medium" panose="020B0603020102020204" pitchFamily="34" charset="0"/>
            </a:endParaRPr>
          </a:p>
          <a:p>
            <a:r>
              <a:rPr lang="en-US" sz="2800" dirty="0">
                <a:solidFill>
                  <a:schemeClr val="bg1"/>
                </a:solidFill>
                <a:latin typeface="Franklin Gothic Medium" panose="020B0603020102020204" pitchFamily="34" charset="0"/>
              </a:rPr>
              <a:t>Societal stakeholders will benefit from </a:t>
            </a:r>
            <a:r>
              <a:rPr lang="en-US" sz="2800" dirty="0">
                <a:solidFill>
                  <a:srgbClr val="FFAD5B"/>
                </a:solidFill>
                <a:latin typeface="Franklin Gothic Medium" panose="020B0603020102020204" pitchFamily="34" charset="0"/>
              </a:rPr>
              <a:t>successful cases </a:t>
            </a:r>
            <a:r>
              <a:rPr lang="en-US" sz="2800" dirty="0">
                <a:solidFill>
                  <a:schemeClr val="bg1"/>
                </a:solidFill>
                <a:latin typeface="Franklin Gothic Medium" panose="020B0603020102020204" pitchFamily="34" charset="0"/>
              </a:rPr>
              <a:t>as they can be used as references or create new policies and laws as seen in </a:t>
            </a:r>
            <a:r>
              <a:rPr lang="en-US" sz="2800" dirty="0" err="1">
                <a:solidFill>
                  <a:schemeClr val="bg1"/>
                </a:solidFill>
                <a:latin typeface="Franklin Gothic Medium" panose="020B0603020102020204" pitchFamily="34" charset="0"/>
              </a:rPr>
              <a:t>Packingham</a:t>
            </a:r>
            <a:r>
              <a:rPr lang="en-US" sz="2800" dirty="0">
                <a:solidFill>
                  <a:schemeClr val="bg1"/>
                </a:solidFill>
                <a:latin typeface="Franklin Gothic Medium" panose="020B0603020102020204" pitchFamily="34" charset="0"/>
              </a:rPr>
              <a:t> v. North Carolina. </a:t>
            </a:r>
          </a:p>
          <a:p>
            <a:endParaRPr lang="en-US" sz="2800" dirty="0">
              <a:solidFill>
                <a:schemeClr val="bg1"/>
              </a:solidFill>
              <a:latin typeface="Franklin Gothic Medium" panose="020B0603020102020204" pitchFamily="34" charset="0"/>
            </a:endParaRPr>
          </a:p>
          <a:p>
            <a:r>
              <a:rPr lang="en-US" sz="2800" dirty="0">
                <a:solidFill>
                  <a:schemeClr val="bg1"/>
                </a:solidFill>
                <a:latin typeface="Franklin Gothic Medium" panose="020B0603020102020204" pitchFamily="34" charset="0"/>
              </a:rPr>
              <a:t>Convicted criminals should </a:t>
            </a:r>
            <a:r>
              <a:rPr lang="en-US" sz="2800" dirty="0">
                <a:solidFill>
                  <a:srgbClr val="FFAD5B"/>
                </a:solidFill>
                <a:latin typeface="Franklin Gothic Medium" panose="020B0603020102020204" pitchFamily="34" charset="0"/>
              </a:rPr>
              <a:t>not</a:t>
            </a:r>
            <a:r>
              <a:rPr lang="en-US" sz="2800" dirty="0">
                <a:solidFill>
                  <a:schemeClr val="bg1"/>
                </a:solidFill>
                <a:latin typeface="Franklin Gothic Medium" panose="020B0603020102020204" pitchFamily="34" charset="0"/>
              </a:rPr>
              <a:t> be banned from using the Internet. </a:t>
            </a:r>
          </a:p>
        </p:txBody>
      </p:sp>
    </p:spTree>
    <p:extLst>
      <p:ext uri="{BB962C8B-B14F-4D97-AF65-F5344CB8AC3E}">
        <p14:creationId xmlns:p14="http://schemas.microsoft.com/office/powerpoint/2010/main" val="1775241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ose Up Photo of Keyboard · Free Stock Photo">
            <a:extLst>
              <a:ext uri="{FF2B5EF4-FFF2-40B4-BE49-F238E27FC236}">
                <a16:creationId xmlns:a16="http://schemas.microsoft.com/office/drawing/2014/main" id="{6CF0C5A8-791E-43BD-89BE-137CA99D3F12}"/>
              </a:ext>
            </a:extLst>
          </p:cNvPr>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b="36011"/>
          <a:stretch/>
        </p:blipFill>
        <p:spPr bwMode="auto">
          <a:xfrm>
            <a:off x="-1" y="807300"/>
            <a:ext cx="12192001" cy="229876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94FE07F9-4A2D-4D0C-9933-D4CBAA8ECA90}"/>
              </a:ext>
            </a:extLst>
          </p:cNvPr>
          <p:cNvCxnSpPr>
            <a:cxnSpLocks/>
          </p:cNvCxnSpPr>
          <p:nvPr/>
        </p:nvCxnSpPr>
        <p:spPr>
          <a:xfrm>
            <a:off x="1500433" y="6251018"/>
            <a:ext cx="9191134"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542CD30-DD52-4779-A75B-C94FF58A702E}"/>
              </a:ext>
            </a:extLst>
          </p:cNvPr>
          <p:cNvSpPr/>
          <p:nvPr/>
        </p:nvSpPr>
        <p:spPr>
          <a:xfrm>
            <a:off x="1910225" y="1392810"/>
            <a:ext cx="8371550" cy="4272699"/>
          </a:xfrm>
          <a:prstGeom prst="rect">
            <a:avLst/>
          </a:prstGeom>
          <a:solidFill>
            <a:srgbClr val="7F7F7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BED4E71-BC42-46FB-873D-2CA85B33668F}"/>
              </a:ext>
            </a:extLst>
          </p:cNvPr>
          <p:cNvSpPr txBox="1"/>
          <p:nvPr/>
        </p:nvSpPr>
        <p:spPr>
          <a:xfrm>
            <a:off x="2178889" y="1615065"/>
            <a:ext cx="8017826" cy="3970318"/>
          </a:xfrm>
          <a:prstGeom prst="rect">
            <a:avLst/>
          </a:prstGeom>
          <a:noFill/>
        </p:spPr>
        <p:txBody>
          <a:bodyPr wrap="square" rtlCol="0">
            <a:spAutoFit/>
          </a:bodyPr>
          <a:lstStyle/>
          <a:p>
            <a:pPr marL="1143000" indent="-1143000">
              <a:buFont typeface="+mj-lt"/>
              <a:buAutoNum type="arabicPeriod"/>
            </a:pPr>
            <a:r>
              <a:rPr lang="en-US" sz="3600" dirty="0">
                <a:solidFill>
                  <a:schemeClr val="bg1"/>
                </a:solidFill>
                <a:latin typeface="Franklin Gothic Medium" panose="020B0603020102020204" pitchFamily="34" charset="0"/>
              </a:rPr>
              <a:t>Why was </a:t>
            </a:r>
            <a:r>
              <a:rPr lang="en-US" sz="3600" dirty="0" err="1">
                <a:solidFill>
                  <a:srgbClr val="FFAD5B"/>
                </a:solidFill>
                <a:latin typeface="Franklin Gothic Medium" panose="020B0603020102020204" pitchFamily="34" charset="0"/>
              </a:rPr>
              <a:t>Higinio</a:t>
            </a:r>
            <a:r>
              <a:rPr lang="en-US" sz="3600" dirty="0">
                <a:solidFill>
                  <a:srgbClr val="FFAD5B"/>
                </a:solidFill>
                <a:latin typeface="Franklin Gothic Medium" panose="020B0603020102020204" pitchFamily="34" charset="0"/>
              </a:rPr>
              <a:t> Ochoa </a:t>
            </a:r>
            <a:r>
              <a:rPr lang="en-US" sz="3600" dirty="0">
                <a:solidFill>
                  <a:schemeClr val="bg1"/>
                </a:solidFill>
                <a:latin typeface="Franklin Gothic Medium" panose="020B0603020102020204" pitchFamily="34" charset="0"/>
              </a:rPr>
              <a:t>sentenced to an Internet free life?</a:t>
            </a:r>
          </a:p>
          <a:p>
            <a:pPr marL="1143000" indent="-1143000">
              <a:buFont typeface="+mj-lt"/>
              <a:buAutoNum type="arabicPeriod"/>
            </a:pPr>
            <a:r>
              <a:rPr lang="en-US" sz="3600" dirty="0">
                <a:solidFill>
                  <a:schemeClr val="bg1"/>
                </a:solidFill>
                <a:latin typeface="Franklin Gothic Medium" panose="020B0603020102020204" pitchFamily="34" charset="0"/>
              </a:rPr>
              <a:t>Who are the </a:t>
            </a:r>
            <a:r>
              <a:rPr lang="en-US" sz="3600" dirty="0">
                <a:solidFill>
                  <a:srgbClr val="FFAD5B"/>
                </a:solidFill>
                <a:latin typeface="Franklin Gothic Medium" panose="020B0603020102020204" pitchFamily="34" charset="0"/>
              </a:rPr>
              <a:t>four</a:t>
            </a:r>
            <a:r>
              <a:rPr lang="en-US" sz="3600" dirty="0">
                <a:solidFill>
                  <a:schemeClr val="bg1"/>
                </a:solidFill>
                <a:latin typeface="Franklin Gothic Medium" panose="020B0603020102020204" pitchFamily="34" charset="0"/>
              </a:rPr>
              <a:t> major stakeholders of the Internet?</a:t>
            </a:r>
          </a:p>
          <a:p>
            <a:pPr marL="1143000" indent="-1143000">
              <a:buFont typeface="+mj-lt"/>
              <a:buAutoNum type="arabicPeriod"/>
            </a:pPr>
            <a:r>
              <a:rPr lang="en-US" sz="3600" dirty="0">
                <a:solidFill>
                  <a:schemeClr val="bg1"/>
                </a:solidFill>
                <a:latin typeface="Franklin Gothic Medium" panose="020B0603020102020204" pitchFamily="34" charset="0"/>
              </a:rPr>
              <a:t>Through a </a:t>
            </a:r>
            <a:r>
              <a:rPr lang="en-US" sz="3600" dirty="0">
                <a:solidFill>
                  <a:srgbClr val="FFAD5B"/>
                </a:solidFill>
                <a:latin typeface="Franklin Gothic Medium" panose="020B0603020102020204" pitchFamily="34" charset="0"/>
              </a:rPr>
              <a:t>deontological perspective</a:t>
            </a:r>
            <a:r>
              <a:rPr lang="en-US" sz="3600" dirty="0">
                <a:solidFill>
                  <a:schemeClr val="bg1"/>
                </a:solidFill>
                <a:latin typeface="Franklin Gothic Medium" panose="020B0603020102020204" pitchFamily="34" charset="0"/>
              </a:rPr>
              <a:t>, is it ethical to ban someone from the Internet?</a:t>
            </a:r>
          </a:p>
        </p:txBody>
      </p:sp>
    </p:spTree>
    <p:extLst>
      <p:ext uri="{BB962C8B-B14F-4D97-AF65-F5344CB8AC3E}">
        <p14:creationId xmlns:p14="http://schemas.microsoft.com/office/powerpoint/2010/main" val="650660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A0622C0-3D30-43D6-BB76-85697E9256C2}"/>
              </a:ext>
            </a:extLst>
          </p:cNvPr>
          <p:cNvCxnSpPr>
            <a:cxnSpLocks/>
          </p:cNvCxnSpPr>
          <p:nvPr/>
        </p:nvCxnSpPr>
        <p:spPr>
          <a:xfrm>
            <a:off x="1894866" y="6498624"/>
            <a:ext cx="8402267"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FBBF455-28A6-4E45-9CB4-F219161C1C4F}"/>
              </a:ext>
            </a:extLst>
          </p:cNvPr>
          <p:cNvSpPr/>
          <p:nvPr/>
        </p:nvSpPr>
        <p:spPr>
          <a:xfrm>
            <a:off x="428624" y="540306"/>
            <a:ext cx="11268075" cy="5362559"/>
          </a:xfrm>
          <a:prstGeom prst="rect">
            <a:avLst/>
          </a:prstGeom>
          <a:solidFill>
            <a:srgbClr val="7F7F7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A976A06-9D9F-4B20-BE52-CB9190206ADD}"/>
              </a:ext>
            </a:extLst>
          </p:cNvPr>
          <p:cNvSpPr txBox="1"/>
          <p:nvPr/>
        </p:nvSpPr>
        <p:spPr>
          <a:xfrm>
            <a:off x="844190" y="733447"/>
            <a:ext cx="10681060" cy="4832092"/>
          </a:xfrm>
          <a:prstGeom prst="rect">
            <a:avLst/>
          </a:prstGeom>
          <a:noFill/>
        </p:spPr>
        <p:txBody>
          <a:bodyPr wrap="square" rtlCol="0">
            <a:spAutoFit/>
          </a:bodyPr>
          <a:lstStyle/>
          <a:p>
            <a:r>
              <a:rPr lang="en-US" sz="2800" dirty="0">
                <a:solidFill>
                  <a:schemeClr val="bg1"/>
                </a:solidFill>
                <a:latin typeface="Franklin Gothic Medium" panose="020B0603020102020204" pitchFamily="34" charset="0"/>
              </a:rPr>
              <a:t>The internet plays a role in the greater majority of our everyday lives. People have the right to broadband or </a:t>
            </a:r>
            <a:r>
              <a:rPr lang="en-US" sz="2800" dirty="0">
                <a:solidFill>
                  <a:srgbClr val="FFAD5B"/>
                </a:solidFill>
                <a:latin typeface="Franklin Gothic Medium" panose="020B0603020102020204" pitchFamily="34" charset="0"/>
              </a:rPr>
              <a:t>freedom to connect</a:t>
            </a:r>
            <a:r>
              <a:rPr lang="en-US" sz="2800" dirty="0">
                <a:solidFill>
                  <a:schemeClr val="bg1"/>
                </a:solidFill>
                <a:latin typeface="Franklin Gothic Medium" panose="020B0603020102020204" pitchFamily="34" charset="0"/>
              </a:rPr>
              <a:t>. Internet access must be broadly available, and access cannot be unreasonably denied. That said, those guilty of crimes involving the internet have had this access </a:t>
            </a:r>
            <a:r>
              <a:rPr lang="en-US" sz="2800" dirty="0">
                <a:solidFill>
                  <a:srgbClr val="FFAD5B"/>
                </a:solidFill>
                <a:latin typeface="Franklin Gothic Medium" panose="020B0603020102020204" pitchFamily="34" charset="0"/>
              </a:rPr>
              <a:t>restricted</a:t>
            </a:r>
            <a:r>
              <a:rPr lang="en-US" sz="2800" dirty="0">
                <a:solidFill>
                  <a:schemeClr val="bg1"/>
                </a:solidFill>
                <a:latin typeface="Franklin Gothic Medium" panose="020B0603020102020204" pitchFamily="34" charset="0"/>
              </a:rPr>
              <a:t>.</a:t>
            </a:r>
          </a:p>
          <a:p>
            <a:endParaRPr lang="en-US" sz="2800" dirty="0">
              <a:solidFill>
                <a:schemeClr val="bg1"/>
              </a:solidFill>
              <a:latin typeface="Franklin Gothic Medium" panose="020B0603020102020204" pitchFamily="34" charset="0"/>
            </a:endParaRPr>
          </a:p>
          <a:p>
            <a:r>
              <a:rPr lang="en-US" sz="2800" dirty="0">
                <a:solidFill>
                  <a:schemeClr val="bg1"/>
                </a:solidFill>
                <a:latin typeface="Franklin Gothic Medium" panose="020B0603020102020204" pitchFamily="34" charset="0"/>
              </a:rPr>
              <a:t>Hackers, like any other convicted criminal, will have served their time and reached the point of </a:t>
            </a:r>
            <a:r>
              <a:rPr lang="en-US" sz="2800" dirty="0">
                <a:solidFill>
                  <a:srgbClr val="FFAD5B"/>
                </a:solidFill>
                <a:latin typeface="Franklin Gothic Medium" panose="020B0603020102020204" pitchFamily="34" charset="0"/>
              </a:rPr>
              <a:t>rehabilitation</a:t>
            </a:r>
            <a:r>
              <a:rPr lang="en-US" sz="2800" dirty="0">
                <a:solidFill>
                  <a:schemeClr val="bg1"/>
                </a:solidFill>
                <a:latin typeface="Franklin Gothic Medium" panose="020B0603020102020204" pitchFamily="34" charset="0"/>
              </a:rPr>
              <a:t>. Should they be discriminated against? What are the criteria for a </a:t>
            </a:r>
            <a:r>
              <a:rPr lang="en-US" sz="2800" dirty="0">
                <a:solidFill>
                  <a:srgbClr val="FFAD5B"/>
                </a:solidFill>
                <a:latin typeface="Franklin Gothic Medium" panose="020B0603020102020204" pitchFamily="34" charset="0"/>
              </a:rPr>
              <a:t>lifetime ban</a:t>
            </a:r>
            <a:r>
              <a:rPr lang="en-US" sz="2800" dirty="0">
                <a:solidFill>
                  <a:schemeClr val="bg1"/>
                </a:solidFill>
                <a:latin typeface="Franklin Gothic Medium" panose="020B0603020102020204" pitchFamily="34" charset="0"/>
              </a:rPr>
              <a:t>? What does a successful appeal look like? Who has the power to decide that someone doesn’t deserve this access anymore? </a:t>
            </a:r>
          </a:p>
        </p:txBody>
      </p:sp>
    </p:spTree>
    <p:extLst>
      <p:ext uri="{BB962C8B-B14F-4D97-AF65-F5344CB8AC3E}">
        <p14:creationId xmlns:p14="http://schemas.microsoft.com/office/powerpoint/2010/main" val="1764920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25C02-1596-4DB1-B359-66D12D6C1DB9}"/>
              </a:ext>
            </a:extLst>
          </p:cNvPr>
          <p:cNvPicPr>
            <a:picLocks noChangeAspect="1"/>
          </p:cNvPicPr>
          <p:nvPr/>
        </p:nvPicPr>
        <p:blipFill>
          <a:blip r:embed="rId3"/>
          <a:stretch>
            <a:fillRect/>
          </a:stretch>
        </p:blipFill>
        <p:spPr>
          <a:xfrm>
            <a:off x="-48607" y="905795"/>
            <a:ext cx="12240607" cy="2200275"/>
          </a:xfrm>
          <a:prstGeom prst="rect">
            <a:avLst/>
          </a:prstGeom>
        </p:spPr>
      </p:pic>
      <p:cxnSp>
        <p:nvCxnSpPr>
          <p:cNvPr id="4" name="Straight Connector 3">
            <a:extLst>
              <a:ext uri="{FF2B5EF4-FFF2-40B4-BE49-F238E27FC236}">
                <a16:creationId xmlns:a16="http://schemas.microsoft.com/office/drawing/2014/main" id="{94FE07F9-4A2D-4D0C-9933-D4CBAA8ECA90}"/>
              </a:ext>
            </a:extLst>
          </p:cNvPr>
          <p:cNvCxnSpPr>
            <a:cxnSpLocks/>
          </p:cNvCxnSpPr>
          <p:nvPr/>
        </p:nvCxnSpPr>
        <p:spPr>
          <a:xfrm>
            <a:off x="1266825" y="6251018"/>
            <a:ext cx="9366610"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542CD30-DD52-4779-A75B-C94FF58A702E}"/>
              </a:ext>
            </a:extLst>
          </p:cNvPr>
          <p:cNvSpPr/>
          <p:nvPr/>
        </p:nvSpPr>
        <p:spPr>
          <a:xfrm>
            <a:off x="1442301" y="1392810"/>
            <a:ext cx="8371550" cy="4272699"/>
          </a:xfrm>
          <a:prstGeom prst="rect">
            <a:avLst/>
          </a:prstGeom>
          <a:solidFill>
            <a:srgbClr val="7F7F7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0378A8D-D1BD-45C8-8EC5-621DF0A8AC63}"/>
              </a:ext>
            </a:extLst>
          </p:cNvPr>
          <p:cNvSpPr txBox="1"/>
          <p:nvPr/>
        </p:nvSpPr>
        <p:spPr>
          <a:xfrm>
            <a:off x="1710965" y="1615065"/>
            <a:ext cx="8017826" cy="3785652"/>
          </a:xfrm>
          <a:prstGeom prst="rect">
            <a:avLst/>
          </a:prstGeom>
          <a:noFill/>
        </p:spPr>
        <p:txBody>
          <a:bodyPr wrap="square" rtlCol="0">
            <a:spAutoFit/>
          </a:bodyPr>
          <a:lstStyle/>
          <a:p>
            <a:r>
              <a:rPr lang="en-US" sz="6000" dirty="0">
                <a:solidFill>
                  <a:schemeClr val="bg1"/>
                </a:solidFill>
                <a:latin typeface="Franklin Gothic Medium" panose="020B0603020102020204" pitchFamily="34" charset="0"/>
              </a:rPr>
              <a:t>The UN declared that “online freedom” is a </a:t>
            </a:r>
            <a:r>
              <a:rPr lang="en-US" sz="6000" dirty="0">
                <a:solidFill>
                  <a:srgbClr val="FFAD5B"/>
                </a:solidFill>
                <a:latin typeface="Franklin Gothic Medium" panose="020B0603020102020204" pitchFamily="34" charset="0"/>
              </a:rPr>
              <a:t>“human right” </a:t>
            </a:r>
            <a:r>
              <a:rPr lang="en-US" sz="6000" dirty="0">
                <a:solidFill>
                  <a:schemeClr val="bg1"/>
                </a:solidFill>
                <a:latin typeface="Franklin Gothic Medium" panose="020B0603020102020204" pitchFamily="34" charset="0"/>
              </a:rPr>
              <a:t>and that it must be protected. </a:t>
            </a:r>
          </a:p>
        </p:txBody>
      </p:sp>
    </p:spTree>
    <p:extLst>
      <p:ext uri="{BB962C8B-B14F-4D97-AF65-F5344CB8AC3E}">
        <p14:creationId xmlns:p14="http://schemas.microsoft.com/office/powerpoint/2010/main" val="2848130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D8A963-94B9-4696-BE44-94529389C539}"/>
              </a:ext>
            </a:extLst>
          </p:cNvPr>
          <p:cNvSpPr txBox="1"/>
          <p:nvPr/>
        </p:nvSpPr>
        <p:spPr>
          <a:xfrm>
            <a:off x="5748472" y="2360637"/>
            <a:ext cx="5187885" cy="4154984"/>
          </a:xfrm>
          <a:prstGeom prst="rect">
            <a:avLst/>
          </a:prstGeom>
          <a:noFill/>
        </p:spPr>
        <p:txBody>
          <a:bodyPr wrap="square" rtlCol="0">
            <a:spAutoFit/>
          </a:bodyPr>
          <a:lstStyle/>
          <a:p>
            <a:r>
              <a:rPr lang="en-US" sz="4400" dirty="0">
                <a:solidFill>
                  <a:schemeClr val="bg1"/>
                </a:solidFill>
                <a:latin typeface="Franklin Gothic Medium" panose="020B0603020102020204" pitchFamily="34" charset="0"/>
              </a:rPr>
              <a:t>Even though A/HRC/32/l.20 was </a:t>
            </a:r>
            <a:r>
              <a:rPr lang="en-US" sz="4400" dirty="0">
                <a:solidFill>
                  <a:srgbClr val="FFAD5B"/>
                </a:solidFill>
                <a:latin typeface="Franklin Gothic Medium" panose="020B0603020102020204" pitchFamily="34" charset="0"/>
              </a:rPr>
              <a:t>passed</a:t>
            </a:r>
            <a:r>
              <a:rPr lang="en-US" sz="4400" dirty="0">
                <a:solidFill>
                  <a:schemeClr val="bg1"/>
                </a:solidFill>
                <a:latin typeface="Franklin Gothic Medium" panose="020B0603020102020204" pitchFamily="34" charset="0"/>
              </a:rPr>
              <a:t>, it is not enforceable because it is a “soft law” and not a “hard law”. </a:t>
            </a:r>
          </a:p>
        </p:txBody>
      </p:sp>
      <p:cxnSp>
        <p:nvCxnSpPr>
          <p:cNvPr id="4" name="Straight Connector 3">
            <a:extLst>
              <a:ext uri="{FF2B5EF4-FFF2-40B4-BE49-F238E27FC236}">
                <a16:creationId xmlns:a16="http://schemas.microsoft.com/office/drawing/2014/main" id="{846842F5-E571-4CC6-A56C-78FCCD298766}"/>
              </a:ext>
            </a:extLst>
          </p:cNvPr>
          <p:cNvCxnSpPr>
            <a:cxnSpLocks/>
          </p:cNvCxnSpPr>
          <p:nvPr/>
        </p:nvCxnSpPr>
        <p:spPr>
          <a:xfrm>
            <a:off x="5748472" y="2208629"/>
            <a:ext cx="5598207"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C8C7105-6860-4D46-B0AF-EAFE388C0724}"/>
              </a:ext>
            </a:extLst>
          </p:cNvPr>
          <p:cNvSpPr txBox="1"/>
          <p:nvPr/>
        </p:nvSpPr>
        <p:spPr>
          <a:xfrm>
            <a:off x="5748472" y="306862"/>
            <a:ext cx="5598207" cy="1754326"/>
          </a:xfrm>
          <a:prstGeom prst="rect">
            <a:avLst/>
          </a:prstGeom>
          <a:noFill/>
        </p:spPr>
        <p:txBody>
          <a:bodyPr wrap="square" rtlCol="0">
            <a:spAutoFit/>
          </a:bodyPr>
          <a:lstStyle/>
          <a:p>
            <a:r>
              <a:rPr lang="en-US" sz="3600">
                <a:solidFill>
                  <a:schemeClr val="bg1"/>
                </a:solidFill>
                <a:latin typeface="Franklin Gothic Medium" panose="020B0603020102020204" pitchFamily="34" charset="0"/>
              </a:rPr>
              <a:t>The right to the internet was created in the form of resolution A/HRC/32/L.20. </a:t>
            </a:r>
            <a:endParaRPr lang="en-US" sz="3600" dirty="0">
              <a:solidFill>
                <a:schemeClr val="bg1"/>
              </a:solidFill>
              <a:latin typeface="Franklin Gothic Medium" panose="020B0603020102020204" pitchFamily="34" charset="0"/>
            </a:endParaRPr>
          </a:p>
        </p:txBody>
      </p:sp>
      <p:pic>
        <p:nvPicPr>
          <p:cNvPr id="1026" name="Picture 2" descr="Intel Brings Cloud Solutions to Broadband Forum Asia - IT Peer Network">
            <a:extLst>
              <a:ext uri="{FF2B5EF4-FFF2-40B4-BE49-F238E27FC236}">
                <a16:creationId xmlns:a16="http://schemas.microsoft.com/office/drawing/2014/main" id="{1537586C-C800-436C-B346-7528250650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40016"/>
          <a:stretch/>
        </p:blipFill>
        <p:spPr bwMode="auto">
          <a:xfrm>
            <a:off x="0" y="0"/>
            <a:ext cx="518788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397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oogle Shape;87;p17">
            <a:extLst>
              <a:ext uri="{FF2B5EF4-FFF2-40B4-BE49-F238E27FC236}">
                <a16:creationId xmlns:a16="http://schemas.microsoft.com/office/drawing/2014/main" id="{2F076051-F6D1-4D93-9135-17798F364A7E}"/>
              </a:ext>
            </a:extLst>
          </p:cNvPr>
          <p:cNvPicPr preferRelativeResize="0"/>
          <p:nvPr/>
        </p:nvPicPr>
        <p:blipFill>
          <a:blip r:embed="rId3">
            <a:alphaModFix/>
            <a:duotone>
              <a:prstClr val="black"/>
              <a:schemeClr val="accent1">
                <a:tint val="45000"/>
                <a:satMod val="400000"/>
              </a:schemeClr>
            </a:duotone>
          </a:blip>
          <a:stretch>
            <a:fillRect/>
          </a:stretch>
        </p:blipFill>
        <p:spPr>
          <a:xfrm>
            <a:off x="5303520" y="410466"/>
            <a:ext cx="6888479" cy="5060261"/>
          </a:xfrm>
          <a:prstGeom prst="rect">
            <a:avLst/>
          </a:prstGeom>
          <a:noFill/>
          <a:ln>
            <a:noFill/>
          </a:ln>
        </p:spPr>
      </p:pic>
      <p:pic>
        <p:nvPicPr>
          <p:cNvPr id="3" name="Picture 2">
            <a:extLst>
              <a:ext uri="{FF2B5EF4-FFF2-40B4-BE49-F238E27FC236}">
                <a16:creationId xmlns:a16="http://schemas.microsoft.com/office/drawing/2014/main" id="{C4A38417-4BDB-4FB9-B34D-E498CAC3CEEA}"/>
              </a:ext>
            </a:extLst>
          </p:cNvPr>
          <p:cNvPicPr>
            <a:picLocks noChangeAspect="1"/>
          </p:cNvPicPr>
          <p:nvPr/>
        </p:nvPicPr>
        <p:blipFill>
          <a:blip r:embed="rId4"/>
          <a:stretch>
            <a:fillRect/>
          </a:stretch>
        </p:blipFill>
        <p:spPr>
          <a:xfrm>
            <a:off x="618926" y="3158752"/>
            <a:ext cx="6019999" cy="3288759"/>
          </a:xfrm>
          <a:prstGeom prst="rect">
            <a:avLst/>
          </a:prstGeom>
        </p:spPr>
      </p:pic>
      <p:cxnSp>
        <p:nvCxnSpPr>
          <p:cNvPr id="4" name="Straight Connector 3">
            <a:extLst>
              <a:ext uri="{FF2B5EF4-FFF2-40B4-BE49-F238E27FC236}">
                <a16:creationId xmlns:a16="http://schemas.microsoft.com/office/drawing/2014/main" id="{042F1A1F-80D3-4FC4-BDCD-FEE333C0E6DC}"/>
              </a:ext>
            </a:extLst>
          </p:cNvPr>
          <p:cNvCxnSpPr>
            <a:cxnSpLocks/>
          </p:cNvCxnSpPr>
          <p:nvPr/>
        </p:nvCxnSpPr>
        <p:spPr>
          <a:xfrm>
            <a:off x="637780" y="2718527"/>
            <a:ext cx="4665740"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02FB961-CF2B-405D-A7A3-97DB0CAF53F2}"/>
              </a:ext>
            </a:extLst>
          </p:cNvPr>
          <p:cNvSpPr txBox="1"/>
          <p:nvPr/>
        </p:nvSpPr>
        <p:spPr>
          <a:xfrm>
            <a:off x="845212" y="3279637"/>
            <a:ext cx="5567425" cy="3046988"/>
          </a:xfrm>
          <a:prstGeom prst="rect">
            <a:avLst/>
          </a:prstGeom>
          <a:noFill/>
        </p:spPr>
        <p:txBody>
          <a:bodyPr wrap="square" rtlCol="0">
            <a:spAutoFit/>
          </a:bodyPr>
          <a:lstStyle/>
          <a:p>
            <a:r>
              <a:rPr lang="en-US" sz="3200" dirty="0">
                <a:solidFill>
                  <a:schemeClr val="bg1"/>
                </a:solidFill>
                <a:latin typeface="Franklin Gothic Medium" panose="020B0603020102020204" pitchFamily="34" charset="0"/>
              </a:rPr>
              <a:t>There are a total of </a:t>
            </a:r>
            <a:r>
              <a:rPr lang="en-US" sz="3200" dirty="0">
                <a:solidFill>
                  <a:srgbClr val="FFAD5B"/>
                </a:solidFill>
                <a:latin typeface="Franklin Gothic Medium" panose="020B0603020102020204" pitchFamily="34" charset="0"/>
              </a:rPr>
              <a:t>4,602,115,350</a:t>
            </a:r>
            <a:r>
              <a:rPr lang="en-US" sz="3200" dirty="0">
                <a:solidFill>
                  <a:schemeClr val="bg1"/>
                </a:solidFill>
                <a:latin typeface="Franklin Gothic Medium" panose="020B0603020102020204" pitchFamily="34" charset="0"/>
              </a:rPr>
              <a:t> people accessing the internet right now. Around </a:t>
            </a:r>
            <a:r>
              <a:rPr lang="en-US" sz="3200" dirty="0">
                <a:solidFill>
                  <a:srgbClr val="FFAD5B"/>
                </a:solidFill>
                <a:latin typeface="Franklin Gothic Medium" panose="020B0603020102020204" pitchFamily="34" charset="0"/>
              </a:rPr>
              <a:t>40% </a:t>
            </a:r>
            <a:r>
              <a:rPr lang="en-US" sz="3200" dirty="0">
                <a:solidFill>
                  <a:schemeClr val="bg1"/>
                </a:solidFill>
                <a:latin typeface="Franklin Gothic Medium" panose="020B0603020102020204" pitchFamily="34" charset="0"/>
              </a:rPr>
              <a:t>of the world population has accessed the internet today. </a:t>
            </a:r>
          </a:p>
        </p:txBody>
      </p:sp>
      <p:sp>
        <p:nvSpPr>
          <p:cNvPr id="5" name="Rectangle 4">
            <a:extLst>
              <a:ext uri="{FF2B5EF4-FFF2-40B4-BE49-F238E27FC236}">
                <a16:creationId xmlns:a16="http://schemas.microsoft.com/office/drawing/2014/main" id="{927893EA-6DB4-4760-B488-2A113D942B08}"/>
              </a:ext>
            </a:extLst>
          </p:cNvPr>
          <p:cNvSpPr/>
          <p:nvPr/>
        </p:nvSpPr>
        <p:spPr>
          <a:xfrm>
            <a:off x="618926" y="604845"/>
            <a:ext cx="4448374" cy="1938992"/>
          </a:xfrm>
          <a:prstGeom prst="rect">
            <a:avLst/>
          </a:prstGeom>
        </p:spPr>
        <p:txBody>
          <a:bodyPr wrap="square">
            <a:spAutoFit/>
          </a:bodyPr>
          <a:lstStyle/>
          <a:p>
            <a:r>
              <a:rPr lang="en-US" sz="4000" dirty="0">
                <a:solidFill>
                  <a:schemeClr val="bg1"/>
                </a:solidFill>
                <a:latin typeface="Franklin Gothic Medium" panose="020B0603020102020204" pitchFamily="34" charset="0"/>
              </a:rPr>
              <a:t>Within the last 30 years, internet usage has surged </a:t>
            </a:r>
          </a:p>
        </p:txBody>
      </p:sp>
    </p:spTree>
    <p:extLst>
      <p:ext uri="{BB962C8B-B14F-4D97-AF65-F5344CB8AC3E}">
        <p14:creationId xmlns:p14="http://schemas.microsoft.com/office/powerpoint/2010/main" val="795636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4;p18">
            <a:extLst>
              <a:ext uri="{FF2B5EF4-FFF2-40B4-BE49-F238E27FC236}">
                <a16:creationId xmlns:a16="http://schemas.microsoft.com/office/drawing/2014/main" id="{4ED58458-7BE9-4EBC-96CC-249E9F594181}"/>
              </a:ext>
            </a:extLst>
          </p:cNvPr>
          <p:cNvPicPr preferRelativeResize="0"/>
          <p:nvPr/>
        </p:nvPicPr>
        <p:blipFill>
          <a:blip r:embed="rId3">
            <a:alphaModFix/>
            <a:duotone>
              <a:prstClr val="black"/>
              <a:schemeClr val="accent2">
                <a:tint val="45000"/>
                <a:satMod val="400000"/>
              </a:schemeClr>
            </a:duotone>
          </a:blip>
          <a:stretch>
            <a:fillRect/>
          </a:stretch>
        </p:blipFill>
        <p:spPr>
          <a:xfrm>
            <a:off x="425969" y="696277"/>
            <a:ext cx="6451080" cy="3228253"/>
          </a:xfrm>
          <a:prstGeom prst="rect">
            <a:avLst/>
          </a:prstGeom>
          <a:noFill/>
          <a:ln>
            <a:noFill/>
          </a:ln>
        </p:spPr>
      </p:pic>
      <p:pic>
        <p:nvPicPr>
          <p:cNvPr id="3" name="Picture 2">
            <a:extLst>
              <a:ext uri="{FF2B5EF4-FFF2-40B4-BE49-F238E27FC236}">
                <a16:creationId xmlns:a16="http://schemas.microsoft.com/office/drawing/2014/main" id="{BAF1BB0B-CB82-4C36-948E-B3520C921461}"/>
              </a:ext>
            </a:extLst>
          </p:cNvPr>
          <p:cNvPicPr>
            <a:picLocks noChangeAspect="1"/>
          </p:cNvPicPr>
          <p:nvPr/>
        </p:nvPicPr>
        <p:blipFill>
          <a:blip r:embed="rId4"/>
          <a:stretch>
            <a:fillRect/>
          </a:stretch>
        </p:blipFill>
        <p:spPr>
          <a:xfrm>
            <a:off x="4188149" y="2779572"/>
            <a:ext cx="7289475" cy="3654193"/>
          </a:xfrm>
          <a:prstGeom prst="rect">
            <a:avLst/>
          </a:prstGeom>
        </p:spPr>
      </p:pic>
      <p:cxnSp>
        <p:nvCxnSpPr>
          <p:cNvPr id="4" name="Straight Connector 3">
            <a:extLst>
              <a:ext uri="{FF2B5EF4-FFF2-40B4-BE49-F238E27FC236}">
                <a16:creationId xmlns:a16="http://schemas.microsoft.com/office/drawing/2014/main" id="{13C17133-C18F-4A23-83D3-367ACB88FB34}"/>
              </a:ext>
            </a:extLst>
          </p:cNvPr>
          <p:cNvCxnSpPr>
            <a:cxnSpLocks/>
          </p:cNvCxnSpPr>
          <p:nvPr/>
        </p:nvCxnSpPr>
        <p:spPr>
          <a:xfrm>
            <a:off x="6877050" y="1451519"/>
            <a:ext cx="4205312"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A933A0A-7A6A-40E9-833A-8423ACE8DCDB}"/>
              </a:ext>
            </a:extLst>
          </p:cNvPr>
          <p:cNvSpPr txBox="1"/>
          <p:nvPr/>
        </p:nvSpPr>
        <p:spPr>
          <a:xfrm>
            <a:off x="4421762" y="3175507"/>
            <a:ext cx="7055862" cy="2862322"/>
          </a:xfrm>
          <a:prstGeom prst="rect">
            <a:avLst/>
          </a:prstGeom>
          <a:noFill/>
        </p:spPr>
        <p:txBody>
          <a:bodyPr wrap="square" rtlCol="0">
            <a:spAutoFit/>
          </a:bodyPr>
          <a:lstStyle/>
          <a:p>
            <a:r>
              <a:rPr lang="en-US" sz="3600" dirty="0">
                <a:solidFill>
                  <a:schemeClr val="bg1"/>
                </a:solidFill>
                <a:latin typeface="Franklin Gothic Medium" panose="020B0603020102020204" pitchFamily="34" charset="0"/>
              </a:rPr>
              <a:t>The internet gives us access to an </a:t>
            </a:r>
            <a:r>
              <a:rPr lang="en-US" sz="3600" dirty="0">
                <a:solidFill>
                  <a:srgbClr val="FFAD5B"/>
                </a:solidFill>
                <a:latin typeface="Franklin Gothic Medium" panose="020B0603020102020204" pitchFamily="34" charset="0"/>
              </a:rPr>
              <a:t>infinite</a:t>
            </a:r>
            <a:r>
              <a:rPr lang="en-US" sz="3600" dirty="0">
                <a:solidFill>
                  <a:schemeClr val="bg1"/>
                </a:solidFill>
                <a:latin typeface="Franklin Gothic Medium" panose="020B0603020102020204" pitchFamily="34" charset="0"/>
              </a:rPr>
              <a:t> amount of information at the touch of a button. It has changed the way we receive information in </a:t>
            </a:r>
            <a:r>
              <a:rPr lang="en-US" sz="3600" dirty="0">
                <a:solidFill>
                  <a:srgbClr val="FFAD5B"/>
                </a:solidFill>
                <a:latin typeface="Franklin Gothic Medium" panose="020B0603020102020204" pitchFamily="34" charset="0"/>
              </a:rPr>
              <a:t>drastic ways</a:t>
            </a:r>
            <a:r>
              <a:rPr lang="en-US" sz="3600" dirty="0">
                <a:solidFill>
                  <a:schemeClr val="bg1"/>
                </a:solidFill>
                <a:latin typeface="Franklin Gothic Medium" panose="020B0603020102020204" pitchFamily="34" charset="0"/>
              </a:rPr>
              <a:t>. </a:t>
            </a:r>
          </a:p>
        </p:txBody>
      </p:sp>
    </p:spTree>
    <p:extLst>
      <p:ext uri="{BB962C8B-B14F-4D97-AF65-F5344CB8AC3E}">
        <p14:creationId xmlns:p14="http://schemas.microsoft.com/office/powerpoint/2010/main" val="1592883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5BFC93-230D-4CEC-8B1C-D145487C4722}"/>
              </a:ext>
            </a:extLst>
          </p:cNvPr>
          <p:cNvPicPr>
            <a:picLocks noChangeAspect="1"/>
          </p:cNvPicPr>
          <p:nvPr/>
        </p:nvPicPr>
        <p:blipFill rotWithShape="1">
          <a:blip r:embed="rId3"/>
          <a:srcRect r="1643"/>
          <a:stretch/>
        </p:blipFill>
        <p:spPr>
          <a:xfrm>
            <a:off x="5915025" y="0"/>
            <a:ext cx="6276976" cy="6858000"/>
          </a:xfrm>
          <a:prstGeom prst="rect">
            <a:avLst/>
          </a:prstGeom>
        </p:spPr>
      </p:pic>
      <p:sp>
        <p:nvSpPr>
          <p:cNvPr id="3" name="TextBox 2">
            <a:extLst>
              <a:ext uri="{FF2B5EF4-FFF2-40B4-BE49-F238E27FC236}">
                <a16:creationId xmlns:a16="http://schemas.microsoft.com/office/drawing/2014/main" id="{F8D8A963-94B9-4696-BE44-94529389C539}"/>
              </a:ext>
            </a:extLst>
          </p:cNvPr>
          <p:cNvSpPr txBox="1"/>
          <p:nvPr/>
        </p:nvSpPr>
        <p:spPr>
          <a:xfrm>
            <a:off x="497793" y="1989019"/>
            <a:ext cx="5187885" cy="4401205"/>
          </a:xfrm>
          <a:prstGeom prst="rect">
            <a:avLst/>
          </a:prstGeom>
          <a:noFill/>
        </p:spPr>
        <p:txBody>
          <a:bodyPr wrap="square" rtlCol="0">
            <a:spAutoFit/>
          </a:bodyPr>
          <a:lstStyle/>
          <a:p>
            <a:r>
              <a:rPr lang="en-US" sz="4000" dirty="0">
                <a:solidFill>
                  <a:schemeClr val="bg1"/>
                </a:solidFill>
                <a:latin typeface="Franklin Gothic Medium" panose="020B0603020102020204" pitchFamily="34" charset="0"/>
              </a:rPr>
              <a:t>The Government and Society go </a:t>
            </a:r>
            <a:r>
              <a:rPr lang="en-US" sz="4000" dirty="0">
                <a:solidFill>
                  <a:srgbClr val="FFAD5B"/>
                </a:solidFill>
                <a:latin typeface="Franklin Gothic Medium" panose="020B0603020102020204" pitchFamily="34" charset="0"/>
              </a:rPr>
              <a:t>hand-in-hand</a:t>
            </a:r>
            <a:r>
              <a:rPr lang="en-US" sz="4000" dirty="0">
                <a:solidFill>
                  <a:schemeClr val="bg1"/>
                </a:solidFill>
                <a:latin typeface="Franklin Gothic Medium" panose="020B0603020102020204" pitchFamily="34" charset="0"/>
              </a:rPr>
              <a:t> with internet access. International organizations and the technical community </a:t>
            </a:r>
            <a:r>
              <a:rPr lang="en-US" sz="4000" dirty="0">
                <a:solidFill>
                  <a:srgbClr val="FFAD5B"/>
                </a:solidFill>
                <a:latin typeface="Franklin Gothic Medium" panose="020B0603020102020204" pitchFamily="34" charset="0"/>
              </a:rPr>
              <a:t>rely</a:t>
            </a:r>
            <a:r>
              <a:rPr lang="en-US" sz="4000" dirty="0">
                <a:solidFill>
                  <a:schemeClr val="bg1"/>
                </a:solidFill>
                <a:latin typeface="Franklin Gothic Medium" panose="020B0603020102020204" pitchFamily="34" charset="0"/>
              </a:rPr>
              <a:t> on internet access.</a:t>
            </a:r>
          </a:p>
        </p:txBody>
      </p:sp>
      <p:cxnSp>
        <p:nvCxnSpPr>
          <p:cNvPr id="4" name="Straight Connector 3">
            <a:extLst>
              <a:ext uri="{FF2B5EF4-FFF2-40B4-BE49-F238E27FC236}">
                <a16:creationId xmlns:a16="http://schemas.microsoft.com/office/drawing/2014/main" id="{846842F5-E571-4CC6-A56C-78FCCD298766}"/>
              </a:ext>
            </a:extLst>
          </p:cNvPr>
          <p:cNvCxnSpPr>
            <a:cxnSpLocks/>
          </p:cNvCxnSpPr>
          <p:nvPr/>
        </p:nvCxnSpPr>
        <p:spPr>
          <a:xfrm>
            <a:off x="497793" y="1709873"/>
            <a:ext cx="4887799"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C8C7105-6860-4D46-B0AF-EAFE388C0724}"/>
              </a:ext>
            </a:extLst>
          </p:cNvPr>
          <p:cNvSpPr txBox="1"/>
          <p:nvPr/>
        </p:nvSpPr>
        <p:spPr>
          <a:xfrm>
            <a:off x="497793" y="783155"/>
            <a:ext cx="5598207" cy="646331"/>
          </a:xfrm>
          <a:prstGeom prst="rect">
            <a:avLst/>
          </a:prstGeom>
          <a:noFill/>
        </p:spPr>
        <p:txBody>
          <a:bodyPr wrap="square" rtlCol="0">
            <a:spAutoFit/>
          </a:bodyPr>
          <a:lstStyle/>
          <a:p>
            <a:r>
              <a:rPr lang="en-US" sz="3600" dirty="0">
                <a:solidFill>
                  <a:schemeClr val="bg1"/>
                </a:solidFill>
                <a:latin typeface="Franklin Gothic Medium" panose="020B0603020102020204" pitchFamily="34" charset="0"/>
              </a:rPr>
              <a:t>Four Main Stakeholders </a:t>
            </a:r>
          </a:p>
        </p:txBody>
      </p:sp>
    </p:spTree>
    <p:extLst>
      <p:ext uri="{BB962C8B-B14F-4D97-AF65-F5344CB8AC3E}">
        <p14:creationId xmlns:p14="http://schemas.microsoft.com/office/powerpoint/2010/main" val="3222109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46842F5-E571-4CC6-A56C-78FCCD298766}"/>
              </a:ext>
            </a:extLst>
          </p:cNvPr>
          <p:cNvCxnSpPr>
            <a:cxnSpLocks/>
          </p:cNvCxnSpPr>
          <p:nvPr/>
        </p:nvCxnSpPr>
        <p:spPr>
          <a:xfrm>
            <a:off x="497793" y="1709873"/>
            <a:ext cx="11017932"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pic>
        <p:nvPicPr>
          <p:cNvPr id="6" name="Google Shape;114;p20">
            <a:extLst>
              <a:ext uri="{FF2B5EF4-FFF2-40B4-BE49-F238E27FC236}">
                <a16:creationId xmlns:a16="http://schemas.microsoft.com/office/drawing/2014/main" id="{E4666856-8AD4-4A8B-A562-49D1F410C387}"/>
              </a:ext>
            </a:extLst>
          </p:cNvPr>
          <p:cNvPicPr preferRelativeResize="0"/>
          <p:nvPr/>
        </p:nvPicPr>
        <p:blipFill>
          <a:blip r:embed="rId3">
            <a:alphaModFix/>
          </a:blip>
          <a:stretch>
            <a:fillRect/>
          </a:stretch>
        </p:blipFill>
        <p:spPr>
          <a:xfrm>
            <a:off x="396958" y="2105379"/>
            <a:ext cx="6570150" cy="4020571"/>
          </a:xfrm>
          <a:prstGeom prst="rect">
            <a:avLst/>
          </a:prstGeom>
          <a:noFill/>
          <a:ln>
            <a:noFill/>
          </a:ln>
        </p:spPr>
      </p:pic>
      <p:pic>
        <p:nvPicPr>
          <p:cNvPr id="7" name="Google Shape;115;p20">
            <a:extLst>
              <a:ext uri="{FF2B5EF4-FFF2-40B4-BE49-F238E27FC236}">
                <a16:creationId xmlns:a16="http://schemas.microsoft.com/office/drawing/2014/main" id="{4A3C2647-264B-4157-B27E-39B7998A5E62}"/>
              </a:ext>
            </a:extLst>
          </p:cNvPr>
          <p:cNvPicPr preferRelativeResize="0"/>
          <p:nvPr/>
        </p:nvPicPr>
        <p:blipFill>
          <a:blip r:embed="rId4">
            <a:alphaModFix/>
          </a:blip>
          <a:stretch>
            <a:fillRect/>
          </a:stretch>
        </p:blipFill>
        <p:spPr>
          <a:xfrm>
            <a:off x="7216010" y="2696758"/>
            <a:ext cx="4493307" cy="2541992"/>
          </a:xfrm>
          <a:prstGeom prst="rect">
            <a:avLst/>
          </a:prstGeom>
          <a:noFill/>
          <a:ln>
            <a:noFill/>
          </a:ln>
        </p:spPr>
      </p:pic>
      <p:sp>
        <p:nvSpPr>
          <p:cNvPr id="9" name="TextBox 8">
            <a:extLst>
              <a:ext uri="{FF2B5EF4-FFF2-40B4-BE49-F238E27FC236}">
                <a16:creationId xmlns:a16="http://schemas.microsoft.com/office/drawing/2014/main" id="{6F587D2F-490F-4694-AEB3-208BF4A2F8F4}"/>
              </a:ext>
            </a:extLst>
          </p:cNvPr>
          <p:cNvSpPr txBox="1"/>
          <p:nvPr/>
        </p:nvSpPr>
        <p:spPr>
          <a:xfrm>
            <a:off x="852188" y="818052"/>
            <a:ext cx="10309142" cy="646331"/>
          </a:xfrm>
          <a:prstGeom prst="rect">
            <a:avLst/>
          </a:prstGeom>
          <a:noFill/>
        </p:spPr>
        <p:txBody>
          <a:bodyPr wrap="square" rtlCol="0">
            <a:spAutoFit/>
          </a:bodyPr>
          <a:lstStyle/>
          <a:p>
            <a:r>
              <a:rPr lang="en-US" sz="3600" dirty="0">
                <a:solidFill>
                  <a:schemeClr val="bg1"/>
                </a:solidFill>
                <a:latin typeface="Franklin Gothic Medium" panose="020B0603020102020204" pitchFamily="34" charset="0"/>
              </a:rPr>
              <a:t>U.S. Online Shopping Order Value by Device 2019</a:t>
            </a:r>
          </a:p>
        </p:txBody>
      </p:sp>
    </p:spTree>
    <p:extLst>
      <p:ext uri="{BB962C8B-B14F-4D97-AF65-F5344CB8AC3E}">
        <p14:creationId xmlns:p14="http://schemas.microsoft.com/office/powerpoint/2010/main" val="2017436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46842F5-E571-4CC6-A56C-78FCCD298766}"/>
              </a:ext>
            </a:extLst>
          </p:cNvPr>
          <p:cNvCxnSpPr>
            <a:cxnSpLocks/>
          </p:cNvCxnSpPr>
          <p:nvPr/>
        </p:nvCxnSpPr>
        <p:spPr>
          <a:xfrm>
            <a:off x="587034" y="5399482"/>
            <a:ext cx="11017932" cy="0"/>
          </a:xfrm>
          <a:prstGeom prst="line">
            <a:avLst/>
          </a:prstGeom>
          <a:ln w="57150">
            <a:solidFill>
              <a:srgbClr val="006BB5"/>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F587D2F-490F-4694-AEB3-208BF4A2F8F4}"/>
              </a:ext>
            </a:extLst>
          </p:cNvPr>
          <p:cNvSpPr txBox="1"/>
          <p:nvPr/>
        </p:nvSpPr>
        <p:spPr>
          <a:xfrm>
            <a:off x="587034" y="5658649"/>
            <a:ext cx="11339812" cy="646331"/>
          </a:xfrm>
          <a:prstGeom prst="rect">
            <a:avLst/>
          </a:prstGeom>
          <a:noFill/>
        </p:spPr>
        <p:txBody>
          <a:bodyPr wrap="square" rtlCol="0">
            <a:spAutoFit/>
          </a:bodyPr>
          <a:lstStyle/>
          <a:p>
            <a:r>
              <a:rPr lang="en-US" sz="3600" dirty="0">
                <a:solidFill>
                  <a:schemeClr val="bg1"/>
                </a:solidFill>
                <a:latin typeface="Franklin Gothic Medium" panose="020B0603020102020204" pitchFamily="34" charset="0"/>
              </a:rPr>
              <a:t>Number of Internet Users Worldwide as of January 2019</a:t>
            </a:r>
          </a:p>
        </p:txBody>
      </p:sp>
      <p:pic>
        <p:nvPicPr>
          <p:cNvPr id="8" name="Google Shape;122;p21">
            <a:extLst>
              <a:ext uri="{FF2B5EF4-FFF2-40B4-BE49-F238E27FC236}">
                <a16:creationId xmlns:a16="http://schemas.microsoft.com/office/drawing/2014/main" id="{EE0AAB4C-F965-4992-A8A1-73E1FDB64682}"/>
              </a:ext>
            </a:extLst>
          </p:cNvPr>
          <p:cNvPicPr preferRelativeResize="0"/>
          <p:nvPr/>
        </p:nvPicPr>
        <p:blipFill>
          <a:blip r:embed="rId3">
            <a:alphaModFix/>
            <a:duotone>
              <a:schemeClr val="accent2">
                <a:shade val="45000"/>
                <a:satMod val="135000"/>
              </a:schemeClr>
              <a:prstClr val="white"/>
            </a:duotone>
          </a:blip>
          <a:stretch>
            <a:fillRect/>
          </a:stretch>
        </p:blipFill>
        <p:spPr>
          <a:xfrm>
            <a:off x="1918168" y="372668"/>
            <a:ext cx="8355663" cy="4527417"/>
          </a:xfrm>
          <a:prstGeom prst="rect">
            <a:avLst/>
          </a:prstGeom>
          <a:noFill/>
          <a:ln>
            <a:noFill/>
          </a:ln>
        </p:spPr>
      </p:pic>
    </p:spTree>
    <p:extLst>
      <p:ext uri="{BB962C8B-B14F-4D97-AF65-F5344CB8AC3E}">
        <p14:creationId xmlns:p14="http://schemas.microsoft.com/office/powerpoint/2010/main" val="3109276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809</Words>
  <Application>Microsoft Office PowerPoint</Application>
  <PresentationFormat>Widescreen</PresentationFormat>
  <Paragraphs>61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Franklin Gothic Medium</vt:lpstr>
      <vt:lpstr>Times New Roman</vt:lpstr>
      <vt:lpstr>Office Theme</vt:lpstr>
      <vt:lpstr>Do convicted hackers still have the right to internet access?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 Kameny</dc:title>
  <dc:creator>Emily Wantland</dc:creator>
  <cp:lastModifiedBy>Emily Wantland</cp:lastModifiedBy>
  <cp:revision>105</cp:revision>
  <dcterms:created xsi:type="dcterms:W3CDTF">2018-04-11T22:34:05Z</dcterms:created>
  <dcterms:modified xsi:type="dcterms:W3CDTF">2020-07-01T23:14:09Z</dcterms:modified>
</cp:coreProperties>
</file>