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3"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jpeg"/><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5830" y="1122680"/>
            <a:ext cx="7946390" cy="2387600"/>
          </a:xfrm>
        </p:spPr>
        <p:txBody>
          <a:bodyPr/>
          <a:lstStyle/>
          <a:p>
            <a:pPr algn="r"/>
            <a:r>
              <a:rPr lang="en-US" sz="7200" dirty="0">
                <a:latin typeface="微软雅黑" panose="020B0503020204020204" charset="-122"/>
                <a:ea typeface="微软雅黑" panose="020B0503020204020204" charset="-122"/>
              </a:rPr>
              <a:t>Kitty Buddy Go!</a:t>
            </a:r>
            <a:endParaRPr lang="en-US" altLang="en-US" sz="7200" dirty="0">
              <a:latin typeface="微软雅黑" panose="020B0503020204020204" charset="-122"/>
              <a:ea typeface="微软雅黑" panose="020B0503020204020204" charset="-122"/>
            </a:endParaRPr>
          </a:p>
        </p:txBody>
      </p:sp>
      <p:sp>
        <p:nvSpPr>
          <p:cNvPr id="3" name="Subtitle 2"/>
          <p:cNvSpPr>
            <a:spLocks noGrp="1"/>
          </p:cNvSpPr>
          <p:nvPr>
            <p:ph type="subTitle" idx="1"/>
          </p:nvPr>
        </p:nvSpPr>
        <p:spPr>
          <a:xfrm>
            <a:off x="4493260" y="3820160"/>
            <a:ext cx="6823075" cy="2510155"/>
          </a:xfrm>
        </p:spPr>
        <p:txBody>
          <a:bodyPr>
            <a:normAutofit lnSpcReduction="10000"/>
          </a:bodyPr>
          <a:lstStyle/>
          <a:p>
            <a:pPr algn="r"/>
            <a:r>
              <a:rPr lang="en-US" sz="2000">
                <a:latin typeface="微软雅黑" panose="020B0503020204020204" charset="-122"/>
                <a:ea typeface="微软雅黑" panose="020B0503020204020204" charset="-122"/>
              </a:rPr>
              <a:t>Single Player 2D Mobile Game</a:t>
            </a:r>
            <a:endParaRPr lang="en-US" sz="2000">
              <a:latin typeface="微软雅黑" panose="020B0503020204020204" charset="-122"/>
              <a:ea typeface="微软雅黑" panose="020B0503020204020204" charset="-122"/>
            </a:endParaRPr>
          </a:p>
          <a:p>
            <a:pPr algn="r"/>
            <a:r>
              <a:rPr lang="en-US" sz="2000">
                <a:latin typeface="微软雅黑" panose="020B0503020204020204" charset="-122"/>
                <a:ea typeface="微软雅黑" panose="020B0503020204020204" charset="-122"/>
                <a:sym typeface="+mn-ea"/>
              </a:rPr>
              <a:t>Side Scrolling Platformer/Endless Runner</a:t>
            </a:r>
            <a:endParaRPr lang="en-US" sz="2000">
              <a:latin typeface="微软雅黑" panose="020B0503020204020204" charset="-122"/>
              <a:ea typeface="微软雅黑" panose="020B0503020204020204" charset="-122"/>
            </a:endParaRPr>
          </a:p>
          <a:p>
            <a:pPr algn="r"/>
            <a:r>
              <a:rPr lang="en-US" sz="2000" b="1">
                <a:latin typeface="微软雅黑" panose="020B0503020204020204" charset="-122"/>
                <a:ea typeface="微软雅黑" panose="020B0503020204020204" charset="-122"/>
              </a:rPr>
              <a:t>Build in Unity</a:t>
            </a:r>
            <a:endParaRPr lang="en-US" sz="2000" b="1">
              <a:latin typeface="Microsoft JhengHei Light" panose="020B0304030504040204" charset="-120"/>
              <a:ea typeface="Microsoft JhengHei Light" panose="020B0304030504040204" charset="-120"/>
            </a:endParaRPr>
          </a:p>
          <a:p>
            <a:pPr algn="r"/>
            <a:r>
              <a:rPr lang="en-US" sz="2000">
                <a:latin typeface="微软雅黑" panose="020B0503020204020204" charset="-122"/>
                <a:ea typeface="微软雅黑" panose="020B0503020204020204" charset="-122"/>
              </a:rPr>
              <a:t>For all mobile players</a:t>
            </a:r>
            <a:endParaRPr lang="en-US" sz="2000">
              <a:latin typeface="Microsoft JhengHei Light" panose="020B0304030504040204" charset="-120"/>
              <a:ea typeface="Microsoft JhengHei Light" panose="020B0304030504040204" charset="-120"/>
            </a:endParaRPr>
          </a:p>
          <a:p>
            <a:pPr algn="r"/>
            <a:r>
              <a:rPr lang="en-US" sz="1400" b="1">
                <a:latin typeface="Microsoft JhengHei Light" panose="020B0304030504040204" charset="-120"/>
                <a:ea typeface="Microsoft JhengHei Light" panose="020B0304030504040204" charset="-120"/>
              </a:rPr>
              <a:t>2017-2019</a:t>
            </a:r>
            <a:endParaRPr lang="en-US" sz="1400" b="1">
              <a:latin typeface="Microsoft JhengHei Light" panose="020B0304030504040204" charset="-120"/>
              <a:ea typeface="Microsoft JhengHei Light" panose="020B0304030504040204" charset="-120"/>
            </a:endParaRPr>
          </a:p>
        </p:txBody>
      </p:sp>
      <p:pic>
        <p:nvPicPr>
          <p:cNvPr id="4" name="Picture 3" descr="Black-Cat-PNG-Transparent"/>
          <p:cNvPicPr>
            <a:picLocks noChangeAspect="1"/>
          </p:cNvPicPr>
          <p:nvPr/>
        </p:nvPicPr>
        <p:blipFill>
          <a:blip r:embed="rId1"/>
          <a:stretch>
            <a:fillRect/>
          </a:stretch>
        </p:blipFill>
        <p:spPr>
          <a:xfrm>
            <a:off x="1526540" y="1873885"/>
            <a:ext cx="2640965" cy="2640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15"/>
            <a:ext cx="10515600" cy="1325563"/>
          </a:xfrm>
        </p:spPr>
        <p:txBody>
          <a:bodyPr/>
          <a:lstStyle/>
          <a:p>
            <a:pPr algn="ctr"/>
            <a:r>
              <a:rPr lang="en-US" dirty="0">
                <a:latin typeface="+mn-lt"/>
                <a:ea typeface="微软雅黑" panose="020B0503020204020204" charset="-122"/>
                <a:cs typeface="+mn-lt"/>
              </a:rPr>
              <a:t>Story/Setting/Character</a:t>
            </a:r>
            <a:endParaRPr lang="en-US" dirty="0">
              <a:latin typeface="+mn-lt"/>
              <a:ea typeface="微软雅黑" panose="020B0503020204020204" charset="-122"/>
              <a:cs typeface="+mn-lt"/>
            </a:endParaRPr>
          </a:p>
        </p:txBody>
      </p:sp>
      <p:sp>
        <p:nvSpPr>
          <p:cNvPr id="3" name="Content Placeholder 2"/>
          <p:cNvSpPr>
            <a:spLocks noGrp="1"/>
          </p:cNvSpPr>
          <p:nvPr>
            <p:ph sz="half" idx="1"/>
          </p:nvPr>
        </p:nvSpPr>
        <p:spPr>
          <a:xfrm>
            <a:off x="762000" y="584835"/>
            <a:ext cx="7552055" cy="4818380"/>
          </a:xfrm>
        </p:spPr>
        <p:txBody>
          <a:bodyPr/>
          <a:lstStyle/>
          <a:p>
            <a:endParaRPr lang="en-US"/>
          </a:p>
          <a:p>
            <a:pPr>
              <a:lnSpc>
                <a:spcPct val="150000"/>
              </a:lnSpc>
            </a:pPr>
            <a:r>
              <a:rPr lang="en-US" sz="2000">
                <a:latin typeface="+mj-lt"/>
                <a:ea typeface="等线 Light" panose="02010600030101010101" charset="-122"/>
                <a:cs typeface="+mj-lt"/>
              </a:rPr>
              <a:t>A lonely and brave black cat lives in a skyscraper of a big city. He is eager to find his girl on the other side of the city. As a cat, it is the way full of traps and obstacles in a big city, and he probably would sacrifice his life. However, he is fearless for his love.</a:t>
            </a:r>
            <a:endParaRPr lang="en-US" sz="2000">
              <a:latin typeface="Microsoft JhengHei Light" panose="020B0304030504040204" charset="-120"/>
              <a:ea typeface="Microsoft JhengHei Light" panose="020B0304030504040204" charset="-120"/>
            </a:endParaRPr>
          </a:p>
          <a:p>
            <a:pPr lvl="1"/>
            <a:endParaRPr lang="en-US"/>
          </a:p>
        </p:txBody>
      </p:sp>
      <p:pic>
        <p:nvPicPr>
          <p:cNvPr id="4" name="Content Placeholder 3" descr="download"/>
          <p:cNvPicPr>
            <a:picLocks noGrp="1" noChangeAspect="1"/>
          </p:cNvPicPr>
          <p:nvPr>
            <p:ph sz="half" idx="2"/>
          </p:nvPr>
        </p:nvPicPr>
        <p:blipFill>
          <a:blip r:embed="rId1"/>
          <a:stretch>
            <a:fillRect/>
          </a:stretch>
        </p:blipFill>
        <p:spPr>
          <a:xfrm>
            <a:off x="746760" y="3840480"/>
            <a:ext cx="5156835" cy="2148840"/>
          </a:xfrm>
          <a:prstGeom prst="rect">
            <a:avLst/>
          </a:prstGeom>
        </p:spPr>
      </p:pic>
      <p:pic>
        <p:nvPicPr>
          <p:cNvPr id="7" name="Picture 6" descr="Black-Cat-PNG-Transparent"/>
          <p:cNvPicPr>
            <a:picLocks noChangeAspect="1"/>
          </p:cNvPicPr>
          <p:nvPr/>
        </p:nvPicPr>
        <p:blipFill>
          <a:blip r:embed="rId2"/>
          <a:stretch>
            <a:fillRect/>
          </a:stretch>
        </p:blipFill>
        <p:spPr>
          <a:xfrm>
            <a:off x="1222375" y="3023235"/>
            <a:ext cx="1092835" cy="1092835"/>
          </a:xfrm>
          <a:prstGeom prst="rect">
            <a:avLst/>
          </a:prstGeom>
        </p:spPr>
      </p:pic>
      <p:pic>
        <p:nvPicPr>
          <p:cNvPr id="10" name="Picture 9" descr="images"/>
          <p:cNvPicPr>
            <a:picLocks noChangeAspect="1"/>
          </p:cNvPicPr>
          <p:nvPr/>
        </p:nvPicPr>
        <p:blipFill>
          <a:blip r:embed="rId3"/>
          <a:stretch>
            <a:fillRect/>
          </a:stretch>
        </p:blipFill>
        <p:spPr>
          <a:xfrm>
            <a:off x="9017635" y="1495425"/>
            <a:ext cx="1899920" cy="1899920"/>
          </a:xfrm>
          <a:prstGeom prst="rect">
            <a:avLst/>
          </a:prstGeom>
        </p:spPr>
      </p:pic>
      <p:pic>
        <p:nvPicPr>
          <p:cNvPr id="11" name="Picture 10" descr="kphswy"/>
          <p:cNvPicPr>
            <a:picLocks noChangeAspect="1"/>
          </p:cNvPicPr>
          <p:nvPr/>
        </p:nvPicPr>
        <p:blipFill>
          <a:blip r:embed="rId4"/>
          <a:stretch>
            <a:fillRect/>
          </a:stretch>
        </p:blipFill>
        <p:spPr>
          <a:xfrm>
            <a:off x="10408285" y="1359535"/>
            <a:ext cx="1045210" cy="1045210"/>
          </a:xfrm>
          <a:prstGeom prst="rect">
            <a:avLst/>
          </a:prstGeom>
        </p:spPr>
      </p:pic>
      <p:cxnSp>
        <p:nvCxnSpPr>
          <p:cNvPr id="13" name="Straight Connector 12"/>
          <p:cNvCxnSpPr/>
          <p:nvPr/>
        </p:nvCxnSpPr>
        <p:spPr>
          <a:xfrm>
            <a:off x="5936615" y="5715000"/>
            <a:ext cx="1952625" cy="0"/>
          </a:xfrm>
          <a:prstGeom prst="line">
            <a:avLst/>
          </a:prstGeom>
          <a:ln w="28575" cmpd="dbl">
            <a:solidFill>
              <a:schemeClr val="accent1">
                <a:shade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7886065" y="4236085"/>
            <a:ext cx="0" cy="1466215"/>
          </a:xfrm>
          <a:prstGeom prst="line">
            <a:avLst/>
          </a:prstGeom>
          <a:ln w="28575" cmpd="dbl">
            <a:solidFill>
              <a:schemeClr val="accent1">
                <a:shade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877810" y="4243705"/>
            <a:ext cx="2196465" cy="0"/>
          </a:xfrm>
          <a:prstGeom prst="line">
            <a:avLst/>
          </a:prstGeom>
          <a:ln w="28575" cmpd="dbl">
            <a:solidFill>
              <a:schemeClr val="accent1">
                <a:shade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0068560" y="3213100"/>
            <a:ext cx="0" cy="1022985"/>
          </a:xfrm>
          <a:prstGeom prst="line">
            <a:avLst/>
          </a:prstGeom>
          <a:ln w="28575" cmpd="dbl">
            <a:solidFill>
              <a:schemeClr val="accent1">
                <a:shade val="50000"/>
              </a:schemeClr>
            </a:solidFill>
            <a:prstDash val="sysDash"/>
          </a:ln>
        </p:spPr>
        <p:style>
          <a:lnRef idx="1">
            <a:schemeClr val="dk1"/>
          </a:lnRef>
          <a:fillRef idx="0">
            <a:schemeClr val="dk1"/>
          </a:fillRef>
          <a:effectRef idx="0">
            <a:schemeClr val="dk1"/>
          </a:effectRef>
          <a:fontRef idx="minor">
            <a:schemeClr val="tx1"/>
          </a:fontRef>
        </p:style>
      </p:cxnSp>
      <p:sp>
        <p:nvSpPr>
          <p:cNvPr id="17" name="Title 1"/>
          <p:cNvSpPr>
            <a:spLocks noGrp="1"/>
          </p:cNvSpPr>
          <p:nvPr/>
        </p:nvSpPr>
        <p:spPr>
          <a:xfrm>
            <a:off x="4901565" y="53073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微软雅黑" panose="020B0503020204020204" charset="-122"/>
                <a:ea typeface="微软雅黑" panose="020B0503020204020204" charset="-122"/>
              </a:rPr>
              <a:t>Look&amp;Feel</a:t>
            </a:r>
            <a:endParaRPr lang="en-US" sz="28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Target Audience</a:t>
            </a:r>
            <a:endParaRPr lang="en-US" b="1"/>
          </a:p>
        </p:txBody>
      </p:sp>
      <p:sp>
        <p:nvSpPr>
          <p:cNvPr id="3" name="Content Placeholder 2"/>
          <p:cNvSpPr>
            <a:spLocks noGrp="1"/>
          </p:cNvSpPr>
          <p:nvPr>
            <p:ph sz="half" idx="1"/>
          </p:nvPr>
        </p:nvSpPr>
        <p:spPr>
          <a:xfrm>
            <a:off x="838200" y="1825625"/>
            <a:ext cx="9941560" cy="4351655"/>
          </a:xfrm>
        </p:spPr>
        <p:txBody>
          <a:bodyPr vert="horz" lIns="91440" tIns="45720" rIns="91440" bIns="45720" rtlCol="0" anchor="t">
            <a:normAutofit fontScale="92500"/>
          </a:bodyPr>
          <a:lstStyle/>
          <a:p>
            <a:pPr>
              <a:lnSpc>
                <a:spcPct val="150000"/>
              </a:lnSpc>
            </a:pPr>
            <a:r>
              <a:rPr lang="en-US" dirty="0"/>
              <a:t>students, working class, everyone who has a smart phone and mic.</a:t>
            </a:r>
            <a:endParaRPr lang="en-US" dirty="0"/>
          </a:p>
          <a:p>
            <a:pPr marL="0" indent="0">
              <a:buNone/>
            </a:pPr>
            <a:endParaRPr lang="en-US"/>
          </a:p>
          <a:p>
            <a:pPr>
              <a:lnSpc>
                <a:spcPct val="150000"/>
              </a:lnSpc>
            </a:pPr>
            <a:r>
              <a:rPr lang="en-US" dirty="0">
                <a:sym typeface="+mn-ea"/>
              </a:rPr>
              <a:t>This game is aimed at small pieces of scattered time. such as play </a:t>
            </a:r>
            <a:r>
              <a:rPr lang="en-US" dirty="0"/>
              <a:t>in public transportation; in lines while waiting for something; </a:t>
            </a:r>
            <a:r>
              <a:rPr lang="en-US" dirty="0">
                <a:sym typeface="+mn-ea"/>
              </a:rPr>
              <a:t>on the way to work; even on the toilet. it needs to play quietly in public. Blowing only in this game. Shouting, yelling even talking are not appropriate in public circumstances.</a:t>
            </a:r>
            <a:endParaRPr lang="en-US" dirty="0"/>
          </a:p>
          <a:p>
            <a:pPr marL="457200" lvl="1" indent="0">
              <a:buNone/>
            </a:pPr>
            <a:endParaRPr lang="en-US"/>
          </a:p>
          <a:p>
            <a:pPr lvl="1"/>
            <a:endParaRPr lang="en-US"/>
          </a:p>
          <a:p>
            <a:pPr lvl="1"/>
            <a:endParaRPr lang="en-US"/>
          </a:p>
        </p:txBody>
      </p:sp>
      <p:pic>
        <p:nvPicPr>
          <p:cNvPr id="7" name="Content Placeholder 6" descr="Black-Cat-PNG-Transparent"/>
          <p:cNvPicPr>
            <a:picLocks noGrp="1" noChangeAspect="1"/>
          </p:cNvPicPr>
          <p:nvPr>
            <p:ph sz="half" idx="2"/>
          </p:nvPr>
        </p:nvPicPr>
        <p:blipFill>
          <a:blip r:embed="rId1"/>
          <a:stretch>
            <a:fillRect/>
          </a:stretch>
        </p:blipFill>
        <p:spPr>
          <a:xfrm>
            <a:off x="3415030" y="580390"/>
            <a:ext cx="758190" cy="758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Gameplay</a:t>
            </a:r>
            <a:endParaRPr lang="en-US" b="1"/>
          </a:p>
        </p:txBody>
      </p:sp>
      <p:sp>
        <p:nvSpPr>
          <p:cNvPr id="3" name="Content Placeholder 2"/>
          <p:cNvSpPr>
            <a:spLocks noGrp="1"/>
          </p:cNvSpPr>
          <p:nvPr>
            <p:ph sz="half" idx="1"/>
          </p:nvPr>
        </p:nvSpPr>
        <p:spPr>
          <a:xfrm>
            <a:off x="838200" y="1825625"/>
            <a:ext cx="9941560" cy="4351655"/>
          </a:xfrm>
        </p:spPr>
        <p:txBody>
          <a:bodyPr vert="horz" lIns="91440" tIns="45720" rIns="91440" bIns="45720" rtlCol="0" anchor="t">
            <a:normAutofit fontScale="55000" lnSpcReduction="20000"/>
          </a:bodyPr>
          <a:lstStyle/>
          <a:p>
            <a:pPr>
              <a:lnSpc>
                <a:spcPct val="160000"/>
              </a:lnSpc>
            </a:pPr>
            <a:r>
              <a:rPr lang="en-US" dirty="0"/>
              <a:t>one character &amp; one life only, no props, simple and light design for mobile user.</a:t>
            </a:r>
            <a:endParaRPr lang="en-US" dirty="0">
              <a:cs typeface="Calibri" panose="020F0502020204030204"/>
            </a:endParaRPr>
          </a:p>
          <a:p>
            <a:pPr>
              <a:lnSpc>
                <a:spcPct val="160000"/>
              </a:lnSpc>
            </a:pPr>
            <a:r>
              <a:rPr lang="en-US" dirty="0"/>
              <a:t>voice reggeization(only for PC user)</a:t>
            </a:r>
            <a:endParaRPr lang="en-US" dirty="0">
              <a:cs typeface="Calibri" panose="020F0502020204030204"/>
            </a:endParaRPr>
          </a:p>
          <a:p>
            <a:pPr>
              <a:lnSpc>
                <a:spcPct val="160000"/>
              </a:lnSpc>
            </a:pPr>
            <a:r>
              <a:rPr lang="en-US" dirty="0"/>
              <a:t>challenge Structure</a:t>
            </a:r>
            <a:endParaRPr lang="en-US" dirty="0">
              <a:cs typeface="Calibri" panose="020F0502020204030204"/>
            </a:endParaRPr>
          </a:p>
          <a:p>
            <a:pPr lvl="1">
              <a:lnSpc>
                <a:spcPct val="160000"/>
              </a:lnSpc>
            </a:pPr>
            <a:r>
              <a:rPr lang="en-US" dirty="0"/>
              <a:t>blowing towards the mic to control the cat jump in order to avoid obstacles.</a:t>
            </a:r>
            <a:endParaRPr lang="en-US" dirty="0">
              <a:cs typeface="Calibri" panose="020F0502020204030204"/>
            </a:endParaRPr>
          </a:p>
          <a:p>
            <a:pPr lvl="1">
              <a:lnSpc>
                <a:spcPct val="160000"/>
              </a:lnSpc>
            </a:pPr>
            <a:r>
              <a:rPr lang="en-US" dirty="0">
                <a:cs typeface="Calibri" panose="020F0502020204030204"/>
              </a:rPr>
              <a:t>Jump is the only action of the cat.</a:t>
            </a:r>
            <a:endParaRPr lang="en-US" dirty="0"/>
          </a:p>
          <a:p>
            <a:pPr lvl="1">
              <a:lnSpc>
                <a:spcPct val="160000"/>
              </a:lnSpc>
            </a:pPr>
            <a:r>
              <a:rPr lang="en-US" dirty="0"/>
              <a:t>intense blowing would make cat jump higher. </a:t>
            </a:r>
            <a:endParaRPr lang="en-US" dirty="0">
              <a:cs typeface="Calibri" panose="020F0502020204030204"/>
            </a:endParaRPr>
          </a:p>
          <a:p>
            <a:pPr lvl="1">
              <a:lnSpc>
                <a:spcPct val="160000"/>
              </a:lnSpc>
            </a:pPr>
            <a:r>
              <a:rPr lang="en-US" dirty="0">
                <a:sym typeface="+mn-ea"/>
              </a:rPr>
              <a:t>lower frequency blowing make a lower jump.</a:t>
            </a:r>
            <a:endParaRPr lang="en-US" dirty="0">
              <a:cs typeface="Calibri" panose="020F0502020204030204"/>
            </a:endParaRPr>
          </a:p>
          <a:p>
            <a:pPr lvl="1">
              <a:lnSpc>
                <a:spcPct val="160000"/>
              </a:lnSpc>
            </a:pPr>
            <a:r>
              <a:rPr lang="en-US" dirty="0"/>
              <a:t>obstacles are scrolling </a:t>
            </a:r>
            <a:r>
              <a:rPr lang="en-US" dirty="0">
                <a:sym typeface="+mn-ea"/>
              </a:rPr>
              <a:t>from right to left </a:t>
            </a:r>
            <a:r>
              <a:rPr lang="en-US" dirty="0"/>
              <a:t>.</a:t>
            </a:r>
            <a:endParaRPr lang="en-US" dirty="0">
              <a:cs typeface="Calibri" panose="020F0502020204030204"/>
            </a:endParaRPr>
          </a:p>
          <a:p>
            <a:pPr lvl="1">
              <a:lnSpc>
                <a:spcPct val="160000"/>
              </a:lnSpc>
            </a:pPr>
            <a:r>
              <a:rPr lang="en-US" dirty="0"/>
              <a:t>birds  and squirrels are </a:t>
            </a:r>
            <a:r>
              <a:rPr lang="en-US" dirty="0">
                <a:sym typeface="+mn-ea"/>
              </a:rPr>
              <a:t>scrolling from right to left.</a:t>
            </a:r>
            <a:endParaRPr lang="en-US" dirty="0">
              <a:cs typeface="Calibri" panose="020F0502020204030204"/>
            </a:endParaRPr>
          </a:p>
          <a:p>
            <a:pPr lvl="1">
              <a:lnSpc>
                <a:spcPct val="160000"/>
              </a:lnSpc>
            </a:pPr>
            <a:r>
              <a:rPr lang="en-US" dirty="0"/>
              <a:t>once he pass the last level, he would see his girl.</a:t>
            </a:r>
            <a:endParaRPr lang="en-US" dirty="0">
              <a:cs typeface="Calibri" panose="020F0502020204030204"/>
            </a:endParaRPr>
          </a:p>
          <a:p>
            <a:pPr lvl="1">
              <a:lnSpc>
                <a:spcPct val="160000"/>
              </a:lnSpc>
            </a:pPr>
            <a:r>
              <a:rPr lang="en-US" dirty="0">
                <a:cs typeface="Calibri" panose="020F0502020204030204"/>
              </a:rPr>
              <a:t>Play the difficulties with obstacles scrolling speed, distance for jumping, space that allowed cat jump.  </a:t>
            </a:r>
            <a:endParaRPr lang="en-US" dirty="0">
              <a:cs typeface="Calibri" panose="020F0502020204030204"/>
            </a:endParaRPr>
          </a:p>
          <a:p>
            <a:pPr marL="457200" lvl="1" indent="0">
              <a:buNone/>
            </a:pPr>
            <a:endParaRPr lang="en-US"/>
          </a:p>
          <a:p>
            <a:pPr marL="457200" lvl="1" indent="0">
              <a:buNone/>
            </a:pPr>
            <a:endParaRPr lang="en-US">
              <a:cs typeface="Calibri" panose="020F0502020204030204"/>
            </a:endParaRPr>
          </a:p>
          <a:p>
            <a:pPr lvl="1"/>
            <a:endParaRPr lang="en-US"/>
          </a:p>
          <a:p>
            <a:pPr lvl="1"/>
            <a:endParaRPr lang="en-US">
              <a:cs typeface="Calibri" panose="020F0502020204030204"/>
            </a:endParaRPr>
          </a:p>
        </p:txBody>
      </p:sp>
      <p:pic>
        <p:nvPicPr>
          <p:cNvPr id="7" name="Content Placeholder 6" descr="Black-Cat-PNG-Transparent"/>
          <p:cNvPicPr>
            <a:picLocks noGrp="1" noChangeAspect="1"/>
          </p:cNvPicPr>
          <p:nvPr>
            <p:ph sz="half" idx="2"/>
          </p:nvPr>
        </p:nvPicPr>
        <p:blipFill>
          <a:blip r:embed="rId1"/>
          <a:stretch>
            <a:fillRect/>
          </a:stretch>
        </p:blipFill>
        <p:spPr>
          <a:xfrm>
            <a:off x="4003675" y="580390"/>
            <a:ext cx="758190" cy="7581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Mechanics</a:t>
            </a:r>
            <a:endParaRPr lang="en-US" b="1"/>
          </a:p>
        </p:txBody>
      </p:sp>
      <p:sp>
        <p:nvSpPr>
          <p:cNvPr id="5" name="Content Placeholder 4"/>
          <p:cNvSpPr>
            <a:spLocks noGrp="1"/>
          </p:cNvSpPr>
          <p:nvPr>
            <p:ph sz="half" idx="1"/>
          </p:nvPr>
        </p:nvSpPr>
        <p:spPr>
          <a:xfrm>
            <a:off x="645160" y="1525270"/>
            <a:ext cx="10959465" cy="5086350"/>
          </a:xfrm>
        </p:spPr>
        <p:txBody>
          <a:bodyPr vert="horz" lIns="91440" tIns="45720" rIns="91440" bIns="45720" rtlCol="0" anchor="t">
            <a:normAutofit fontScale="57500" lnSpcReduction="20000"/>
          </a:bodyPr>
          <a:lstStyle/>
          <a:p>
            <a:pPr>
              <a:lnSpc>
                <a:spcPct val="150000"/>
              </a:lnSpc>
            </a:pPr>
            <a:r>
              <a:rPr lang="en-US" dirty="0"/>
              <a:t>The game is based on the streets of big cities. This physics game world is dominated by humans. The streets are filled with countless cars, roadblocks, sewage wells, stairs, bicycles, dog dung, electricity cables. they are obstacles and reducing various points. the birds on the sky and squirrels walking on the street, these two are adding points. </a:t>
            </a:r>
            <a:endParaRPr lang="en-US"/>
          </a:p>
          <a:p>
            <a:pPr>
              <a:lnSpc>
                <a:spcPct val="150000"/>
              </a:lnSpc>
            </a:pPr>
            <a:r>
              <a:rPr lang="en-US" dirty="0"/>
              <a:t>action will be only jumping. </a:t>
            </a:r>
            <a:endParaRPr lang="en-US" dirty="0">
              <a:cs typeface="Calibri" panose="020F0502020204030204"/>
            </a:endParaRPr>
          </a:p>
          <a:p>
            <a:pPr>
              <a:lnSpc>
                <a:spcPct val="150000"/>
              </a:lnSpc>
            </a:pPr>
            <a:r>
              <a:rPr lang="en-US" dirty="0"/>
              <a:t>Get points while successful avoiding the obstacles and catch the birds.</a:t>
            </a:r>
            <a:endParaRPr lang="en-US" dirty="0">
              <a:cs typeface="Calibri" panose="020F0502020204030204"/>
            </a:endParaRPr>
          </a:p>
          <a:p>
            <a:pPr>
              <a:lnSpc>
                <a:spcPct val="150000"/>
              </a:lnSpc>
            </a:pPr>
            <a:r>
              <a:rPr lang="en-US" dirty="0"/>
              <a:t>Loose points while making collision with the most obstacles.</a:t>
            </a:r>
            <a:endParaRPr lang="en-US" dirty="0">
              <a:cs typeface="Calibri" panose="020F0502020204030204"/>
            </a:endParaRPr>
          </a:p>
          <a:p>
            <a:pPr>
              <a:lnSpc>
                <a:spcPct val="150000"/>
              </a:lnSpc>
            </a:pPr>
            <a:r>
              <a:rPr lang="en-US" dirty="0"/>
              <a:t>cat dies, game over, only if his points turn to zero.</a:t>
            </a:r>
            <a:endParaRPr lang="en-US" dirty="0">
              <a:cs typeface="Calibri" panose="020F0502020204030204"/>
            </a:endParaRPr>
          </a:p>
          <a:p>
            <a:pPr>
              <a:lnSpc>
                <a:spcPct val="150000"/>
              </a:lnSpc>
            </a:pPr>
            <a:r>
              <a:rPr lang="en-US" dirty="0"/>
              <a:t>When blowing continuously, cat could be staying on the air. this is design for the obstacles with long distance like car. or the big holes on the street.</a:t>
            </a:r>
            <a:endParaRPr lang="en-US" dirty="0">
              <a:cs typeface="Calibri" panose="020F0502020204030204"/>
            </a:endParaRPr>
          </a:p>
          <a:p>
            <a:pPr>
              <a:lnSpc>
                <a:spcPct val="150000"/>
              </a:lnSpc>
            </a:pPr>
            <a:r>
              <a:rPr lang="en-US" dirty="0"/>
              <a:t>the obstacles show randomly by a certain difficulty of a parameter.</a:t>
            </a:r>
            <a:endParaRPr lang="en-US" dirty="0">
              <a:cs typeface="Calibri" panose="020F0502020204030204"/>
            </a:endParaRPr>
          </a:p>
          <a:p>
            <a:pPr>
              <a:lnSpc>
                <a:spcPct val="150000"/>
              </a:lnSpc>
            </a:pPr>
            <a:r>
              <a:rPr lang="en-US" dirty="0"/>
              <a:t>each level assume to have 1 or 2 mins of play time.  he could die 10 or more times in 1 or 2 mins.</a:t>
            </a:r>
            <a:endParaRPr lang="en-US" dirty="0">
              <a:cs typeface="Calibri" panose="020F0502020204030204"/>
            </a:endParaRPr>
          </a:p>
        </p:txBody>
      </p:sp>
      <p:pic>
        <p:nvPicPr>
          <p:cNvPr id="6" name="Content Placeholder 6" descr="Black-Cat-PNG-Transparent"/>
          <p:cNvPicPr>
            <a:picLocks noGrp="1" noChangeAspect="1"/>
          </p:cNvPicPr>
          <p:nvPr>
            <p:ph sz="half" idx="2"/>
          </p:nvPr>
        </p:nvPicPr>
        <p:blipFill>
          <a:blip r:embed="rId1"/>
          <a:stretch>
            <a:fillRect/>
          </a:stretch>
        </p:blipFill>
        <p:spPr>
          <a:xfrm>
            <a:off x="3760470" y="509270"/>
            <a:ext cx="895985" cy="895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30" y="403225"/>
            <a:ext cx="10515600" cy="1325563"/>
          </a:xfrm>
        </p:spPr>
        <p:txBody>
          <a:bodyPr/>
          <a:lstStyle/>
          <a:p>
            <a:pPr algn="ctr"/>
            <a:r>
              <a:rPr lang="en-US" sz="3600" b="1"/>
              <a:t>Level one (training level)</a:t>
            </a:r>
            <a:endParaRPr lang="en-US" sz="3600" b="1"/>
          </a:p>
        </p:txBody>
      </p:sp>
      <p:sp>
        <p:nvSpPr>
          <p:cNvPr id="5" name="Content Placeholder 4"/>
          <p:cNvSpPr>
            <a:spLocks noGrp="1"/>
          </p:cNvSpPr>
          <p:nvPr>
            <p:ph sz="half" idx="1"/>
          </p:nvPr>
        </p:nvSpPr>
        <p:spPr>
          <a:xfrm>
            <a:off x="645160" y="1638300"/>
            <a:ext cx="6629400" cy="4761230"/>
          </a:xfrm>
        </p:spPr>
        <p:txBody>
          <a:bodyPr>
            <a:normAutofit lnSpcReduction="20000"/>
          </a:bodyPr>
          <a:lstStyle/>
          <a:p>
            <a:pPr>
              <a:lnSpc>
                <a:spcPct val="150000"/>
              </a:lnSpc>
            </a:pPr>
            <a:r>
              <a:rPr lang="en-US" sz="2000"/>
              <a:t>first level will be training level. </a:t>
            </a:r>
            <a:endParaRPr lang="en-US" sz="2000"/>
          </a:p>
          <a:p>
            <a:pPr>
              <a:lnSpc>
                <a:spcPct val="150000"/>
              </a:lnSpc>
            </a:pPr>
            <a:r>
              <a:rPr lang="en-US" sz="2000"/>
              <a:t>daylight city view background.</a:t>
            </a:r>
            <a:endParaRPr lang="en-US" sz="2000"/>
          </a:p>
          <a:p>
            <a:pPr>
              <a:lnSpc>
                <a:spcPct val="150000"/>
              </a:lnSpc>
            </a:pPr>
            <a:r>
              <a:rPr lang="en-US" sz="2000"/>
              <a:t>with dog dung, small sewer, esay stairs, roadblocks and a lots of birds with various points</a:t>
            </a:r>
            <a:endParaRPr lang="en-US" sz="2000"/>
          </a:p>
          <a:p>
            <a:pPr>
              <a:lnSpc>
                <a:spcPct val="150000"/>
              </a:lnSpc>
            </a:pPr>
            <a:r>
              <a:rPr lang="en-US" sz="2000"/>
              <a:t>help player get used to play by blowing to mic.</a:t>
            </a:r>
            <a:endParaRPr lang="en-US" sz="2000"/>
          </a:p>
          <a:p>
            <a:pPr>
              <a:lnSpc>
                <a:spcPct val="150000"/>
              </a:lnSpc>
            </a:pPr>
            <a:r>
              <a:rPr lang="en-US" sz="2000"/>
              <a:t>get some points for next level. </a:t>
            </a:r>
            <a:endParaRPr lang="en-US"/>
          </a:p>
          <a:p>
            <a:pPr>
              <a:lnSpc>
                <a:spcPct val="150000"/>
              </a:lnSpc>
            </a:pPr>
            <a:endParaRPr lang="en-US"/>
          </a:p>
          <a:p>
            <a:pPr>
              <a:lnSpc>
                <a:spcPct val="150000"/>
              </a:lnSpc>
            </a:pPr>
            <a:endParaRPr lang="en-US"/>
          </a:p>
          <a:p>
            <a:pPr>
              <a:lnSpc>
                <a:spcPct val="150000"/>
              </a:lnSpc>
            </a:pPr>
            <a:endParaRPr lang="en-US"/>
          </a:p>
          <a:p>
            <a:endParaRPr lang="en-US"/>
          </a:p>
          <a:p>
            <a:endParaRPr lang="en-US"/>
          </a:p>
          <a:p>
            <a:endParaRPr lang="en-US"/>
          </a:p>
          <a:p>
            <a:endParaRPr lang="en-US"/>
          </a:p>
        </p:txBody>
      </p:sp>
      <p:pic>
        <p:nvPicPr>
          <p:cNvPr id="6" name="Content Placeholder 6" descr="Black-Cat-PNG-Transparent"/>
          <p:cNvPicPr>
            <a:picLocks noGrp="1" noChangeAspect="1"/>
          </p:cNvPicPr>
          <p:nvPr>
            <p:ph sz="half" idx="2"/>
          </p:nvPr>
        </p:nvPicPr>
        <p:blipFill>
          <a:blip r:embed="rId1"/>
          <a:stretch>
            <a:fillRect/>
          </a:stretch>
        </p:blipFill>
        <p:spPr>
          <a:xfrm>
            <a:off x="644525" y="547370"/>
            <a:ext cx="895985" cy="895985"/>
          </a:xfrm>
          <a:prstGeom prst="rect">
            <a:avLst/>
          </a:prstGeom>
        </p:spPr>
      </p:pic>
      <p:pic>
        <p:nvPicPr>
          <p:cNvPr id="3" name="Picture 2" descr="330781-150316145H180"/>
          <p:cNvPicPr>
            <a:picLocks noChangeAspect="1"/>
          </p:cNvPicPr>
          <p:nvPr/>
        </p:nvPicPr>
        <p:blipFill>
          <a:blip r:embed="rId2"/>
          <a:srcRect t="7444" r="52306" b="1335"/>
          <a:stretch>
            <a:fillRect/>
          </a:stretch>
        </p:blipFill>
        <p:spPr>
          <a:xfrm>
            <a:off x="7915910" y="-3175"/>
            <a:ext cx="4419600" cy="6855460"/>
          </a:xfrm>
          <a:prstGeom prst="rect">
            <a:avLst/>
          </a:prstGeom>
        </p:spPr>
      </p:pic>
      <p:pic>
        <p:nvPicPr>
          <p:cNvPr id="7" name="Content Placeholder 6" descr="Black-Cat-PNG-Transparent"/>
          <p:cNvPicPr>
            <a:picLocks noChangeAspect="1"/>
          </p:cNvPicPr>
          <p:nvPr/>
        </p:nvPicPr>
        <p:blipFill>
          <a:blip r:embed="rId1"/>
          <a:stretch>
            <a:fillRect/>
          </a:stretch>
        </p:blipFill>
        <p:spPr>
          <a:xfrm>
            <a:off x="9532620" y="4434205"/>
            <a:ext cx="360680" cy="360680"/>
          </a:xfrm>
          <a:prstGeom prst="rect">
            <a:avLst/>
          </a:prstGeom>
        </p:spPr>
      </p:pic>
      <p:sp>
        <p:nvSpPr>
          <p:cNvPr id="8" name="Rectangle 7"/>
          <p:cNvSpPr/>
          <p:nvPr/>
        </p:nvSpPr>
        <p:spPr>
          <a:xfrm>
            <a:off x="9038590" y="4752340"/>
            <a:ext cx="2296795" cy="8680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42700" y="4752340"/>
            <a:ext cx="357505" cy="8680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10790555" y="4434205"/>
            <a:ext cx="238760" cy="3181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3"/>
          <p:cNvSpPr txBox="1"/>
          <p:nvPr/>
        </p:nvSpPr>
        <p:spPr>
          <a:xfrm>
            <a:off x="9190990" y="965835"/>
            <a:ext cx="2494280" cy="368300"/>
          </a:xfrm>
          <a:prstGeom prst="rect">
            <a:avLst/>
          </a:prstGeom>
          <a:noFill/>
        </p:spPr>
        <p:txBody>
          <a:bodyPr wrap="square" rtlCol="0">
            <a:spAutoFit/>
          </a:bodyPr>
          <a:lstStyle/>
          <a:p>
            <a:r>
              <a:rPr lang="en-US"/>
              <a:t>Level 1            Points</a:t>
            </a:r>
            <a:r>
              <a:rPr lang="zh-CN" altLang="en-US"/>
              <a:t>：</a:t>
            </a:r>
            <a:r>
              <a:rPr lang="en-US" altLang="zh-CN"/>
              <a:t>35</a:t>
            </a:r>
            <a:endParaRPr lang="en-US" altLang="zh-CN"/>
          </a:p>
        </p:txBody>
      </p:sp>
      <p:pic>
        <p:nvPicPr>
          <p:cNvPr id="15" name="Picture 14" descr="graphic-3395402_960_720"/>
          <p:cNvPicPr>
            <a:picLocks noChangeAspect="1"/>
          </p:cNvPicPr>
          <p:nvPr/>
        </p:nvPicPr>
        <p:blipFill>
          <a:blip r:embed="rId3"/>
          <a:stretch>
            <a:fillRect/>
          </a:stretch>
        </p:blipFill>
        <p:spPr>
          <a:xfrm flipH="1">
            <a:off x="10153650" y="4469765"/>
            <a:ext cx="281305" cy="307975"/>
          </a:xfrm>
          <a:prstGeom prst="rect">
            <a:avLst/>
          </a:prstGeom>
        </p:spPr>
      </p:pic>
      <p:pic>
        <p:nvPicPr>
          <p:cNvPr id="16" name="Picture 15" descr="301ca6c814ccef5c68b01aae8e188451 (1)"/>
          <p:cNvPicPr>
            <a:picLocks noChangeAspect="1"/>
          </p:cNvPicPr>
          <p:nvPr/>
        </p:nvPicPr>
        <p:blipFill>
          <a:blip r:embed="rId4"/>
          <a:stretch>
            <a:fillRect/>
          </a:stretch>
        </p:blipFill>
        <p:spPr>
          <a:xfrm>
            <a:off x="10594340" y="2144395"/>
            <a:ext cx="631825" cy="631825"/>
          </a:xfrm>
          <a:prstGeom prst="rect">
            <a:avLst/>
          </a:prstGeom>
        </p:spPr>
      </p:pic>
      <p:pic>
        <p:nvPicPr>
          <p:cNvPr id="17" name="Picture 16" descr="301ca6c814ccef5c68b01aae8e188451 (1)"/>
          <p:cNvPicPr>
            <a:picLocks noChangeAspect="1"/>
          </p:cNvPicPr>
          <p:nvPr/>
        </p:nvPicPr>
        <p:blipFill>
          <a:blip r:embed="rId4"/>
          <a:stretch>
            <a:fillRect/>
          </a:stretch>
        </p:blipFill>
        <p:spPr>
          <a:xfrm>
            <a:off x="10229850" y="2831465"/>
            <a:ext cx="631825" cy="631825"/>
          </a:xfrm>
          <a:prstGeom prst="rect">
            <a:avLst/>
          </a:prstGeom>
        </p:spPr>
      </p:pic>
      <p:pic>
        <p:nvPicPr>
          <p:cNvPr id="18" name="Picture 17" descr="301ca6c814ccef5c68b01aae8e188451 (1)"/>
          <p:cNvPicPr>
            <a:picLocks noChangeAspect="1"/>
          </p:cNvPicPr>
          <p:nvPr/>
        </p:nvPicPr>
        <p:blipFill>
          <a:blip r:embed="rId4"/>
          <a:stretch>
            <a:fillRect/>
          </a:stretch>
        </p:blipFill>
        <p:spPr>
          <a:xfrm>
            <a:off x="11226165" y="1512570"/>
            <a:ext cx="631825" cy="631825"/>
          </a:xfrm>
          <a:prstGeom prst="rect">
            <a:avLst/>
          </a:prstGeom>
        </p:spPr>
      </p:pic>
      <p:pic>
        <p:nvPicPr>
          <p:cNvPr id="34" name="Picture 33" descr="5928d9dbc1484"/>
          <p:cNvPicPr>
            <a:picLocks noChangeAspect="1"/>
          </p:cNvPicPr>
          <p:nvPr/>
        </p:nvPicPr>
        <p:blipFill>
          <a:blip r:embed="rId5"/>
          <a:stretch>
            <a:fillRect/>
          </a:stretch>
        </p:blipFill>
        <p:spPr>
          <a:xfrm>
            <a:off x="11442700" y="4494530"/>
            <a:ext cx="259080" cy="259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010" y="390525"/>
            <a:ext cx="10515600" cy="1325563"/>
          </a:xfrm>
        </p:spPr>
        <p:txBody>
          <a:bodyPr/>
          <a:lstStyle/>
          <a:p>
            <a:pPr algn="ctr"/>
            <a:r>
              <a:rPr lang="en-US" sz="3600" b="1"/>
              <a:t>Level two (challenge level)</a:t>
            </a:r>
            <a:endParaRPr lang="en-US" sz="3600" b="1"/>
          </a:p>
        </p:txBody>
      </p:sp>
      <p:sp>
        <p:nvSpPr>
          <p:cNvPr id="5" name="Content Placeholder 4"/>
          <p:cNvSpPr>
            <a:spLocks noGrp="1"/>
          </p:cNvSpPr>
          <p:nvPr>
            <p:ph sz="half" idx="1"/>
          </p:nvPr>
        </p:nvSpPr>
        <p:spPr>
          <a:xfrm>
            <a:off x="645160" y="1638300"/>
            <a:ext cx="6577965" cy="4351655"/>
          </a:xfrm>
        </p:spPr>
        <p:txBody>
          <a:bodyPr>
            <a:normAutofit fontScale="50000"/>
          </a:bodyPr>
          <a:lstStyle/>
          <a:p>
            <a:pPr>
              <a:lnSpc>
                <a:spcPct val="150000"/>
              </a:lnSpc>
            </a:pPr>
            <a:r>
              <a:rPr lang="en-US"/>
              <a:t>Second level will be </a:t>
            </a:r>
            <a:r>
              <a:rPr lang="en-US">
                <a:sym typeface="+mn-ea"/>
              </a:rPr>
              <a:t>challenge</a:t>
            </a:r>
            <a:r>
              <a:rPr lang="en-US"/>
              <a:t> level. </a:t>
            </a:r>
            <a:endParaRPr lang="en-US"/>
          </a:p>
          <a:p>
            <a:pPr>
              <a:lnSpc>
                <a:spcPct val="150000"/>
              </a:lnSpc>
            </a:pPr>
            <a:r>
              <a:rPr lang="en-US"/>
              <a:t>daylight city street view background</a:t>
            </a:r>
            <a:endParaRPr lang="en-US"/>
          </a:p>
          <a:p>
            <a:pPr>
              <a:lnSpc>
                <a:spcPct val="150000"/>
              </a:lnSpc>
            </a:pPr>
            <a:r>
              <a:rPr lang="en-US"/>
              <a:t>with cars coming , the car can be long, like Lincoln car extended version or bus.</a:t>
            </a:r>
            <a:endParaRPr lang="en-US"/>
          </a:p>
          <a:p>
            <a:pPr>
              <a:lnSpc>
                <a:spcPct val="150000"/>
              </a:lnSpc>
            </a:pPr>
            <a:r>
              <a:rPr lang="en-US"/>
              <a:t> the various height stairs to climb</a:t>
            </a:r>
            <a:endParaRPr lang="en-US"/>
          </a:p>
          <a:p>
            <a:pPr>
              <a:lnSpc>
                <a:spcPct val="150000"/>
              </a:lnSpc>
            </a:pPr>
            <a:r>
              <a:rPr lang="en-US"/>
              <a:t>the electricity cable to avoid</a:t>
            </a:r>
            <a:endParaRPr lang="en-US"/>
          </a:p>
          <a:p>
            <a:pPr>
              <a:lnSpc>
                <a:spcPct val="150000"/>
              </a:lnSpc>
            </a:pPr>
            <a:r>
              <a:rPr lang="en-US"/>
              <a:t>big sewer is not covered</a:t>
            </a:r>
            <a:endParaRPr lang="en-US"/>
          </a:p>
          <a:p>
            <a:pPr>
              <a:lnSpc>
                <a:spcPct val="150000"/>
              </a:lnSpc>
            </a:pPr>
            <a:r>
              <a:rPr lang="en-US"/>
              <a:t>and birds and squirrels with various points</a:t>
            </a:r>
            <a:endParaRPr lang="en-US"/>
          </a:p>
          <a:p>
            <a:pPr>
              <a:lnSpc>
                <a:spcPct val="150000"/>
              </a:lnSpc>
            </a:pPr>
            <a:r>
              <a:rPr lang="en-US"/>
              <a:t>help player get better skill with blowing voice and get more points for next level. </a:t>
            </a:r>
            <a:endParaRPr lang="en-US"/>
          </a:p>
          <a:p>
            <a:pPr>
              <a:lnSpc>
                <a:spcPct val="150000"/>
              </a:lnSpc>
            </a:pPr>
            <a:endParaRPr lang="en-US"/>
          </a:p>
          <a:p>
            <a:pPr>
              <a:lnSpc>
                <a:spcPct val="150000"/>
              </a:lnSpc>
            </a:pPr>
            <a:endParaRPr lang="en-US"/>
          </a:p>
          <a:p>
            <a:endParaRPr lang="en-US"/>
          </a:p>
          <a:p>
            <a:endParaRPr lang="en-US"/>
          </a:p>
        </p:txBody>
      </p:sp>
      <p:pic>
        <p:nvPicPr>
          <p:cNvPr id="6" name="Content Placeholder 6" descr="Black-Cat-PNG-Transparent"/>
          <p:cNvPicPr>
            <a:picLocks noGrp="1" noChangeAspect="1"/>
          </p:cNvPicPr>
          <p:nvPr>
            <p:ph sz="half" idx="2"/>
          </p:nvPr>
        </p:nvPicPr>
        <p:blipFill>
          <a:blip r:embed="rId1"/>
          <a:stretch>
            <a:fillRect/>
          </a:stretch>
        </p:blipFill>
        <p:spPr>
          <a:xfrm>
            <a:off x="558165" y="541020"/>
            <a:ext cx="895985" cy="895985"/>
          </a:xfrm>
          <a:prstGeom prst="rect">
            <a:avLst/>
          </a:prstGeom>
        </p:spPr>
      </p:pic>
      <p:pic>
        <p:nvPicPr>
          <p:cNvPr id="3" name="Picture 2" descr="330781-150316145H180"/>
          <p:cNvPicPr>
            <a:picLocks noChangeAspect="1"/>
          </p:cNvPicPr>
          <p:nvPr/>
        </p:nvPicPr>
        <p:blipFill>
          <a:blip r:embed="rId2"/>
          <a:srcRect t="7360" r="51484" b="1174"/>
          <a:stretch>
            <a:fillRect/>
          </a:stretch>
        </p:blipFill>
        <p:spPr>
          <a:xfrm>
            <a:off x="7915910" y="-9525"/>
            <a:ext cx="4495800" cy="6873875"/>
          </a:xfrm>
          <a:prstGeom prst="rect">
            <a:avLst/>
          </a:prstGeom>
        </p:spPr>
      </p:pic>
      <p:pic>
        <p:nvPicPr>
          <p:cNvPr id="7" name="Content Placeholder 6" descr="Black-Cat-PNG-Transparent"/>
          <p:cNvPicPr>
            <a:picLocks noChangeAspect="1"/>
          </p:cNvPicPr>
          <p:nvPr/>
        </p:nvPicPr>
        <p:blipFill>
          <a:blip r:embed="rId1"/>
          <a:stretch>
            <a:fillRect/>
          </a:stretch>
        </p:blipFill>
        <p:spPr>
          <a:xfrm>
            <a:off x="9386570" y="4417060"/>
            <a:ext cx="360680" cy="360680"/>
          </a:xfrm>
          <a:prstGeom prst="rect">
            <a:avLst/>
          </a:prstGeom>
        </p:spPr>
      </p:pic>
      <p:sp>
        <p:nvSpPr>
          <p:cNvPr id="8" name="Rectangle 7"/>
          <p:cNvSpPr/>
          <p:nvPr/>
        </p:nvSpPr>
        <p:spPr>
          <a:xfrm>
            <a:off x="9032240" y="4752340"/>
            <a:ext cx="2628900" cy="8680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654790" y="4077970"/>
            <a:ext cx="139065" cy="15646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 Box 13"/>
          <p:cNvSpPr txBox="1"/>
          <p:nvPr/>
        </p:nvSpPr>
        <p:spPr>
          <a:xfrm>
            <a:off x="9190990" y="965835"/>
            <a:ext cx="2494280" cy="368300"/>
          </a:xfrm>
          <a:prstGeom prst="rect">
            <a:avLst/>
          </a:prstGeom>
          <a:noFill/>
        </p:spPr>
        <p:txBody>
          <a:bodyPr wrap="square" rtlCol="0">
            <a:spAutoFit/>
          </a:bodyPr>
          <a:lstStyle/>
          <a:p>
            <a:r>
              <a:rPr lang="en-US"/>
              <a:t>Level </a:t>
            </a:r>
            <a:r>
              <a:rPr lang="en-US" b="1"/>
              <a:t>2          </a:t>
            </a:r>
            <a:r>
              <a:rPr lang="en-US"/>
              <a:t>Points</a:t>
            </a:r>
            <a:r>
              <a:rPr lang="zh-CN" altLang="en-US"/>
              <a:t>：</a:t>
            </a:r>
            <a:r>
              <a:rPr lang="en-US" altLang="zh-CN" b="1"/>
              <a:t>135</a:t>
            </a:r>
            <a:endParaRPr lang="en-US" altLang="zh-CN" b="1"/>
          </a:p>
        </p:txBody>
      </p:sp>
      <p:pic>
        <p:nvPicPr>
          <p:cNvPr id="16" name="Picture 15" descr="301ca6c814ccef5c68b01aae8e188451 (1)"/>
          <p:cNvPicPr>
            <a:picLocks noChangeAspect="1"/>
          </p:cNvPicPr>
          <p:nvPr/>
        </p:nvPicPr>
        <p:blipFill>
          <a:blip r:embed="rId3"/>
          <a:stretch>
            <a:fillRect/>
          </a:stretch>
        </p:blipFill>
        <p:spPr>
          <a:xfrm>
            <a:off x="10594340" y="2144395"/>
            <a:ext cx="631825" cy="631825"/>
          </a:xfrm>
          <a:prstGeom prst="rect">
            <a:avLst/>
          </a:prstGeom>
        </p:spPr>
      </p:pic>
      <p:pic>
        <p:nvPicPr>
          <p:cNvPr id="17" name="Picture 16" descr="301ca6c814ccef5c68b01aae8e188451 (1)"/>
          <p:cNvPicPr>
            <a:picLocks noChangeAspect="1"/>
          </p:cNvPicPr>
          <p:nvPr/>
        </p:nvPicPr>
        <p:blipFill>
          <a:blip r:embed="rId3"/>
          <a:stretch>
            <a:fillRect/>
          </a:stretch>
        </p:blipFill>
        <p:spPr>
          <a:xfrm>
            <a:off x="10229850" y="2831465"/>
            <a:ext cx="631825" cy="631825"/>
          </a:xfrm>
          <a:prstGeom prst="rect">
            <a:avLst/>
          </a:prstGeom>
        </p:spPr>
      </p:pic>
      <p:pic>
        <p:nvPicPr>
          <p:cNvPr id="18" name="Picture 17" descr="301ca6c814ccef5c68b01aae8e188451 (1)"/>
          <p:cNvPicPr>
            <a:picLocks noChangeAspect="1"/>
          </p:cNvPicPr>
          <p:nvPr/>
        </p:nvPicPr>
        <p:blipFill>
          <a:blip r:embed="rId3"/>
          <a:stretch>
            <a:fillRect/>
          </a:stretch>
        </p:blipFill>
        <p:spPr>
          <a:xfrm>
            <a:off x="11226165" y="1512570"/>
            <a:ext cx="631825" cy="631825"/>
          </a:xfrm>
          <a:prstGeom prst="rect">
            <a:avLst/>
          </a:prstGeom>
        </p:spPr>
      </p:pic>
      <p:pic>
        <p:nvPicPr>
          <p:cNvPr id="13" name="Picture 12" descr="20160129111556424"/>
          <p:cNvPicPr>
            <a:picLocks noChangeAspect="1"/>
          </p:cNvPicPr>
          <p:nvPr/>
        </p:nvPicPr>
        <p:blipFill>
          <a:blip r:embed="rId4"/>
          <a:srcRect l="96209" t="95697" r="2037" b="-15994"/>
          <a:stretch>
            <a:fillRect/>
          </a:stretch>
        </p:blipFill>
        <p:spPr>
          <a:xfrm>
            <a:off x="6425565" y="3965575"/>
            <a:ext cx="15240" cy="113030"/>
          </a:xfrm>
          <a:prstGeom prst="rect">
            <a:avLst/>
          </a:prstGeom>
        </p:spPr>
      </p:pic>
      <p:pic>
        <p:nvPicPr>
          <p:cNvPr id="11" name="Picture 10" descr="301ca6c814ccef5c68b01aae8e188451 (1)"/>
          <p:cNvPicPr>
            <a:picLocks noChangeAspect="1"/>
          </p:cNvPicPr>
          <p:nvPr/>
        </p:nvPicPr>
        <p:blipFill>
          <a:blip r:embed="rId3"/>
          <a:stretch>
            <a:fillRect/>
          </a:stretch>
        </p:blipFill>
        <p:spPr>
          <a:xfrm>
            <a:off x="11029315" y="1512570"/>
            <a:ext cx="631825" cy="631825"/>
          </a:xfrm>
          <a:prstGeom prst="rect">
            <a:avLst/>
          </a:prstGeom>
        </p:spPr>
      </p:pic>
      <p:pic>
        <p:nvPicPr>
          <p:cNvPr id="12" name="Picture 11" descr="301ca6c814ccef5c68b01aae8e188451 (1)"/>
          <p:cNvPicPr>
            <a:picLocks noChangeAspect="1"/>
          </p:cNvPicPr>
          <p:nvPr/>
        </p:nvPicPr>
        <p:blipFill>
          <a:blip r:embed="rId3"/>
          <a:stretch>
            <a:fillRect/>
          </a:stretch>
        </p:blipFill>
        <p:spPr>
          <a:xfrm>
            <a:off x="10810875" y="2440940"/>
            <a:ext cx="631825" cy="631825"/>
          </a:xfrm>
          <a:prstGeom prst="rect">
            <a:avLst/>
          </a:prstGeom>
        </p:spPr>
      </p:pic>
      <p:pic>
        <p:nvPicPr>
          <p:cNvPr id="21" name="Picture 20" descr="5928d9dbc1484"/>
          <p:cNvPicPr>
            <a:picLocks noChangeAspect="1"/>
          </p:cNvPicPr>
          <p:nvPr/>
        </p:nvPicPr>
        <p:blipFill>
          <a:blip r:embed="rId5"/>
          <a:stretch>
            <a:fillRect/>
          </a:stretch>
        </p:blipFill>
        <p:spPr>
          <a:xfrm>
            <a:off x="9836785" y="4551045"/>
            <a:ext cx="201295" cy="201295"/>
          </a:xfrm>
          <a:prstGeom prst="rect">
            <a:avLst/>
          </a:prstGeom>
        </p:spPr>
      </p:pic>
      <p:sp>
        <p:nvSpPr>
          <p:cNvPr id="22" name="Rectangle 21"/>
          <p:cNvSpPr/>
          <p:nvPr/>
        </p:nvSpPr>
        <p:spPr>
          <a:xfrm>
            <a:off x="11226165" y="4551045"/>
            <a:ext cx="278765" cy="1091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11443335" y="4271645"/>
            <a:ext cx="200660" cy="1254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4" name="Picture 23" descr="592ae88b2a5de"/>
          <p:cNvPicPr>
            <a:picLocks noChangeAspect="1"/>
          </p:cNvPicPr>
          <p:nvPr/>
        </p:nvPicPr>
        <p:blipFill>
          <a:blip r:embed="rId6"/>
          <a:stretch>
            <a:fillRect/>
          </a:stretch>
        </p:blipFill>
        <p:spPr>
          <a:xfrm>
            <a:off x="10030460" y="3733800"/>
            <a:ext cx="1195705" cy="1604645"/>
          </a:xfrm>
          <a:prstGeom prst="rect">
            <a:avLst/>
          </a:prstGeom>
        </p:spPr>
      </p:pic>
      <p:cxnSp>
        <p:nvCxnSpPr>
          <p:cNvPr id="26" name="Straight Connector 25"/>
          <p:cNvCxnSpPr/>
          <p:nvPr/>
        </p:nvCxnSpPr>
        <p:spPr>
          <a:xfrm>
            <a:off x="9051925" y="1652270"/>
            <a:ext cx="2756535" cy="352425"/>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950960" y="1998345"/>
            <a:ext cx="2889250" cy="120015"/>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089390" y="1526540"/>
            <a:ext cx="2750820" cy="73025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12420"/>
            <a:ext cx="10515600" cy="1325563"/>
          </a:xfrm>
        </p:spPr>
        <p:txBody>
          <a:bodyPr/>
          <a:lstStyle/>
          <a:p>
            <a:pPr algn="ctr"/>
            <a:r>
              <a:rPr lang="en-US" sz="3600" b="1"/>
              <a:t>Level </a:t>
            </a:r>
            <a:r>
              <a:rPr lang="en-US" sz="3200" b="1"/>
              <a:t>three (advanced level)</a:t>
            </a:r>
            <a:endParaRPr lang="en-US" sz="3200" b="1"/>
          </a:p>
        </p:txBody>
      </p:sp>
      <p:sp>
        <p:nvSpPr>
          <p:cNvPr id="5" name="Content Placeholder 4"/>
          <p:cNvSpPr>
            <a:spLocks noGrp="1"/>
          </p:cNvSpPr>
          <p:nvPr>
            <p:ph sz="half" idx="1"/>
          </p:nvPr>
        </p:nvSpPr>
        <p:spPr>
          <a:xfrm>
            <a:off x="645160" y="1638300"/>
            <a:ext cx="6346190" cy="4351655"/>
          </a:xfrm>
        </p:spPr>
        <p:txBody>
          <a:bodyPr vert="horz" lIns="91440" tIns="45720" rIns="91440" bIns="45720" rtlCol="0" anchor="t">
            <a:normAutofit fontScale="67500" lnSpcReduction="20000"/>
          </a:bodyPr>
          <a:lstStyle/>
          <a:p>
            <a:pPr>
              <a:lnSpc>
                <a:spcPct val="150000"/>
              </a:lnSpc>
            </a:pPr>
            <a:r>
              <a:rPr lang="en-US" dirty="0"/>
              <a:t>Third level will be the advanced level. </a:t>
            </a:r>
            <a:endParaRPr lang="en-US"/>
          </a:p>
          <a:p>
            <a:pPr>
              <a:lnSpc>
                <a:spcPct val="150000"/>
              </a:lnSpc>
            </a:pPr>
            <a:r>
              <a:rPr lang="en-US" dirty="0"/>
              <a:t>nightlight city street view background</a:t>
            </a:r>
            <a:endParaRPr lang="en-US" dirty="0">
              <a:cs typeface="Calibri" panose="020F0502020204030204"/>
            </a:endParaRPr>
          </a:p>
          <a:p>
            <a:pPr>
              <a:lnSpc>
                <a:spcPct val="150000"/>
              </a:lnSpc>
            </a:pPr>
            <a:r>
              <a:rPr lang="en-US" dirty="0"/>
              <a:t>with obstacles scrolling faster</a:t>
            </a:r>
            <a:endParaRPr lang="en-US" dirty="0">
              <a:cs typeface="Calibri" panose="020F0502020204030204"/>
            </a:endParaRPr>
          </a:p>
          <a:p>
            <a:pPr>
              <a:lnSpc>
                <a:spcPct val="150000"/>
              </a:lnSpc>
            </a:pPr>
            <a:r>
              <a:rPr lang="en-US" dirty="0"/>
              <a:t>less birds and squirrels.</a:t>
            </a:r>
            <a:endParaRPr lang="en-US" dirty="0">
              <a:cs typeface="Calibri" panose="020F0502020204030204"/>
            </a:endParaRPr>
          </a:p>
          <a:p>
            <a:pPr>
              <a:lnSpc>
                <a:spcPct val="150000"/>
              </a:lnSpc>
            </a:pPr>
            <a:r>
              <a:rPr lang="en-US" dirty="0"/>
              <a:t>obstacles showing not that clear</a:t>
            </a:r>
            <a:endParaRPr lang="en-US" dirty="0">
              <a:cs typeface="Calibri" panose="020F0502020204030204"/>
            </a:endParaRPr>
          </a:p>
          <a:p>
            <a:pPr>
              <a:lnSpc>
                <a:spcPct val="150000"/>
              </a:lnSpc>
            </a:pPr>
            <a:r>
              <a:rPr lang="en-US" dirty="0"/>
              <a:t>adding street ghost is hunting the cat, the ghost is growing higher and bigger in a certain frequency to increase the difficulties.</a:t>
            </a:r>
            <a:endParaRPr lang="en-US" dirty="0">
              <a:cs typeface="Calibri" panose="020F0502020204030204"/>
            </a:endParaRPr>
          </a:p>
          <a:p>
            <a:pPr>
              <a:lnSpc>
                <a:spcPct val="150000"/>
              </a:lnSpc>
            </a:pPr>
            <a:r>
              <a:rPr lang="en-US" dirty="0"/>
              <a:t> with the electricity cable and stairs come together. </a:t>
            </a:r>
            <a:endParaRPr lang="en-US" dirty="0">
              <a:cs typeface="Calibri" panose="020F0502020204030204"/>
            </a:endParaRPr>
          </a:p>
          <a:p>
            <a:pPr>
              <a:lnSpc>
                <a:spcPct val="150000"/>
              </a:lnSpc>
            </a:pPr>
            <a:endParaRPr lang="en-US"/>
          </a:p>
          <a:p>
            <a:pPr>
              <a:lnSpc>
                <a:spcPct val="150000"/>
              </a:lnSpc>
            </a:pPr>
            <a:endParaRPr lang="en-US"/>
          </a:p>
          <a:p>
            <a:endParaRPr lang="en-US"/>
          </a:p>
          <a:p>
            <a:endParaRPr lang="en-US"/>
          </a:p>
          <a:p>
            <a:endParaRPr lang="en-US"/>
          </a:p>
        </p:txBody>
      </p:sp>
      <p:pic>
        <p:nvPicPr>
          <p:cNvPr id="6" name="Content Placeholder 6" descr="Black-Cat-PNG-Transparent"/>
          <p:cNvPicPr>
            <a:picLocks noGrp="1" noChangeAspect="1"/>
          </p:cNvPicPr>
          <p:nvPr>
            <p:ph sz="half" idx="2"/>
          </p:nvPr>
        </p:nvPicPr>
        <p:blipFill>
          <a:blip r:embed="rId1"/>
          <a:stretch>
            <a:fillRect/>
          </a:stretch>
        </p:blipFill>
        <p:spPr>
          <a:xfrm>
            <a:off x="758190" y="431165"/>
            <a:ext cx="895985" cy="895985"/>
          </a:xfrm>
          <a:prstGeom prst="rect">
            <a:avLst/>
          </a:prstGeom>
        </p:spPr>
      </p:pic>
      <p:pic>
        <p:nvPicPr>
          <p:cNvPr id="3" name="Picture 2" descr="330781-150316145H180"/>
          <p:cNvPicPr>
            <a:picLocks noChangeAspect="1"/>
          </p:cNvPicPr>
          <p:nvPr/>
        </p:nvPicPr>
        <p:blipFill>
          <a:blip r:embed="rId2"/>
          <a:srcRect r="52231" b="1005"/>
          <a:stretch>
            <a:fillRect/>
          </a:stretch>
        </p:blipFill>
        <p:spPr>
          <a:xfrm>
            <a:off x="7922260" y="-562610"/>
            <a:ext cx="4426585" cy="7439660"/>
          </a:xfrm>
          <a:prstGeom prst="rect">
            <a:avLst/>
          </a:prstGeom>
        </p:spPr>
      </p:pic>
      <p:pic>
        <p:nvPicPr>
          <p:cNvPr id="7" name="Content Placeholder 6" descr="Black-Cat-PNG-Transparent"/>
          <p:cNvPicPr>
            <a:picLocks noChangeAspect="1"/>
          </p:cNvPicPr>
          <p:nvPr/>
        </p:nvPicPr>
        <p:blipFill>
          <a:blip r:embed="rId1"/>
          <a:stretch>
            <a:fillRect/>
          </a:stretch>
        </p:blipFill>
        <p:spPr>
          <a:xfrm>
            <a:off x="9386570" y="4417060"/>
            <a:ext cx="360680" cy="360680"/>
          </a:xfrm>
          <a:prstGeom prst="rect">
            <a:avLst/>
          </a:prstGeom>
        </p:spPr>
      </p:pic>
      <p:sp>
        <p:nvSpPr>
          <p:cNvPr id="8" name="Rectangle 7"/>
          <p:cNvSpPr/>
          <p:nvPr/>
        </p:nvSpPr>
        <p:spPr>
          <a:xfrm>
            <a:off x="9032240" y="4752340"/>
            <a:ext cx="2804795" cy="8680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525250" y="3512185"/>
            <a:ext cx="271145" cy="18738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 Box 13"/>
          <p:cNvSpPr txBox="1"/>
          <p:nvPr/>
        </p:nvSpPr>
        <p:spPr>
          <a:xfrm>
            <a:off x="9190990" y="965835"/>
            <a:ext cx="2494280" cy="368300"/>
          </a:xfrm>
          <a:prstGeom prst="rect">
            <a:avLst/>
          </a:prstGeom>
          <a:noFill/>
        </p:spPr>
        <p:txBody>
          <a:bodyPr wrap="square" rtlCol="0">
            <a:spAutoFit/>
          </a:bodyPr>
          <a:lstStyle/>
          <a:p>
            <a:r>
              <a:rPr lang="en-US"/>
              <a:t>Level </a:t>
            </a:r>
            <a:r>
              <a:rPr lang="en-US" b="1"/>
              <a:t>3          </a:t>
            </a:r>
            <a:r>
              <a:rPr lang="en-US"/>
              <a:t>Points</a:t>
            </a:r>
            <a:r>
              <a:rPr lang="zh-CN" altLang="en-US"/>
              <a:t>：</a:t>
            </a:r>
            <a:r>
              <a:rPr lang="en-US" altLang="zh-CN" b="1"/>
              <a:t>235</a:t>
            </a:r>
            <a:endParaRPr lang="en-US" altLang="zh-CN" b="1"/>
          </a:p>
        </p:txBody>
      </p:sp>
      <p:pic>
        <p:nvPicPr>
          <p:cNvPr id="12" name="Picture 11" descr="301ca6c814ccef5c68b01aae8e188451 (1)"/>
          <p:cNvPicPr>
            <a:picLocks noChangeAspect="1"/>
          </p:cNvPicPr>
          <p:nvPr/>
        </p:nvPicPr>
        <p:blipFill>
          <a:blip r:embed="rId3"/>
          <a:stretch>
            <a:fillRect/>
          </a:stretch>
        </p:blipFill>
        <p:spPr>
          <a:xfrm>
            <a:off x="10810875" y="2372360"/>
            <a:ext cx="631825" cy="631825"/>
          </a:xfrm>
          <a:prstGeom prst="rect">
            <a:avLst/>
          </a:prstGeom>
        </p:spPr>
      </p:pic>
      <p:sp>
        <p:nvSpPr>
          <p:cNvPr id="22" name="Rectangle 21"/>
          <p:cNvSpPr/>
          <p:nvPr/>
        </p:nvSpPr>
        <p:spPr>
          <a:xfrm>
            <a:off x="10927080" y="4456430"/>
            <a:ext cx="341630" cy="9296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11207115" y="3895725"/>
            <a:ext cx="317500" cy="13735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3" name="Picture 32" descr="d5d68354ea28f733fe0c30fa6951217a"/>
          <p:cNvPicPr>
            <a:picLocks noChangeAspect="1"/>
          </p:cNvPicPr>
          <p:nvPr/>
        </p:nvPicPr>
        <p:blipFill>
          <a:blip r:embed="rId4"/>
          <a:srcRect l="53956" t="17844" r="4844" b="19600"/>
          <a:stretch>
            <a:fillRect/>
          </a:stretch>
        </p:blipFill>
        <p:spPr>
          <a:xfrm>
            <a:off x="10119360" y="4091940"/>
            <a:ext cx="434975" cy="660400"/>
          </a:xfrm>
          <a:prstGeom prst="rect">
            <a:avLst/>
          </a:prstGeom>
        </p:spPr>
      </p:pic>
      <p:pic>
        <p:nvPicPr>
          <p:cNvPr id="34" name="Picture 33" descr="5928d9dbc1484"/>
          <p:cNvPicPr>
            <a:picLocks noChangeAspect="1"/>
          </p:cNvPicPr>
          <p:nvPr/>
        </p:nvPicPr>
        <p:blipFill>
          <a:blip r:embed="rId5"/>
          <a:stretch>
            <a:fillRect/>
          </a:stretch>
        </p:blipFill>
        <p:spPr>
          <a:xfrm>
            <a:off x="11207115" y="3636645"/>
            <a:ext cx="259080" cy="259080"/>
          </a:xfrm>
          <a:prstGeom prst="rect">
            <a:avLst/>
          </a:prstGeom>
        </p:spPr>
      </p:pic>
      <p:cxnSp>
        <p:nvCxnSpPr>
          <p:cNvPr id="35" name="Straight Connector 34"/>
          <p:cNvCxnSpPr/>
          <p:nvPr/>
        </p:nvCxnSpPr>
        <p:spPr>
          <a:xfrm>
            <a:off x="9051925" y="1652270"/>
            <a:ext cx="2756535" cy="352425"/>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50960" y="1998345"/>
            <a:ext cx="2889250" cy="120015"/>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089390" y="1526540"/>
            <a:ext cx="2750820" cy="73025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4" name="Picture 9" descr="A close up of a logo&#10;&#10;Description generated with very high confidence"/>
          <p:cNvPicPr>
            <a:picLocks noChangeAspect="1"/>
          </p:cNvPicPr>
          <p:nvPr/>
        </p:nvPicPr>
        <p:blipFill>
          <a:blip r:embed="rId6"/>
          <a:stretch>
            <a:fillRect/>
          </a:stretch>
        </p:blipFill>
        <p:spPr>
          <a:xfrm>
            <a:off x="9381067" y="2178352"/>
            <a:ext cx="469296" cy="4572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Interface</a:t>
            </a:r>
            <a:endParaRPr lang="en-US"/>
          </a:p>
        </p:txBody>
      </p:sp>
      <p:sp>
        <p:nvSpPr>
          <p:cNvPr id="5" name="Content Placeholder 4"/>
          <p:cNvSpPr>
            <a:spLocks noGrp="1"/>
          </p:cNvSpPr>
          <p:nvPr>
            <p:ph sz="half" idx="1"/>
          </p:nvPr>
        </p:nvSpPr>
        <p:spPr>
          <a:xfrm>
            <a:off x="645160" y="1638300"/>
            <a:ext cx="10959465" cy="4836160"/>
          </a:xfrm>
        </p:spPr>
        <p:txBody>
          <a:bodyPr vert="horz" lIns="91440" tIns="45720" rIns="91440" bIns="45720" rtlCol="0" anchor="t">
            <a:normAutofit lnSpcReduction="10000"/>
          </a:bodyPr>
          <a:lstStyle/>
          <a:p>
            <a:pPr>
              <a:lnSpc>
                <a:spcPct val="150000"/>
              </a:lnSpc>
            </a:pPr>
            <a:r>
              <a:rPr lang="en-US" sz="1400" b="1" dirty="0">
                <a:sym typeface="+mn-ea"/>
              </a:rPr>
              <a:t>Visual System</a:t>
            </a:r>
            <a:endParaRPr lang="en-US" sz="1400" dirty="0">
              <a:sym typeface="+mn-ea"/>
            </a:endParaRPr>
          </a:p>
          <a:p>
            <a:pPr marL="0" indent="0">
              <a:lnSpc>
                <a:spcPct val="150000"/>
              </a:lnSpc>
              <a:buNone/>
            </a:pPr>
            <a:r>
              <a:rPr lang="en-US" sz="1400" dirty="0"/>
              <a:t>      level name on the top left, points on the top right. Vertically display. city views cartoon background. black and white stylized cartoon character     </a:t>
            </a:r>
            <a:endParaRPr lang="en-US" sz="1400" dirty="0">
              <a:cs typeface="Calibri" panose="020F0502020204030204"/>
            </a:endParaRPr>
          </a:p>
          <a:p>
            <a:pPr marL="0" indent="0">
              <a:lnSpc>
                <a:spcPct val="150000"/>
              </a:lnSpc>
              <a:buNone/>
            </a:pPr>
            <a:r>
              <a:rPr lang="en-US" sz="1400" dirty="0"/>
              <a:t>      and objects.</a:t>
            </a:r>
            <a:endParaRPr lang="en-US" sz="1400" dirty="0">
              <a:cs typeface="Calibri" panose="020F0502020204030204"/>
            </a:endParaRPr>
          </a:p>
          <a:p>
            <a:pPr>
              <a:lnSpc>
                <a:spcPct val="150000"/>
              </a:lnSpc>
            </a:pPr>
            <a:r>
              <a:rPr lang="en-US" sz="1400" b="1" dirty="0">
                <a:sym typeface="+mn-ea"/>
              </a:rPr>
              <a:t>Control System</a:t>
            </a:r>
            <a:endParaRPr lang="en-US" sz="1400" dirty="0">
              <a:sym typeface="+mn-ea"/>
            </a:endParaRPr>
          </a:p>
          <a:p>
            <a:pPr>
              <a:lnSpc>
                <a:spcPct val="150000"/>
              </a:lnSpc>
            </a:pPr>
            <a:r>
              <a:rPr lang="en-US" sz="1400" dirty="0">
                <a:sym typeface="+mn-ea"/>
              </a:rPr>
              <a:t>Voice control through mic (down below of a phone or mic of earphones).</a:t>
            </a:r>
            <a:endParaRPr lang="en-US" sz="1400" dirty="0">
              <a:cs typeface="Calibri" panose="020F0502020204030204"/>
            </a:endParaRPr>
          </a:p>
          <a:p>
            <a:pPr>
              <a:lnSpc>
                <a:spcPct val="150000"/>
              </a:lnSpc>
            </a:pPr>
            <a:r>
              <a:rPr lang="en-US" sz="1400" dirty="0" err="1">
                <a:sym typeface="+mn-ea"/>
              </a:rPr>
              <a:t>huuuuuu</a:t>
            </a:r>
            <a:r>
              <a:rPr lang="en-US" sz="1400" dirty="0">
                <a:sym typeface="+mn-ea"/>
              </a:rPr>
              <a:t> (low frequency), puff (medium frequency),  puff intensely (high frequency)</a:t>
            </a:r>
            <a:endParaRPr lang="en-US" sz="1400" dirty="0">
              <a:cs typeface="Calibri" panose="020F0502020204030204"/>
            </a:endParaRPr>
          </a:p>
          <a:p>
            <a:pPr>
              <a:lnSpc>
                <a:spcPct val="150000"/>
              </a:lnSpc>
            </a:pPr>
            <a:r>
              <a:rPr lang="en-US" sz="1400" b="1" dirty="0">
                <a:sym typeface="+mn-ea"/>
              </a:rPr>
              <a:t>Audio, music, sound effect</a:t>
            </a:r>
            <a:endParaRPr lang="en-US" sz="1400" b="1" dirty="0">
              <a:cs typeface="Calibri" panose="020F0502020204030204"/>
            </a:endParaRPr>
          </a:p>
          <a:p>
            <a:pPr>
              <a:lnSpc>
                <a:spcPct val="150000"/>
              </a:lnSpc>
            </a:pPr>
            <a:r>
              <a:rPr lang="en-US" sz="1400" dirty="0">
                <a:sym typeface="+mn-ea"/>
              </a:rPr>
              <a:t>since we are taking voice control, the background music is out. Sound effect includes jump sound(action sound), catch birds and squirrels sound(getting points sound), collision sound(loosing points), dead sound(game over sound).</a:t>
            </a:r>
            <a:endParaRPr lang="en-US" sz="1400" dirty="0">
              <a:cs typeface="Calibri" panose="020F0502020204030204"/>
            </a:endParaRPr>
          </a:p>
          <a:p>
            <a:pPr>
              <a:lnSpc>
                <a:spcPct val="150000"/>
              </a:lnSpc>
            </a:pPr>
            <a:r>
              <a:rPr lang="en-US" sz="1400" b="1" dirty="0">
                <a:sym typeface="+mn-ea"/>
              </a:rPr>
              <a:t>Help system</a:t>
            </a:r>
            <a:endParaRPr lang="en-US" sz="1400" b="1" dirty="0">
              <a:cs typeface="Calibri" panose="020F0502020204030204"/>
            </a:endParaRPr>
          </a:p>
          <a:p>
            <a:pPr>
              <a:lnSpc>
                <a:spcPct val="150000"/>
              </a:lnSpc>
            </a:pPr>
            <a:r>
              <a:rPr lang="en-US" sz="1400" dirty="0">
                <a:sym typeface="+mn-ea"/>
              </a:rPr>
              <a:t>help system </a:t>
            </a:r>
            <a:r>
              <a:rPr lang="en-US" sz="1400" dirty="0" err="1">
                <a:sym typeface="+mn-ea"/>
              </a:rPr>
              <a:t>wouild</a:t>
            </a:r>
            <a:r>
              <a:rPr lang="en-US" sz="1400" dirty="0">
                <a:sym typeface="+mn-ea"/>
              </a:rPr>
              <a:t> show hints while playing. such as blowing harder.  hold your breath keep blowing for passing long distance car need to avoid electricity cable.  </a:t>
            </a:r>
            <a:endParaRPr lang="en-US" sz="1400"/>
          </a:p>
        </p:txBody>
      </p:sp>
      <p:pic>
        <p:nvPicPr>
          <p:cNvPr id="6" name="Content Placeholder 6" descr="Black-Cat-PNG-Transparent"/>
          <p:cNvPicPr>
            <a:picLocks noGrp="1" noChangeAspect="1"/>
          </p:cNvPicPr>
          <p:nvPr>
            <p:ph sz="half" idx="2"/>
          </p:nvPr>
        </p:nvPicPr>
        <p:blipFill>
          <a:blip r:embed="rId1"/>
          <a:stretch>
            <a:fillRect/>
          </a:stretch>
        </p:blipFill>
        <p:spPr>
          <a:xfrm>
            <a:off x="3760470" y="509270"/>
            <a:ext cx="895985" cy="8959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4219</Words>
  <Application>WPS Presentation</Application>
  <PresentationFormat>Widescreen</PresentationFormat>
  <Paragraphs>117</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微软雅黑</vt:lpstr>
      <vt:lpstr>Microsoft JhengHei Light</vt:lpstr>
      <vt:lpstr>等线 Light</vt:lpstr>
      <vt:lpstr>Calibri</vt:lpstr>
      <vt:lpstr>Arial Unicode MS</vt:lpstr>
      <vt:lpstr>Calibri Light</vt:lpstr>
      <vt:lpstr>Calibri</vt:lpstr>
      <vt:lpstr>Office Theme</vt:lpstr>
      <vt:lpstr>Blowing Go!</vt:lpstr>
      <vt:lpstr>Story/Setting/Character</vt:lpstr>
      <vt:lpstr>Target Audience</vt:lpstr>
      <vt:lpstr>Gameplay</vt:lpstr>
      <vt:lpstr>Mechanics</vt:lpstr>
      <vt:lpstr>Level one (training level)</vt:lpstr>
      <vt:lpstr>Level two (challenge level)</vt:lpstr>
      <vt:lpstr>Level three (advanced level)</vt:lpstr>
      <vt:lpstr>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Blowing Go!</dc:title>
  <dc:creator/>
  <cp:lastModifiedBy>fennywu</cp:lastModifiedBy>
  <cp:revision>133</cp:revision>
  <dcterms:created xsi:type="dcterms:W3CDTF">2019-09-18T03:36:00Z</dcterms:created>
  <dcterms:modified xsi:type="dcterms:W3CDTF">2019-09-28T03:02:47Z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