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276" r:id="rId4"/>
    <p:sldId id="277" r:id="rId5"/>
    <p:sldId id="278" r:id="rId6"/>
    <p:sldId id="280" r:id="rId7"/>
    <p:sldId id="281" r:id="rId8"/>
    <p:sldId id="282" r:id="rId9"/>
    <p:sldId id="283" r:id="rId10"/>
    <p:sldId id="267" r:id="rId11"/>
    <p:sldId id="286" r:id="rId12"/>
    <p:sldId id="274" r:id="rId13"/>
    <p:sldId id="284" r:id="rId14"/>
    <p:sldId id="288" r:id="rId15"/>
    <p:sldId id="289" r:id="rId16"/>
    <p:sldId id="261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1" r:id="rId28"/>
    <p:sldId id="300" r:id="rId29"/>
    <p:sldId id="303" r:id="rId30"/>
    <p:sldId id="30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7" autoAdjust="0"/>
    <p:restoredTop sz="95573" autoAdjust="0"/>
  </p:normalViewPr>
  <p:slideViewPr>
    <p:cSldViewPr snapToGrid="0" snapToObjects="1">
      <p:cViewPr varScale="1">
        <p:scale>
          <a:sx n="108" d="100"/>
          <a:sy n="108" d="100"/>
        </p:scale>
        <p:origin x="10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10BA-9679-A649-873C-C4A536ADAC2B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26016-5E87-CE46-9B7E-46C6183A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BD60-8464-A149-B1C3-1FCD1AFB3C4D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1150C-A95E-E24C-B7C7-5EF8073F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9CCB6E-971B-FC4C-925A-3FB2AB3E7CA1}" type="slidenum">
              <a:rPr lang="en-US" sz="1200" baseline="0"/>
              <a:pPr/>
              <a:t>3</a:t>
            </a:fld>
            <a:endParaRPr lang="en-US" sz="1200" baseline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E66A8E-9419-DE46-A948-B002EEA4AC25}" type="slidenum">
              <a:rPr lang="en-US" sz="1200" baseline="0"/>
              <a:pPr/>
              <a:t>4</a:t>
            </a:fld>
            <a:endParaRPr lang="en-US" sz="1200" baseline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0FFE02-3F2B-7E46-B59B-736430A84810}" type="slidenum">
              <a:rPr lang="en-US" sz="1200" baseline="0"/>
              <a:pPr/>
              <a:t>5</a:t>
            </a:fld>
            <a:endParaRPr lang="en-US" sz="1200" baseline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79C1FB-BB4E-034E-8FDA-F629BFEE79A5}" type="slidenum">
              <a:rPr lang="en-US" sz="1200" baseline="0"/>
              <a:pPr/>
              <a:t>9</a:t>
            </a:fld>
            <a:endParaRPr lang="en-US" sz="1200" baseline="0"/>
          </a:p>
        </p:txBody>
      </p:sp>
      <p:sp>
        <p:nvSpPr>
          <p:cNvPr id="6041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A41113-CE9F-ED40-89E1-1914C76BAFC3}" type="slidenum">
              <a:rPr lang="en-US" sz="1200" baseline="0"/>
              <a:pPr/>
              <a:t>10</a:t>
            </a:fld>
            <a:endParaRPr lang="en-US" sz="1200" baseline="0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50C-A95E-E24C-B7C7-5EF8073F0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16936DC-64AD-4F46-BE15-32DAA36CFE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  <p:sldLayoutId id="2147484463" r:id="rId14"/>
    <p:sldLayoutId id="2147484464" r:id="rId15"/>
    <p:sldLayoutId id="2147484465" r:id="rId16"/>
  </p:sldLayoutIdLst>
  <p:hf hdr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uidebookgallery.org/screenshot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osl.iu.edu/~pgottsch/swc2/lec/shell01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ECPE 170– University of the Pacific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2915839"/>
            <a:ext cx="83573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00" dirty="0">
                <a:solidFill>
                  <a:schemeClr val="bg1">
                    <a:lumMod val="50000"/>
                  </a:schemeClr>
                </a:solidFill>
              </a:rPr>
              <a:t>Linux Basics</a:t>
            </a:r>
          </a:p>
        </p:txBody>
      </p:sp>
    </p:spTree>
    <p:extLst>
      <p:ext uri="{BB962C8B-B14F-4D97-AF65-F5344CB8AC3E}">
        <p14:creationId xmlns:p14="http://schemas.microsoft.com/office/powerpoint/2010/main" val="4099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– GUI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Operating systems with </a:t>
            </a:r>
            <a:r>
              <a:rPr lang="en-US" b="1" dirty="0"/>
              <a:t>graphical user interfaces </a:t>
            </a:r>
            <a:r>
              <a:rPr lang="en-US" dirty="0"/>
              <a:t>(GUI) were first brought to market in the 1980s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3265587"/>
            <a:ext cx="4095677" cy="2735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332" y="3265587"/>
            <a:ext cx="4215751" cy="2305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163" y="6035869"/>
            <a:ext cx="40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Apple Mac OS 1.0 (released 1984)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240" y="5571076"/>
            <a:ext cx="40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Microsoft Windows 1.0 (released 1986)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7151" y="6160033"/>
            <a:ext cx="404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Captures from </a:t>
            </a:r>
            <a:r>
              <a:rPr lang="en-US" sz="1200" i="1" dirty="0">
                <a:hlinkClick r:id="rId5"/>
              </a:rPr>
              <a:t>http://www.guidebookgallery.org/screenshots</a:t>
            </a:r>
            <a:r>
              <a:rPr lang="en-US" sz="1200" i="1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10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42737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3973" y="6046552"/>
            <a:ext cx="8625436" cy="531607"/>
          </a:xfrm>
        </p:spPr>
        <p:txBody>
          <a:bodyPr>
            <a:normAutofit/>
          </a:bodyPr>
          <a:lstStyle/>
          <a:p>
            <a:r>
              <a:rPr lang="en-US" dirty="0"/>
              <a:t>Significant evolution in GUI design in subsequent decades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543"/>
            <a:ext cx="9144000" cy="5140822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95344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– GUI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perspective:</a:t>
            </a:r>
          </a:p>
          <a:p>
            <a:pPr lvl="1"/>
            <a:r>
              <a:rPr lang="en-US" dirty="0"/>
              <a:t>The GUI is one of the </a:t>
            </a:r>
            <a:r>
              <a:rPr lang="en-US" b="1" dirty="0"/>
              <a:t>least important parts </a:t>
            </a:r>
            <a:r>
              <a:rPr lang="en-US" dirty="0"/>
              <a:t>of the operating system</a:t>
            </a:r>
          </a:p>
          <a:p>
            <a:r>
              <a:rPr lang="en-US" dirty="0"/>
              <a:t>A GUI does not even have to be part of the </a:t>
            </a:r>
            <a:r>
              <a:rPr lang="en-US" i="1" dirty="0"/>
              <a:t>true</a:t>
            </a:r>
            <a:r>
              <a:rPr lang="en-US" dirty="0"/>
              <a:t> OS at all</a:t>
            </a:r>
          </a:p>
          <a:p>
            <a:pPr lvl="1"/>
            <a:r>
              <a:rPr lang="en-US" dirty="0"/>
              <a:t>Windows 1.0 was just a </a:t>
            </a:r>
            <a:r>
              <a:rPr lang="en-US" b="1" dirty="0"/>
              <a:t>program that ran on top </a:t>
            </a:r>
            <a:r>
              <a:rPr lang="en-US" dirty="0"/>
              <a:t>of MS-DOS, the </a:t>
            </a:r>
            <a:r>
              <a:rPr lang="en-US" i="1" dirty="0"/>
              <a:t>true</a:t>
            </a:r>
            <a:r>
              <a:rPr lang="en-US" dirty="0"/>
              <a:t> operating system (of that era)</a:t>
            </a:r>
          </a:p>
          <a:p>
            <a:r>
              <a:rPr lang="en-US" i="1" dirty="0"/>
              <a:t>But to a user, the GUI is one of the most important parts of the OS!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12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4046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68111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C4A853-CBA9-9946-B3CD-E157C5A5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C03D4-230C-AC43-A7E2-DFF1DD69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8" y="1747161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Launch your Linux virtual machine!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b="1" dirty="0"/>
              <a:t>Terminal</a:t>
            </a:r>
            <a:r>
              <a:rPr lang="en-US" dirty="0"/>
              <a:t> – a text-based interface that accepts your commands (Applications button -&gt; Terminal)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Canvas and today’s </a:t>
            </a:r>
            <a:r>
              <a:rPr lang="en-US" i="1" dirty="0"/>
              <a:t>In-Class </a:t>
            </a:r>
            <a:r>
              <a:rPr lang="en-US" i="1"/>
              <a:t>Participation </a:t>
            </a:r>
            <a:r>
              <a:rPr lang="en-US"/>
              <a:t>assignment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760C-5555-5849-919E-7B1B72DA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BFF2-C055-AE4A-8D2C-02911C78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673352-2DF1-C745-8350-8B75FD98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43" y="3866800"/>
            <a:ext cx="3643343" cy="290556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1E867E-BA7B-C942-A8FD-B61F3962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61" y="3883640"/>
            <a:ext cx="3643343" cy="290556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06614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4F2-E7A5-3C4A-AF5D-82EDF03C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Which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EF3C-2178-3346-966E-6E3AA4D6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shell is a user program that defines how your terminal window behaves for input commands</a:t>
            </a:r>
          </a:p>
          <a:p>
            <a:pPr lvl="1"/>
            <a:r>
              <a:rPr lang="en-US" dirty="0"/>
              <a:t>Command-line interpreter</a:t>
            </a:r>
          </a:p>
          <a:p>
            <a:pPr lvl="1"/>
            <a:r>
              <a:rPr lang="en-US" dirty="0"/>
              <a:t>Parses user input and carries out commands</a:t>
            </a:r>
          </a:p>
          <a:p>
            <a:r>
              <a:rPr lang="en-US" dirty="0"/>
              <a:t>Many types exist: </a:t>
            </a:r>
            <a:r>
              <a:rPr lang="en-US" dirty="0" err="1">
                <a:latin typeface="Courier" pitchFamily="2" charset="0"/>
              </a:rPr>
              <a:t>sh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bash</a:t>
            </a:r>
            <a:r>
              <a:rPr lang="en-US" dirty="0"/>
              <a:t> (Bourne again), C syntax motivated: </a:t>
            </a:r>
            <a:r>
              <a:rPr lang="en-US" dirty="0" err="1">
                <a:latin typeface="Courier" pitchFamily="2" charset="0"/>
              </a:rPr>
              <a:t>csh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tsh</a:t>
            </a:r>
            <a:r>
              <a:rPr lang="en-US" dirty="0"/>
              <a:t>, etc. </a:t>
            </a:r>
          </a:p>
          <a:p>
            <a:r>
              <a:rPr lang="en-US" dirty="0">
                <a:solidFill>
                  <a:schemeClr val="tx1"/>
                </a:solidFill>
              </a:rPr>
              <a:t>Find out what shell is being used: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DA48-C9F7-F54F-AF55-AF5CA38F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261C-60EA-EF44-A8B1-B335FEAC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F123-8E00-0B44-8732-C0DD93D9078F}"/>
              </a:ext>
            </a:extLst>
          </p:cNvPr>
          <p:cNvSpPr txBox="1"/>
          <p:nvPr/>
        </p:nvSpPr>
        <p:spPr>
          <a:xfrm>
            <a:off x="2313710" y="5479832"/>
            <a:ext cx="401089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 echo $SHELL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40A546A-B7D5-1D45-B897-8FCD6220B576}"/>
              </a:ext>
            </a:extLst>
          </p:cNvPr>
          <p:cNvSpPr/>
          <p:nvPr/>
        </p:nvSpPr>
        <p:spPr>
          <a:xfrm>
            <a:off x="7726800" y="5479832"/>
            <a:ext cx="1217502" cy="9572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P1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6921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941763" y="2151063"/>
            <a:ext cx="4768345" cy="3975100"/>
          </a:xfrm>
        </p:spPr>
        <p:txBody>
          <a:bodyPr/>
          <a:lstStyle/>
          <a:p>
            <a:r>
              <a:rPr lang="en-US" b="1" dirty="0"/>
              <a:t>Root directory:  </a:t>
            </a:r>
            <a:r>
              <a:rPr lang="en-US" dirty="0"/>
              <a:t>/</a:t>
            </a:r>
            <a:endParaRPr lang="en-US" b="1" dirty="0"/>
          </a:p>
          <a:p>
            <a:r>
              <a:rPr lang="en-US" b="1" dirty="0"/>
              <a:t>Absolute </a:t>
            </a:r>
            <a:r>
              <a:rPr lang="en-US" dirty="0"/>
              <a:t>path: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/home/</a:t>
            </a:r>
            <a:r>
              <a:rPr lang="en-US" sz="1600" dirty="0" err="1">
                <a:latin typeface="Courier New"/>
                <a:cs typeface="Courier New"/>
              </a:rPr>
              <a:t>hpotter</a:t>
            </a:r>
            <a:r>
              <a:rPr lang="en-US" sz="1600" dirty="0">
                <a:latin typeface="Courier New"/>
                <a:cs typeface="Courier New"/>
              </a:rPr>
              <a:t>/thesis/</a:t>
            </a:r>
            <a:r>
              <a:rPr lang="en-US" sz="1600" dirty="0" err="1">
                <a:latin typeface="Courier New"/>
                <a:cs typeface="Courier New"/>
              </a:rPr>
              <a:t>intro.txt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b="1" dirty="0"/>
              <a:t>Relative</a:t>
            </a:r>
            <a:r>
              <a:rPr lang="en-US" dirty="0"/>
              <a:t> path:</a:t>
            </a:r>
          </a:p>
          <a:p>
            <a:pPr lvl="1"/>
            <a:r>
              <a:rPr lang="en-US" dirty="0"/>
              <a:t>If I am already in </a:t>
            </a:r>
            <a:r>
              <a:rPr lang="en-US" sz="1800" dirty="0">
                <a:latin typeface="Courier New"/>
                <a:cs typeface="Courier New"/>
              </a:rPr>
              <a:t>/home/potter/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addresses.html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163" y="1947863"/>
            <a:ext cx="3657600" cy="4178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4164" y="6067700"/>
            <a:ext cx="3875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http://osl.iu.edu/~pgottsch/swc2/lec/shell01.html</a:t>
            </a:r>
            <a:r>
              <a:rPr lang="en-US" sz="1400" dirty="0"/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96908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5DA0-DCC0-0643-A3E6-E789B116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Navigation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B6-64ED-9E4E-8625-DB6A366C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we? </a:t>
            </a:r>
          </a:p>
          <a:p>
            <a:endParaRPr lang="en-US" dirty="0"/>
          </a:p>
          <a:p>
            <a:r>
              <a:rPr lang="en-US" dirty="0"/>
              <a:t>What items exist here?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332-53BE-7748-B671-4AA7A23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5BA-36D1-4747-B05A-CB27D0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ED8E-FED2-7546-B621-2073D4269BCB}"/>
              </a:ext>
            </a:extLst>
          </p:cNvPr>
          <p:cNvSpPr txBox="1"/>
          <p:nvPr/>
        </p:nvSpPr>
        <p:spPr>
          <a:xfrm>
            <a:off x="2360844" y="2661218"/>
            <a:ext cx="149471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3D057-29BD-CF4F-9C7E-43294416B55E}"/>
              </a:ext>
            </a:extLst>
          </p:cNvPr>
          <p:cNvSpPr txBox="1"/>
          <p:nvPr/>
        </p:nvSpPr>
        <p:spPr>
          <a:xfrm>
            <a:off x="2360843" y="3982541"/>
            <a:ext cx="149471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74A7C-B4CA-0144-B362-F19D802E0323}"/>
              </a:ext>
            </a:extLst>
          </p:cNvPr>
          <p:cNvSpPr/>
          <p:nvPr/>
        </p:nvSpPr>
        <p:spPr>
          <a:xfrm>
            <a:off x="3979909" y="2738162"/>
            <a:ext cx="2376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Print Working Directory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39727-E464-AA46-BC65-6955E53D5EB8}"/>
              </a:ext>
            </a:extLst>
          </p:cNvPr>
          <p:cNvSpPr/>
          <p:nvPr/>
        </p:nvSpPr>
        <p:spPr>
          <a:xfrm>
            <a:off x="3979909" y="4062830"/>
            <a:ext cx="1062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List items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11C98-1810-9042-9A0A-BF91E973DE63}"/>
              </a:ext>
            </a:extLst>
          </p:cNvPr>
          <p:cNvSpPr txBox="1"/>
          <p:nvPr/>
        </p:nvSpPr>
        <p:spPr>
          <a:xfrm>
            <a:off x="2360843" y="4744438"/>
            <a:ext cx="57273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[options] [location]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889A361-4C50-3A48-9EFA-90154E1B94E8}"/>
              </a:ext>
            </a:extLst>
          </p:cNvPr>
          <p:cNvSpPr/>
          <p:nvPr/>
        </p:nvSpPr>
        <p:spPr>
          <a:xfrm>
            <a:off x="7726800" y="5479832"/>
            <a:ext cx="1217502" cy="9572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P2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28A7-11D4-0823-973B-FCB9CAEAEE41}"/>
              </a:ext>
            </a:extLst>
          </p:cNvPr>
          <p:cNvSpPr txBox="1"/>
          <p:nvPr/>
        </p:nvSpPr>
        <p:spPr>
          <a:xfrm>
            <a:off x="629392" y="5593278"/>
            <a:ext cx="357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the 10 items in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17868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5473-05E4-9B41-AFDB-7B0A55B1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5063-E667-C244-9A72-D1AC4673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Tilde (~) sign refers to </a:t>
            </a:r>
            <a:r>
              <a:rPr lang="en-US" u="sng" dirty="0"/>
              <a:t>your</a:t>
            </a:r>
            <a:r>
              <a:rPr lang="en-US" dirty="0"/>
              <a:t> home directory. You can perform either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E7FF-3A60-6A4E-9E19-B7E37788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633D-9C0B-3B45-B285-33E18152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6352D-FC40-C547-B6B1-FA6FA28E808B}"/>
              </a:ext>
            </a:extLst>
          </p:cNvPr>
          <p:cNvSpPr txBox="1"/>
          <p:nvPr/>
        </p:nvSpPr>
        <p:spPr>
          <a:xfrm>
            <a:off x="2291270" y="3167390"/>
            <a:ext cx="615699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/home/you/Documents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C8557-55E4-5747-90EA-5E61E9BAA792}"/>
              </a:ext>
            </a:extLst>
          </p:cNvPr>
          <p:cNvSpPr txBox="1"/>
          <p:nvPr/>
        </p:nvSpPr>
        <p:spPr>
          <a:xfrm>
            <a:off x="2291270" y="3868271"/>
            <a:ext cx="615699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~/Documents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249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5473-05E4-9B41-AFDB-7B0A55B1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5063-E667-C244-9A72-D1AC4673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Dot (.) sign refers to current directory.  Try: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Double dot (..) refers to the parent directory of your current directory. Try: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E7FF-3A60-6A4E-9E19-B7E37788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633D-9C0B-3B45-B285-33E18152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6352D-FC40-C547-B6B1-FA6FA28E808B}"/>
              </a:ext>
            </a:extLst>
          </p:cNvPr>
          <p:cNvSpPr txBox="1"/>
          <p:nvPr/>
        </p:nvSpPr>
        <p:spPr>
          <a:xfrm>
            <a:off x="2291270" y="2928007"/>
            <a:ext cx="615699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C8557-55E4-5747-90EA-5E61E9BAA792}"/>
              </a:ext>
            </a:extLst>
          </p:cNvPr>
          <p:cNvSpPr txBox="1"/>
          <p:nvPr/>
        </p:nvSpPr>
        <p:spPr>
          <a:xfrm>
            <a:off x="2291270" y="5104307"/>
            <a:ext cx="615699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..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426977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What does the OS need to do?</a:t>
            </a:r>
          </a:p>
          <a:p>
            <a:pPr lvl="1"/>
            <a:r>
              <a:rPr lang="en-US" dirty="0"/>
              <a:t>Schedule processes to run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Interrupt handling (manage hardware in general)</a:t>
            </a:r>
          </a:p>
          <a:p>
            <a:pPr lvl="1"/>
            <a:r>
              <a:rPr lang="en-US" dirty="0"/>
              <a:t>Security (between processes)</a:t>
            </a:r>
          </a:p>
          <a:p>
            <a:pPr lvl="1"/>
            <a:r>
              <a:rPr lang="en-US" dirty="0"/>
              <a:t>Network access</a:t>
            </a:r>
          </a:p>
          <a:p>
            <a:pPr lvl="1"/>
            <a:r>
              <a:rPr lang="en-US" dirty="0"/>
              <a:t>Storage management (</a:t>
            </a:r>
            <a:r>
              <a:rPr lang="en-US" dirty="0" err="1"/>
              <a:t>filesystem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Graphical user interface</a:t>
            </a:r>
          </a:p>
          <a:p>
            <a:pPr lvl="2"/>
            <a:r>
              <a:rPr lang="en-US" dirty="0"/>
              <a:t>May be a </a:t>
            </a:r>
            <a:r>
              <a:rPr lang="en-US" b="1" dirty="0"/>
              <a:t>middleware </a:t>
            </a:r>
            <a:r>
              <a:rPr lang="en-US" dirty="0"/>
              <a:t>layer on top of the OS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38988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5DA0-DCC0-0643-A3E6-E789B116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Navigation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B6-64ED-9E4E-8625-DB6A366C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There’s a very easy shortcut to change directory to your home directory…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332-53BE-7748-B671-4AA7A23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5BA-36D1-4747-B05A-CB27D0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ED8E-FED2-7546-B621-2073D4269BCB}"/>
              </a:ext>
            </a:extLst>
          </p:cNvPr>
          <p:cNvSpPr txBox="1"/>
          <p:nvPr/>
        </p:nvSpPr>
        <p:spPr>
          <a:xfrm>
            <a:off x="2360844" y="2661218"/>
            <a:ext cx="385111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cd [location]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889A361-4C50-3A48-9EFA-90154E1B94E8}"/>
              </a:ext>
            </a:extLst>
          </p:cNvPr>
          <p:cNvSpPr/>
          <p:nvPr/>
        </p:nvSpPr>
        <p:spPr>
          <a:xfrm>
            <a:off x="7726800" y="5479832"/>
            <a:ext cx="1217502" cy="9572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F42FE-5EB4-3721-1AEC-ACD57A8EFB89}"/>
              </a:ext>
            </a:extLst>
          </p:cNvPr>
          <p:cNvSpPr txBox="1"/>
          <p:nvPr/>
        </p:nvSpPr>
        <p:spPr>
          <a:xfrm>
            <a:off x="4132613" y="5912266"/>
            <a:ext cx="302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directory to /</a:t>
            </a:r>
            <a:r>
              <a:rPr lang="en-US" dirty="0" err="1"/>
              <a:t>etc</a:t>
            </a:r>
            <a:r>
              <a:rPr lang="en-US" dirty="0"/>
              <a:t>/. </a:t>
            </a:r>
          </a:p>
        </p:txBody>
      </p:sp>
    </p:spTree>
    <p:extLst>
      <p:ext uri="{BB962C8B-B14F-4D97-AF65-F5344CB8AC3E}">
        <p14:creationId xmlns:p14="http://schemas.microsoft.com/office/powerpoint/2010/main" val="157862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5DA0-DCC0-0643-A3E6-E789B116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B6-64ED-9E4E-8625-DB6A366C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(“manual”) on commands</a:t>
            </a:r>
          </a:p>
          <a:p>
            <a:endParaRPr lang="en-US" dirty="0"/>
          </a:p>
          <a:p>
            <a:r>
              <a:rPr lang="en-US" dirty="0"/>
              <a:t>Example usage</a:t>
            </a:r>
          </a:p>
          <a:p>
            <a:pPr lvl="1"/>
            <a:r>
              <a:rPr lang="en-US" dirty="0"/>
              <a:t>Hidden files have a (.) before the filename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.secret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– Do you see any hidden files?</a:t>
            </a:r>
          </a:p>
          <a:p>
            <a:pPr lvl="1"/>
            <a:r>
              <a:rPr lang="en-US" dirty="0"/>
              <a:t>Using the man command, find out what option you need to use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list the hidden files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332-53BE-7748-B671-4AA7A23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5BA-36D1-4747-B05A-CB27D0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ED8E-FED2-7546-B621-2073D4269BCB}"/>
              </a:ext>
            </a:extLst>
          </p:cNvPr>
          <p:cNvSpPr txBox="1"/>
          <p:nvPr/>
        </p:nvSpPr>
        <p:spPr>
          <a:xfrm>
            <a:off x="2360844" y="2661218"/>
            <a:ext cx="385111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man [command]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889A361-4C50-3A48-9EFA-90154E1B94E8}"/>
              </a:ext>
            </a:extLst>
          </p:cNvPr>
          <p:cNvSpPr/>
          <p:nvPr/>
        </p:nvSpPr>
        <p:spPr>
          <a:xfrm>
            <a:off x="7726800" y="5479832"/>
            <a:ext cx="1217502" cy="9572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EC37E-CFFA-F04A-8442-93B83694A37A}"/>
              </a:ext>
            </a:extLst>
          </p:cNvPr>
          <p:cNvSpPr txBox="1"/>
          <p:nvPr/>
        </p:nvSpPr>
        <p:spPr>
          <a:xfrm>
            <a:off x="2734625" y="5864553"/>
            <a:ext cx="385111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-a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4435B-A74F-CE7D-D0C0-B3618B4F74E9}"/>
              </a:ext>
            </a:extLst>
          </p:cNvPr>
          <p:cNvSpPr txBox="1"/>
          <p:nvPr/>
        </p:nvSpPr>
        <p:spPr>
          <a:xfrm>
            <a:off x="3945814" y="6437032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the files sorted by size.</a:t>
            </a:r>
          </a:p>
        </p:txBody>
      </p:sp>
    </p:spTree>
    <p:extLst>
      <p:ext uri="{BB962C8B-B14F-4D97-AF65-F5344CB8AC3E}">
        <p14:creationId xmlns:p14="http://schemas.microsoft.com/office/powerpoint/2010/main" val="208931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0FD1-EDA9-064D-A7B5-B8E7A977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C9C-6E2A-3C44-A4A7-E3FFE6E2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directory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Linux_tutorial</a:t>
            </a:r>
            <a:r>
              <a:rPr lang="en-US" dirty="0"/>
              <a:t> inside your home directory</a:t>
            </a:r>
          </a:p>
          <a:p>
            <a:endParaRPr lang="en-US" dirty="0"/>
          </a:p>
          <a:p>
            <a:r>
              <a:rPr lang="en-US" dirty="0"/>
              <a:t>Change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Linux_tutorial</a:t>
            </a:r>
            <a:r>
              <a:rPr lang="en-US" dirty="0"/>
              <a:t> directory</a:t>
            </a:r>
          </a:p>
          <a:p>
            <a:r>
              <a:rPr lang="en-US" dirty="0"/>
              <a:t>Create a blank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26BD-59F0-C746-BE0A-6856EA6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4180-9A18-8148-AB53-5678BDDE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7513-2C20-9E47-9BEC-A46D683E4BD0}"/>
              </a:ext>
            </a:extLst>
          </p:cNvPr>
          <p:cNvSpPr txBox="1"/>
          <p:nvPr/>
        </p:nvSpPr>
        <p:spPr>
          <a:xfrm>
            <a:off x="2360844" y="3007726"/>
            <a:ext cx="613826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512BD-8AD2-1F42-9C67-BF192E714E83}"/>
              </a:ext>
            </a:extLst>
          </p:cNvPr>
          <p:cNvSpPr txBox="1"/>
          <p:nvPr/>
        </p:nvSpPr>
        <p:spPr>
          <a:xfrm>
            <a:off x="2360843" y="4921549"/>
            <a:ext cx="396375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touch example1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49981-611B-444F-9F93-A38EE144249D}"/>
              </a:ext>
            </a:extLst>
          </p:cNvPr>
          <p:cNvSpPr/>
          <p:nvPr/>
        </p:nvSpPr>
        <p:spPr>
          <a:xfrm>
            <a:off x="462013" y="2839453"/>
            <a:ext cx="875899" cy="15592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 these steps in your </a:t>
            </a:r>
            <a:r>
              <a:rPr lang="en-US" b="1" dirty="0" err="1"/>
              <a:t>VM</a:t>
            </a:r>
            <a:r>
              <a:rPr lang="en-US" b="1" dirty="0"/>
              <a:t>!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190008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0FD1-EDA9-064D-A7B5-B8E7A977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C9C-6E2A-3C44-A4A7-E3FFE6E2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something in the file via output redirection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example1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example2</a:t>
            </a:r>
          </a:p>
          <a:p>
            <a:endParaRPr lang="en-US" dirty="0"/>
          </a:p>
          <a:p>
            <a:r>
              <a:rPr lang="en-US" dirty="0"/>
              <a:t>Move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example2</a:t>
            </a:r>
            <a:r>
              <a:rPr lang="en-US" dirty="0"/>
              <a:t> file to your home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26BD-59F0-C746-BE0A-6856EA6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4180-9A18-8148-AB53-5678BDDE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7513-2C20-9E47-9BEC-A46D683E4BD0}"/>
              </a:ext>
            </a:extLst>
          </p:cNvPr>
          <p:cNvSpPr txBox="1"/>
          <p:nvPr/>
        </p:nvSpPr>
        <p:spPr>
          <a:xfrm>
            <a:off x="2282014" y="2697239"/>
            <a:ext cx="657623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"Tiger Roar" &gt; example1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C9633-31F1-D146-B77C-7A9386BBFD5C}"/>
              </a:ext>
            </a:extLst>
          </p:cNvPr>
          <p:cNvSpPr txBox="1"/>
          <p:nvPr/>
        </p:nvSpPr>
        <p:spPr>
          <a:xfrm>
            <a:off x="2282014" y="3956544"/>
            <a:ext cx="657623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example1 example2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64C7F-F856-6C45-99F3-AE11B8052096}"/>
              </a:ext>
            </a:extLst>
          </p:cNvPr>
          <p:cNvSpPr/>
          <p:nvPr/>
        </p:nvSpPr>
        <p:spPr>
          <a:xfrm>
            <a:off x="462013" y="2839453"/>
            <a:ext cx="875899" cy="15592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 these steps in your </a:t>
            </a:r>
            <a:r>
              <a:rPr lang="en-US" b="1" dirty="0" err="1"/>
              <a:t>VM</a:t>
            </a:r>
            <a:r>
              <a:rPr lang="en-US" b="1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94192-2A61-254F-9DAE-B6C7BA24C644}"/>
              </a:ext>
            </a:extLst>
          </p:cNvPr>
          <p:cNvSpPr txBox="1"/>
          <p:nvPr/>
        </p:nvSpPr>
        <p:spPr>
          <a:xfrm>
            <a:off x="2282014" y="5215849"/>
            <a:ext cx="657623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mv example2 ~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7562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0FD1-EDA9-064D-A7B5-B8E7A977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C9C-6E2A-3C44-A4A7-E3FFE6E2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example2</a:t>
            </a: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form of command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26BD-59F0-C746-BE0A-6856EA6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4180-9A18-8148-AB53-5678BDDE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7513-2C20-9E47-9BEC-A46D683E4BD0}"/>
              </a:ext>
            </a:extLst>
          </p:cNvPr>
          <p:cNvSpPr txBox="1"/>
          <p:nvPr/>
        </p:nvSpPr>
        <p:spPr>
          <a:xfrm>
            <a:off x="2282014" y="2697239"/>
            <a:ext cx="657623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~/example2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C9633-31F1-D146-B77C-7A9386BBFD5C}"/>
              </a:ext>
            </a:extLst>
          </p:cNvPr>
          <p:cNvSpPr txBox="1"/>
          <p:nvPr/>
        </p:nvSpPr>
        <p:spPr>
          <a:xfrm>
            <a:off x="2282014" y="4567136"/>
            <a:ext cx="657623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64C7F-F856-6C45-99F3-AE11B8052096}"/>
              </a:ext>
            </a:extLst>
          </p:cNvPr>
          <p:cNvSpPr/>
          <p:nvPr/>
        </p:nvSpPr>
        <p:spPr>
          <a:xfrm>
            <a:off x="423512" y="2040556"/>
            <a:ext cx="875899" cy="15592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 this step in your </a:t>
            </a:r>
            <a:r>
              <a:rPr lang="en-US" b="1" dirty="0" err="1"/>
              <a:t>VM</a:t>
            </a:r>
            <a:r>
              <a:rPr lang="en-US" b="1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94192-2A61-254F-9DAE-B6C7BA24C644}"/>
              </a:ext>
            </a:extLst>
          </p:cNvPr>
          <p:cNvSpPr txBox="1"/>
          <p:nvPr/>
        </p:nvSpPr>
        <p:spPr>
          <a:xfrm>
            <a:off x="2282014" y="5215849"/>
            <a:ext cx="657623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[filename]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596657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5DA0-DCC0-0643-A3E6-E789B116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B6-64ED-9E4E-8625-DB6A366C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directory and count the number of files in that directory. You only have 60 seconds. Tick tock!!</a:t>
            </a:r>
          </a:p>
          <a:p>
            <a:r>
              <a:rPr lang="en-US" dirty="0"/>
              <a:t>Tip: Combine list tool with another tool that will count the number of words (or </a:t>
            </a:r>
            <a:r>
              <a:rPr lang="en-US" u="sng" dirty="0"/>
              <a:t>lines</a:t>
            </a:r>
            <a:r>
              <a:rPr lang="en-US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332-53BE-7748-B671-4AA7A23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5BA-36D1-4747-B05A-CB27D0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ED8E-FED2-7546-B621-2073D4269BCB}"/>
              </a:ext>
            </a:extLst>
          </p:cNvPr>
          <p:cNvSpPr txBox="1"/>
          <p:nvPr/>
        </p:nvSpPr>
        <p:spPr>
          <a:xfrm>
            <a:off x="2283842" y="4399488"/>
            <a:ext cx="3851113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cd 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-l |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37D93-21B3-D942-A79A-4E1566D82722}"/>
              </a:ext>
            </a:extLst>
          </p:cNvPr>
          <p:cNvSpPr txBox="1"/>
          <p:nvPr/>
        </p:nvSpPr>
        <p:spPr>
          <a:xfrm>
            <a:off x="3886989" y="5900869"/>
            <a:ext cx="64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1AEEB-40A9-ED40-86C8-7F13E0CAA4F1}"/>
              </a:ext>
            </a:extLst>
          </p:cNvPr>
          <p:cNvSpPr txBox="1"/>
          <p:nvPr/>
        </p:nvSpPr>
        <p:spPr>
          <a:xfrm>
            <a:off x="4411449" y="5904452"/>
            <a:ext cx="75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741E6-D077-C846-8A6B-5131F64F9FCB}"/>
              </a:ext>
            </a:extLst>
          </p:cNvPr>
          <p:cNvSpPr txBox="1"/>
          <p:nvPr/>
        </p:nvSpPr>
        <p:spPr>
          <a:xfrm>
            <a:off x="5269432" y="5904452"/>
            <a:ext cx="191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Option: Count number of lines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482EA-D662-2D41-A7FB-C08E2746B33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210979" y="5406888"/>
            <a:ext cx="0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EB493F-0FBD-0B45-8ABA-BAE3B388C70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786834" y="5410471"/>
            <a:ext cx="0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D60BFC-B094-9A49-A2EC-63C7CA1C0CFC}"/>
              </a:ext>
            </a:extLst>
          </p:cNvPr>
          <p:cNvCxnSpPr>
            <a:cxnSpLocks/>
          </p:cNvCxnSpPr>
          <p:nvPr/>
        </p:nvCxnSpPr>
        <p:spPr>
          <a:xfrm flipV="1">
            <a:off x="5478248" y="5406888"/>
            <a:ext cx="0" cy="49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1605F5-CE84-AF4B-88C8-7F7706DAF70A}"/>
              </a:ext>
            </a:extLst>
          </p:cNvPr>
          <p:cNvSpPr/>
          <p:nvPr/>
        </p:nvSpPr>
        <p:spPr>
          <a:xfrm>
            <a:off x="423512" y="2040556"/>
            <a:ext cx="875899" cy="15592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 this step in your </a:t>
            </a:r>
            <a:r>
              <a:rPr lang="en-US" b="1" dirty="0" err="1"/>
              <a:t>VM</a:t>
            </a:r>
            <a:r>
              <a:rPr lang="en-US" b="1" dirty="0"/>
              <a:t>!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3181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5DA0-DCC0-0643-A3E6-E789B116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 –Wildcards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B6-64ED-9E4E-8625-DB6A366C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/>
              <a:t>Directory listings can use wildcards to search for matching file names</a:t>
            </a:r>
          </a:p>
          <a:p>
            <a:r>
              <a:rPr lang="en-US" dirty="0"/>
              <a:t>Example: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directory, list all files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/>
              <a:t> extension</a:t>
            </a:r>
          </a:p>
          <a:p>
            <a:endParaRPr lang="en-US" dirty="0"/>
          </a:p>
          <a:p>
            <a:r>
              <a:rPr lang="en-US" dirty="0"/>
              <a:t>Example: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directory, list all files where second letter is d and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dirty="0"/>
              <a:t> extension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332-53BE-7748-B671-4AA7A23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5BA-36D1-4747-B05A-CB27D0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ED8E-FED2-7546-B621-2073D4269BCB}"/>
              </a:ext>
            </a:extLst>
          </p:cNvPr>
          <p:cNvSpPr txBox="1"/>
          <p:nvPr/>
        </p:nvSpPr>
        <p:spPr>
          <a:xfrm>
            <a:off x="800382" y="3631609"/>
            <a:ext cx="412070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*.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76795-FE16-FA4D-85F9-21F5619F2BBC}"/>
              </a:ext>
            </a:extLst>
          </p:cNvPr>
          <p:cNvSpPr txBox="1"/>
          <p:nvPr/>
        </p:nvSpPr>
        <p:spPr>
          <a:xfrm>
            <a:off x="800382" y="5240702"/>
            <a:ext cx="412070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?d*.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B6AAA-B9FD-C943-B7A4-FC7D203B68CF}"/>
              </a:ext>
            </a:extLst>
          </p:cNvPr>
          <p:cNvSpPr/>
          <p:nvPr/>
        </p:nvSpPr>
        <p:spPr>
          <a:xfrm>
            <a:off x="5153825" y="4842813"/>
            <a:ext cx="284159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* – Zero or more characters</a:t>
            </a:r>
          </a:p>
          <a:p>
            <a:r>
              <a:rPr lang="en-US" dirty="0"/>
              <a:t>? – Single character</a:t>
            </a:r>
          </a:p>
          <a:p>
            <a:r>
              <a:rPr lang="en-US" dirty="0"/>
              <a:t>[] – Range of characters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889A361-4C50-3A48-9EFA-90154E1B94E8}"/>
              </a:ext>
            </a:extLst>
          </p:cNvPr>
          <p:cNvSpPr/>
          <p:nvPr/>
        </p:nvSpPr>
        <p:spPr>
          <a:xfrm>
            <a:off x="7726800" y="5479832"/>
            <a:ext cx="1217502" cy="9572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P5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ADD60-CAE9-CE20-B18E-D08F59EDDC64}"/>
              </a:ext>
            </a:extLst>
          </p:cNvPr>
          <p:cNvSpPr txBox="1"/>
          <p:nvPr/>
        </p:nvSpPr>
        <p:spPr>
          <a:xfrm>
            <a:off x="3423424" y="601521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 the command to list the files with the word 'switch' in them.</a:t>
            </a:r>
          </a:p>
        </p:txBody>
      </p:sp>
    </p:spTree>
    <p:extLst>
      <p:ext uri="{BB962C8B-B14F-4D97-AF65-F5344CB8AC3E}">
        <p14:creationId xmlns:p14="http://schemas.microsoft.com/office/powerpoint/2010/main" val="23822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D084-CDE3-9347-8004-1189BE1B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653F-508E-6444-A152-0E573DC4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Linux provides you privacy with files via permissions</a:t>
            </a:r>
          </a:p>
          <a:p>
            <a:pPr lvl="1"/>
            <a:r>
              <a:rPr lang="en-US" b="1" dirty="0"/>
              <a:t>r </a:t>
            </a:r>
            <a:r>
              <a:rPr lang="en-US" dirty="0"/>
              <a:t>read – the contents of the file can be viewed</a:t>
            </a:r>
          </a:p>
          <a:p>
            <a:pPr lvl="1"/>
            <a:r>
              <a:rPr lang="en-US" b="1" dirty="0"/>
              <a:t>w</a:t>
            </a:r>
            <a:r>
              <a:rPr lang="en-US" dirty="0"/>
              <a:t> write – something can be written to the file</a:t>
            </a:r>
          </a:p>
          <a:p>
            <a:pPr lvl="1"/>
            <a:r>
              <a:rPr lang="en-US" b="1" dirty="0"/>
              <a:t> x </a:t>
            </a:r>
            <a:r>
              <a:rPr lang="en-US" dirty="0"/>
              <a:t>execute – the file can be executed if an executable or script</a:t>
            </a:r>
          </a:p>
          <a:p>
            <a:r>
              <a:rPr lang="en-US" dirty="0"/>
              <a:t>Permission is granted to three types of people</a:t>
            </a:r>
          </a:p>
          <a:p>
            <a:pPr lvl="1"/>
            <a:r>
              <a:rPr lang="en-US" b="1" dirty="0"/>
              <a:t>owner</a:t>
            </a:r>
            <a:r>
              <a:rPr lang="en-US" dirty="0"/>
              <a:t> – the one who created the file, also called user (u)</a:t>
            </a:r>
          </a:p>
          <a:p>
            <a:pPr lvl="1"/>
            <a:r>
              <a:rPr lang="en-US" b="1" dirty="0"/>
              <a:t>group </a:t>
            </a:r>
            <a:r>
              <a:rPr lang="en-US" dirty="0"/>
              <a:t>– the file belongs to a single group (g)</a:t>
            </a:r>
          </a:p>
          <a:p>
            <a:pPr lvl="1"/>
            <a:r>
              <a:rPr lang="en-US" b="1" dirty="0"/>
              <a:t>others – </a:t>
            </a:r>
            <a:r>
              <a:rPr lang="en-US" dirty="0"/>
              <a:t>everyone else (o) but the group or the owner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BA3B-0ECE-784B-B933-0617D741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4C61-6FE9-8644-A91F-5E2E5512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27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6091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440E-3442-4349-9EEC-6FD1E47B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 –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49E2-0BBB-7542-BE78-1A172F12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Create the requested file with the requested contents, and obtain a directory listing…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90BE-A8E1-204E-B030-4103A0F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A3F1-3227-DF48-B469-04D5C1DF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28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6C57E5-B169-8A43-8FED-D1CEF62DB89C}"/>
              </a:ext>
            </a:extLst>
          </p:cNvPr>
          <p:cNvSpPr/>
          <p:nvPr/>
        </p:nvSpPr>
        <p:spPr>
          <a:xfrm>
            <a:off x="7726800" y="5479832"/>
            <a:ext cx="1217502" cy="9572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75EDB-138E-F147-B2A6-356ECD76E2B0}"/>
              </a:ext>
            </a:extLst>
          </p:cNvPr>
          <p:cNvSpPr/>
          <p:nvPr/>
        </p:nvSpPr>
        <p:spPr>
          <a:xfrm>
            <a:off x="631650" y="3453454"/>
            <a:ext cx="82266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18 Sep  4 14:40 example3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787A9-6F14-7742-A133-D2E6F0F19D84}"/>
              </a:ext>
            </a:extLst>
          </p:cNvPr>
          <p:cNvSpPr txBox="1"/>
          <p:nvPr/>
        </p:nvSpPr>
        <p:spPr>
          <a:xfrm>
            <a:off x="811523" y="3997024"/>
            <a:ext cx="57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owner</a:t>
            </a:r>
            <a:r>
              <a:rPr lang="en-US" b="1" dirty="0">
                <a:solidFill>
                  <a:schemeClr val="accent1"/>
                </a:solidFill>
              </a:rPr>
              <a:t> has read and write permissions, but not execute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FF510-6505-6148-BF82-25C8B7CB5A15}"/>
              </a:ext>
            </a:extLst>
          </p:cNvPr>
          <p:cNvSpPr txBox="1"/>
          <p:nvPr/>
        </p:nvSpPr>
        <p:spPr>
          <a:xfrm>
            <a:off x="1247299" y="4307893"/>
            <a:ext cx="59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5"/>
                </a:solidFill>
              </a:rPr>
              <a:t>group</a:t>
            </a:r>
            <a:r>
              <a:rPr lang="en-US" b="1" dirty="0">
                <a:solidFill>
                  <a:schemeClr val="accent5"/>
                </a:solidFill>
              </a:rPr>
              <a:t> has read and write permissions, but not execute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E124B-7833-5548-AE7C-A9D392D2CD7A}"/>
              </a:ext>
            </a:extLst>
          </p:cNvPr>
          <p:cNvSpPr txBox="1"/>
          <p:nvPr/>
        </p:nvSpPr>
        <p:spPr>
          <a:xfrm>
            <a:off x="1973513" y="4644579"/>
            <a:ext cx="411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others</a:t>
            </a:r>
            <a:r>
              <a:rPr lang="en-US" b="1" dirty="0">
                <a:solidFill>
                  <a:srgbClr val="0070C0"/>
                </a:solidFill>
              </a:rPr>
              <a:t> have read only permissions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CEF4-89BD-9688-A54F-3E42657F4A47}"/>
              </a:ext>
            </a:extLst>
          </p:cNvPr>
          <p:cNvSpPr txBox="1"/>
          <p:nvPr/>
        </p:nvSpPr>
        <p:spPr>
          <a:xfrm>
            <a:off x="2489456" y="5201905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 to your home (~) folder. Perform this command:</a:t>
            </a:r>
          </a:p>
          <a:p>
            <a:r>
              <a:rPr lang="en-US" dirty="0"/>
              <a:t>echo 'cat  /proc/</a:t>
            </a:r>
            <a:r>
              <a:rPr lang="en-US" dirty="0" err="1"/>
              <a:t>cpuinfo</a:t>
            </a:r>
            <a:r>
              <a:rPr lang="en-US" dirty="0"/>
              <a:t>' &gt; example3.</a:t>
            </a:r>
          </a:p>
          <a:p>
            <a:r>
              <a:rPr lang="en-US" dirty="0"/>
              <a:t>Find the permissions to the file example3 and write it down. </a:t>
            </a:r>
          </a:p>
        </p:txBody>
      </p:sp>
    </p:spTree>
    <p:extLst>
      <p:ext uri="{BB962C8B-B14F-4D97-AF65-F5344CB8AC3E}">
        <p14:creationId xmlns:p14="http://schemas.microsoft.com/office/powerpoint/2010/main" val="153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6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5DA0-DCC0-0643-A3E6-E789B116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B6-64ED-9E4E-8625-DB6A366C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example3</a:t>
            </a:r>
            <a:r>
              <a:rPr lang="en-US" dirty="0"/>
              <a:t> file can’t be executed – try it: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332-53BE-7748-B671-4AA7A23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5BA-36D1-4747-B05A-CB27D0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E6EE7-D86C-524A-AA58-F139206B8FAB}"/>
              </a:ext>
            </a:extLst>
          </p:cNvPr>
          <p:cNvSpPr txBox="1"/>
          <p:nvPr/>
        </p:nvSpPr>
        <p:spPr>
          <a:xfrm>
            <a:off x="800382" y="2620995"/>
            <a:ext cx="412070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./example3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60833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– Processes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Process management </a:t>
            </a:r>
            <a:r>
              <a:rPr lang="en-US" dirty="0"/>
              <a:t>is a key operating system task</a:t>
            </a:r>
          </a:p>
          <a:p>
            <a:r>
              <a:rPr lang="en-US" dirty="0"/>
              <a:t>OS must initially </a:t>
            </a:r>
            <a:r>
              <a:rPr lang="en-US" b="1" dirty="0"/>
              <a:t>create processes</a:t>
            </a:r>
            <a:r>
              <a:rPr lang="en-US" dirty="0"/>
              <a:t> when you run your program</a:t>
            </a:r>
          </a:p>
          <a:p>
            <a:r>
              <a:rPr lang="en-US" dirty="0"/>
              <a:t>OS can allow processes to </a:t>
            </a:r>
            <a:r>
              <a:rPr lang="en-US" b="1" dirty="0"/>
              <a:t>access resources</a:t>
            </a:r>
          </a:p>
          <a:p>
            <a:pPr lvl="1"/>
            <a:r>
              <a:rPr lang="en-US" dirty="0"/>
              <a:t>Must </a:t>
            </a:r>
            <a:r>
              <a:rPr lang="en-US" i="1" dirty="0"/>
              <a:t>schedule</a:t>
            </a:r>
            <a:r>
              <a:rPr lang="en-US" dirty="0"/>
              <a:t> access to </a:t>
            </a:r>
            <a:r>
              <a:rPr lang="en-US" i="1" dirty="0"/>
              <a:t>shared</a:t>
            </a:r>
            <a:r>
              <a:rPr lang="en-US" dirty="0"/>
              <a:t> resources (e.g., CPU)</a:t>
            </a:r>
          </a:p>
          <a:p>
            <a:r>
              <a:rPr lang="en-US" dirty="0"/>
              <a:t>OS can allow processes to </a:t>
            </a:r>
            <a:r>
              <a:rPr lang="en-US" b="1" dirty="0"/>
              <a:t>communicate</a:t>
            </a:r>
            <a:r>
              <a:rPr lang="en-US" dirty="0"/>
              <a:t> with each other</a:t>
            </a:r>
          </a:p>
          <a:p>
            <a:r>
              <a:rPr lang="en-US" dirty="0"/>
              <a:t>OS must </a:t>
            </a:r>
            <a:r>
              <a:rPr lang="en-US" b="1" dirty="0"/>
              <a:t>clean up </a:t>
            </a:r>
            <a:r>
              <a:rPr lang="en-US" dirty="0"/>
              <a:t>after process finishes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resources (e.g. memory, network sockets, file descriptors, etc…) that were created during process execution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314751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5DA0-DCC0-0643-A3E6-E789B116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 –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B6-64ED-9E4E-8625-DB6A366C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628900"/>
            <a:ext cx="8574087" cy="3497263"/>
          </a:xfrm>
        </p:spPr>
        <p:txBody>
          <a:bodyPr>
            <a:normAutofit/>
          </a:bodyPr>
          <a:lstStyle/>
          <a:p>
            <a:r>
              <a:rPr lang="en-US" dirty="0"/>
              <a:t>Changing the file permissions requires answers some questions</a:t>
            </a:r>
          </a:p>
          <a:p>
            <a:pPr lvl="1"/>
            <a:r>
              <a:rPr lang="en-US" dirty="0"/>
              <a:t>Whose permissions are we changing?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ugoa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>
                <a:latin typeface="Arial"/>
                <a:cs typeface="Arial"/>
              </a:rPr>
              <a:t>: owner, group, others, or all</a:t>
            </a:r>
          </a:p>
          <a:p>
            <a:pPr lvl="1"/>
            <a:r>
              <a:rPr lang="en-US" dirty="0"/>
              <a:t>Are we granting or revoking permission?</a:t>
            </a:r>
          </a:p>
          <a:p>
            <a:pPr lvl="2"/>
            <a:r>
              <a:rPr lang="en-US" b="1" dirty="0">
                <a:cs typeface="Courier"/>
              </a:rPr>
              <a:t>+</a:t>
            </a:r>
            <a:r>
              <a:rPr lang="en-US" dirty="0">
                <a:cs typeface="Courier"/>
              </a:rPr>
              <a:t>: providing     </a:t>
            </a:r>
            <a:r>
              <a:rPr lang="en-US" b="1" dirty="0">
                <a:cs typeface="Courier"/>
              </a:rPr>
              <a:t>-</a:t>
            </a:r>
            <a:r>
              <a:rPr lang="en-US" dirty="0">
                <a:cs typeface="Courier"/>
              </a:rPr>
              <a:t>: </a:t>
            </a:r>
            <a:r>
              <a:rPr lang="en-US" dirty="0">
                <a:cs typeface="Arial"/>
              </a:rPr>
              <a:t>revoking</a:t>
            </a:r>
            <a:endParaRPr lang="en-US" dirty="0"/>
          </a:p>
          <a:p>
            <a:pPr lvl="1"/>
            <a:r>
              <a:rPr lang="en-US" dirty="0"/>
              <a:t>What are we providing? </a:t>
            </a:r>
          </a:p>
          <a:p>
            <a:pPr lvl="2"/>
            <a:r>
              <a:rPr lang="en-US" b="1" dirty="0"/>
              <a:t>r</a:t>
            </a:r>
            <a:r>
              <a:rPr lang="en-US" dirty="0"/>
              <a:t> (read), </a:t>
            </a:r>
            <a:r>
              <a:rPr lang="en-US" b="1" dirty="0"/>
              <a:t>w</a:t>
            </a:r>
            <a:r>
              <a:rPr lang="en-US" dirty="0"/>
              <a:t> (write), or </a:t>
            </a:r>
            <a:r>
              <a:rPr lang="en-US" b="1" dirty="0"/>
              <a:t>x</a:t>
            </a:r>
            <a:r>
              <a:rPr lang="en-US" dirty="0"/>
              <a:t> (execute)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332-53BE-7748-B671-4AA7A23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Systems and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5BA-36D1-4747-B05A-CB27D01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ED8E-FED2-7546-B621-2073D4269BCB}"/>
              </a:ext>
            </a:extLst>
          </p:cNvPr>
          <p:cNvSpPr txBox="1"/>
          <p:nvPr/>
        </p:nvSpPr>
        <p:spPr>
          <a:xfrm>
            <a:off x="1380041" y="1938582"/>
            <a:ext cx="692641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[permissions] [file]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F85D5-56E9-6F43-A74D-6D21777AD3EB}"/>
              </a:ext>
            </a:extLst>
          </p:cNvPr>
          <p:cNvSpPr txBox="1"/>
          <p:nvPr/>
        </p:nvSpPr>
        <p:spPr>
          <a:xfrm>
            <a:off x="284163" y="5596295"/>
            <a:ext cx="406028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 err="1">
                <a:latin typeface="Courier"/>
                <a:cs typeface="Courier"/>
              </a:rPr>
              <a:t>chmod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u+rwx</a:t>
            </a:r>
            <a:r>
              <a:rPr lang="en-US" sz="2200" dirty="0">
                <a:latin typeface="Courier"/>
                <a:cs typeface="Courier"/>
              </a:rPr>
              <a:t> file</a:t>
            </a:r>
            <a:r>
              <a:rPr lang="en-US" sz="2200" dirty="0"/>
              <a:t>  </a:t>
            </a:r>
          </a:p>
          <a:p>
            <a:r>
              <a:rPr lang="en-US" sz="2200" i="1" dirty="0"/>
              <a:t>Provides </a:t>
            </a:r>
            <a:r>
              <a:rPr lang="en-US" sz="2200" i="1" dirty="0" err="1"/>
              <a:t>rd</a:t>
            </a:r>
            <a:r>
              <a:rPr lang="en-US" sz="2200" i="1" dirty="0"/>
              <a:t>/</a:t>
            </a:r>
            <a:r>
              <a:rPr lang="en-US" sz="2200" i="1" dirty="0" err="1"/>
              <a:t>wr</a:t>
            </a:r>
            <a:r>
              <a:rPr lang="en-US" sz="2200" i="1" dirty="0"/>
              <a:t>/ex to owner</a:t>
            </a:r>
            <a:endParaRPr lang="en-US" sz="2200" i="1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0DFEC-ADB4-ED43-96D7-428F2D05D04E}"/>
              </a:ext>
            </a:extLst>
          </p:cNvPr>
          <p:cNvSpPr txBox="1"/>
          <p:nvPr/>
        </p:nvSpPr>
        <p:spPr>
          <a:xfrm>
            <a:off x="4410109" y="5596295"/>
            <a:ext cx="293870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$ </a:t>
            </a:r>
            <a:r>
              <a:rPr lang="en-US" sz="2200" dirty="0" err="1">
                <a:latin typeface="Courier"/>
                <a:cs typeface="Courier"/>
              </a:rPr>
              <a:t>chmod</a:t>
            </a:r>
            <a:r>
              <a:rPr lang="en-US" sz="2200" dirty="0">
                <a:latin typeface="Courier"/>
                <a:cs typeface="Courier"/>
              </a:rPr>
              <a:t> g-x file</a:t>
            </a:r>
          </a:p>
          <a:p>
            <a:r>
              <a:rPr lang="en-US" sz="2200" i="1" dirty="0"/>
              <a:t>Removes ex for group</a:t>
            </a:r>
            <a:endParaRPr lang="en-US" sz="2200" i="1" dirty="0">
              <a:latin typeface="Arial"/>
              <a:cs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93D46E1-8AC7-6443-99A8-FE8D5224858C}"/>
              </a:ext>
            </a:extLst>
          </p:cNvPr>
          <p:cNvSpPr/>
          <p:nvPr/>
        </p:nvSpPr>
        <p:spPr>
          <a:xfrm>
            <a:off x="7697708" y="5479832"/>
            <a:ext cx="1217502" cy="9572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P7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9317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&lt;TAB&gt; key to auto-complete commands</a:t>
            </a:r>
          </a:p>
          <a:p>
            <a:r>
              <a:rPr lang="en-US" dirty="0"/>
              <a:t>&lt;UP ARROW&gt; key to </a:t>
            </a:r>
            <a:r>
              <a:rPr lang="en-US"/>
              <a:t>cycle through previous </a:t>
            </a:r>
            <a:r>
              <a:rPr lang="en-US" dirty="0"/>
              <a:t>commands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2082" y="4038268"/>
            <a:ext cx="7164315" cy="1954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These two tips make your life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so much </a:t>
            </a:r>
            <a:r>
              <a:rPr lang="en-US" sz="4000" u="sng" dirty="0">
                <a:solidFill>
                  <a:schemeClr val="tx1"/>
                </a:solidFill>
              </a:rPr>
              <a:t>easier</a:t>
            </a:r>
            <a:r>
              <a:rPr lang="en-US" sz="4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72560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– Scheduling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operating system schedules process execution</a:t>
            </a:r>
          </a:p>
          <a:p>
            <a:pPr lvl="1"/>
            <a:r>
              <a:rPr lang="en-US" dirty="0"/>
              <a:t>What processes are allowed to run </a:t>
            </a:r>
            <a:r>
              <a:rPr lang="en-US" u="sng" dirty="0"/>
              <a:t>at all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processes are allowed to run </a:t>
            </a:r>
            <a:r>
              <a:rPr lang="en-US" u="sng" dirty="0"/>
              <a:t>right now</a:t>
            </a:r>
            <a:r>
              <a:rPr lang="en-US" dirty="0"/>
              <a:t>?</a:t>
            </a:r>
          </a:p>
          <a:p>
            <a:r>
              <a:rPr lang="en-US" b="1" dirty="0"/>
              <a:t>Context switches </a:t>
            </a:r>
            <a:r>
              <a:rPr lang="en-US" dirty="0"/>
              <a:t>occur when the CPU is taken from one process and given to another process</a:t>
            </a:r>
          </a:p>
          <a:p>
            <a:pPr lvl="1"/>
            <a:r>
              <a:rPr lang="en-US" dirty="0"/>
              <a:t>CPU </a:t>
            </a:r>
            <a:r>
              <a:rPr lang="en-US" i="1" dirty="0"/>
              <a:t>state </a:t>
            </a:r>
            <a:r>
              <a:rPr lang="en-US" dirty="0"/>
              <a:t>(registers, current PC, etc…) is preserved during a context switch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34414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– Scheduling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Preemptive Scheduling</a:t>
            </a:r>
            <a:endParaRPr lang="en-US" dirty="0"/>
          </a:p>
          <a:p>
            <a:pPr lvl="1"/>
            <a:r>
              <a:rPr lang="en-US" dirty="0"/>
              <a:t>Each process is allocated a </a:t>
            </a:r>
            <a:r>
              <a:rPr lang="en-US" dirty="0" err="1"/>
              <a:t>timeslice</a:t>
            </a:r>
            <a:endParaRPr lang="en-US" dirty="0"/>
          </a:p>
          <a:p>
            <a:pPr lvl="1"/>
            <a:r>
              <a:rPr lang="en-US" dirty="0"/>
              <a:t>When the </a:t>
            </a:r>
            <a:r>
              <a:rPr lang="en-US" dirty="0" err="1"/>
              <a:t>timeslice</a:t>
            </a:r>
            <a:r>
              <a:rPr lang="en-US" dirty="0"/>
              <a:t> expires, a context switch occurs</a:t>
            </a:r>
          </a:p>
          <a:p>
            <a:pPr lvl="2"/>
            <a:r>
              <a:rPr lang="en-US" dirty="0"/>
              <a:t>A context switch can also occur when a higher-priority process needs the CPU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22022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–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Process A is forbidden from reading/modifying/writing the memory of Process B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Virtual memory</a:t>
            </a:r>
            <a:r>
              <a:rPr lang="en-US" dirty="0">
                <a:solidFill>
                  <a:srgbClr val="000000"/>
                </a:solidFill>
              </a:rPr>
              <a:t> is a huge help here!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Each process has a separate </a:t>
            </a:r>
            <a:r>
              <a:rPr lang="en-US" i="1" dirty="0">
                <a:solidFill>
                  <a:srgbClr val="000000"/>
                </a:solidFill>
              </a:rPr>
              <a:t>virtual</a:t>
            </a:r>
            <a:r>
              <a:rPr lang="en-US" dirty="0">
                <a:solidFill>
                  <a:srgbClr val="000000"/>
                </a:solidFill>
              </a:rPr>
              <a:t> address space that maps to different regions of </a:t>
            </a:r>
            <a:r>
              <a:rPr lang="en-US" i="1" dirty="0">
                <a:solidFill>
                  <a:srgbClr val="000000"/>
                </a:solidFill>
              </a:rPr>
              <a:t>physical</a:t>
            </a:r>
            <a:r>
              <a:rPr lang="en-US" dirty="0">
                <a:solidFill>
                  <a:srgbClr val="000000"/>
                </a:solidFill>
              </a:rPr>
              <a:t> memory</a:t>
            </a:r>
          </a:p>
          <a:p>
            <a:r>
              <a:rPr lang="en-US" dirty="0">
                <a:solidFill>
                  <a:srgbClr val="000000"/>
                </a:solidFill>
              </a:rPr>
              <a:t>Process A has other limits besides which memory pages it can access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What are some other limits?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Amount of memory consumed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Number of open files on disk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Which files on disk can be read/written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6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4436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– </a:t>
            </a:r>
            <a:r>
              <a:rPr lang="en-US" dirty="0" err="1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OS is responsible for managing data on persistent storage</a:t>
            </a:r>
          </a:p>
          <a:p>
            <a:r>
              <a:rPr lang="en-US" dirty="0"/>
              <a:t>Job of the </a:t>
            </a:r>
            <a:r>
              <a:rPr lang="en-US" b="1" dirty="0" err="1"/>
              <a:t>filesystem</a:t>
            </a:r>
            <a:r>
              <a:rPr lang="en-US" b="1" dirty="0"/>
              <a:t>!</a:t>
            </a:r>
          </a:p>
          <a:p>
            <a:pPr lvl="1"/>
            <a:r>
              <a:rPr lang="en-US" dirty="0"/>
              <a:t>What files exist? (i.e. names)</a:t>
            </a:r>
          </a:p>
          <a:p>
            <a:pPr lvl="1"/>
            <a:r>
              <a:rPr lang="en-US" dirty="0"/>
              <a:t>How are they organized? (i.e. paths/folders)</a:t>
            </a:r>
          </a:p>
          <a:p>
            <a:pPr lvl="1"/>
            <a:r>
              <a:rPr lang="en-US" dirty="0"/>
              <a:t>Who owns and can access them? (i.e. usernames, permissions)</a:t>
            </a:r>
          </a:p>
          <a:p>
            <a:pPr lvl="1"/>
            <a:r>
              <a:rPr lang="en-US" dirty="0"/>
              <a:t>Where are individual file blocks stored on the disk?</a:t>
            </a:r>
          </a:p>
          <a:p>
            <a:pPr lvl="2"/>
            <a:r>
              <a:rPr lang="en-US" i="1" dirty="0"/>
              <a:t>i.e. filename “</a:t>
            </a:r>
            <a:r>
              <a:rPr lang="en-US" i="1" dirty="0" err="1"/>
              <a:t>database.dat</a:t>
            </a:r>
            <a:r>
              <a:rPr lang="en-US" i="1" dirty="0"/>
              <a:t>” is really composed of 15823 blocks, of which block 1 is located at logical block address #... on the hard drive.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414324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Operating Systems – 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Manage devices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do we send data to the NIC for transmission?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do we render an image for display on screen?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do we read a block of data from our RAID disk controller?</a:t>
            </a:r>
          </a:p>
          <a:p>
            <a:r>
              <a:rPr lang="en-US" dirty="0">
                <a:solidFill>
                  <a:schemeClr val="tx1"/>
                </a:solidFill>
              </a:rPr>
              <a:t>Operating systems can be extended through </a:t>
            </a:r>
            <a:r>
              <a:rPr lang="en-US" b="1" dirty="0">
                <a:solidFill>
                  <a:schemeClr val="tx1"/>
                </a:solidFill>
              </a:rPr>
              <a:t>device drivers</a:t>
            </a:r>
            <a:r>
              <a:rPr lang="en-US" dirty="0">
                <a:solidFill>
                  <a:schemeClr val="tx1"/>
                </a:solidFill>
              </a:rPr>
              <a:t> to manage new hardware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Hardware vendors write software to manage their devices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OS provides a fixed interface (API) that driver must follow</a:t>
            </a:r>
          </a:p>
          <a:p>
            <a:r>
              <a:rPr lang="en-US" dirty="0">
                <a:solidFill>
                  <a:schemeClr val="tx1"/>
                </a:solidFill>
              </a:rPr>
              <a:t>Common task for a device driver is </a:t>
            </a:r>
            <a:r>
              <a:rPr lang="en-US" b="1" dirty="0">
                <a:solidFill>
                  <a:schemeClr val="tx1"/>
                </a:solidFill>
              </a:rPr>
              <a:t>responding to interrupts</a:t>
            </a:r>
            <a:r>
              <a:rPr lang="en-US" dirty="0">
                <a:solidFill>
                  <a:schemeClr val="tx1"/>
                </a:solidFill>
              </a:rPr>
              <a:t> (from that device)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83799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– The Kernel</a:t>
            </a:r>
          </a:p>
        </p:txBody>
      </p:sp>
      <p:sp>
        <p:nvSpPr>
          <p:cNvPr id="12292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does all this essential work in the operating system? (besides the GUI)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kernel</a:t>
            </a:r>
            <a:r>
              <a:rPr lang="en-US" dirty="0"/>
              <a:t> (i.e. the heart or core of the OS)</a:t>
            </a:r>
          </a:p>
          <a:p>
            <a:r>
              <a:rPr lang="en-US" dirty="0"/>
              <a:t>Kernel performs: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Scheduling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Synchronization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Interrupt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 and protection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Systems and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36DC-64AD-4F46-BE15-32DAA36CFE08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</p:spPr>
        <p:txBody>
          <a:bodyPr/>
          <a:lstStyle/>
          <a:p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323405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6827</TotalTime>
  <Words>1873</Words>
  <Application>Microsoft Macintosh PowerPoint</Application>
  <PresentationFormat>On-screen Show (4:3)</PresentationFormat>
  <Paragraphs>329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Corbel</vt:lpstr>
      <vt:lpstr>Courier</vt:lpstr>
      <vt:lpstr>Courier New</vt:lpstr>
      <vt:lpstr>Times New Roman</vt:lpstr>
      <vt:lpstr>Wingdings</vt:lpstr>
      <vt:lpstr>Spectrum</vt:lpstr>
      <vt:lpstr>Computer Systems and Networks</vt:lpstr>
      <vt:lpstr>Operating System Tasks</vt:lpstr>
      <vt:lpstr>Operating Systems – Processes</vt:lpstr>
      <vt:lpstr>Operating Systems – Scheduling</vt:lpstr>
      <vt:lpstr>Operating Systems – Scheduling</vt:lpstr>
      <vt:lpstr>Operating Systems – Security</vt:lpstr>
      <vt:lpstr>Operating Systems – Filesystem</vt:lpstr>
      <vt:lpstr>Operating Systems – Device Management</vt:lpstr>
      <vt:lpstr>Operating Systems – The Kernel</vt:lpstr>
      <vt:lpstr>Operating Systems – GUI</vt:lpstr>
      <vt:lpstr>PowerPoint Presentation</vt:lpstr>
      <vt:lpstr>Operating Systems – GUI</vt:lpstr>
      <vt:lpstr>Linux Command Line</vt:lpstr>
      <vt:lpstr>In-Class Activity</vt:lpstr>
      <vt:lpstr>Problem 1 – Which Shell?</vt:lpstr>
      <vt:lpstr>Directory Structure</vt:lpstr>
      <vt:lpstr>Problem 2 – Navigation Skills</vt:lpstr>
      <vt:lpstr>Basic Operations</vt:lpstr>
      <vt:lpstr>Navigation Skills</vt:lpstr>
      <vt:lpstr>Problem 3 – Navigation Skills</vt:lpstr>
      <vt:lpstr>Problem 4 – Documentation</vt:lpstr>
      <vt:lpstr>Basic Operations</vt:lpstr>
      <vt:lpstr>Basic Operations</vt:lpstr>
      <vt:lpstr>Basic Operations</vt:lpstr>
      <vt:lpstr>Piping</vt:lpstr>
      <vt:lpstr>Problem 5 –Wildcards</vt:lpstr>
      <vt:lpstr>File Permissions</vt:lpstr>
      <vt:lpstr>Problem 6 – File Permissions</vt:lpstr>
      <vt:lpstr>File Permissions</vt:lpstr>
      <vt:lpstr>Problem 7 – File Permissions</vt:lpstr>
      <vt:lpstr>Shell Shortcuts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Shafer</dc:creator>
  <cp:lastModifiedBy>Venkittaraman Pallipuram Krishnamani</cp:lastModifiedBy>
  <cp:revision>453</cp:revision>
  <dcterms:created xsi:type="dcterms:W3CDTF">2011-08-10T05:34:44Z</dcterms:created>
  <dcterms:modified xsi:type="dcterms:W3CDTF">2022-09-05T19:11:43Z</dcterms:modified>
</cp:coreProperties>
</file>