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charts/chart1.xml" ContentType="application/vnd.openxmlformats-officedocument.drawingml.chart+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 id="2147483685" r:id="rId6"/>
    <p:sldMasterId id="2147483697" r:id="rId7"/>
    <p:sldMasterId id="2147483705" r:id="rId8"/>
    <p:sldMasterId id="2147483713" r:id="rId9"/>
    <p:sldMasterId id="2147483726" r:id="rId10"/>
  </p:sldMasterIdLst>
  <p:notesMasterIdLst>
    <p:notesMasterId r:id="rId37"/>
  </p:notesMasterIdLst>
  <p:sldIdLst>
    <p:sldId id="476" r:id="rId11"/>
    <p:sldId id="3466" r:id="rId12"/>
    <p:sldId id="1010" r:id="rId13"/>
    <p:sldId id="6647" r:id="rId14"/>
    <p:sldId id="6716" r:id="rId15"/>
    <p:sldId id="3548" r:id="rId16"/>
    <p:sldId id="6644" r:id="rId17"/>
    <p:sldId id="3541" r:id="rId18"/>
    <p:sldId id="270" r:id="rId19"/>
    <p:sldId id="3546" r:id="rId20"/>
    <p:sldId id="3532" r:id="rId21"/>
    <p:sldId id="6718" r:id="rId22"/>
    <p:sldId id="3543" r:id="rId23"/>
    <p:sldId id="3547" r:id="rId24"/>
    <p:sldId id="3545" r:id="rId25"/>
    <p:sldId id="6646" r:id="rId26"/>
    <p:sldId id="6720" r:id="rId27"/>
    <p:sldId id="6643" r:id="rId28"/>
    <p:sldId id="6642" r:id="rId29"/>
    <p:sldId id="6648" r:id="rId30"/>
    <p:sldId id="6624" r:id="rId31"/>
    <p:sldId id="6637" r:id="rId32"/>
    <p:sldId id="6650" r:id="rId33"/>
    <p:sldId id="6717" r:id="rId34"/>
    <p:sldId id="3644" r:id="rId35"/>
    <p:sldId id="665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czuga, Katherine" initials="KK" lastIdx="1" clrIdx="0">
    <p:extLst>
      <p:ext uri="{19B8F6BF-5375-455C-9EA6-DF929625EA0E}">
        <p15:presenceInfo xmlns:p15="http://schemas.microsoft.com/office/powerpoint/2012/main" userId="S::Katherine.Kanczuga@td.com::b279b1ee-84ce-48fd-8092-48e3dc58640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8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czuga, Katherine" userId="b279b1ee-84ce-48fd-8092-48e3dc58640d" providerId="ADAL" clId="{CB4EA04A-565E-4472-ADF1-386507984506}"/>
    <pc:docChg chg="undo custSel delSld modSld sldOrd">
      <pc:chgData name="Kanczuga, Katherine" userId="b279b1ee-84ce-48fd-8092-48e3dc58640d" providerId="ADAL" clId="{CB4EA04A-565E-4472-ADF1-386507984506}" dt="2021-10-15T14:06:29.076" v="367" actId="20577"/>
      <pc:docMkLst>
        <pc:docMk/>
      </pc:docMkLst>
      <pc:sldChg chg="modSp mod">
        <pc:chgData name="Kanczuga, Katherine" userId="b279b1ee-84ce-48fd-8092-48e3dc58640d" providerId="ADAL" clId="{CB4EA04A-565E-4472-ADF1-386507984506}" dt="2021-10-15T13:52:42.030" v="170" actId="20577"/>
        <pc:sldMkLst>
          <pc:docMk/>
          <pc:sldMk cId="4076457370" sldId="270"/>
        </pc:sldMkLst>
        <pc:spChg chg="mod">
          <ac:chgData name="Kanczuga, Katherine" userId="b279b1ee-84ce-48fd-8092-48e3dc58640d" providerId="ADAL" clId="{CB4EA04A-565E-4472-ADF1-386507984506}" dt="2021-10-15T13:43:51.700" v="133" actId="20577"/>
          <ac:spMkLst>
            <pc:docMk/>
            <pc:sldMk cId="4076457370" sldId="270"/>
            <ac:spMk id="18" creationId="{13898B0D-F2DE-44CD-96C9-A6FF1F4BA18B}"/>
          </ac:spMkLst>
        </pc:spChg>
        <pc:spChg chg="mod">
          <ac:chgData name="Kanczuga, Katherine" userId="b279b1ee-84ce-48fd-8092-48e3dc58640d" providerId="ADAL" clId="{CB4EA04A-565E-4472-ADF1-386507984506}" dt="2021-10-15T13:52:42.030" v="170" actId="20577"/>
          <ac:spMkLst>
            <pc:docMk/>
            <pc:sldMk cId="4076457370" sldId="270"/>
            <ac:spMk id="34" creationId="{4EB4D26E-A3CB-4F0E-BA6C-4B5D99272ED3}"/>
          </ac:spMkLst>
        </pc:spChg>
      </pc:sldChg>
      <pc:sldChg chg="modSp mod">
        <pc:chgData name="Kanczuga, Katherine" userId="b279b1ee-84ce-48fd-8092-48e3dc58640d" providerId="ADAL" clId="{CB4EA04A-565E-4472-ADF1-386507984506}" dt="2021-10-15T14:04:40.833" v="360" actId="20577"/>
        <pc:sldMkLst>
          <pc:docMk/>
          <pc:sldMk cId="3260149463" sldId="476"/>
        </pc:sldMkLst>
        <pc:spChg chg="mod">
          <ac:chgData name="Kanczuga, Katherine" userId="b279b1ee-84ce-48fd-8092-48e3dc58640d" providerId="ADAL" clId="{CB4EA04A-565E-4472-ADF1-386507984506}" dt="2021-10-15T14:04:40.833" v="360" actId="20577"/>
          <ac:spMkLst>
            <pc:docMk/>
            <pc:sldMk cId="3260149463" sldId="476"/>
            <ac:spMk id="5" creationId="{1991351A-776C-4DBB-B00E-7931DC441BAF}"/>
          </ac:spMkLst>
        </pc:spChg>
      </pc:sldChg>
      <pc:sldChg chg="del">
        <pc:chgData name="Kanczuga, Katherine" userId="b279b1ee-84ce-48fd-8092-48e3dc58640d" providerId="ADAL" clId="{CB4EA04A-565E-4472-ADF1-386507984506}" dt="2021-10-15T13:57:28.842" v="277" actId="47"/>
        <pc:sldMkLst>
          <pc:docMk/>
          <pc:sldMk cId="1101405749" sldId="3461"/>
        </pc:sldMkLst>
      </pc:sldChg>
      <pc:sldChg chg="modSp mod">
        <pc:chgData name="Kanczuga, Katherine" userId="b279b1ee-84ce-48fd-8092-48e3dc58640d" providerId="ADAL" clId="{CB4EA04A-565E-4472-ADF1-386507984506}" dt="2021-10-15T14:04:03.660" v="359" actId="20577"/>
        <pc:sldMkLst>
          <pc:docMk/>
          <pc:sldMk cId="1490686459" sldId="3466"/>
        </pc:sldMkLst>
        <pc:spChg chg="mod">
          <ac:chgData name="Kanczuga, Katherine" userId="b279b1ee-84ce-48fd-8092-48e3dc58640d" providerId="ADAL" clId="{CB4EA04A-565E-4472-ADF1-386507984506}" dt="2021-10-15T14:04:03.660" v="359" actId="20577"/>
          <ac:spMkLst>
            <pc:docMk/>
            <pc:sldMk cId="1490686459" sldId="3466"/>
            <ac:spMk id="46" creationId="{70515146-4FF2-4DFE-B40D-7C1650DC0DA9}"/>
          </ac:spMkLst>
        </pc:spChg>
      </pc:sldChg>
      <pc:sldChg chg="modSp mod">
        <pc:chgData name="Kanczuga, Katherine" userId="b279b1ee-84ce-48fd-8092-48e3dc58640d" providerId="ADAL" clId="{CB4EA04A-565E-4472-ADF1-386507984506}" dt="2021-10-15T14:01:45.045" v="340" actId="20577"/>
        <pc:sldMkLst>
          <pc:docMk/>
          <pc:sldMk cId="356891526" sldId="3541"/>
        </pc:sldMkLst>
        <pc:spChg chg="mod">
          <ac:chgData name="Kanczuga, Katherine" userId="b279b1ee-84ce-48fd-8092-48e3dc58640d" providerId="ADAL" clId="{CB4EA04A-565E-4472-ADF1-386507984506}" dt="2021-10-15T14:01:45.045" v="340" actId="20577"/>
          <ac:spMkLst>
            <pc:docMk/>
            <pc:sldMk cId="356891526" sldId="3541"/>
            <ac:spMk id="2" creationId="{E11F5B0E-8590-4798-B418-E7EF80F0D18B}"/>
          </ac:spMkLst>
        </pc:spChg>
        <pc:spChg chg="mod">
          <ac:chgData name="Kanczuga, Katherine" userId="b279b1ee-84ce-48fd-8092-48e3dc58640d" providerId="ADAL" clId="{CB4EA04A-565E-4472-ADF1-386507984506}" dt="2021-10-15T14:01:38.737" v="339" actId="20577"/>
          <ac:spMkLst>
            <pc:docMk/>
            <pc:sldMk cId="356891526" sldId="3541"/>
            <ac:spMk id="124" creationId="{593AC5AE-565B-4C8A-AF75-C1BCB7103E10}"/>
          </ac:spMkLst>
        </pc:spChg>
      </pc:sldChg>
      <pc:sldChg chg="ord">
        <pc:chgData name="Kanczuga, Katherine" userId="b279b1ee-84ce-48fd-8092-48e3dc58640d" providerId="ADAL" clId="{CB4EA04A-565E-4472-ADF1-386507984506}" dt="2021-10-15T14:00:23.198" v="321"/>
        <pc:sldMkLst>
          <pc:docMk/>
          <pc:sldMk cId="4073562894" sldId="3644"/>
        </pc:sldMkLst>
      </pc:sldChg>
      <pc:sldChg chg="ord">
        <pc:chgData name="Kanczuga, Katherine" userId="b279b1ee-84ce-48fd-8092-48e3dc58640d" providerId="ADAL" clId="{CB4EA04A-565E-4472-ADF1-386507984506}" dt="2021-10-15T14:00:44.197" v="323"/>
        <pc:sldMkLst>
          <pc:docMk/>
          <pc:sldMk cId="3418208281" sldId="6642"/>
        </pc:sldMkLst>
      </pc:sldChg>
      <pc:sldChg chg="modSp mod">
        <pc:chgData name="Kanczuga, Katherine" userId="b279b1ee-84ce-48fd-8092-48e3dc58640d" providerId="ADAL" clId="{CB4EA04A-565E-4472-ADF1-386507984506}" dt="2021-10-15T14:00:06.920" v="319" actId="1076"/>
        <pc:sldMkLst>
          <pc:docMk/>
          <pc:sldMk cId="2113184294" sldId="6643"/>
        </pc:sldMkLst>
        <pc:spChg chg="mod">
          <ac:chgData name="Kanczuga, Katherine" userId="b279b1ee-84ce-48fd-8092-48e3dc58640d" providerId="ADAL" clId="{CB4EA04A-565E-4472-ADF1-386507984506}" dt="2021-10-15T14:00:06.920" v="319" actId="1076"/>
          <ac:spMkLst>
            <pc:docMk/>
            <pc:sldMk cId="2113184294" sldId="6643"/>
            <ac:spMk id="2" creationId="{85FA4E4F-CEF8-4B5A-A389-118BD37FEF71}"/>
          </ac:spMkLst>
        </pc:spChg>
      </pc:sldChg>
      <pc:sldChg chg="delSp modSp mod">
        <pc:chgData name="Kanczuga, Katherine" userId="b279b1ee-84ce-48fd-8092-48e3dc58640d" providerId="ADAL" clId="{CB4EA04A-565E-4472-ADF1-386507984506}" dt="2021-10-15T13:43:33.317" v="115" actId="478"/>
        <pc:sldMkLst>
          <pc:docMk/>
          <pc:sldMk cId="1070507175" sldId="6644"/>
        </pc:sldMkLst>
        <pc:spChg chg="del">
          <ac:chgData name="Kanczuga, Katherine" userId="b279b1ee-84ce-48fd-8092-48e3dc58640d" providerId="ADAL" clId="{CB4EA04A-565E-4472-ADF1-386507984506}" dt="2021-10-15T13:43:33.317" v="115" actId="478"/>
          <ac:spMkLst>
            <pc:docMk/>
            <pc:sldMk cId="1070507175" sldId="6644"/>
            <ac:spMk id="2" creationId="{E80101D5-8191-4DCE-B9BA-62AC0A58ED84}"/>
          </ac:spMkLst>
        </pc:spChg>
        <pc:spChg chg="mod">
          <ac:chgData name="Kanczuga, Katherine" userId="b279b1ee-84ce-48fd-8092-48e3dc58640d" providerId="ADAL" clId="{CB4EA04A-565E-4472-ADF1-386507984506}" dt="2021-10-15T13:43:24.478" v="113" actId="1076"/>
          <ac:spMkLst>
            <pc:docMk/>
            <pc:sldMk cId="1070507175" sldId="6644"/>
            <ac:spMk id="18" creationId="{F1E56F10-9D1B-4ECD-94FC-57E6A70591E8}"/>
          </ac:spMkLst>
        </pc:spChg>
        <pc:spChg chg="mod">
          <ac:chgData name="Kanczuga, Katherine" userId="b279b1ee-84ce-48fd-8092-48e3dc58640d" providerId="ADAL" clId="{CB4EA04A-565E-4472-ADF1-386507984506}" dt="2021-10-15T13:43:27.902" v="114" actId="1076"/>
          <ac:spMkLst>
            <pc:docMk/>
            <pc:sldMk cId="1070507175" sldId="6644"/>
            <ac:spMk id="29" creationId="{5AC18442-8252-4152-A3EA-F677C44FD1F7}"/>
          </ac:spMkLst>
        </pc:spChg>
      </pc:sldChg>
      <pc:sldChg chg="modSp mod">
        <pc:chgData name="Kanczuga, Katherine" userId="b279b1ee-84ce-48fd-8092-48e3dc58640d" providerId="ADAL" clId="{CB4EA04A-565E-4472-ADF1-386507984506}" dt="2021-10-15T13:55:02.251" v="254" actId="20577"/>
        <pc:sldMkLst>
          <pc:docMk/>
          <pc:sldMk cId="3373754370" sldId="6646"/>
        </pc:sldMkLst>
        <pc:graphicFrameChg chg="modGraphic">
          <ac:chgData name="Kanczuga, Katherine" userId="b279b1ee-84ce-48fd-8092-48e3dc58640d" providerId="ADAL" clId="{CB4EA04A-565E-4472-ADF1-386507984506}" dt="2021-10-15T13:55:02.251" v="254" actId="20577"/>
          <ac:graphicFrameMkLst>
            <pc:docMk/>
            <pc:sldMk cId="3373754370" sldId="6646"/>
            <ac:graphicFrameMk id="18" creationId="{65E8620F-9DD4-4F1F-915E-468783E1411F}"/>
          </ac:graphicFrameMkLst>
        </pc:graphicFrameChg>
      </pc:sldChg>
      <pc:sldChg chg="modSp mod">
        <pc:chgData name="Kanczuga, Katherine" userId="b279b1ee-84ce-48fd-8092-48e3dc58640d" providerId="ADAL" clId="{CB4EA04A-565E-4472-ADF1-386507984506}" dt="2021-10-15T14:06:29.076" v="367" actId="20577"/>
        <pc:sldMkLst>
          <pc:docMk/>
          <pc:sldMk cId="51405014" sldId="6647"/>
        </pc:sldMkLst>
        <pc:spChg chg="mod">
          <ac:chgData name="Kanczuga, Katherine" userId="b279b1ee-84ce-48fd-8092-48e3dc58640d" providerId="ADAL" clId="{CB4EA04A-565E-4472-ADF1-386507984506}" dt="2021-10-15T14:03:28.723" v="345" actId="255"/>
          <ac:spMkLst>
            <pc:docMk/>
            <pc:sldMk cId="51405014" sldId="6647"/>
            <ac:spMk id="25" creationId="{7BD49D1A-3CEB-4DE9-97B4-B78E17435463}"/>
          </ac:spMkLst>
        </pc:spChg>
        <pc:spChg chg="mod">
          <ac:chgData name="Kanczuga, Katherine" userId="b279b1ee-84ce-48fd-8092-48e3dc58640d" providerId="ADAL" clId="{CB4EA04A-565E-4472-ADF1-386507984506}" dt="2021-10-15T14:06:29.076" v="367" actId="20577"/>
          <ac:spMkLst>
            <pc:docMk/>
            <pc:sldMk cId="51405014" sldId="6647"/>
            <ac:spMk id="49" creationId="{21969D4C-A8FF-47C7-9E3B-028CBF19E853}"/>
          </ac:spMkLst>
        </pc:spChg>
        <pc:spChg chg="mod">
          <ac:chgData name="Kanczuga, Katherine" userId="b279b1ee-84ce-48fd-8092-48e3dc58640d" providerId="ADAL" clId="{CB4EA04A-565E-4472-ADF1-386507984506}" dt="2021-10-15T14:03:06.276" v="343" actId="1076"/>
          <ac:spMkLst>
            <pc:docMk/>
            <pc:sldMk cId="51405014" sldId="6647"/>
            <ac:spMk id="50" creationId="{C009C397-6BD7-4D53-8239-F7D6793D86E6}"/>
          </ac:spMkLst>
        </pc:spChg>
        <pc:spChg chg="mod">
          <ac:chgData name="Kanczuga, Katherine" userId="b279b1ee-84ce-48fd-8092-48e3dc58640d" providerId="ADAL" clId="{CB4EA04A-565E-4472-ADF1-386507984506}" dt="2021-10-15T13:41:27.628" v="56" actId="1076"/>
          <ac:spMkLst>
            <pc:docMk/>
            <pc:sldMk cId="51405014" sldId="6647"/>
            <ac:spMk id="63" creationId="{A9D3EC71-3F43-4DB7-9F73-A2213AEA26DB}"/>
          </ac:spMkLst>
        </pc:spChg>
      </pc:sldChg>
      <pc:sldChg chg="ord">
        <pc:chgData name="Kanczuga, Katherine" userId="b279b1ee-84ce-48fd-8092-48e3dc58640d" providerId="ADAL" clId="{CB4EA04A-565E-4472-ADF1-386507984506}" dt="2021-10-15T14:00:44.197" v="323"/>
        <pc:sldMkLst>
          <pc:docMk/>
          <pc:sldMk cId="1603113068" sldId="6648"/>
        </pc:sldMkLst>
      </pc:sldChg>
      <pc:sldChg chg="del">
        <pc:chgData name="Kanczuga, Katherine" userId="b279b1ee-84ce-48fd-8092-48e3dc58640d" providerId="ADAL" clId="{CB4EA04A-565E-4472-ADF1-386507984506}" dt="2021-10-15T13:56:57.444" v="275" actId="47"/>
        <pc:sldMkLst>
          <pc:docMk/>
          <pc:sldMk cId="2716985541" sldId="6649"/>
        </pc:sldMkLst>
      </pc:sldChg>
      <pc:sldChg chg="ord">
        <pc:chgData name="Kanczuga, Katherine" userId="b279b1ee-84ce-48fd-8092-48e3dc58640d" providerId="ADAL" clId="{CB4EA04A-565E-4472-ADF1-386507984506}" dt="2021-10-15T14:01:02.714" v="329"/>
        <pc:sldMkLst>
          <pc:docMk/>
          <pc:sldMk cId="4178914985" sldId="6650"/>
        </pc:sldMkLst>
      </pc:sldChg>
      <pc:sldChg chg="addSp modSp mod">
        <pc:chgData name="Kanczuga, Katherine" userId="b279b1ee-84ce-48fd-8092-48e3dc58640d" providerId="ADAL" clId="{CB4EA04A-565E-4472-ADF1-386507984506}" dt="2021-10-15T13:59:07.920" v="301" actId="14100"/>
        <pc:sldMkLst>
          <pc:docMk/>
          <pc:sldMk cId="1604065729" sldId="6651"/>
        </pc:sldMkLst>
        <pc:spChg chg="add mod">
          <ac:chgData name="Kanczuga, Katherine" userId="b279b1ee-84ce-48fd-8092-48e3dc58640d" providerId="ADAL" clId="{CB4EA04A-565E-4472-ADF1-386507984506}" dt="2021-10-15T13:59:07.920" v="301" actId="14100"/>
          <ac:spMkLst>
            <pc:docMk/>
            <pc:sldMk cId="1604065729" sldId="6651"/>
            <ac:spMk id="3" creationId="{481F7171-6A00-41BC-86F0-3A869F531D4E}"/>
          </ac:spMkLst>
        </pc:spChg>
      </pc:sldChg>
      <pc:sldChg chg="del">
        <pc:chgData name="Kanczuga, Katherine" userId="b279b1ee-84ce-48fd-8092-48e3dc58640d" providerId="ADAL" clId="{CB4EA04A-565E-4472-ADF1-386507984506}" dt="2021-10-15T13:57:21.228" v="276" actId="47"/>
        <pc:sldMkLst>
          <pc:docMk/>
          <pc:sldMk cId="4212726365" sldId="6652"/>
        </pc:sldMkLst>
      </pc:sldChg>
      <pc:sldChg chg="modSp mod">
        <pc:chgData name="Kanczuga, Katherine" userId="b279b1ee-84ce-48fd-8092-48e3dc58640d" providerId="ADAL" clId="{CB4EA04A-565E-4472-ADF1-386507984506}" dt="2021-10-15T14:05:54.013" v="366" actId="20577"/>
        <pc:sldMkLst>
          <pc:docMk/>
          <pc:sldMk cId="1042219052" sldId="6716"/>
        </pc:sldMkLst>
        <pc:spChg chg="mod">
          <ac:chgData name="Kanczuga, Katherine" userId="b279b1ee-84ce-48fd-8092-48e3dc58640d" providerId="ADAL" clId="{CB4EA04A-565E-4472-ADF1-386507984506}" dt="2021-10-15T14:05:33.346" v="361" actId="1076"/>
          <ac:spMkLst>
            <pc:docMk/>
            <pc:sldMk cId="1042219052" sldId="6716"/>
            <ac:spMk id="10" creationId="{044EC396-A984-40E6-8F85-2117A123A702}"/>
          </ac:spMkLst>
        </pc:spChg>
        <pc:spChg chg="mod">
          <ac:chgData name="Kanczuga, Katherine" userId="b279b1ee-84ce-48fd-8092-48e3dc58640d" providerId="ADAL" clId="{CB4EA04A-565E-4472-ADF1-386507984506}" dt="2021-10-15T14:05:54.013" v="366" actId="20577"/>
          <ac:spMkLst>
            <pc:docMk/>
            <pc:sldMk cId="1042219052" sldId="6716"/>
            <ac:spMk id="16" creationId="{4DCB5F22-D9C6-45B7-98E0-896EB9AC2A05}"/>
          </ac:spMkLst>
        </pc:spChg>
        <pc:spChg chg="mod">
          <ac:chgData name="Kanczuga, Katherine" userId="b279b1ee-84ce-48fd-8092-48e3dc58640d" providerId="ADAL" clId="{CB4EA04A-565E-4472-ADF1-386507984506}" dt="2021-10-15T14:05:33.346" v="361" actId="1076"/>
          <ac:spMkLst>
            <pc:docMk/>
            <pc:sldMk cId="1042219052" sldId="6716"/>
            <ac:spMk id="32" creationId="{622D4CD0-BC3C-4825-B02C-6BED34E4568C}"/>
          </ac:spMkLst>
        </pc:spChg>
        <pc:spChg chg="mod">
          <ac:chgData name="Kanczuga, Katherine" userId="b279b1ee-84ce-48fd-8092-48e3dc58640d" providerId="ADAL" clId="{CB4EA04A-565E-4472-ADF1-386507984506}" dt="2021-10-15T14:05:33.346" v="361" actId="1076"/>
          <ac:spMkLst>
            <pc:docMk/>
            <pc:sldMk cId="1042219052" sldId="6716"/>
            <ac:spMk id="33" creationId="{D175E5B2-5345-45BF-A9EF-0111B413704B}"/>
          </ac:spMkLst>
        </pc:spChg>
        <pc:spChg chg="mod">
          <ac:chgData name="Kanczuga, Katherine" userId="b279b1ee-84ce-48fd-8092-48e3dc58640d" providerId="ADAL" clId="{CB4EA04A-565E-4472-ADF1-386507984506}" dt="2021-10-15T14:05:33.346" v="361" actId="1076"/>
          <ac:spMkLst>
            <pc:docMk/>
            <pc:sldMk cId="1042219052" sldId="6716"/>
            <ac:spMk id="37" creationId="{F4DA8AB3-A735-4B48-8012-303681959146}"/>
          </ac:spMkLst>
        </pc:spChg>
      </pc:sldChg>
      <pc:sldChg chg="addSp delSp modSp mod ord">
        <pc:chgData name="Kanczuga, Katherine" userId="b279b1ee-84ce-48fd-8092-48e3dc58640d" providerId="ADAL" clId="{CB4EA04A-565E-4472-ADF1-386507984506}" dt="2021-10-15T14:01:09.736" v="331"/>
        <pc:sldMkLst>
          <pc:docMk/>
          <pc:sldMk cId="3996287041" sldId="6717"/>
        </pc:sldMkLst>
        <pc:spChg chg="del">
          <ac:chgData name="Kanczuga, Katherine" userId="b279b1ee-84ce-48fd-8092-48e3dc58640d" providerId="ADAL" clId="{CB4EA04A-565E-4472-ADF1-386507984506}" dt="2021-10-15T13:59:18.776" v="302" actId="478"/>
          <ac:spMkLst>
            <pc:docMk/>
            <pc:sldMk cId="3996287041" sldId="6717"/>
            <ac:spMk id="3" creationId="{2CA795DA-1941-4414-8BF4-CE5FD83E03A3}"/>
          </ac:spMkLst>
        </pc:spChg>
        <pc:spChg chg="add mod">
          <ac:chgData name="Kanczuga, Katherine" userId="b279b1ee-84ce-48fd-8092-48e3dc58640d" providerId="ADAL" clId="{CB4EA04A-565E-4472-ADF1-386507984506}" dt="2021-10-15T13:59:50.490" v="318" actId="1076"/>
          <ac:spMkLst>
            <pc:docMk/>
            <pc:sldMk cId="3996287041" sldId="6717"/>
            <ac:spMk id="40" creationId="{B2AB8897-497F-4176-9FD2-5750218B3E9F}"/>
          </ac:spMkLst>
        </pc:spChg>
      </pc:sldChg>
      <pc:sldChg chg="modSp mod">
        <pc:chgData name="Kanczuga, Katherine" userId="b279b1ee-84ce-48fd-8092-48e3dc58640d" providerId="ADAL" clId="{CB4EA04A-565E-4472-ADF1-386507984506}" dt="2021-10-15T13:55:38.645" v="274" actId="20577"/>
        <pc:sldMkLst>
          <pc:docMk/>
          <pc:sldMk cId="1805829236" sldId="6720"/>
        </pc:sldMkLst>
        <pc:graphicFrameChg chg="modGraphic">
          <ac:chgData name="Kanczuga, Katherine" userId="b279b1ee-84ce-48fd-8092-48e3dc58640d" providerId="ADAL" clId="{CB4EA04A-565E-4472-ADF1-386507984506}" dt="2021-10-15T13:55:38.645" v="274" actId="20577"/>
          <ac:graphicFrameMkLst>
            <pc:docMk/>
            <pc:sldMk cId="1805829236" sldId="6720"/>
            <ac:graphicFrameMk id="18" creationId="{65E8620F-9DD4-4F1F-915E-468783E1411F}"/>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769467610807788"/>
          <c:y val="0.11751889597853198"/>
          <c:w val="0.56195307795624982"/>
          <c:h val="0.53296880323366236"/>
        </c:manualLayout>
      </c:layout>
      <c:barChart>
        <c:barDir val="bar"/>
        <c:grouping val="clustered"/>
        <c:varyColors val="0"/>
        <c:ser>
          <c:idx val="0"/>
          <c:order val="0"/>
          <c:tx>
            <c:strRef>
              <c:f>Sheet1!$B$1</c:f>
              <c:strCache>
                <c:ptCount val="1"/>
                <c:pt idx="0">
                  <c:v>Series 1</c:v>
                </c:pt>
              </c:strCache>
            </c:strRef>
          </c:tx>
          <c:invertIfNegative val="0"/>
          <c:dPt>
            <c:idx val="0"/>
            <c:invertIfNegative val="0"/>
            <c:bubble3D val="0"/>
            <c:spPr>
              <a:solidFill>
                <a:schemeClr val="tx2"/>
              </a:solidFill>
            </c:spPr>
            <c:extLst>
              <c:ext xmlns:c16="http://schemas.microsoft.com/office/drawing/2014/chart" uri="{C3380CC4-5D6E-409C-BE32-E72D297353CC}">
                <c16:uniqueId val="{00000001-B6EC-4DAF-83C6-D371382C3EDA}"/>
              </c:ext>
            </c:extLst>
          </c:dPt>
          <c:cat>
            <c:strRef>
              <c:f>Sheet1!$A$2:$A$3</c:f>
              <c:strCache>
                <c:ptCount val="1"/>
                <c:pt idx="0">
                  <c:v>Project timing</c:v>
                </c:pt>
              </c:strCache>
            </c:strRef>
          </c:cat>
          <c:val>
            <c:numRef>
              <c:f>Sheet1!$B$2:$B$3</c:f>
              <c:numCache>
                <c:formatCode>General</c:formatCode>
                <c:ptCount val="2"/>
                <c:pt idx="0">
                  <c:v>12</c:v>
                </c:pt>
              </c:numCache>
            </c:numRef>
          </c:val>
          <c:extLst>
            <c:ext xmlns:c16="http://schemas.microsoft.com/office/drawing/2014/chart" uri="{C3380CC4-5D6E-409C-BE32-E72D297353CC}">
              <c16:uniqueId val="{00000002-B6EC-4DAF-83C6-D371382C3EDA}"/>
            </c:ext>
          </c:extLst>
        </c:ser>
        <c:ser>
          <c:idx val="1"/>
          <c:order val="1"/>
          <c:tx>
            <c:strRef>
              <c:f>Sheet1!$C$1</c:f>
              <c:strCache>
                <c:ptCount val="1"/>
                <c:pt idx="0">
                  <c:v>Series 2</c:v>
                </c:pt>
              </c:strCache>
            </c:strRef>
          </c:tx>
          <c:invertIfNegative val="0"/>
          <c:cat>
            <c:strRef>
              <c:f>Sheet1!$A$2:$A$3</c:f>
              <c:strCache>
                <c:ptCount val="1"/>
                <c:pt idx="0">
                  <c:v>Project timing</c:v>
                </c:pt>
              </c:strCache>
            </c:strRef>
          </c:cat>
          <c:val>
            <c:numRef>
              <c:f>Sheet1!$C$2:$C$3</c:f>
              <c:numCache>
                <c:formatCode>General</c:formatCode>
                <c:ptCount val="2"/>
                <c:pt idx="0">
                  <c:v>0</c:v>
                </c:pt>
              </c:numCache>
            </c:numRef>
          </c:val>
          <c:extLst>
            <c:ext xmlns:c16="http://schemas.microsoft.com/office/drawing/2014/chart" uri="{C3380CC4-5D6E-409C-BE32-E72D297353CC}">
              <c16:uniqueId val="{00000003-B6EC-4DAF-83C6-D371382C3EDA}"/>
            </c:ext>
          </c:extLst>
        </c:ser>
        <c:dLbls>
          <c:showLegendKey val="0"/>
          <c:showVal val="0"/>
          <c:showCatName val="0"/>
          <c:showSerName val="0"/>
          <c:showPercent val="0"/>
          <c:showBubbleSize val="0"/>
        </c:dLbls>
        <c:gapWidth val="150"/>
        <c:axId val="78454784"/>
        <c:axId val="78456320"/>
      </c:barChart>
      <c:catAx>
        <c:axId val="78454784"/>
        <c:scaling>
          <c:orientation val="minMax"/>
        </c:scaling>
        <c:delete val="0"/>
        <c:axPos val="l"/>
        <c:numFmt formatCode="General" sourceLinked="0"/>
        <c:majorTickMark val="out"/>
        <c:minorTickMark val="none"/>
        <c:tickLblPos val="nextTo"/>
        <c:txPr>
          <a:bodyPr/>
          <a:lstStyle/>
          <a:p>
            <a:pPr>
              <a:defRPr sz="600" b="0"/>
            </a:pPr>
            <a:endParaRPr lang="en-US"/>
          </a:p>
        </c:txPr>
        <c:crossAx val="78456320"/>
        <c:crosses val="autoZero"/>
        <c:auto val="1"/>
        <c:lblAlgn val="ctr"/>
        <c:lblOffset val="100"/>
        <c:noMultiLvlLbl val="0"/>
      </c:catAx>
      <c:valAx>
        <c:axId val="78456320"/>
        <c:scaling>
          <c:orientation val="minMax"/>
          <c:max val="12"/>
          <c:min val="0"/>
        </c:scaling>
        <c:delete val="0"/>
        <c:axPos val="b"/>
        <c:majorGridlines>
          <c:spPr>
            <a:ln>
              <a:solidFill>
                <a:schemeClr val="bg2"/>
              </a:solidFill>
            </a:ln>
          </c:spPr>
        </c:majorGridlines>
        <c:title>
          <c:tx>
            <c:rich>
              <a:bodyPr/>
              <a:lstStyle/>
              <a:p>
                <a:pPr>
                  <a:defRPr b="0"/>
                </a:pPr>
                <a:r>
                  <a:rPr lang="en-US" sz="600" b="0"/>
                  <a:t>Months</a:t>
                </a:r>
              </a:p>
            </c:rich>
          </c:tx>
          <c:layout>
            <c:manualLayout>
              <c:xMode val="edge"/>
              <c:yMode val="edge"/>
              <c:x val="0.55947276424754477"/>
              <c:y val="0.73712038448955075"/>
            </c:manualLayout>
          </c:layout>
          <c:overlay val="0"/>
        </c:title>
        <c:numFmt formatCode="General" sourceLinked="1"/>
        <c:majorTickMark val="out"/>
        <c:minorTickMark val="none"/>
        <c:tickLblPos val="nextTo"/>
        <c:txPr>
          <a:bodyPr/>
          <a:lstStyle/>
          <a:p>
            <a:pPr>
              <a:defRPr sz="600"/>
            </a:pPr>
            <a:endParaRPr lang="en-US"/>
          </a:p>
        </c:txPr>
        <c:crossAx val="78454784"/>
        <c:crosses val="autoZero"/>
        <c:crossBetween val="between"/>
        <c:majorUnit val="3"/>
        <c:minorUnit val="1"/>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5A916-EA1B-45A2-A1AA-007F682C8D24}" type="datetimeFigureOut">
              <a:rPr lang="en-US" smtClean="0"/>
              <a:t>10/15/2021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23348-43E4-4CED-8CC2-A3EDF18F4793}" type="slidenum">
              <a:rPr lang="en-US" smtClean="0"/>
              <a:t>‹#›</a:t>
            </a:fld>
            <a:endParaRPr lang="en-US"/>
          </a:p>
        </p:txBody>
      </p:sp>
    </p:spTree>
    <p:extLst>
      <p:ext uri="{BB962C8B-B14F-4D97-AF65-F5344CB8AC3E}">
        <p14:creationId xmlns:p14="http://schemas.microsoft.com/office/powerpoint/2010/main" val="39472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900C33-90AE-4963-9AD8-3B07939F57E9}"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2858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3724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1DBC45-DAE2-468B-BA56-CB321B5109D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1061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D581DD-A0B8-4C66-BDCD-68026A84468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571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900C33-90AE-4963-9AD8-3B07939F57E9}"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80503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900C33-90AE-4963-9AD8-3B07939F57E9}"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496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3.xml"/><Relationship Id="rId4" Type="http://schemas.openxmlformats.org/officeDocument/2006/relationships/image" Target="../media/image7.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4.xml"/><Relationship Id="rId1" Type="http://schemas.openxmlformats.org/officeDocument/2006/relationships/tags" Target="../tags/tag4.xml"/><Relationship Id="rId4" Type="http://schemas.openxmlformats.org/officeDocument/2006/relationships/image" Target="../media/image7.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4.xml"/><Relationship Id="rId1" Type="http://schemas.openxmlformats.org/officeDocument/2006/relationships/tags" Target="../tags/tag5.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5.xml"/><Relationship Id="rId1" Type="http://schemas.openxmlformats.org/officeDocument/2006/relationships/tags" Target="../tags/tag7.xml"/><Relationship Id="rId4" Type="http://schemas.openxmlformats.org/officeDocument/2006/relationships/image" Target="../media/image7.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5.xml"/><Relationship Id="rId1" Type="http://schemas.openxmlformats.org/officeDocument/2006/relationships/tags" Target="../tags/tag8.xml"/><Relationship Id="rId4" Type="http://schemas.openxmlformats.org/officeDocument/2006/relationships/image" Target="../media/image7.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5.xml"/><Relationship Id="rId1" Type="http://schemas.openxmlformats.org/officeDocument/2006/relationships/tags" Target="../tags/tag9.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6.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6.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7.xml"/><Relationship Id="rId4" Type="http://schemas.openxmlformats.org/officeDocument/2006/relationships/image" Target="../media/image19.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Master" Target="../slideMasters/slideMaster7.xml"/><Relationship Id="rId4" Type="http://schemas.openxmlformats.org/officeDocument/2006/relationships/image" Target="../media/image18.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59C7-E0EA-6D4B-9676-4E2301BF00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CCA49F-2D54-C54F-98AB-B5C14CB443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931FF6-E850-4A40-902C-B641480037AD}"/>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5" name="Footer Placeholder 4">
            <a:extLst>
              <a:ext uri="{FF2B5EF4-FFF2-40B4-BE49-F238E27FC236}">
                <a16:creationId xmlns:a16="http://schemas.microsoft.com/office/drawing/2014/main" id="{400DE458-246D-EF4D-B3E9-06638C8A07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844320-5661-5241-A18A-C976B3724678}"/>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129230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0E9E-BDF7-1145-BB4E-2526D083B0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6A685D-83EA-474F-A18B-E7980EBDAE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21715-3033-2144-A0D3-AF7EC62BABD1}"/>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5" name="Footer Placeholder 4">
            <a:extLst>
              <a:ext uri="{FF2B5EF4-FFF2-40B4-BE49-F238E27FC236}">
                <a16:creationId xmlns:a16="http://schemas.microsoft.com/office/drawing/2014/main" id="{AE234744-5458-E142-A92E-125D050C2D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1F81D8-604A-2A4C-A197-C5A1E001BCA7}"/>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258735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D9163-EC48-0948-AE21-004344B487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3B8EA8-8548-B241-99B9-D1B8BD4BE2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7801E-BEB7-B04B-A44C-A9DCEE70CF7B}"/>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5" name="Footer Placeholder 4">
            <a:extLst>
              <a:ext uri="{FF2B5EF4-FFF2-40B4-BE49-F238E27FC236}">
                <a16:creationId xmlns:a16="http://schemas.microsoft.com/office/drawing/2014/main" id="{D1638242-9FCB-0241-8D90-BE0BC841BF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CFE918-BF2B-AA43-99E3-99EC91DAE803}"/>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3868758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59C7-E0EA-6D4B-9676-4E2301BF00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CCA49F-2D54-C54F-98AB-B5C14CB443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931FF6-E850-4A40-902C-B641480037AD}"/>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5" name="Footer Placeholder 4">
            <a:extLst>
              <a:ext uri="{FF2B5EF4-FFF2-40B4-BE49-F238E27FC236}">
                <a16:creationId xmlns:a16="http://schemas.microsoft.com/office/drawing/2014/main" id="{400DE458-246D-EF4D-B3E9-06638C8A07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844320-5661-5241-A18A-C976B3724678}"/>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979279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EC64-5305-B64D-A941-CFBDDA212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2ED23B-B72E-154E-A814-ECCF7DE139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99506-A94E-474A-8938-6493107ECD51}"/>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5" name="Footer Placeholder 4">
            <a:extLst>
              <a:ext uri="{FF2B5EF4-FFF2-40B4-BE49-F238E27FC236}">
                <a16:creationId xmlns:a16="http://schemas.microsoft.com/office/drawing/2014/main" id="{496C9241-C54D-B94F-AC17-A267C2EB76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A9D8C3-6380-AF42-94FA-F9A8D3B6CE40}"/>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3999290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F68E-1303-ED44-9E6B-DC35469CDE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C50378-EE1D-6F4D-9F9E-8B43B1144E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E24B24-66D8-CF42-BE9E-9A5FDA67C232}"/>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5" name="Footer Placeholder 4">
            <a:extLst>
              <a:ext uri="{FF2B5EF4-FFF2-40B4-BE49-F238E27FC236}">
                <a16:creationId xmlns:a16="http://schemas.microsoft.com/office/drawing/2014/main" id="{40D557DC-375D-8E43-BC0E-8B23CD050D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37EA81-89D5-5143-9DA7-0D2C7B7A8530}"/>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2570070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179C-1A38-A045-AD83-E93FD29525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BD288-B569-9D4B-8DF0-01119FEDF3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98CB94-E180-F647-972D-07CB024F80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57A8E6-540E-8243-98F7-DCDF1EC2CB72}"/>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6" name="Footer Placeholder 5">
            <a:extLst>
              <a:ext uri="{FF2B5EF4-FFF2-40B4-BE49-F238E27FC236}">
                <a16:creationId xmlns:a16="http://schemas.microsoft.com/office/drawing/2014/main" id="{D1E25CCD-C3D8-714D-A163-91303DD2F2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ABDACA-7A83-334D-B1B4-802A80C4773E}"/>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3437512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FE8A-904A-CE40-8A40-54DDB9E07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F09EBE-6D59-B64E-988B-837AB6632D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BCEA62-F799-FD47-BEC8-FF8FD440E1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37E061-F1E6-264C-9288-0607529C05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2D29917-61AE-BD4D-98F0-B52828EA9D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EAF409-9272-0247-9A31-3D3C906D07DE}"/>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8" name="Footer Placeholder 7">
            <a:extLst>
              <a:ext uri="{FF2B5EF4-FFF2-40B4-BE49-F238E27FC236}">
                <a16:creationId xmlns:a16="http://schemas.microsoft.com/office/drawing/2014/main" id="{0DD79354-5B9D-E445-9C18-FBABF60381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86DF090-DAC2-ED44-9340-3CEE1E1315FD}"/>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3584873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1C97-BBD3-1D43-90AB-34B4682D3F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2C836D-29A2-8047-887B-BB0AD1B6389C}"/>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4" name="Footer Placeholder 3">
            <a:extLst>
              <a:ext uri="{FF2B5EF4-FFF2-40B4-BE49-F238E27FC236}">
                <a16:creationId xmlns:a16="http://schemas.microsoft.com/office/drawing/2014/main" id="{4BAC5906-2884-2641-A9F4-49B8F5A4792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F853C9-8F73-3C47-BBD7-A9CD273F77F4}"/>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714066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CBA3C-6DE5-F148-BC50-65926326F95F}"/>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3" name="Footer Placeholder 2">
            <a:extLst>
              <a:ext uri="{FF2B5EF4-FFF2-40B4-BE49-F238E27FC236}">
                <a16:creationId xmlns:a16="http://schemas.microsoft.com/office/drawing/2014/main" id="{AD041CE3-80A0-BE40-95BE-C0D7157910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DC060EA-4758-264E-B9B2-A86E0596AAF0}"/>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3617306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A9A3-FB66-C346-BE30-E08F1E0D2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7E87A-7A0D-B045-BD60-FE1C385D71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141FF6-EEBC-E542-AA45-AE56596C3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1935C7-0A4B-BC41-8A47-EE188AEC565C}"/>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6" name="Footer Placeholder 5">
            <a:extLst>
              <a:ext uri="{FF2B5EF4-FFF2-40B4-BE49-F238E27FC236}">
                <a16:creationId xmlns:a16="http://schemas.microsoft.com/office/drawing/2014/main" id="{07526B82-4721-4341-8C6E-81B23C16C9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0DF54A-279C-B74E-801F-59AF3EDDF22B}"/>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86155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EC64-5305-B64D-A941-CFBDDA212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2ED23B-B72E-154E-A814-ECCF7DE139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99506-A94E-474A-8938-6493107ECD51}"/>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5" name="Footer Placeholder 4">
            <a:extLst>
              <a:ext uri="{FF2B5EF4-FFF2-40B4-BE49-F238E27FC236}">
                <a16:creationId xmlns:a16="http://schemas.microsoft.com/office/drawing/2014/main" id="{496C9241-C54D-B94F-AC17-A267C2EB76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A9D8C3-6380-AF42-94FA-F9A8D3B6CE40}"/>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3404317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9460-F409-1A4E-A96A-223E23F25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E946D3-0861-D04D-9DCF-EAC68E666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838E04A-016B-B542-83CA-AFB494341C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C563D8-5680-144D-8364-0DA9EED4DA81}"/>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6" name="Footer Placeholder 5">
            <a:extLst>
              <a:ext uri="{FF2B5EF4-FFF2-40B4-BE49-F238E27FC236}">
                <a16:creationId xmlns:a16="http://schemas.microsoft.com/office/drawing/2014/main" id="{E67FF1D6-25E5-7E4D-92B5-210B7E1C29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E173CC-F8C6-2449-9F99-6E2A57599DDA}"/>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13988111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0E9E-BDF7-1145-BB4E-2526D083B0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6A685D-83EA-474F-A18B-E7980EBDAE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21715-3033-2144-A0D3-AF7EC62BABD1}"/>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5" name="Footer Placeholder 4">
            <a:extLst>
              <a:ext uri="{FF2B5EF4-FFF2-40B4-BE49-F238E27FC236}">
                <a16:creationId xmlns:a16="http://schemas.microsoft.com/office/drawing/2014/main" id="{AE234744-5458-E142-A92E-125D050C2D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1F81D8-604A-2A4C-A197-C5A1E001BCA7}"/>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28660398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D9163-EC48-0948-AE21-004344B487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3B8EA8-8548-B241-99B9-D1B8BD4BE2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7801E-BEB7-B04B-A44C-A9DCEE70CF7B}"/>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5" name="Footer Placeholder 4">
            <a:extLst>
              <a:ext uri="{FF2B5EF4-FFF2-40B4-BE49-F238E27FC236}">
                <a16:creationId xmlns:a16="http://schemas.microsoft.com/office/drawing/2014/main" id="{D1638242-9FCB-0241-8D90-BE0BC841BF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CFE918-BF2B-AA43-99E3-99EC91DAE803}"/>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37386903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tle slide 1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7200" y="1138238"/>
            <a:ext cx="4665663" cy="1787237"/>
          </a:xfrm>
          <a:prstGeom prst="rect">
            <a:avLst/>
          </a:prstGeom>
        </p:spPr>
        <p:txBody>
          <a:bodyPr anchor="b">
            <a:noAutofit/>
          </a:bodyPr>
          <a:lstStyle>
            <a:lvl1pPr algn="l">
              <a:defRPr sz="2400" b="1">
                <a:solidFill>
                  <a:schemeClr val="tx1"/>
                </a:solidFill>
              </a:defRPr>
            </a:lvl1pPr>
          </a:lstStyle>
          <a:p>
            <a:r>
              <a:rPr lang="en-GB" dirty="0"/>
              <a:t>Click to edit master title style</a:t>
            </a:r>
          </a:p>
        </p:txBody>
      </p:sp>
      <p:sp>
        <p:nvSpPr>
          <p:cNvPr id="3" name="Subtitle 2"/>
          <p:cNvSpPr>
            <a:spLocks noGrp="1"/>
          </p:cNvSpPr>
          <p:nvPr>
            <p:ph type="subTitle" idx="1" hasCustomPrompt="1"/>
          </p:nvPr>
        </p:nvSpPr>
        <p:spPr>
          <a:xfrm>
            <a:off x="367200" y="3146902"/>
            <a:ext cx="4665663" cy="1882298"/>
          </a:xfrm>
          <a:prstGeom prst="rect">
            <a:avLst/>
          </a:prstGeom>
        </p:spPr>
        <p:txBody>
          <a:bodyPr anchor="t">
            <a:noAutofit/>
          </a:bodyPr>
          <a:lstStyle>
            <a:lvl1pPr marL="0" indent="0" algn="l">
              <a:spcBef>
                <a:spcPts val="600"/>
              </a:spcBef>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7" name="Picture 6"/>
          <p:cNvPicPr>
            <a:picLocks noChangeAspect="1"/>
          </p:cNvPicPr>
          <p:nvPr userDrawn="1">
            <p:custDataLst>
              <p:tags r:id="rId1"/>
            </p:custDataLst>
          </p:nvPr>
        </p:nvPicPr>
        <p:blipFill rotWithShape="1">
          <a:blip r:embed="rId3" cstate="email">
            <a:extLst>
              <a:ext uri="{28A0092B-C50C-407E-A947-70E740481C1C}">
                <a14:useLocalDpi xmlns:a14="http://schemas.microsoft.com/office/drawing/2010/main"/>
              </a:ext>
            </a:extLst>
          </a:blip>
          <a:srcRect/>
          <a:stretch/>
        </p:blipFill>
        <p:spPr>
          <a:xfrm>
            <a:off x="368300" y="558800"/>
            <a:ext cx="1975911" cy="381000"/>
          </a:xfrm>
          <a:prstGeom prst="rect">
            <a:avLst/>
          </a:prstGeom>
        </p:spPr>
      </p:pic>
    </p:spTree>
    <p:extLst>
      <p:ext uri="{BB962C8B-B14F-4D97-AF65-F5344CB8AC3E}">
        <p14:creationId xmlns:p14="http://schemas.microsoft.com/office/powerpoint/2010/main" val="108908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6400" y="625883"/>
            <a:ext cx="2032000" cy="1888717"/>
          </a:xfrm>
          <a:prstGeom prst="rect">
            <a:avLst/>
          </a:prstGeom>
        </p:spPr>
      </p:pic>
      <p:sp>
        <p:nvSpPr>
          <p:cNvPr id="14" name="Line 6"/>
          <p:cNvSpPr>
            <a:spLocks noChangeShapeType="1"/>
          </p:cNvSpPr>
          <p:nvPr userDrawn="1"/>
        </p:nvSpPr>
        <p:spPr bwMode="auto">
          <a:xfrm>
            <a:off x="508001" y="3998976"/>
            <a:ext cx="10728961" cy="0"/>
          </a:xfrm>
          <a:prstGeom prst="line">
            <a:avLst/>
          </a:prstGeom>
          <a:noFill/>
          <a:ln w="28575">
            <a:solidFill>
              <a:srgbClr val="00B6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dirty="0"/>
          </a:p>
        </p:txBody>
      </p:sp>
      <p:sp>
        <p:nvSpPr>
          <p:cNvPr id="2" name="Title 1"/>
          <p:cNvSpPr>
            <a:spLocks noGrp="1"/>
          </p:cNvSpPr>
          <p:nvPr>
            <p:ph type="ctrTitle" hasCustomPrompt="1"/>
          </p:nvPr>
        </p:nvSpPr>
        <p:spPr>
          <a:xfrm>
            <a:off x="548216" y="2616200"/>
            <a:ext cx="9668256" cy="812800"/>
          </a:xfrm>
        </p:spPr>
        <p:txBody>
          <a:bodyPr lIns="0" tIns="0" rIns="0" bIns="0" anchor="b">
            <a:noAutofit/>
          </a:bodyPr>
          <a:lstStyle>
            <a:lvl1pPr>
              <a:lnSpc>
                <a:spcPct val="90000"/>
              </a:lnSpc>
              <a:defRPr sz="3733"/>
            </a:lvl1pPr>
          </a:lstStyle>
          <a:p>
            <a:r>
              <a:rPr dirty="0"/>
              <a:t>Type Title Here</a:t>
            </a:r>
          </a:p>
        </p:txBody>
      </p:sp>
      <p:sp>
        <p:nvSpPr>
          <p:cNvPr id="3" name="Subtitle 2"/>
          <p:cNvSpPr>
            <a:spLocks noGrp="1"/>
          </p:cNvSpPr>
          <p:nvPr>
            <p:ph type="subTitle" idx="1" hasCustomPrompt="1"/>
          </p:nvPr>
        </p:nvSpPr>
        <p:spPr>
          <a:xfrm>
            <a:off x="548640" y="3430904"/>
            <a:ext cx="9668256" cy="506096"/>
          </a:xfrm>
        </p:spPr>
        <p:txBody>
          <a:bodyPr lIns="0" tIns="0" rIns="0" bIns="0" anchor="b">
            <a:noAutofit/>
          </a:bodyPr>
          <a:lstStyle>
            <a:lvl1pPr marL="0" indent="0" algn="l">
              <a:spcBef>
                <a:spcPts val="0"/>
              </a:spcBef>
              <a:buNone/>
              <a:defRPr sz="2667">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 </a:t>
            </a:r>
            <a:r>
              <a:rPr dirty="0"/>
              <a:t>Type Subtitle/Sub-brand/Business Here</a:t>
            </a:r>
          </a:p>
        </p:txBody>
      </p:sp>
      <p:pic>
        <p:nvPicPr>
          <p:cNvPr id="9" name="Picture 6" descr="TD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hidden">
          <a:xfrm>
            <a:off x="11037837" y="5867401"/>
            <a:ext cx="888208" cy="793751"/>
          </a:xfrm>
          <a:prstGeom prst="rect">
            <a:avLst/>
          </a:prstGeom>
          <a:noFill/>
          <a:extLst>
            <a:ext uri="{909E8E84-426E-40DD-AFC4-6F175D3DCCD1}">
              <a14:hiddenFill xmlns:a14="http://schemas.microsoft.com/office/drawing/2010/main">
                <a:solidFill>
                  <a:srgbClr val="FFFFFF"/>
                </a:solidFill>
              </a14:hiddenFill>
            </a:ext>
          </a:extLst>
        </p:spPr>
      </p:pic>
      <p:sp>
        <p:nvSpPr>
          <p:cNvPr id="22" name="Text Placeholder 21"/>
          <p:cNvSpPr>
            <a:spLocks noGrp="1"/>
          </p:cNvSpPr>
          <p:nvPr>
            <p:ph type="body" sz="quarter" idx="11" hasCustomPrompt="1"/>
          </p:nvPr>
        </p:nvSpPr>
        <p:spPr>
          <a:xfrm>
            <a:off x="548640" y="4038600"/>
            <a:ext cx="5715000" cy="406400"/>
          </a:xfrm>
        </p:spPr>
        <p:txBody>
          <a:bodyPr/>
          <a:lstStyle>
            <a:lvl1pPr marL="0" indent="0">
              <a:buNone/>
              <a:defRPr sz="2133"/>
            </a:lvl1pPr>
          </a:lstStyle>
          <a:p>
            <a:pPr lvl="0"/>
            <a:r>
              <a:rPr lang="en-US" dirty="0"/>
              <a:t>Date</a:t>
            </a:r>
          </a:p>
        </p:txBody>
      </p:sp>
      <p:sp>
        <p:nvSpPr>
          <p:cNvPr id="33" name="Line 6"/>
          <p:cNvSpPr>
            <a:spLocks noChangeShapeType="1"/>
          </p:cNvSpPr>
          <p:nvPr userDrawn="1"/>
        </p:nvSpPr>
        <p:spPr bwMode="auto">
          <a:xfrm>
            <a:off x="0" y="6781801"/>
            <a:ext cx="12178301" cy="5140"/>
          </a:xfrm>
          <a:prstGeom prst="line">
            <a:avLst/>
          </a:prstGeom>
          <a:noFill/>
          <a:ln w="28575">
            <a:solidFill>
              <a:srgbClr val="00B6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6401" y="6021888"/>
            <a:ext cx="10565527" cy="658313"/>
          </a:xfrm>
          <a:prstGeom prst="rect">
            <a:avLst/>
          </a:prstGeom>
        </p:spPr>
      </p:pic>
    </p:spTree>
    <p:extLst>
      <p:ext uri="{BB962C8B-B14F-4D97-AF65-F5344CB8AC3E}">
        <p14:creationId xmlns:p14="http://schemas.microsoft.com/office/powerpoint/2010/main" val="34457409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b="0"/>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8pPr>
              <a:defRPr/>
            </a:lvl8pPr>
            <a:lvl9pPr>
              <a:defRPr/>
            </a:lvl9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endParaRPr dirty="0"/>
          </a:p>
        </p:txBody>
      </p:sp>
      <p:sp>
        <p:nvSpPr>
          <p:cNvPr id="6" name="Slide Number Placeholder 5"/>
          <p:cNvSpPr>
            <a:spLocks noGrp="1"/>
          </p:cNvSpPr>
          <p:nvPr>
            <p:ph type="sldNum" sz="quarter" idx="12"/>
          </p:nvPr>
        </p:nvSpPr>
        <p:spPr>
          <a:xfrm>
            <a:off x="11277599" y="6578600"/>
            <a:ext cx="582084" cy="259080"/>
          </a:xfrm>
        </p:spPr>
        <p:txBody>
          <a:bodyPr/>
          <a:lstStyle/>
          <a:p>
            <a:fld id="{5CBDBD4D-7B7B-4EC0-AB6E-424933B04FED}" type="slidenum">
              <a:rPr/>
              <a:pPr/>
              <a:t>‹#›</a:t>
            </a:fld>
            <a:endParaRPr dirty="0"/>
          </a:p>
        </p:txBody>
      </p:sp>
      <p:sp>
        <p:nvSpPr>
          <p:cNvPr id="7" name="Footer Placeholder 4"/>
          <p:cNvSpPr>
            <a:spLocks noGrp="1"/>
          </p:cNvSpPr>
          <p:nvPr>
            <p:ph type="ftr" sz="quarter" idx="3"/>
          </p:nvPr>
        </p:nvSpPr>
        <p:spPr>
          <a:xfrm>
            <a:off x="8940800" y="6547104"/>
            <a:ext cx="2438400" cy="310896"/>
          </a:xfrm>
          <a:prstGeom prst="rect">
            <a:avLst/>
          </a:prstGeom>
        </p:spPr>
        <p:txBody>
          <a:bodyPr vert="horz" lIns="91440" tIns="45720" rIns="91440" bIns="45720" rtlCol="0" anchor="t"/>
          <a:lstStyle>
            <a:lvl1pPr algn="l">
              <a:defRPr sz="1200" b="0">
                <a:solidFill>
                  <a:srgbClr val="6A737B"/>
                </a:solidFill>
              </a:defRPr>
            </a:lvl1pPr>
          </a:lstStyle>
          <a:p>
            <a:r>
              <a:rPr lang="en-US" i="1" dirty="0">
                <a:solidFill>
                  <a:schemeClr val="bg2">
                    <a:lumMod val="75000"/>
                  </a:schemeClr>
                </a:solidFill>
                <a:ea typeface="Comic Sans MS" charset="0"/>
                <a:cs typeface="Arial" panose="020B0604020202020204" pitchFamily="34" charset="0"/>
              </a:rPr>
              <a:t>Creating</a:t>
            </a:r>
            <a:r>
              <a:rPr lang="en-US" i="1" dirty="0">
                <a:solidFill>
                  <a:schemeClr val="bg2">
                    <a:lumMod val="50000"/>
                  </a:schemeClr>
                </a:solidFill>
                <a:ea typeface="Comic Sans MS" charset="0"/>
                <a:cs typeface="Arial" panose="020B0604020202020204" pitchFamily="34" charset="0"/>
              </a:rPr>
              <a:t> Excellence </a:t>
            </a:r>
            <a:r>
              <a:rPr lang="en-US" i="1" dirty="0">
                <a:solidFill>
                  <a:schemeClr val="tx2"/>
                </a:solidFill>
                <a:ea typeface="Comic Sans MS" charset="0"/>
                <a:cs typeface="Arial" panose="020B0604020202020204" pitchFamily="34" charset="0"/>
              </a:rPr>
              <a:t>Together</a:t>
            </a:r>
            <a:endParaRPr lang="en-US" sz="1067" dirty="0">
              <a:solidFill>
                <a:schemeClr val="tx2"/>
              </a:solidFill>
            </a:endParaRPr>
          </a:p>
        </p:txBody>
      </p:sp>
    </p:spTree>
    <p:extLst>
      <p:ext uri="{BB962C8B-B14F-4D97-AF65-F5344CB8AC3E}">
        <p14:creationId xmlns:p14="http://schemas.microsoft.com/office/powerpoint/2010/main" val="37448136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5CBDBD4D-7B7B-4EC0-AB6E-424933B04FED}" type="slidenum">
              <a:rPr lang="en-US" smtClean="0"/>
              <a:pPr/>
              <a:t>‹#›</a:t>
            </a:fld>
            <a:endParaRPr lang="en-US" dirty="0"/>
          </a:p>
        </p:txBody>
      </p:sp>
      <p:sp>
        <p:nvSpPr>
          <p:cNvPr id="5" name="Footer Placeholder 4"/>
          <p:cNvSpPr>
            <a:spLocks noGrp="1"/>
          </p:cNvSpPr>
          <p:nvPr>
            <p:ph type="ftr" sz="quarter" idx="3"/>
          </p:nvPr>
        </p:nvSpPr>
        <p:spPr>
          <a:xfrm>
            <a:off x="8940800" y="6547104"/>
            <a:ext cx="2438400" cy="310896"/>
          </a:xfrm>
          <a:prstGeom prst="rect">
            <a:avLst/>
          </a:prstGeom>
        </p:spPr>
        <p:txBody>
          <a:bodyPr vert="horz" lIns="91440" tIns="45720" rIns="91440" bIns="45720" rtlCol="0" anchor="t"/>
          <a:lstStyle>
            <a:lvl1pPr algn="l">
              <a:defRPr sz="1200" b="0">
                <a:solidFill>
                  <a:srgbClr val="6A737B"/>
                </a:solidFill>
              </a:defRPr>
            </a:lvl1pPr>
          </a:lstStyle>
          <a:p>
            <a:r>
              <a:rPr lang="en-US" i="1" dirty="0">
                <a:solidFill>
                  <a:schemeClr val="bg2">
                    <a:lumMod val="75000"/>
                  </a:schemeClr>
                </a:solidFill>
                <a:ea typeface="Comic Sans MS" charset="0"/>
                <a:cs typeface="Arial" panose="020B0604020202020204" pitchFamily="34" charset="0"/>
              </a:rPr>
              <a:t>Creating</a:t>
            </a:r>
            <a:r>
              <a:rPr lang="en-US" i="1" dirty="0">
                <a:solidFill>
                  <a:schemeClr val="bg2">
                    <a:lumMod val="50000"/>
                  </a:schemeClr>
                </a:solidFill>
                <a:ea typeface="Comic Sans MS" charset="0"/>
                <a:cs typeface="Arial" panose="020B0604020202020204" pitchFamily="34" charset="0"/>
              </a:rPr>
              <a:t> Excellence </a:t>
            </a:r>
            <a:r>
              <a:rPr lang="en-US" i="1" dirty="0">
                <a:solidFill>
                  <a:schemeClr val="tx2"/>
                </a:solidFill>
                <a:ea typeface="Comic Sans MS" charset="0"/>
                <a:cs typeface="Arial" panose="020B0604020202020204" pitchFamily="34" charset="0"/>
              </a:rPr>
              <a:t>Together</a:t>
            </a:r>
            <a:endParaRPr lang="en-US" sz="1067" dirty="0">
              <a:solidFill>
                <a:schemeClr val="tx2"/>
              </a:solidFill>
            </a:endParaRPr>
          </a:p>
        </p:txBody>
      </p:sp>
    </p:spTree>
    <p:extLst>
      <p:ext uri="{BB962C8B-B14F-4D97-AF65-F5344CB8AC3E}">
        <p14:creationId xmlns:p14="http://schemas.microsoft.com/office/powerpoint/2010/main" val="24241775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with Date">
    <p:spTree>
      <p:nvGrpSpPr>
        <p:cNvPr id="1" name=""/>
        <p:cNvGrpSpPr/>
        <p:nvPr/>
      </p:nvGrpSpPr>
      <p:grpSpPr>
        <a:xfrm>
          <a:off x="0" y="0"/>
          <a:ext cx="0" cy="0"/>
          <a:chOff x="0" y="0"/>
          <a:chExt cx="0" cy="0"/>
        </a:xfrm>
      </p:grpSpPr>
      <p:sp>
        <p:nvSpPr>
          <p:cNvPr id="16" name="Line 6"/>
          <p:cNvSpPr>
            <a:spLocks noChangeShapeType="1"/>
          </p:cNvSpPr>
          <p:nvPr userDrawn="1"/>
        </p:nvSpPr>
        <p:spPr bwMode="auto">
          <a:xfrm>
            <a:off x="2119" y="6781800"/>
            <a:ext cx="12187767" cy="0"/>
          </a:xfrm>
          <a:prstGeom prst="line">
            <a:avLst/>
          </a:prstGeom>
          <a:noFill/>
          <a:ln w="44450">
            <a:solidFill>
              <a:srgbClr val="00B6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6400" y="524283"/>
            <a:ext cx="2032000" cy="1888717"/>
          </a:xfrm>
          <a:prstGeom prst="rect">
            <a:avLst/>
          </a:prstGeom>
        </p:spPr>
      </p:pic>
      <p:sp>
        <p:nvSpPr>
          <p:cNvPr id="15" name="Line 6"/>
          <p:cNvSpPr>
            <a:spLocks noChangeShapeType="1"/>
          </p:cNvSpPr>
          <p:nvPr userDrawn="1"/>
        </p:nvSpPr>
        <p:spPr bwMode="auto">
          <a:xfrm>
            <a:off x="508001" y="3998976"/>
            <a:ext cx="10728961" cy="0"/>
          </a:xfrm>
          <a:prstGeom prst="line">
            <a:avLst/>
          </a:prstGeom>
          <a:noFill/>
          <a:ln w="28575">
            <a:solidFill>
              <a:srgbClr val="00B6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dirty="0"/>
          </a:p>
        </p:txBody>
      </p:sp>
      <p:sp>
        <p:nvSpPr>
          <p:cNvPr id="17" name="Title 1"/>
          <p:cNvSpPr>
            <a:spLocks noGrp="1"/>
          </p:cNvSpPr>
          <p:nvPr>
            <p:ph type="ctrTitle" hasCustomPrompt="1"/>
          </p:nvPr>
        </p:nvSpPr>
        <p:spPr>
          <a:xfrm>
            <a:off x="548216" y="2616200"/>
            <a:ext cx="9668256" cy="812800"/>
          </a:xfrm>
        </p:spPr>
        <p:txBody>
          <a:bodyPr lIns="0" tIns="0" rIns="0" bIns="0" anchor="b">
            <a:noAutofit/>
          </a:bodyPr>
          <a:lstStyle>
            <a:lvl1pPr>
              <a:lnSpc>
                <a:spcPct val="90000"/>
              </a:lnSpc>
              <a:defRPr sz="3733"/>
            </a:lvl1pPr>
          </a:lstStyle>
          <a:p>
            <a:r>
              <a:rPr dirty="0"/>
              <a:t>Type Title Here</a:t>
            </a:r>
          </a:p>
        </p:txBody>
      </p:sp>
      <p:sp>
        <p:nvSpPr>
          <p:cNvPr id="18" name="Subtitle 2"/>
          <p:cNvSpPr>
            <a:spLocks noGrp="1"/>
          </p:cNvSpPr>
          <p:nvPr>
            <p:ph type="subTitle" idx="1" hasCustomPrompt="1"/>
          </p:nvPr>
        </p:nvSpPr>
        <p:spPr>
          <a:xfrm>
            <a:off x="548640" y="3430904"/>
            <a:ext cx="9668256" cy="506096"/>
          </a:xfrm>
        </p:spPr>
        <p:txBody>
          <a:bodyPr lIns="0" tIns="0" rIns="0" bIns="0" anchor="b">
            <a:noAutofit/>
          </a:bodyPr>
          <a:lstStyle>
            <a:lvl1pPr marL="0" indent="0" algn="l">
              <a:spcBef>
                <a:spcPts val="0"/>
              </a:spcBef>
              <a:buNone/>
              <a:defRPr sz="2667">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 </a:t>
            </a:r>
            <a:r>
              <a:rPr dirty="0"/>
              <a:t>Type Subtitle/Sub-brand/Business Here</a:t>
            </a:r>
          </a:p>
        </p:txBody>
      </p:sp>
      <p:sp>
        <p:nvSpPr>
          <p:cNvPr id="20" name="Text Placeholder 21"/>
          <p:cNvSpPr>
            <a:spLocks noGrp="1"/>
          </p:cNvSpPr>
          <p:nvPr>
            <p:ph type="body" sz="quarter" idx="11" hasCustomPrompt="1"/>
          </p:nvPr>
        </p:nvSpPr>
        <p:spPr>
          <a:xfrm>
            <a:off x="508000" y="4038600"/>
            <a:ext cx="5715000" cy="406400"/>
          </a:xfrm>
        </p:spPr>
        <p:txBody>
          <a:bodyPr/>
          <a:lstStyle>
            <a:lvl1pPr marL="0" indent="0">
              <a:buNone/>
              <a:defRPr sz="2133"/>
            </a:lvl1pPr>
          </a:lstStyle>
          <a:p>
            <a:pPr lvl="0"/>
            <a:r>
              <a:rPr lang="en-US" dirty="0"/>
              <a:t>Date</a:t>
            </a:r>
          </a:p>
        </p:txBody>
      </p:sp>
      <p:pic>
        <p:nvPicPr>
          <p:cNvPr id="29" name="Picture 6" descr="TD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hidden">
          <a:xfrm>
            <a:off x="11236961" y="6064397"/>
            <a:ext cx="689084" cy="6158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6401" y="6021888"/>
            <a:ext cx="10565527" cy="658313"/>
          </a:xfrm>
          <a:prstGeom prst="rect">
            <a:avLst/>
          </a:prstGeom>
        </p:spPr>
      </p:pic>
    </p:spTree>
    <p:extLst>
      <p:ext uri="{BB962C8B-B14F-4D97-AF65-F5344CB8AC3E}">
        <p14:creationId xmlns:p14="http://schemas.microsoft.com/office/powerpoint/2010/main" val="818976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6400" y="524283"/>
            <a:ext cx="2032000" cy="1888717"/>
          </a:xfrm>
          <a:prstGeom prst="rect">
            <a:avLst/>
          </a:prstGeom>
        </p:spPr>
      </p:pic>
      <p:sp>
        <p:nvSpPr>
          <p:cNvPr id="20" name="Title 1"/>
          <p:cNvSpPr>
            <a:spLocks noGrp="1"/>
          </p:cNvSpPr>
          <p:nvPr>
            <p:ph type="ctrTitle" hasCustomPrompt="1"/>
          </p:nvPr>
        </p:nvSpPr>
        <p:spPr>
          <a:xfrm>
            <a:off x="548216" y="2616200"/>
            <a:ext cx="9668256" cy="812800"/>
          </a:xfrm>
        </p:spPr>
        <p:txBody>
          <a:bodyPr lIns="0" tIns="0" rIns="0" bIns="0" anchor="b">
            <a:noAutofit/>
          </a:bodyPr>
          <a:lstStyle>
            <a:lvl1pPr>
              <a:lnSpc>
                <a:spcPct val="90000"/>
              </a:lnSpc>
              <a:defRPr sz="3733"/>
            </a:lvl1pPr>
          </a:lstStyle>
          <a:p>
            <a:r>
              <a:rPr dirty="0"/>
              <a:t>Type Title Here</a:t>
            </a:r>
          </a:p>
        </p:txBody>
      </p:sp>
      <p:sp>
        <p:nvSpPr>
          <p:cNvPr id="21" name="Subtitle 2"/>
          <p:cNvSpPr>
            <a:spLocks noGrp="1"/>
          </p:cNvSpPr>
          <p:nvPr>
            <p:ph type="subTitle" idx="1" hasCustomPrompt="1"/>
          </p:nvPr>
        </p:nvSpPr>
        <p:spPr>
          <a:xfrm>
            <a:off x="548640" y="3430904"/>
            <a:ext cx="9668256" cy="506096"/>
          </a:xfrm>
        </p:spPr>
        <p:txBody>
          <a:bodyPr lIns="0" tIns="0" rIns="0" bIns="0" anchor="b">
            <a:noAutofit/>
          </a:bodyPr>
          <a:lstStyle>
            <a:lvl1pPr marL="0" indent="0" algn="l">
              <a:spcBef>
                <a:spcPts val="0"/>
              </a:spcBef>
              <a:buNone/>
              <a:defRPr baseline="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Section 1</a:t>
            </a:r>
            <a:endParaRPr dirty="0"/>
          </a:p>
        </p:txBody>
      </p:sp>
      <p:pic>
        <p:nvPicPr>
          <p:cNvPr id="24" name="Picture 6" descr="TD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hidden">
          <a:xfrm>
            <a:off x="11236961" y="6064397"/>
            <a:ext cx="689084" cy="6158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6401" y="6021888"/>
            <a:ext cx="10565527" cy="658313"/>
          </a:xfrm>
          <a:prstGeom prst="rect">
            <a:avLst/>
          </a:prstGeom>
        </p:spPr>
      </p:pic>
      <p:sp>
        <p:nvSpPr>
          <p:cNvPr id="9" name="Line 6"/>
          <p:cNvSpPr>
            <a:spLocks noChangeShapeType="1"/>
          </p:cNvSpPr>
          <p:nvPr userDrawn="1"/>
        </p:nvSpPr>
        <p:spPr bwMode="auto">
          <a:xfrm>
            <a:off x="0" y="6781801"/>
            <a:ext cx="12178301" cy="5140"/>
          </a:xfrm>
          <a:prstGeom prst="line">
            <a:avLst/>
          </a:prstGeom>
          <a:noFill/>
          <a:ln w="28575">
            <a:solidFill>
              <a:srgbClr val="00B6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dirty="0"/>
          </a:p>
        </p:txBody>
      </p:sp>
    </p:spTree>
    <p:extLst>
      <p:ext uri="{BB962C8B-B14F-4D97-AF65-F5344CB8AC3E}">
        <p14:creationId xmlns:p14="http://schemas.microsoft.com/office/powerpoint/2010/main" val="26854776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914400" y="1482725"/>
            <a:ext cx="5084064" cy="4689475"/>
          </a:xfrm>
        </p:spPr>
        <p:txBody>
          <a:bodyPr/>
          <a:lstStyle>
            <a:lvl1pPr>
              <a:defRPr sz="1867" b="1"/>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endParaRPr dirty="0"/>
          </a:p>
        </p:txBody>
      </p:sp>
      <p:sp>
        <p:nvSpPr>
          <p:cNvPr id="4" name="Content Placeholder 3"/>
          <p:cNvSpPr>
            <a:spLocks noGrp="1"/>
          </p:cNvSpPr>
          <p:nvPr>
            <p:ph sz="half" idx="2"/>
          </p:nvPr>
        </p:nvSpPr>
        <p:spPr>
          <a:xfrm>
            <a:off x="6193536" y="1482725"/>
            <a:ext cx="5084064" cy="4689475"/>
          </a:xfrm>
        </p:spPr>
        <p:txBody>
          <a:bodyPr/>
          <a:lstStyle>
            <a:lvl1pPr>
              <a:defRPr sz="1867" b="1"/>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endParaRPr dirty="0"/>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
        <p:nvSpPr>
          <p:cNvPr id="9" name="Footer Placeholder 4"/>
          <p:cNvSpPr>
            <a:spLocks noGrp="1"/>
          </p:cNvSpPr>
          <p:nvPr>
            <p:ph type="ftr" sz="quarter" idx="11"/>
          </p:nvPr>
        </p:nvSpPr>
        <p:spPr>
          <a:xfrm>
            <a:off x="8940800" y="6547104"/>
            <a:ext cx="2336800" cy="310896"/>
          </a:xfrm>
        </p:spPr>
        <p:txBody>
          <a:bodyPr/>
          <a:lstStyle>
            <a:lvl1pPr>
              <a:defRPr>
                <a:solidFill>
                  <a:schemeClr val="bg1"/>
                </a:solidFill>
              </a:defRPr>
            </a:lvl1pPr>
          </a:lstStyle>
          <a:p>
            <a:r>
              <a:rPr lang="en-US" i="1" dirty="0">
                <a:solidFill>
                  <a:schemeClr val="bg2">
                    <a:lumMod val="75000"/>
                  </a:schemeClr>
                </a:solidFill>
                <a:ea typeface="Comic Sans MS" charset="0"/>
                <a:cs typeface="Arial" panose="020B0604020202020204" pitchFamily="34" charset="0"/>
              </a:rPr>
              <a:t>Creating</a:t>
            </a:r>
            <a:r>
              <a:rPr lang="en-US" i="1" dirty="0">
                <a:solidFill>
                  <a:schemeClr val="bg2">
                    <a:lumMod val="50000"/>
                  </a:schemeClr>
                </a:solidFill>
                <a:ea typeface="Comic Sans MS" charset="0"/>
                <a:cs typeface="Arial" panose="020B0604020202020204" pitchFamily="34" charset="0"/>
              </a:rPr>
              <a:t> Excellence </a:t>
            </a:r>
            <a:r>
              <a:rPr lang="en-US" i="1" dirty="0">
                <a:solidFill>
                  <a:schemeClr val="tx2"/>
                </a:solidFill>
                <a:ea typeface="Comic Sans MS" charset="0"/>
                <a:cs typeface="Arial" panose="020B0604020202020204" pitchFamily="34" charset="0"/>
              </a:rPr>
              <a:t>Together</a:t>
            </a:r>
            <a:endParaRPr lang="en-US" dirty="0">
              <a:solidFill>
                <a:schemeClr val="tx2"/>
              </a:solidFill>
            </a:endParaRPr>
          </a:p>
        </p:txBody>
      </p:sp>
    </p:spTree>
    <p:extLst>
      <p:ext uri="{BB962C8B-B14F-4D97-AF65-F5344CB8AC3E}">
        <p14:creationId xmlns:p14="http://schemas.microsoft.com/office/powerpoint/2010/main" val="192761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F68E-1303-ED44-9E6B-DC35469CDE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C50378-EE1D-6F4D-9F9E-8B43B1144E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E24B24-66D8-CF42-BE9E-9A5FDA67C232}"/>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5" name="Footer Placeholder 4">
            <a:extLst>
              <a:ext uri="{FF2B5EF4-FFF2-40B4-BE49-F238E27FC236}">
                <a16:creationId xmlns:a16="http://schemas.microsoft.com/office/drawing/2014/main" id="{40D557DC-375D-8E43-BC0E-8B23CD050D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37EA81-89D5-5143-9DA7-0D2C7B7A8530}"/>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32526333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914400" y="1482725"/>
            <a:ext cx="5082237" cy="639763"/>
          </a:xfrm>
        </p:spPr>
        <p:txBody>
          <a:bodyPr anchor="b">
            <a:noAutofit/>
          </a:bodyPr>
          <a:lstStyle>
            <a:lvl1pPr marL="0" indent="0">
              <a:buNone/>
              <a:defRPr sz="2133"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914400" y="2220912"/>
            <a:ext cx="5082237" cy="3951288"/>
          </a:xfrm>
        </p:spPr>
        <p:txBody>
          <a:bodyPr>
            <a:noAutofit/>
          </a:bodyPr>
          <a:lstStyle>
            <a:lvl1pPr>
              <a:defRPr sz="1867"/>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endParaRPr dirty="0"/>
          </a:p>
        </p:txBody>
      </p:sp>
      <p:sp>
        <p:nvSpPr>
          <p:cNvPr id="5" name="Text Placeholder 4"/>
          <p:cNvSpPr>
            <a:spLocks noGrp="1"/>
          </p:cNvSpPr>
          <p:nvPr>
            <p:ph type="body" sz="quarter" idx="3"/>
          </p:nvPr>
        </p:nvSpPr>
        <p:spPr>
          <a:xfrm>
            <a:off x="6193368" y="1482725"/>
            <a:ext cx="5084233" cy="639763"/>
          </a:xfrm>
        </p:spPr>
        <p:txBody>
          <a:bodyPr anchor="b">
            <a:noAutofit/>
          </a:bodyPr>
          <a:lstStyle>
            <a:lvl1pPr marL="0" indent="0">
              <a:buNone/>
              <a:defRPr sz="2133"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68" y="2220912"/>
            <a:ext cx="5084233" cy="3951288"/>
          </a:xfrm>
        </p:spPr>
        <p:txBody>
          <a:bodyPr>
            <a:noAutofit/>
          </a:bodyPr>
          <a:lstStyle>
            <a:lvl1pPr>
              <a:defRPr sz="1867"/>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endParaRPr dirty="0"/>
          </a:p>
        </p:txBody>
      </p:sp>
      <p:sp>
        <p:nvSpPr>
          <p:cNvPr id="9" name="Slide Number Placeholder 8"/>
          <p:cNvSpPr>
            <a:spLocks noGrp="1"/>
          </p:cNvSpPr>
          <p:nvPr>
            <p:ph type="sldNum" sz="quarter" idx="12"/>
          </p:nvPr>
        </p:nvSpPr>
        <p:spPr/>
        <p:txBody>
          <a:bodyPr/>
          <a:lstStyle/>
          <a:p>
            <a:fld id="{5CBDBD4D-7B7B-4EC0-AB6E-424933B04FED}" type="slidenum">
              <a:rPr/>
              <a:pPr/>
              <a:t>‹#›</a:t>
            </a:fld>
            <a:endParaRPr dirty="0"/>
          </a:p>
        </p:txBody>
      </p:sp>
      <p:sp>
        <p:nvSpPr>
          <p:cNvPr id="11" name="Footer Placeholder 4"/>
          <p:cNvSpPr>
            <a:spLocks noGrp="1"/>
          </p:cNvSpPr>
          <p:nvPr>
            <p:ph type="ftr" sz="quarter" idx="11"/>
          </p:nvPr>
        </p:nvSpPr>
        <p:spPr>
          <a:xfrm>
            <a:off x="8940800" y="6547104"/>
            <a:ext cx="2336800" cy="310896"/>
          </a:xfrm>
        </p:spPr>
        <p:txBody>
          <a:bodyPr/>
          <a:lstStyle>
            <a:lvl1pPr>
              <a:defRPr>
                <a:solidFill>
                  <a:schemeClr val="bg1"/>
                </a:solidFill>
              </a:defRPr>
            </a:lvl1pPr>
          </a:lstStyle>
          <a:p>
            <a:r>
              <a:rPr lang="en-US" i="1" dirty="0">
                <a:solidFill>
                  <a:schemeClr val="bg2">
                    <a:lumMod val="75000"/>
                  </a:schemeClr>
                </a:solidFill>
                <a:ea typeface="Comic Sans MS" charset="0"/>
                <a:cs typeface="Arial" panose="020B0604020202020204" pitchFamily="34" charset="0"/>
              </a:rPr>
              <a:t>Creating</a:t>
            </a:r>
            <a:r>
              <a:rPr lang="en-US" i="1" dirty="0">
                <a:solidFill>
                  <a:schemeClr val="bg2">
                    <a:lumMod val="50000"/>
                  </a:schemeClr>
                </a:solidFill>
                <a:ea typeface="Comic Sans MS" charset="0"/>
                <a:cs typeface="Arial" panose="020B0604020202020204" pitchFamily="34" charset="0"/>
              </a:rPr>
              <a:t> Excellence </a:t>
            </a:r>
            <a:r>
              <a:rPr lang="en-US" i="1" dirty="0">
                <a:solidFill>
                  <a:schemeClr val="tx2"/>
                </a:solidFill>
                <a:ea typeface="Comic Sans MS" charset="0"/>
                <a:cs typeface="Arial" panose="020B0604020202020204" pitchFamily="34" charset="0"/>
              </a:rPr>
              <a:t>Together</a:t>
            </a:r>
            <a:endParaRPr lang="en-US" dirty="0">
              <a:solidFill>
                <a:schemeClr val="tx2"/>
              </a:solidFill>
            </a:endParaRPr>
          </a:p>
        </p:txBody>
      </p:sp>
    </p:spTree>
    <p:extLst>
      <p:ext uri="{BB962C8B-B14F-4D97-AF65-F5344CB8AC3E}">
        <p14:creationId xmlns:p14="http://schemas.microsoft.com/office/powerpoint/2010/main" val="24369261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5CBDBD4D-7B7B-4EC0-AB6E-424933B04FED}" type="slidenum">
              <a:rPr/>
              <a:pPr/>
              <a:t>‹#›</a:t>
            </a:fld>
            <a:endParaRPr dirty="0"/>
          </a:p>
        </p:txBody>
      </p:sp>
      <p:sp>
        <p:nvSpPr>
          <p:cNvPr id="7" name="Footer Placeholder 4"/>
          <p:cNvSpPr>
            <a:spLocks noGrp="1"/>
          </p:cNvSpPr>
          <p:nvPr>
            <p:ph type="ftr" sz="quarter" idx="3"/>
          </p:nvPr>
        </p:nvSpPr>
        <p:spPr>
          <a:xfrm>
            <a:off x="8940800" y="6547104"/>
            <a:ext cx="2438400" cy="310896"/>
          </a:xfrm>
          <a:prstGeom prst="rect">
            <a:avLst/>
          </a:prstGeom>
        </p:spPr>
        <p:txBody>
          <a:bodyPr vert="horz" lIns="91440" tIns="45720" rIns="91440" bIns="45720" rtlCol="0" anchor="t"/>
          <a:lstStyle>
            <a:lvl1pPr algn="l">
              <a:defRPr sz="1200" b="0">
                <a:solidFill>
                  <a:srgbClr val="6A737B"/>
                </a:solidFill>
              </a:defRPr>
            </a:lvl1pPr>
          </a:lstStyle>
          <a:p>
            <a:r>
              <a:rPr lang="en-US" i="1" dirty="0">
                <a:solidFill>
                  <a:schemeClr val="bg2">
                    <a:lumMod val="75000"/>
                  </a:schemeClr>
                </a:solidFill>
                <a:ea typeface="Comic Sans MS" charset="0"/>
                <a:cs typeface="Arial" panose="020B0604020202020204" pitchFamily="34" charset="0"/>
              </a:rPr>
              <a:t>Creating</a:t>
            </a:r>
            <a:r>
              <a:rPr lang="en-US" i="1" dirty="0">
                <a:solidFill>
                  <a:schemeClr val="bg2">
                    <a:lumMod val="50000"/>
                  </a:schemeClr>
                </a:solidFill>
                <a:ea typeface="Comic Sans MS" charset="0"/>
                <a:cs typeface="Arial" panose="020B0604020202020204" pitchFamily="34" charset="0"/>
              </a:rPr>
              <a:t> Excellence </a:t>
            </a:r>
            <a:r>
              <a:rPr lang="en-US" i="1" dirty="0">
                <a:solidFill>
                  <a:schemeClr val="tx2"/>
                </a:solidFill>
                <a:ea typeface="Comic Sans MS" charset="0"/>
                <a:cs typeface="Arial" panose="020B0604020202020204" pitchFamily="34" charset="0"/>
              </a:rPr>
              <a:t>Together</a:t>
            </a:r>
            <a:endParaRPr lang="en-US" sz="1067" dirty="0">
              <a:solidFill>
                <a:schemeClr val="tx2"/>
              </a:solidFill>
            </a:endParaRPr>
          </a:p>
        </p:txBody>
      </p:sp>
    </p:spTree>
    <p:extLst>
      <p:ext uri="{BB962C8B-B14F-4D97-AF65-F5344CB8AC3E}">
        <p14:creationId xmlns:p14="http://schemas.microsoft.com/office/powerpoint/2010/main" val="32223598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CBDBD4D-7B7B-4EC0-AB6E-424933B04FED}" type="slidenum">
              <a:rPr/>
              <a:pPr/>
              <a:t>‹#›</a:t>
            </a:fld>
            <a:endParaRPr dirty="0"/>
          </a:p>
        </p:txBody>
      </p:sp>
      <p:sp>
        <p:nvSpPr>
          <p:cNvPr id="7" name="Footer Placeholder 4"/>
          <p:cNvSpPr>
            <a:spLocks noGrp="1"/>
          </p:cNvSpPr>
          <p:nvPr>
            <p:ph type="ftr" sz="quarter" idx="3"/>
          </p:nvPr>
        </p:nvSpPr>
        <p:spPr>
          <a:xfrm>
            <a:off x="8940800" y="6547104"/>
            <a:ext cx="2438400" cy="310896"/>
          </a:xfrm>
          <a:prstGeom prst="rect">
            <a:avLst/>
          </a:prstGeom>
        </p:spPr>
        <p:txBody>
          <a:bodyPr vert="horz" lIns="91440" tIns="45720" rIns="91440" bIns="45720" rtlCol="0" anchor="t"/>
          <a:lstStyle>
            <a:lvl1pPr algn="l">
              <a:defRPr sz="1200" b="0">
                <a:solidFill>
                  <a:srgbClr val="6A737B"/>
                </a:solidFill>
              </a:defRPr>
            </a:lvl1pPr>
          </a:lstStyle>
          <a:p>
            <a:r>
              <a:rPr lang="en-US" i="1" dirty="0">
                <a:solidFill>
                  <a:schemeClr val="bg2">
                    <a:lumMod val="75000"/>
                  </a:schemeClr>
                </a:solidFill>
                <a:ea typeface="Comic Sans MS" charset="0"/>
                <a:cs typeface="Arial" panose="020B0604020202020204" pitchFamily="34" charset="0"/>
              </a:rPr>
              <a:t>Creating</a:t>
            </a:r>
            <a:r>
              <a:rPr lang="en-US" i="1" dirty="0">
                <a:solidFill>
                  <a:schemeClr val="bg2">
                    <a:lumMod val="50000"/>
                  </a:schemeClr>
                </a:solidFill>
                <a:ea typeface="Comic Sans MS" charset="0"/>
                <a:cs typeface="Arial" panose="020B0604020202020204" pitchFamily="34" charset="0"/>
              </a:rPr>
              <a:t> Excellence </a:t>
            </a:r>
            <a:r>
              <a:rPr lang="en-US" i="1" dirty="0">
                <a:solidFill>
                  <a:schemeClr val="tx2"/>
                </a:solidFill>
                <a:ea typeface="Comic Sans MS" charset="0"/>
                <a:cs typeface="Arial" panose="020B0604020202020204" pitchFamily="34" charset="0"/>
              </a:rPr>
              <a:t>Together</a:t>
            </a:r>
            <a:endParaRPr lang="en-US" sz="1067" dirty="0">
              <a:solidFill>
                <a:schemeClr val="tx2"/>
              </a:solidFill>
            </a:endParaRPr>
          </a:p>
        </p:txBody>
      </p:sp>
    </p:spTree>
    <p:extLst>
      <p:ext uri="{BB962C8B-B14F-4D97-AF65-F5344CB8AC3E}">
        <p14:creationId xmlns:p14="http://schemas.microsoft.com/office/powerpoint/2010/main" val="36982952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1"/>
            <a:ext cx="9042400" cy="808039"/>
          </a:xfrm>
        </p:spPr>
        <p:txBody>
          <a:bodyPr anchor="ctr"/>
          <a:lstStyle>
            <a:lvl1pPr algn="l">
              <a:defRPr sz="3733" b="1"/>
            </a:lvl1pPr>
          </a:lstStyle>
          <a:p>
            <a:r>
              <a:rPr lang="en-US"/>
              <a:t>Click to edit Master title style</a:t>
            </a:r>
            <a:endParaRPr/>
          </a:p>
        </p:txBody>
      </p:sp>
      <p:sp>
        <p:nvSpPr>
          <p:cNvPr id="3" name="Content Placeholder 2"/>
          <p:cNvSpPr>
            <a:spLocks noGrp="1"/>
          </p:cNvSpPr>
          <p:nvPr>
            <p:ph idx="1"/>
          </p:nvPr>
        </p:nvSpPr>
        <p:spPr>
          <a:xfrm>
            <a:off x="4766733" y="1482724"/>
            <a:ext cx="6510867" cy="4689475"/>
          </a:xfrm>
        </p:spPr>
        <p:txBody>
          <a:bodyPr>
            <a:noAutofit/>
          </a:bodyPr>
          <a:lstStyle>
            <a:lvl1pPr>
              <a:defRPr sz="1867"/>
            </a:lvl1pPr>
            <a:lvl2pPr>
              <a:defRPr sz="1600"/>
            </a:lvl2pPr>
            <a:lvl3pPr>
              <a:defRPr sz="1867"/>
            </a:lvl3pPr>
            <a:lvl4pPr>
              <a:defRPr sz="1867"/>
            </a:lvl4pPr>
            <a:lvl5pPr>
              <a:defRPr sz="1867"/>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endParaRPr dirty="0"/>
          </a:p>
        </p:txBody>
      </p:sp>
      <p:sp>
        <p:nvSpPr>
          <p:cNvPr id="4" name="Text Placeholder 3"/>
          <p:cNvSpPr>
            <a:spLocks noGrp="1"/>
          </p:cNvSpPr>
          <p:nvPr>
            <p:ph type="body" sz="half" idx="2"/>
          </p:nvPr>
        </p:nvSpPr>
        <p:spPr>
          <a:xfrm>
            <a:off x="914401" y="1482724"/>
            <a:ext cx="3706284" cy="4689475"/>
          </a:xfrm>
        </p:spPr>
        <p:txBody>
          <a:bodyPr>
            <a:no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
        <p:nvSpPr>
          <p:cNvPr id="9" name="Footer Placeholder 4"/>
          <p:cNvSpPr>
            <a:spLocks noGrp="1"/>
          </p:cNvSpPr>
          <p:nvPr>
            <p:ph type="ftr" sz="quarter" idx="3"/>
          </p:nvPr>
        </p:nvSpPr>
        <p:spPr>
          <a:xfrm>
            <a:off x="8940800" y="6547104"/>
            <a:ext cx="2438400" cy="310896"/>
          </a:xfrm>
          <a:prstGeom prst="rect">
            <a:avLst/>
          </a:prstGeom>
        </p:spPr>
        <p:txBody>
          <a:bodyPr vert="horz" lIns="91440" tIns="45720" rIns="91440" bIns="45720" rtlCol="0" anchor="t"/>
          <a:lstStyle>
            <a:lvl1pPr algn="l">
              <a:defRPr sz="1200" b="0">
                <a:solidFill>
                  <a:srgbClr val="6A737B"/>
                </a:solidFill>
              </a:defRPr>
            </a:lvl1pPr>
          </a:lstStyle>
          <a:p>
            <a:r>
              <a:rPr lang="en-US" i="1" dirty="0">
                <a:solidFill>
                  <a:schemeClr val="bg2">
                    <a:lumMod val="75000"/>
                  </a:schemeClr>
                </a:solidFill>
                <a:ea typeface="Comic Sans MS" charset="0"/>
                <a:cs typeface="Arial" panose="020B0604020202020204" pitchFamily="34" charset="0"/>
              </a:rPr>
              <a:t>Creating</a:t>
            </a:r>
            <a:r>
              <a:rPr lang="en-US" i="1" dirty="0">
                <a:solidFill>
                  <a:schemeClr val="bg2">
                    <a:lumMod val="50000"/>
                  </a:schemeClr>
                </a:solidFill>
                <a:ea typeface="Comic Sans MS" charset="0"/>
                <a:cs typeface="Arial" panose="020B0604020202020204" pitchFamily="34" charset="0"/>
              </a:rPr>
              <a:t> Excellence </a:t>
            </a:r>
            <a:r>
              <a:rPr lang="en-US" i="1" dirty="0">
                <a:solidFill>
                  <a:schemeClr val="tx2"/>
                </a:solidFill>
                <a:ea typeface="Comic Sans MS" charset="0"/>
                <a:cs typeface="Arial" panose="020B0604020202020204" pitchFamily="34" charset="0"/>
              </a:rPr>
              <a:t>Together</a:t>
            </a:r>
            <a:endParaRPr lang="en-US" sz="1067" dirty="0">
              <a:solidFill>
                <a:schemeClr val="tx2"/>
              </a:solidFill>
            </a:endParaRPr>
          </a:p>
        </p:txBody>
      </p:sp>
    </p:spTree>
    <p:extLst>
      <p:ext uri="{BB962C8B-B14F-4D97-AF65-F5344CB8AC3E}">
        <p14:creationId xmlns:p14="http://schemas.microsoft.com/office/powerpoint/2010/main" val="3450852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1"/>
            <a:ext cx="9042400" cy="808039"/>
          </a:xfrm>
        </p:spPr>
        <p:txBody>
          <a:bodyPr anchor="ctr"/>
          <a:lstStyle>
            <a:lvl1pPr algn="l">
              <a:defRPr sz="2667" b="1"/>
            </a:lvl1pPr>
          </a:lstStyle>
          <a:p>
            <a:r>
              <a:rPr lang="en-US" dirty="0"/>
              <a:t>Click to edit Master Title style</a:t>
            </a:r>
            <a:endParaRPr dirty="0"/>
          </a:p>
        </p:txBody>
      </p:sp>
      <p:sp>
        <p:nvSpPr>
          <p:cNvPr id="3" name="Picture Placeholder 2"/>
          <p:cNvSpPr>
            <a:spLocks noGrp="1"/>
          </p:cNvSpPr>
          <p:nvPr>
            <p:ph type="pic" idx="1"/>
          </p:nvPr>
        </p:nvSpPr>
        <p:spPr>
          <a:xfrm>
            <a:off x="914400" y="1482725"/>
            <a:ext cx="10363200" cy="4308475"/>
          </a:xfrm>
        </p:spPr>
        <p:txBody>
          <a:bodyPr/>
          <a:lstStyle>
            <a:lvl1pPr marL="0" indent="0">
              <a:buNone/>
              <a:defRPr sz="2133"/>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endParaRPr dirty="0"/>
          </a:p>
        </p:txBody>
      </p:sp>
      <p:sp>
        <p:nvSpPr>
          <p:cNvPr id="4" name="Text Placeholder 3"/>
          <p:cNvSpPr>
            <a:spLocks noGrp="1"/>
          </p:cNvSpPr>
          <p:nvPr>
            <p:ph type="body" sz="half" idx="2"/>
          </p:nvPr>
        </p:nvSpPr>
        <p:spPr>
          <a:xfrm>
            <a:off x="914400" y="5867400"/>
            <a:ext cx="10363200" cy="304800"/>
          </a:xfrm>
        </p:spPr>
        <p:txBody>
          <a:bodyPr>
            <a:no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
        <p:nvSpPr>
          <p:cNvPr id="9" name="Footer Placeholder 4"/>
          <p:cNvSpPr>
            <a:spLocks noGrp="1"/>
          </p:cNvSpPr>
          <p:nvPr>
            <p:ph type="ftr" sz="quarter" idx="3"/>
          </p:nvPr>
        </p:nvSpPr>
        <p:spPr>
          <a:xfrm>
            <a:off x="8940800" y="6547104"/>
            <a:ext cx="2438400" cy="310896"/>
          </a:xfrm>
          <a:prstGeom prst="rect">
            <a:avLst/>
          </a:prstGeom>
        </p:spPr>
        <p:txBody>
          <a:bodyPr vert="horz" lIns="91440" tIns="45720" rIns="91440" bIns="45720" rtlCol="0" anchor="t"/>
          <a:lstStyle>
            <a:lvl1pPr algn="l">
              <a:defRPr sz="1200" b="0">
                <a:solidFill>
                  <a:srgbClr val="6A737B"/>
                </a:solidFill>
              </a:defRPr>
            </a:lvl1pPr>
          </a:lstStyle>
          <a:p>
            <a:r>
              <a:rPr lang="en-US" i="1" dirty="0">
                <a:solidFill>
                  <a:schemeClr val="bg2">
                    <a:lumMod val="75000"/>
                  </a:schemeClr>
                </a:solidFill>
                <a:ea typeface="Comic Sans MS" charset="0"/>
                <a:cs typeface="Arial" panose="020B0604020202020204" pitchFamily="34" charset="0"/>
              </a:rPr>
              <a:t>Creating</a:t>
            </a:r>
            <a:r>
              <a:rPr lang="en-US" i="1" dirty="0">
                <a:solidFill>
                  <a:schemeClr val="bg2">
                    <a:lumMod val="50000"/>
                  </a:schemeClr>
                </a:solidFill>
                <a:ea typeface="Comic Sans MS" charset="0"/>
                <a:cs typeface="Arial" panose="020B0604020202020204" pitchFamily="34" charset="0"/>
              </a:rPr>
              <a:t> Excellence </a:t>
            </a:r>
            <a:r>
              <a:rPr lang="en-US" i="1" dirty="0">
                <a:solidFill>
                  <a:schemeClr val="tx2"/>
                </a:solidFill>
                <a:ea typeface="Comic Sans MS" charset="0"/>
                <a:cs typeface="Arial" panose="020B0604020202020204" pitchFamily="34" charset="0"/>
              </a:rPr>
              <a:t>Together</a:t>
            </a:r>
            <a:endParaRPr lang="en-US" sz="1067" dirty="0">
              <a:solidFill>
                <a:schemeClr val="tx2"/>
              </a:solidFill>
            </a:endParaRPr>
          </a:p>
        </p:txBody>
      </p:sp>
    </p:spTree>
    <p:extLst>
      <p:ext uri="{BB962C8B-B14F-4D97-AF65-F5344CB8AC3E}">
        <p14:creationId xmlns:p14="http://schemas.microsoft.com/office/powerpoint/2010/main" val="27499292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2EA6A6C-6C07-43A9-B981-0F205BD08901}"/>
              </a:ext>
            </a:extLst>
          </p:cNvPr>
          <p:cNvSpPr>
            <a:spLocks noGrp="1"/>
          </p:cNvSpPr>
          <p:nvPr>
            <p:ph sz="quarter" idx="24"/>
          </p:nvPr>
        </p:nvSpPr>
        <p:spPr>
          <a:xfrm>
            <a:off x="307976" y="1295404"/>
            <a:ext cx="11287125" cy="5376863"/>
          </a:xfrm>
          <a:prstGeom prst="rect">
            <a:avLst/>
          </a:prstGeom>
        </p:spPr>
        <p:txBody>
          <a:bodyPr/>
          <a:lstStyle>
            <a:lvl1pPr>
              <a:lnSpc>
                <a:spcPct val="100000"/>
              </a:lnSpc>
              <a:spcBef>
                <a:spcPts val="600"/>
              </a:spcBef>
              <a:buClr>
                <a:schemeClr val="bg2"/>
              </a:buClr>
              <a:defRPr sz="1400">
                <a:latin typeface="+mn-lt"/>
              </a:defRPr>
            </a:lvl1pPr>
            <a:lvl2pPr>
              <a:lnSpc>
                <a:spcPct val="100000"/>
              </a:lnSpc>
              <a:spcBef>
                <a:spcPts val="600"/>
              </a:spcBef>
              <a:defRPr sz="1200">
                <a:latin typeface="+mn-lt"/>
              </a:defRPr>
            </a:lvl2pPr>
            <a:lvl3pPr>
              <a:lnSpc>
                <a:spcPct val="100000"/>
              </a:lnSpc>
              <a:spcBef>
                <a:spcPts val="600"/>
              </a:spcBef>
              <a:defRPr sz="1200">
                <a:latin typeface="+mn-lt"/>
              </a:defRPr>
            </a:lvl3pPr>
            <a:lvl4pPr>
              <a:lnSpc>
                <a:spcPct val="100000"/>
              </a:lnSpc>
              <a:spcBef>
                <a:spcPts val="600"/>
              </a:spcBef>
              <a:defRPr sz="1000">
                <a:latin typeface="+mn-lt"/>
              </a:defRPr>
            </a:lvl4pPr>
            <a:lvl5pPr>
              <a:lnSpc>
                <a:spcPct val="100000"/>
              </a:lnSpc>
              <a:spcBef>
                <a:spcPts val="600"/>
              </a:spcBef>
              <a:defRPr sz="10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aphicFrame>
        <p:nvGraphicFramePr>
          <p:cNvPr id="3" name="Object 2" hidden="1"/>
          <p:cNvGraphicFramePr>
            <a:graphicFrameLocks noChangeAspect="1"/>
          </p:cNvGraphicFramePr>
          <p:nvPr>
            <p:custDataLst>
              <p:tags r:id="rId1"/>
            </p:custData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216" imgH="216" progId="TCLayout.ActiveDocument.1">
                  <p:embed/>
                </p:oleObj>
              </mc:Choice>
              <mc:Fallback>
                <p:oleObj name="think-cell Slide" r:id="rId3" imgW="216" imgH="216" progId="TCLayout.ActiveDocument.1">
                  <p:embed/>
                  <p:pic>
                    <p:nvPicPr>
                      <p:cNvPr id="3" name="Object 2"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title"/>
          </p:nvPr>
        </p:nvSpPr>
        <p:spPr>
          <a:xfrm>
            <a:off x="319619" y="237132"/>
            <a:ext cx="11262783" cy="457200"/>
          </a:xfrm>
          <a:prstGeom prst="rect">
            <a:avLst/>
          </a:prstGeom>
        </p:spPr>
        <p:txBody>
          <a:bodyPr anchor="b" anchorCtr="0"/>
          <a:lstStyle>
            <a:lvl1pPr>
              <a:defRPr b="0">
                <a:solidFill>
                  <a:schemeClr val="bg2"/>
                </a:solidFill>
                <a:latin typeface="+mj-lt"/>
              </a:defRPr>
            </a:lvl1pPr>
          </a:lstStyle>
          <a:p>
            <a:r>
              <a:rPr lang="en-US"/>
              <a:t>Click to edit Master title style</a:t>
            </a:r>
            <a:endParaRPr/>
          </a:p>
        </p:txBody>
      </p:sp>
      <p:sp>
        <p:nvSpPr>
          <p:cNvPr id="9" name="Text Placeholder 8">
            <a:extLst>
              <a:ext uri="{FF2B5EF4-FFF2-40B4-BE49-F238E27FC236}">
                <a16:creationId xmlns:a16="http://schemas.microsoft.com/office/drawing/2014/main" id="{8E3CBB58-0B86-4A82-8D8C-59B8C2CC6DAE}"/>
              </a:ext>
            </a:extLst>
          </p:cNvPr>
          <p:cNvSpPr>
            <a:spLocks noGrp="1"/>
          </p:cNvSpPr>
          <p:nvPr>
            <p:ph type="body" sz="quarter" idx="21"/>
          </p:nvPr>
        </p:nvSpPr>
        <p:spPr>
          <a:xfrm>
            <a:off x="317502" y="694972"/>
            <a:ext cx="11264900" cy="450850"/>
          </a:xfrm>
          <a:prstGeom prst="rect">
            <a:avLst/>
          </a:prstGeom>
        </p:spPr>
        <p:txBody>
          <a:bodyPr/>
          <a:lstStyle>
            <a:lvl1pPr marL="0" indent="0">
              <a:lnSpc>
                <a:spcPct val="100000"/>
              </a:lnSpc>
              <a:spcBef>
                <a:spcPts val="0"/>
              </a:spcBef>
              <a:buNone/>
              <a:defRPr sz="1400">
                <a:solidFill>
                  <a:srgbClr val="163D22"/>
                </a:solidFill>
                <a:latin typeface="+mj-lt"/>
              </a:defRPr>
            </a:lvl1pPr>
          </a:lstStyle>
          <a:p>
            <a:pPr lvl="0"/>
            <a:r>
              <a:rPr lang="en-US"/>
              <a:t>Edit Master text styles</a:t>
            </a:r>
          </a:p>
        </p:txBody>
      </p:sp>
      <p:sp>
        <p:nvSpPr>
          <p:cNvPr id="13" name="Slide Number Placeholder 12">
            <a:extLst>
              <a:ext uri="{FF2B5EF4-FFF2-40B4-BE49-F238E27FC236}">
                <a16:creationId xmlns:a16="http://schemas.microsoft.com/office/drawing/2014/main" id="{FF0BF2C4-A86D-4DC3-BA9D-A8D1830678D8}"/>
              </a:ext>
            </a:extLst>
          </p:cNvPr>
          <p:cNvSpPr>
            <a:spLocks noGrp="1"/>
          </p:cNvSpPr>
          <p:nvPr>
            <p:ph type="sldNum" sz="quarter" idx="23"/>
          </p:nvPr>
        </p:nvSpPr>
        <p:spPr/>
        <p:txBody>
          <a:bodyPr/>
          <a:lstStyle/>
          <a:p>
            <a:fld id="{A65AF283-9767-4950-803E-6F2C2F1C5DA5}" type="slidenum">
              <a:rPr lang="en-US" smtClean="0">
                <a:solidFill>
                  <a:srgbClr val="6A737B"/>
                </a:solidFill>
              </a:rPr>
              <a:pPr/>
              <a:t>‹#›</a:t>
            </a:fld>
            <a:endParaRPr lang="en-US">
              <a:solidFill>
                <a:srgbClr val="6A737B"/>
              </a:solidFill>
            </a:endParaRPr>
          </a:p>
        </p:txBody>
      </p:sp>
      <p:cxnSp>
        <p:nvCxnSpPr>
          <p:cNvPr id="11" name="Straight Connector 10">
            <a:extLst>
              <a:ext uri="{FF2B5EF4-FFF2-40B4-BE49-F238E27FC236}">
                <a16:creationId xmlns:a16="http://schemas.microsoft.com/office/drawing/2014/main" id="{52A1F8A5-D4EF-4011-A5B9-643926EDEF8F}"/>
              </a:ext>
            </a:extLst>
          </p:cNvPr>
          <p:cNvCxnSpPr>
            <a:cxnSpLocks/>
          </p:cNvCxnSpPr>
          <p:nvPr userDrawn="1"/>
        </p:nvCxnSpPr>
        <p:spPr>
          <a:xfrm>
            <a:off x="406400" y="692020"/>
            <a:ext cx="11785600" cy="0"/>
          </a:xfrm>
          <a:prstGeom prst="line">
            <a:avLst/>
          </a:prstGeom>
          <a:ln w="190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70748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264">
          <p15:clr>
            <a:srgbClr val="FBAE40"/>
          </p15:clr>
        </p15:guide>
        <p15:guide id="4" pos="7296">
          <p15:clr>
            <a:srgbClr val="FBAE40"/>
          </p15:clr>
        </p15:guide>
        <p15:guide id="5" pos="192">
          <p15:clr>
            <a:srgbClr val="FBAE40"/>
          </p15:clr>
        </p15:guide>
        <p15:guide id="6" orient="horz" pos="43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216" imgH="216" progId="TCLayout.ActiveDocument.1">
                  <p:embed/>
                </p:oleObj>
              </mc:Choice>
              <mc:Fallback>
                <p:oleObj name="think-cell Slide" r:id="rId3" imgW="216" imgH="216" progId="TCLayout.ActiveDocument.1">
                  <p:embed/>
                  <p:pic>
                    <p:nvPicPr>
                      <p:cNvPr id="3" name="Object 2"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13" name="Slide Number Placeholder 12">
            <a:extLst>
              <a:ext uri="{FF2B5EF4-FFF2-40B4-BE49-F238E27FC236}">
                <a16:creationId xmlns:a16="http://schemas.microsoft.com/office/drawing/2014/main" id="{FF0BF2C4-A86D-4DC3-BA9D-A8D1830678D8}"/>
              </a:ext>
            </a:extLst>
          </p:cNvPr>
          <p:cNvSpPr>
            <a:spLocks noGrp="1"/>
          </p:cNvSpPr>
          <p:nvPr>
            <p:ph type="sldNum" sz="quarter" idx="23"/>
          </p:nvPr>
        </p:nvSpPr>
        <p:spPr/>
        <p:txBody>
          <a:bodyPr/>
          <a:lstStyle/>
          <a:p>
            <a:fld id="{A65AF283-9767-4950-803E-6F2C2F1C5DA5}" type="slidenum">
              <a:rPr lang="en-US" smtClean="0">
                <a:solidFill>
                  <a:srgbClr val="6A737B"/>
                </a:solidFill>
              </a:rPr>
              <a:pPr/>
              <a:t>‹#›</a:t>
            </a:fld>
            <a:endParaRPr lang="en-US">
              <a:solidFill>
                <a:srgbClr val="6A737B"/>
              </a:solidFill>
            </a:endParaRPr>
          </a:p>
        </p:txBody>
      </p:sp>
      <p:cxnSp>
        <p:nvCxnSpPr>
          <p:cNvPr id="11" name="Straight Connector 10">
            <a:extLst>
              <a:ext uri="{FF2B5EF4-FFF2-40B4-BE49-F238E27FC236}">
                <a16:creationId xmlns:a16="http://schemas.microsoft.com/office/drawing/2014/main" id="{52A1F8A5-D4EF-4011-A5B9-643926EDEF8F}"/>
              </a:ext>
            </a:extLst>
          </p:cNvPr>
          <p:cNvCxnSpPr>
            <a:cxnSpLocks/>
          </p:cNvCxnSpPr>
          <p:nvPr userDrawn="1"/>
        </p:nvCxnSpPr>
        <p:spPr>
          <a:xfrm>
            <a:off x="406400" y="3429000"/>
            <a:ext cx="11785600" cy="0"/>
          </a:xfrm>
          <a:prstGeom prst="line">
            <a:avLst/>
          </a:prstGeom>
          <a:ln w="190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581401" y="3200400"/>
            <a:ext cx="5029200" cy="457200"/>
          </a:xfrm>
          <a:prstGeom prst="rect">
            <a:avLst/>
          </a:prstGeom>
          <a:solidFill>
            <a:schemeClr val="bg1"/>
          </a:solidFill>
        </p:spPr>
        <p:txBody>
          <a:bodyPr anchor="ctr" anchorCtr="0"/>
          <a:lstStyle>
            <a:lvl1pPr algn="ctr">
              <a:defRPr b="0">
                <a:solidFill>
                  <a:schemeClr val="bg2"/>
                </a:solidFill>
                <a:latin typeface="+mj-lt"/>
              </a:defRPr>
            </a:lvl1pPr>
          </a:lstStyle>
          <a:p>
            <a:r>
              <a:rPr lang="en-US"/>
              <a:t>Click to edit Master title style</a:t>
            </a:r>
            <a:endParaRPr/>
          </a:p>
        </p:txBody>
      </p:sp>
    </p:spTree>
    <p:extLst>
      <p:ext uri="{BB962C8B-B14F-4D97-AF65-F5344CB8AC3E}">
        <p14:creationId xmlns:p14="http://schemas.microsoft.com/office/powerpoint/2010/main" val="297336550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264">
          <p15:clr>
            <a:srgbClr val="FBAE40"/>
          </p15:clr>
        </p15:guide>
        <p15:guide id="4" pos="7296">
          <p15:clr>
            <a:srgbClr val="FBAE40"/>
          </p15:clr>
        </p15:guide>
        <p15:guide id="5" pos="192">
          <p15:clr>
            <a:srgbClr val="FBAE40"/>
          </p15:clr>
        </p15:guide>
        <p15:guide id="6" orient="horz" pos="43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D Color Schem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216" imgH="216" progId="TCLayout.ActiveDocument.1">
                  <p:embed/>
                </p:oleObj>
              </mc:Choice>
              <mc:Fallback>
                <p:oleObj name="think-cell Slide" r:id="rId3" imgW="216" imgH="216" progId="TCLayout.ActiveDocument.1">
                  <p:embed/>
                  <p:pic>
                    <p:nvPicPr>
                      <p:cNvPr id="3" name="Object 2"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title" hasCustomPrompt="1"/>
          </p:nvPr>
        </p:nvSpPr>
        <p:spPr>
          <a:xfrm>
            <a:off x="319619" y="237132"/>
            <a:ext cx="11262783" cy="457200"/>
          </a:xfrm>
          <a:prstGeom prst="rect">
            <a:avLst/>
          </a:prstGeom>
        </p:spPr>
        <p:txBody>
          <a:bodyPr/>
          <a:lstStyle>
            <a:lvl1pPr>
              <a:defRPr b="0">
                <a:solidFill>
                  <a:schemeClr val="bg2"/>
                </a:solidFill>
              </a:defRPr>
            </a:lvl1pPr>
          </a:lstStyle>
          <a:p>
            <a:r>
              <a:rPr lang="en-US"/>
              <a:t>TD </a:t>
            </a:r>
            <a:r>
              <a:rPr lang="en-US" err="1"/>
              <a:t>Powerpoint</a:t>
            </a:r>
            <a:r>
              <a:rPr lang="en-US"/>
              <a:t> Brand Colors</a:t>
            </a:r>
            <a:endParaRPr/>
          </a:p>
        </p:txBody>
      </p:sp>
      <p:sp>
        <p:nvSpPr>
          <p:cNvPr id="13" name="Slide Number Placeholder 12">
            <a:extLst>
              <a:ext uri="{FF2B5EF4-FFF2-40B4-BE49-F238E27FC236}">
                <a16:creationId xmlns:a16="http://schemas.microsoft.com/office/drawing/2014/main" id="{FF0BF2C4-A86D-4DC3-BA9D-A8D1830678D8}"/>
              </a:ext>
            </a:extLst>
          </p:cNvPr>
          <p:cNvSpPr>
            <a:spLocks noGrp="1"/>
          </p:cNvSpPr>
          <p:nvPr>
            <p:ph type="sldNum" sz="quarter" idx="23"/>
          </p:nvPr>
        </p:nvSpPr>
        <p:spPr/>
        <p:txBody>
          <a:bodyPr/>
          <a:lstStyle/>
          <a:p>
            <a:fld id="{A65AF283-9767-4950-803E-6F2C2F1C5DA5}" type="slidenum">
              <a:rPr lang="en-US" smtClean="0">
                <a:solidFill>
                  <a:srgbClr val="6A737B"/>
                </a:solidFill>
              </a:rPr>
              <a:pPr/>
              <a:t>‹#›</a:t>
            </a:fld>
            <a:endParaRPr lang="en-US">
              <a:solidFill>
                <a:srgbClr val="6A737B"/>
              </a:solidFill>
            </a:endParaRPr>
          </a:p>
        </p:txBody>
      </p:sp>
      <p:pic>
        <p:nvPicPr>
          <p:cNvPr id="11" name="Picture 2">
            <a:extLst>
              <a:ext uri="{FF2B5EF4-FFF2-40B4-BE49-F238E27FC236}">
                <a16:creationId xmlns:a16="http://schemas.microsoft.com/office/drawing/2014/main" id="{325FAEFD-FFCE-4A2E-9BD1-171349C1662B}"/>
              </a:ext>
            </a:extLst>
          </p:cNvPr>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91565" y="1231457"/>
            <a:ext cx="2069656"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4">
            <a:extLst>
              <a:ext uri="{FF2B5EF4-FFF2-40B4-BE49-F238E27FC236}">
                <a16:creationId xmlns:a16="http://schemas.microsoft.com/office/drawing/2014/main" id="{AEA9FD64-8903-4896-87D0-427BB880507F}"/>
              </a:ext>
            </a:extLst>
          </p:cNvPr>
          <p:cNvSpPr txBox="1">
            <a:spLocks noChangeArrowheads="1"/>
          </p:cNvSpPr>
          <p:nvPr userDrawn="1"/>
        </p:nvSpPr>
        <p:spPr bwMode="auto">
          <a:xfrm>
            <a:off x="5199523" y="2131874"/>
            <a:ext cx="1866900" cy="584775"/>
          </a:xfrm>
          <a:prstGeom prst="rect">
            <a:avLst/>
          </a:prstGeom>
          <a:noFill/>
          <a:ln w="9525">
            <a:noFill/>
            <a:miter lim="800000"/>
            <a:headEnd/>
            <a:tailEnd/>
          </a:ln>
          <a:effectLst/>
        </p:spPr>
        <p:txBody>
          <a:bodyPr wrap="square">
            <a:spAutoFit/>
          </a:bodyPr>
          <a:lstStyle/>
          <a:p>
            <a:r>
              <a:rPr lang="en-CA" sz="1600"/>
              <a:t>Alternate Chart </a:t>
            </a:r>
            <a:br>
              <a:rPr lang="en-CA" sz="1600"/>
            </a:br>
            <a:r>
              <a:rPr lang="en-CA" sz="1600"/>
              <a:t>and Graph Colors</a:t>
            </a:r>
          </a:p>
        </p:txBody>
      </p:sp>
      <p:sp>
        <p:nvSpPr>
          <p:cNvPr id="15" name="Rectangle 5">
            <a:extLst>
              <a:ext uri="{FF2B5EF4-FFF2-40B4-BE49-F238E27FC236}">
                <a16:creationId xmlns:a16="http://schemas.microsoft.com/office/drawing/2014/main" id="{7CEC3FC6-72C2-4C8B-8AE8-403B09261444}"/>
              </a:ext>
            </a:extLst>
          </p:cNvPr>
          <p:cNvSpPr>
            <a:spLocks noChangeArrowheads="1"/>
          </p:cNvSpPr>
          <p:nvPr userDrawn="1"/>
        </p:nvSpPr>
        <p:spPr bwMode="auto">
          <a:xfrm>
            <a:off x="2040819" y="2775384"/>
            <a:ext cx="749300" cy="749300"/>
          </a:xfrm>
          <a:prstGeom prst="rect">
            <a:avLst/>
          </a:prstGeom>
          <a:solidFill>
            <a:srgbClr val="E8B400"/>
          </a:solidFill>
          <a:ln w="19050" algn="ctr">
            <a:noFill/>
            <a:miter lim="800000"/>
            <a:headEnd/>
            <a:tailEnd/>
          </a:ln>
          <a:effectLst/>
        </p:spPr>
        <p:txBody>
          <a:bodyPr wrap="none" anchor="ctr"/>
          <a:lstStyle/>
          <a:p>
            <a:pPr algn="r"/>
            <a:r>
              <a:rPr lang="en-CA" sz="1200">
                <a:solidFill>
                  <a:schemeClr val="bg1"/>
                </a:solidFill>
              </a:rPr>
              <a:t>100%</a:t>
            </a:r>
          </a:p>
          <a:p>
            <a:pPr algn="r"/>
            <a:r>
              <a:rPr lang="en-CA" sz="1200">
                <a:solidFill>
                  <a:schemeClr val="bg1"/>
                </a:solidFill>
              </a:rPr>
              <a:t>R 232</a:t>
            </a:r>
          </a:p>
          <a:p>
            <a:pPr algn="r"/>
            <a:r>
              <a:rPr lang="en-CA" sz="1200">
                <a:solidFill>
                  <a:schemeClr val="bg1"/>
                </a:solidFill>
              </a:rPr>
              <a:t>G 180</a:t>
            </a:r>
          </a:p>
          <a:p>
            <a:pPr algn="r"/>
            <a:r>
              <a:rPr lang="en-CA" sz="1200">
                <a:solidFill>
                  <a:schemeClr val="bg1"/>
                </a:solidFill>
              </a:rPr>
              <a:t>B 000</a:t>
            </a:r>
          </a:p>
        </p:txBody>
      </p:sp>
      <p:sp>
        <p:nvSpPr>
          <p:cNvPr id="16" name="Rectangle 6">
            <a:extLst>
              <a:ext uri="{FF2B5EF4-FFF2-40B4-BE49-F238E27FC236}">
                <a16:creationId xmlns:a16="http://schemas.microsoft.com/office/drawing/2014/main" id="{51E57066-B7DF-4E42-9E42-1F87269D5C9F}"/>
              </a:ext>
            </a:extLst>
          </p:cNvPr>
          <p:cNvSpPr>
            <a:spLocks noChangeArrowheads="1"/>
          </p:cNvSpPr>
          <p:nvPr userDrawn="1"/>
        </p:nvSpPr>
        <p:spPr bwMode="auto">
          <a:xfrm>
            <a:off x="6123447" y="2775384"/>
            <a:ext cx="749300" cy="749300"/>
          </a:xfrm>
          <a:prstGeom prst="rect">
            <a:avLst/>
          </a:prstGeom>
          <a:solidFill>
            <a:srgbClr val="163D22"/>
          </a:solidFill>
          <a:ln w="19050" algn="ctr">
            <a:noFill/>
            <a:miter lim="800000"/>
            <a:headEnd/>
            <a:tailEnd/>
          </a:ln>
          <a:effectLst/>
        </p:spPr>
        <p:txBody>
          <a:bodyPr wrap="none" anchor="ctr"/>
          <a:lstStyle/>
          <a:p>
            <a:pPr algn="r"/>
            <a:r>
              <a:rPr lang="en-CA" sz="1200">
                <a:solidFill>
                  <a:schemeClr val="bg1"/>
                </a:solidFill>
              </a:rPr>
              <a:t>100%</a:t>
            </a:r>
          </a:p>
          <a:p>
            <a:pPr algn="r"/>
            <a:r>
              <a:rPr lang="en-CA" sz="1200">
                <a:solidFill>
                  <a:schemeClr val="bg1"/>
                </a:solidFill>
              </a:rPr>
              <a:t>R 022</a:t>
            </a:r>
          </a:p>
          <a:p>
            <a:pPr algn="r"/>
            <a:r>
              <a:rPr lang="en-CA" sz="1200">
                <a:solidFill>
                  <a:schemeClr val="bg1"/>
                </a:solidFill>
              </a:rPr>
              <a:t>G 061</a:t>
            </a:r>
          </a:p>
          <a:p>
            <a:pPr algn="r"/>
            <a:r>
              <a:rPr lang="en-CA" sz="1200">
                <a:solidFill>
                  <a:schemeClr val="bg1"/>
                </a:solidFill>
              </a:rPr>
              <a:t>B 034</a:t>
            </a:r>
          </a:p>
        </p:txBody>
      </p:sp>
      <p:sp>
        <p:nvSpPr>
          <p:cNvPr id="17" name="Rectangle 7">
            <a:extLst>
              <a:ext uri="{FF2B5EF4-FFF2-40B4-BE49-F238E27FC236}">
                <a16:creationId xmlns:a16="http://schemas.microsoft.com/office/drawing/2014/main" id="{BF58AF88-C19F-4047-BEBB-3B1F29C23B12}"/>
              </a:ext>
            </a:extLst>
          </p:cNvPr>
          <p:cNvSpPr>
            <a:spLocks noChangeArrowheads="1"/>
          </p:cNvSpPr>
          <p:nvPr userDrawn="1"/>
        </p:nvSpPr>
        <p:spPr bwMode="auto">
          <a:xfrm>
            <a:off x="1202619" y="2775384"/>
            <a:ext cx="749300" cy="749300"/>
          </a:xfrm>
          <a:prstGeom prst="rect">
            <a:avLst/>
          </a:prstGeom>
          <a:solidFill>
            <a:srgbClr val="808083"/>
          </a:solidFill>
          <a:ln w="19050" algn="ctr">
            <a:noFill/>
            <a:miter lim="800000"/>
            <a:headEnd/>
            <a:tailEnd/>
          </a:ln>
          <a:effectLst/>
        </p:spPr>
        <p:txBody>
          <a:bodyPr wrap="none" anchor="ctr"/>
          <a:lstStyle/>
          <a:p>
            <a:pPr algn="r"/>
            <a:r>
              <a:rPr lang="en-CA" sz="1200">
                <a:solidFill>
                  <a:schemeClr val="bg1"/>
                </a:solidFill>
              </a:rPr>
              <a:t>100%</a:t>
            </a:r>
          </a:p>
          <a:p>
            <a:pPr algn="r"/>
            <a:r>
              <a:rPr lang="en-CA" sz="1200">
                <a:solidFill>
                  <a:schemeClr val="bg1"/>
                </a:solidFill>
              </a:rPr>
              <a:t>R 128</a:t>
            </a:r>
          </a:p>
          <a:p>
            <a:pPr algn="r"/>
            <a:r>
              <a:rPr lang="en-CA" sz="1200">
                <a:solidFill>
                  <a:schemeClr val="bg1"/>
                </a:solidFill>
              </a:rPr>
              <a:t>G 128</a:t>
            </a:r>
          </a:p>
          <a:p>
            <a:pPr algn="r"/>
            <a:r>
              <a:rPr lang="en-CA" sz="1200">
                <a:solidFill>
                  <a:schemeClr val="bg1"/>
                </a:solidFill>
              </a:rPr>
              <a:t>B 131</a:t>
            </a:r>
          </a:p>
        </p:txBody>
      </p:sp>
      <p:sp>
        <p:nvSpPr>
          <p:cNvPr id="18" name="Rectangle 8">
            <a:extLst>
              <a:ext uri="{FF2B5EF4-FFF2-40B4-BE49-F238E27FC236}">
                <a16:creationId xmlns:a16="http://schemas.microsoft.com/office/drawing/2014/main" id="{6FC4843A-560D-4E2C-8098-377FA61CA9AA}"/>
              </a:ext>
            </a:extLst>
          </p:cNvPr>
          <p:cNvSpPr>
            <a:spLocks noChangeArrowheads="1"/>
          </p:cNvSpPr>
          <p:nvPr userDrawn="1"/>
        </p:nvSpPr>
        <p:spPr bwMode="auto">
          <a:xfrm>
            <a:off x="5285247" y="2775384"/>
            <a:ext cx="749300" cy="749300"/>
          </a:xfrm>
          <a:prstGeom prst="rect">
            <a:avLst/>
          </a:prstGeom>
          <a:solidFill>
            <a:srgbClr val="00B624"/>
          </a:solidFill>
          <a:ln w="19050" algn="ctr">
            <a:noFill/>
            <a:miter lim="800000"/>
            <a:headEnd/>
            <a:tailEnd/>
          </a:ln>
          <a:effectLst/>
        </p:spPr>
        <p:txBody>
          <a:bodyPr wrap="none" anchor="ctr"/>
          <a:lstStyle/>
          <a:p>
            <a:pPr algn="r"/>
            <a:r>
              <a:rPr lang="en-CA" sz="1200">
                <a:solidFill>
                  <a:schemeClr val="bg1"/>
                </a:solidFill>
              </a:rPr>
              <a:t>100%</a:t>
            </a:r>
          </a:p>
          <a:p>
            <a:pPr algn="r"/>
            <a:r>
              <a:rPr lang="en-CA" sz="1200">
                <a:solidFill>
                  <a:schemeClr val="bg1"/>
                </a:solidFill>
              </a:rPr>
              <a:t>R 000</a:t>
            </a:r>
          </a:p>
          <a:p>
            <a:pPr algn="r"/>
            <a:r>
              <a:rPr lang="en-CA" sz="1200">
                <a:solidFill>
                  <a:schemeClr val="bg1"/>
                </a:solidFill>
              </a:rPr>
              <a:t>G 182</a:t>
            </a:r>
          </a:p>
          <a:p>
            <a:pPr algn="r"/>
            <a:r>
              <a:rPr lang="en-CA" sz="1200">
                <a:solidFill>
                  <a:schemeClr val="bg1"/>
                </a:solidFill>
              </a:rPr>
              <a:t>B 036</a:t>
            </a:r>
          </a:p>
        </p:txBody>
      </p:sp>
      <p:sp>
        <p:nvSpPr>
          <p:cNvPr id="19" name="Rectangle 9">
            <a:extLst>
              <a:ext uri="{FF2B5EF4-FFF2-40B4-BE49-F238E27FC236}">
                <a16:creationId xmlns:a16="http://schemas.microsoft.com/office/drawing/2014/main" id="{B011AE02-CC06-4334-817A-047867E2223C}"/>
              </a:ext>
            </a:extLst>
          </p:cNvPr>
          <p:cNvSpPr>
            <a:spLocks noChangeArrowheads="1"/>
          </p:cNvSpPr>
          <p:nvPr userDrawn="1"/>
        </p:nvSpPr>
        <p:spPr bwMode="auto">
          <a:xfrm>
            <a:off x="3720395" y="2775384"/>
            <a:ext cx="749300" cy="749300"/>
          </a:xfrm>
          <a:prstGeom prst="rect">
            <a:avLst/>
          </a:prstGeom>
          <a:solidFill>
            <a:srgbClr val="619ABC"/>
          </a:solidFill>
          <a:ln w="19050" algn="ctr">
            <a:noFill/>
            <a:miter lim="800000"/>
            <a:headEnd/>
            <a:tailEnd/>
          </a:ln>
          <a:effectLst/>
        </p:spPr>
        <p:txBody>
          <a:bodyPr wrap="none" anchor="ctr"/>
          <a:lstStyle/>
          <a:p>
            <a:pPr algn="r"/>
            <a:r>
              <a:rPr lang="en-CA" sz="1200">
                <a:solidFill>
                  <a:schemeClr val="bg1"/>
                </a:solidFill>
              </a:rPr>
              <a:t>100%</a:t>
            </a:r>
          </a:p>
          <a:p>
            <a:pPr algn="r"/>
            <a:r>
              <a:rPr lang="en-CA" sz="1200">
                <a:solidFill>
                  <a:schemeClr val="bg1"/>
                </a:solidFill>
              </a:rPr>
              <a:t>R 097</a:t>
            </a:r>
          </a:p>
          <a:p>
            <a:pPr algn="r"/>
            <a:r>
              <a:rPr lang="en-CA" sz="1200">
                <a:solidFill>
                  <a:schemeClr val="bg1"/>
                </a:solidFill>
              </a:rPr>
              <a:t>G 154</a:t>
            </a:r>
          </a:p>
          <a:p>
            <a:pPr algn="r"/>
            <a:r>
              <a:rPr lang="en-CA" sz="1200">
                <a:solidFill>
                  <a:schemeClr val="bg1"/>
                </a:solidFill>
              </a:rPr>
              <a:t>B 188</a:t>
            </a:r>
          </a:p>
        </p:txBody>
      </p:sp>
      <p:sp>
        <p:nvSpPr>
          <p:cNvPr id="20" name="Rectangle 10">
            <a:extLst>
              <a:ext uri="{FF2B5EF4-FFF2-40B4-BE49-F238E27FC236}">
                <a16:creationId xmlns:a16="http://schemas.microsoft.com/office/drawing/2014/main" id="{853A5FFA-3DCD-47E9-8D84-F97C0F9D719E}"/>
              </a:ext>
            </a:extLst>
          </p:cNvPr>
          <p:cNvSpPr>
            <a:spLocks noChangeArrowheads="1"/>
          </p:cNvSpPr>
          <p:nvPr userDrawn="1"/>
        </p:nvSpPr>
        <p:spPr bwMode="auto">
          <a:xfrm>
            <a:off x="2879019" y="2775384"/>
            <a:ext cx="749300" cy="749300"/>
          </a:xfrm>
          <a:prstGeom prst="rect">
            <a:avLst/>
          </a:prstGeom>
          <a:solidFill>
            <a:srgbClr val="8CC63F"/>
          </a:solidFill>
          <a:ln w="19050" algn="ctr">
            <a:noFill/>
            <a:miter lim="800000"/>
            <a:headEnd/>
            <a:tailEnd/>
          </a:ln>
          <a:effectLst/>
        </p:spPr>
        <p:txBody>
          <a:bodyPr wrap="none" anchor="ctr"/>
          <a:lstStyle/>
          <a:p>
            <a:pPr algn="r"/>
            <a:r>
              <a:rPr lang="en-CA" sz="1200">
                <a:solidFill>
                  <a:schemeClr val="bg1"/>
                </a:solidFill>
              </a:rPr>
              <a:t>100%</a:t>
            </a:r>
          </a:p>
          <a:p>
            <a:pPr algn="r"/>
            <a:r>
              <a:rPr lang="en-CA" sz="1200">
                <a:solidFill>
                  <a:schemeClr val="bg1"/>
                </a:solidFill>
              </a:rPr>
              <a:t>R 140</a:t>
            </a:r>
          </a:p>
          <a:p>
            <a:pPr algn="r"/>
            <a:r>
              <a:rPr lang="en-CA" sz="1200">
                <a:solidFill>
                  <a:schemeClr val="bg1"/>
                </a:solidFill>
              </a:rPr>
              <a:t>G 198</a:t>
            </a:r>
          </a:p>
          <a:p>
            <a:pPr algn="r"/>
            <a:r>
              <a:rPr lang="en-CA" sz="1200">
                <a:solidFill>
                  <a:schemeClr val="bg1"/>
                </a:solidFill>
              </a:rPr>
              <a:t>B 063</a:t>
            </a:r>
          </a:p>
        </p:txBody>
      </p:sp>
      <p:sp>
        <p:nvSpPr>
          <p:cNvPr id="21" name="Text Box 11">
            <a:extLst>
              <a:ext uri="{FF2B5EF4-FFF2-40B4-BE49-F238E27FC236}">
                <a16:creationId xmlns:a16="http://schemas.microsoft.com/office/drawing/2014/main" id="{E8F80715-1B2F-4E41-9ACF-CEA2115E9076}"/>
              </a:ext>
            </a:extLst>
          </p:cNvPr>
          <p:cNvSpPr txBox="1">
            <a:spLocks noChangeArrowheads="1"/>
          </p:cNvSpPr>
          <p:nvPr userDrawn="1"/>
        </p:nvSpPr>
        <p:spPr bwMode="auto">
          <a:xfrm>
            <a:off x="1097844" y="2380101"/>
            <a:ext cx="2530475" cy="338554"/>
          </a:xfrm>
          <a:prstGeom prst="rect">
            <a:avLst/>
          </a:prstGeom>
          <a:noFill/>
          <a:ln w="9525">
            <a:noFill/>
            <a:miter lim="800000"/>
            <a:headEnd/>
            <a:tailEnd/>
          </a:ln>
          <a:effectLst/>
        </p:spPr>
        <p:txBody>
          <a:bodyPr wrap="square">
            <a:spAutoFit/>
          </a:bodyPr>
          <a:lstStyle/>
          <a:p>
            <a:r>
              <a:rPr lang="en-CA" sz="1600"/>
              <a:t>Chart and Graph Colors</a:t>
            </a:r>
          </a:p>
        </p:txBody>
      </p:sp>
      <p:sp>
        <p:nvSpPr>
          <p:cNvPr id="22" name="Rectangle 12">
            <a:extLst>
              <a:ext uri="{FF2B5EF4-FFF2-40B4-BE49-F238E27FC236}">
                <a16:creationId xmlns:a16="http://schemas.microsoft.com/office/drawing/2014/main" id="{0B061BFD-1F46-4CB4-B099-201C536ED429}"/>
              </a:ext>
            </a:extLst>
          </p:cNvPr>
          <p:cNvSpPr>
            <a:spLocks noChangeArrowheads="1"/>
          </p:cNvSpPr>
          <p:nvPr userDrawn="1"/>
        </p:nvSpPr>
        <p:spPr bwMode="auto">
          <a:xfrm>
            <a:off x="2040819" y="3604059"/>
            <a:ext cx="749300" cy="749300"/>
          </a:xfrm>
          <a:prstGeom prst="rect">
            <a:avLst/>
          </a:prstGeom>
          <a:solidFill>
            <a:srgbClr val="EDC45F"/>
          </a:solidFill>
          <a:ln w="19050" algn="ctr">
            <a:noFill/>
            <a:miter lim="800000"/>
            <a:headEnd/>
            <a:tailEnd/>
          </a:ln>
          <a:effectLst/>
        </p:spPr>
        <p:txBody>
          <a:bodyPr wrap="none" anchor="ctr"/>
          <a:lstStyle/>
          <a:p>
            <a:pPr algn="r"/>
            <a:r>
              <a:rPr lang="en-CA" sz="1200">
                <a:solidFill>
                  <a:schemeClr val="bg1"/>
                </a:solidFill>
              </a:rPr>
              <a:t>75%</a:t>
            </a:r>
          </a:p>
          <a:p>
            <a:pPr algn="r"/>
            <a:r>
              <a:rPr lang="en-CA" sz="1200">
                <a:solidFill>
                  <a:schemeClr val="bg1"/>
                </a:solidFill>
              </a:rPr>
              <a:t>R 237</a:t>
            </a:r>
          </a:p>
          <a:p>
            <a:pPr algn="r"/>
            <a:r>
              <a:rPr lang="en-CA" sz="1200">
                <a:solidFill>
                  <a:schemeClr val="bg1"/>
                </a:solidFill>
              </a:rPr>
              <a:t>G 196</a:t>
            </a:r>
          </a:p>
          <a:p>
            <a:pPr algn="r"/>
            <a:r>
              <a:rPr lang="en-CA" sz="1200">
                <a:solidFill>
                  <a:schemeClr val="bg1"/>
                </a:solidFill>
              </a:rPr>
              <a:t>B 095</a:t>
            </a:r>
          </a:p>
        </p:txBody>
      </p:sp>
      <p:sp>
        <p:nvSpPr>
          <p:cNvPr id="23" name="Rectangle 13">
            <a:extLst>
              <a:ext uri="{FF2B5EF4-FFF2-40B4-BE49-F238E27FC236}">
                <a16:creationId xmlns:a16="http://schemas.microsoft.com/office/drawing/2014/main" id="{1F3D47AA-63C0-4E89-B624-52E198A05206}"/>
              </a:ext>
            </a:extLst>
          </p:cNvPr>
          <p:cNvSpPr>
            <a:spLocks noChangeArrowheads="1"/>
          </p:cNvSpPr>
          <p:nvPr userDrawn="1"/>
        </p:nvSpPr>
        <p:spPr bwMode="auto">
          <a:xfrm>
            <a:off x="6123447" y="3604059"/>
            <a:ext cx="749300" cy="749300"/>
          </a:xfrm>
          <a:prstGeom prst="rect">
            <a:avLst/>
          </a:prstGeom>
          <a:solidFill>
            <a:srgbClr val="3E6856"/>
          </a:solidFill>
          <a:ln w="19050" algn="ctr">
            <a:noFill/>
            <a:miter lim="800000"/>
            <a:headEnd/>
            <a:tailEnd/>
          </a:ln>
          <a:effectLst/>
        </p:spPr>
        <p:txBody>
          <a:bodyPr wrap="none" anchor="ctr"/>
          <a:lstStyle/>
          <a:p>
            <a:pPr algn="r"/>
            <a:r>
              <a:rPr lang="en-CA" sz="1200">
                <a:solidFill>
                  <a:schemeClr val="bg1"/>
                </a:solidFill>
              </a:rPr>
              <a:t>75%</a:t>
            </a:r>
          </a:p>
          <a:p>
            <a:pPr algn="r"/>
            <a:r>
              <a:rPr lang="en-CA" sz="1200">
                <a:solidFill>
                  <a:schemeClr val="bg1"/>
                </a:solidFill>
              </a:rPr>
              <a:t>R 062</a:t>
            </a:r>
          </a:p>
          <a:p>
            <a:pPr algn="r"/>
            <a:r>
              <a:rPr lang="en-CA" sz="1200">
                <a:solidFill>
                  <a:schemeClr val="bg1"/>
                </a:solidFill>
              </a:rPr>
              <a:t>G 104</a:t>
            </a:r>
          </a:p>
          <a:p>
            <a:pPr algn="r"/>
            <a:r>
              <a:rPr lang="en-CA" sz="1200">
                <a:solidFill>
                  <a:schemeClr val="bg1"/>
                </a:solidFill>
              </a:rPr>
              <a:t>B 086</a:t>
            </a:r>
          </a:p>
        </p:txBody>
      </p:sp>
      <p:sp>
        <p:nvSpPr>
          <p:cNvPr id="24" name="Rectangle 14">
            <a:extLst>
              <a:ext uri="{FF2B5EF4-FFF2-40B4-BE49-F238E27FC236}">
                <a16:creationId xmlns:a16="http://schemas.microsoft.com/office/drawing/2014/main" id="{8D7A7476-8161-4D71-9407-20263B830378}"/>
              </a:ext>
            </a:extLst>
          </p:cNvPr>
          <p:cNvSpPr>
            <a:spLocks noChangeArrowheads="1"/>
          </p:cNvSpPr>
          <p:nvPr userDrawn="1"/>
        </p:nvSpPr>
        <p:spPr bwMode="auto">
          <a:xfrm>
            <a:off x="1202619" y="3604059"/>
            <a:ext cx="749300" cy="749300"/>
          </a:xfrm>
          <a:prstGeom prst="rect">
            <a:avLst/>
          </a:prstGeom>
          <a:solidFill>
            <a:srgbClr val="9D9DA1"/>
          </a:solidFill>
          <a:ln w="19050" algn="ctr">
            <a:noFill/>
            <a:miter lim="800000"/>
            <a:headEnd/>
            <a:tailEnd/>
          </a:ln>
          <a:effectLst/>
        </p:spPr>
        <p:txBody>
          <a:bodyPr wrap="none" anchor="ctr"/>
          <a:lstStyle/>
          <a:p>
            <a:pPr algn="r"/>
            <a:r>
              <a:rPr lang="en-CA" sz="1200">
                <a:solidFill>
                  <a:schemeClr val="bg1"/>
                </a:solidFill>
              </a:rPr>
              <a:t>75%</a:t>
            </a:r>
          </a:p>
          <a:p>
            <a:pPr algn="r"/>
            <a:r>
              <a:rPr lang="en-CA" sz="1200">
                <a:solidFill>
                  <a:schemeClr val="bg1"/>
                </a:solidFill>
              </a:rPr>
              <a:t>R 157</a:t>
            </a:r>
          </a:p>
          <a:p>
            <a:pPr algn="r"/>
            <a:r>
              <a:rPr lang="en-CA" sz="1200">
                <a:solidFill>
                  <a:schemeClr val="bg1"/>
                </a:solidFill>
              </a:rPr>
              <a:t>G 157</a:t>
            </a:r>
          </a:p>
          <a:p>
            <a:pPr algn="r"/>
            <a:r>
              <a:rPr lang="en-CA" sz="1200">
                <a:solidFill>
                  <a:schemeClr val="bg1"/>
                </a:solidFill>
              </a:rPr>
              <a:t>B 161</a:t>
            </a:r>
          </a:p>
        </p:txBody>
      </p:sp>
      <p:sp>
        <p:nvSpPr>
          <p:cNvPr id="25" name="Rectangle 15">
            <a:extLst>
              <a:ext uri="{FF2B5EF4-FFF2-40B4-BE49-F238E27FC236}">
                <a16:creationId xmlns:a16="http://schemas.microsoft.com/office/drawing/2014/main" id="{16F03A66-DFC6-4385-AA7C-9ECCF1961435}"/>
              </a:ext>
            </a:extLst>
          </p:cNvPr>
          <p:cNvSpPr>
            <a:spLocks noChangeArrowheads="1"/>
          </p:cNvSpPr>
          <p:nvPr userDrawn="1"/>
        </p:nvSpPr>
        <p:spPr bwMode="auto">
          <a:xfrm>
            <a:off x="5285247" y="3604059"/>
            <a:ext cx="749300" cy="749300"/>
          </a:xfrm>
          <a:prstGeom prst="rect">
            <a:avLst/>
          </a:prstGeom>
          <a:solidFill>
            <a:srgbClr val="86CA72"/>
          </a:solidFill>
          <a:ln w="19050" algn="ctr">
            <a:noFill/>
            <a:miter lim="800000"/>
            <a:headEnd/>
            <a:tailEnd/>
          </a:ln>
          <a:effectLst/>
        </p:spPr>
        <p:txBody>
          <a:bodyPr wrap="none" anchor="ctr"/>
          <a:lstStyle/>
          <a:p>
            <a:pPr algn="r"/>
            <a:r>
              <a:rPr lang="en-CA" sz="1200">
                <a:solidFill>
                  <a:schemeClr val="bg1"/>
                </a:solidFill>
              </a:rPr>
              <a:t>75%</a:t>
            </a:r>
          </a:p>
          <a:p>
            <a:pPr algn="r"/>
            <a:r>
              <a:rPr lang="en-CA" sz="1200">
                <a:solidFill>
                  <a:schemeClr val="bg1"/>
                </a:solidFill>
              </a:rPr>
              <a:t>R 134</a:t>
            </a:r>
          </a:p>
          <a:p>
            <a:pPr algn="r"/>
            <a:r>
              <a:rPr lang="en-CA" sz="1200">
                <a:solidFill>
                  <a:schemeClr val="bg1"/>
                </a:solidFill>
              </a:rPr>
              <a:t>G 202</a:t>
            </a:r>
          </a:p>
          <a:p>
            <a:pPr algn="r"/>
            <a:r>
              <a:rPr lang="en-CA" sz="1200">
                <a:solidFill>
                  <a:schemeClr val="bg1"/>
                </a:solidFill>
              </a:rPr>
              <a:t>B 114</a:t>
            </a:r>
          </a:p>
        </p:txBody>
      </p:sp>
      <p:sp>
        <p:nvSpPr>
          <p:cNvPr id="26" name="Rectangle 16">
            <a:extLst>
              <a:ext uri="{FF2B5EF4-FFF2-40B4-BE49-F238E27FC236}">
                <a16:creationId xmlns:a16="http://schemas.microsoft.com/office/drawing/2014/main" id="{3C431F21-F361-4F6C-88AE-5034D111439B}"/>
              </a:ext>
            </a:extLst>
          </p:cNvPr>
          <p:cNvSpPr>
            <a:spLocks noChangeArrowheads="1"/>
          </p:cNvSpPr>
          <p:nvPr userDrawn="1"/>
        </p:nvSpPr>
        <p:spPr bwMode="auto">
          <a:xfrm>
            <a:off x="3720395" y="3604059"/>
            <a:ext cx="749300" cy="749300"/>
          </a:xfrm>
          <a:prstGeom prst="rect">
            <a:avLst/>
          </a:prstGeom>
          <a:solidFill>
            <a:srgbClr val="83AECB"/>
          </a:solidFill>
          <a:ln w="19050" algn="ctr">
            <a:noFill/>
            <a:miter lim="800000"/>
            <a:headEnd/>
            <a:tailEnd/>
          </a:ln>
          <a:effectLst/>
        </p:spPr>
        <p:txBody>
          <a:bodyPr wrap="none" anchor="ctr"/>
          <a:lstStyle/>
          <a:p>
            <a:pPr algn="r"/>
            <a:r>
              <a:rPr lang="en-CA" sz="1200">
                <a:solidFill>
                  <a:schemeClr val="bg1"/>
                </a:solidFill>
              </a:rPr>
              <a:t>75%</a:t>
            </a:r>
          </a:p>
          <a:p>
            <a:pPr algn="r"/>
            <a:r>
              <a:rPr lang="en-CA" sz="1200">
                <a:solidFill>
                  <a:schemeClr val="bg1"/>
                </a:solidFill>
              </a:rPr>
              <a:t>R 131</a:t>
            </a:r>
          </a:p>
          <a:p>
            <a:pPr algn="r"/>
            <a:r>
              <a:rPr lang="en-CA" sz="1200">
                <a:solidFill>
                  <a:schemeClr val="bg1"/>
                </a:solidFill>
              </a:rPr>
              <a:t>G 174</a:t>
            </a:r>
          </a:p>
          <a:p>
            <a:pPr algn="r"/>
            <a:r>
              <a:rPr lang="en-CA" sz="1200">
                <a:solidFill>
                  <a:schemeClr val="bg1"/>
                </a:solidFill>
              </a:rPr>
              <a:t>B 203</a:t>
            </a:r>
          </a:p>
        </p:txBody>
      </p:sp>
      <p:sp>
        <p:nvSpPr>
          <p:cNvPr id="27" name="Rectangle 17">
            <a:extLst>
              <a:ext uri="{FF2B5EF4-FFF2-40B4-BE49-F238E27FC236}">
                <a16:creationId xmlns:a16="http://schemas.microsoft.com/office/drawing/2014/main" id="{144AA4B6-75DA-412F-934E-7CC3417FB3E6}"/>
              </a:ext>
            </a:extLst>
          </p:cNvPr>
          <p:cNvSpPr>
            <a:spLocks noChangeArrowheads="1"/>
          </p:cNvSpPr>
          <p:nvPr userDrawn="1"/>
        </p:nvSpPr>
        <p:spPr bwMode="auto">
          <a:xfrm>
            <a:off x="2879019" y="3604059"/>
            <a:ext cx="749300" cy="749300"/>
          </a:xfrm>
          <a:prstGeom prst="rect">
            <a:avLst/>
          </a:prstGeom>
          <a:solidFill>
            <a:srgbClr val="AAD572"/>
          </a:solidFill>
          <a:ln w="19050" algn="ctr">
            <a:noFill/>
            <a:miter lim="800000"/>
            <a:headEnd/>
            <a:tailEnd/>
          </a:ln>
          <a:effectLst/>
        </p:spPr>
        <p:txBody>
          <a:bodyPr wrap="none" anchor="ctr"/>
          <a:lstStyle/>
          <a:p>
            <a:pPr algn="r"/>
            <a:r>
              <a:rPr lang="en-CA" sz="1200">
                <a:solidFill>
                  <a:schemeClr val="bg1"/>
                </a:solidFill>
              </a:rPr>
              <a:t>75%</a:t>
            </a:r>
          </a:p>
          <a:p>
            <a:pPr algn="r"/>
            <a:r>
              <a:rPr lang="en-CA" sz="1200">
                <a:solidFill>
                  <a:schemeClr val="bg1"/>
                </a:solidFill>
              </a:rPr>
              <a:t>R 170</a:t>
            </a:r>
          </a:p>
          <a:p>
            <a:pPr algn="r"/>
            <a:r>
              <a:rPr lang="en-CA" sz="1200">
                <a:solidFill>
                  <a:schemeClr val="bg1"/>
                </a:solidFill>
              </a:rPr>
              <a:t>G 213</a:t>
            </a:r>
          </a:p>
          <a:p>
            <a:pPr algn="r"/>
            <a:r>
              <a:rPr lang="en-CA" sz="1200">
                <a:solidFill>
                  <a:schemeClr val="bg1"/>
                </a:solidFill>
              </a:rPr>
              <a:t>B 114</a:t>
            </a:r>
          </a:p>
        </p:txBody>
      </p:sp>
      <p:sp>
        <p:nvSpPr>
          <p:cNvPr id="28" name="Rectangle 18">
            <a:extLst>
              <a:ext uri="{FF2B5EF4-FFF2-40B4-BE49-F238E27FC236}">
                <a16:creationId xmlns:a16="http://schemas.microsoft.com/office/drawing/2014/main" id="{477DE6AE-784B-4CEA-8319-CF6582B5E79C}"/>
              </a:ext>
            </a:extLst>
          </p:cNvPr>
          <p:cNvSpPr>
            <a:spLocks noChangeArrowheads="1"/>
          </p:cNvSpPr>
          <p:nvPr userDrawn="1"/>
        </p:nvSpPr>
        <p:spPr bwMode="auto">
          <a:xfrm>
            <a:off x="2040819" y="4432734"/>
            <a:ext cx="749300" cy="749300"/>
          </a:xfrm>
          <a:prstGeom prst="rect">
            <a:avLst/>
          </a:prstGeom>
          <a:solidFill>
            <a:srgbClr val="F2D58F"/>
          </a:solidFill>
          <a:ln w="19050" algn="ctr">
            <a:noFill/>
            <a:miter lim="800000"/>
            <a:headEnd/>
            <a:tailEnd/>
          </a:ln>
          <a:effectLst/>
        </p:spPr>
        <p:txBody>
          <a:bodyPr wrap="none" anchor="ctr"/>
          <a:lstStyle/>
          <a:p>
            <a:pPr algn="r"/>
            <a:r>
              <a:rPr lang="en-CA" sz="1200">
                <a:solidFill>
                  <a:schemeClr val="tx2"/>
                </a:solidFill>
              </a:rPr>
              <a:t>50%</a:t>
            </a:r>
          </a:p>
          <a:p>
            <a:pPr algn="r"/>
            <a:r>
              <a:rPr lang="en-CA" sz="1200">
                <a:solidFill>
                  <a:schemeClr val="tx2"/>
                </a:solidFill>
              </a:rPr>
              <a:t>R 242</a:t>
            </a:r>
          </a:p>
          <a:p>
            <a:pPr algn="r"/>
            <a:r>
              <a:rPr lang="en-CA" sz="1200">
                <a:solidFill>
                  <a:schemeClr val="tx2"/>
                </a:solidFill>
              </a:rPr>
              <a:t>G 213</a:t>
            </a:r>
          </a:p>
          <a:p>
            <a:pPr algn="r"/>
            <a:r>
              <a:rPr lang="en-CA" sz="1200">
                <a:solidFill>
                  <a:schemeClr val="tx2"/>
                </a:solidFill>
              </a:rPr>
              <a:t>B 143</a:t>
            </a:r>
          </a:p>
        </p:txBody>
      </p:sp>
      <p:sp>
        <p:nvSpPr>
          <p:cNvPr id="29" name="Rectangle 19">
            <a:extLst>
              <a:ext uri="{FF2B5EF4-FFF2-40B4-BE49-F238E27FC236}">
                <a16:creationId xmlns:a16="http://schemas.microsoft.com/office/drawing/2014/main" id="{3448EC86-8DF5-4566-B8C4-9F864B92CF88}"/>
              </a:ext>
            </a:extLst>
          </p:cNvPr>
          <p:cNvSpPr>
            <a:spLocks noChangeArrowheads="1"/>
          </p:cNvSpPr>
          <p:nvPr userDrawn="1"/>
        </p:nvSpPr>
        <p:spPr bwMode="auto">
          <a:xfrm>
            <a:off x="6123447" y="4432734"/>
            <a:ext cx="749300" cy="749300"/>
          </a:xfrm>
          <a:prstGeom prst="rect">
            <a:avLst/>
          </a:prstGeom>
          <a:solidFill>
            <a:srgbClr val="739283"/>
          </a:solidFill>
          <a:ln w="19050" algn="ctr">
            <a:noFill/>
            <a:miter lim="800000"/>
            <a:headEnd/>
            <a:tailEnd/>
          </a:ln>
          <a:effectLst/>
        </p:spPr>
        <p:txBody>
          <a:bodyPr wrap="none" anchor="ctr"/>
          <a:lstStyle/>
          <a:p>
            <a:pPr algn="r"/>
            <a:r>
              <a:rPr lang="en-CA" sz="1200">
                <a:solidFill>
                  <a:schemeClr val="tx2"/>
                </a:solidFill>
              </a:rPr>
              <a:t>50%</a:t>
            </a:r>
          </a:p>
          <a:p>
            <a:pPr algn="r"/>
            <a:r>
              <a:rPr lang="en-CA" sz="1200">
                <a:solidFill>
                  <a:schemeClr val="tx2"/>
                </a:solidFill>
              </a:rPr>
              <a:t>R 115</a:t>
            </a:r>
          </a:p>
          <a:p>
            <a:pPr algn="r"/>
            <a:r>
              <a:rPr lang="en-CA" sz="1200">
                <a:solidFill>
                  <a:schemeClr val="tx2"/>
                </a:solidFill>
              </a:rPr>
              <a:t>G 146</a:t>
            </a:r>
          </a:p>
          <a:p>
            <a:pPr algn="r"/>
            <a:r>
              <a:rPr lang="en-CA" sz="1200">
                <a:solidFill>
                  <a:schemeClr val="tx2"/>
                </a:solidFill>
              </a:rPr>
              <a:t>B 131</a:t>
            </a:r>
          </a:p>
        </p:txBody>
      </p:sp>
      <p:sp>
        <p:nvSpPr>
          <p:cNvPr id="30" name="Rectangle 20">
            <a:extLst>
              <a:ext uri="{FF2B5EF4-FFF2-40B4-BE49-F238E27FC236}">
                <a16:creationId xmlns:a16="http://schemas.microsoft.com/office/drawing/2014/main" id="{33FE3B3E-CDA8-48DF-9592-E37C50C11DD0}"/>
              </a:ext>
            </a:extLst>
          </p:cNvPr>
          <p:cNvSpPr>
            <a:spLocks noChangeArrowheads="1"/>
          </p:cNvSpPr>
          <p:nvPr userDrawn="1"/>
        </p:nvSpPr>
        <p:spPr bwMode="auto">
          <a:xfrm>
            <a:off x="1202619" y="4432734"/>
            <a:ext cx="749300" cy="749300"/>
          </a:xfrm>
          <a:prstGeom prst="rect">
            <a:avLst/>
          </a:prstGeom>
          <a:solidFill>
            <a:srgbClr val="BCBBBF"/>
          </a:solidFill>
          <a:ln w="19050" algn="ctr">
            <a:noFill/>
            <a:miter lim="800000"/>
            <a:headEnd/>
            <a:tailEnd/>
          </a:ln>
          <a:effectLst/>
        </p:spPr>
        <p:txBody>
          <a:bodyPr wrap="none" anchor="ctr"/>
          <a:lstStyle/>
          <a:p>
            <a:pPr algn="r"/>
            <a:r>
              <a:rPr lang="en-CA" sz="1200">
                <a:solidFill>
                  <a:schemeClr val="tx2"/>
                </a:solidFill>
              </a:rPr>
              <a:t>50%</a:t>
            </a:r>
          </a:p>
          <a:p>
            <a:pPr algn="r"/>
            <a:r>
              <a:rPr lang="en-CA" sz="1200">
                <a:solidFill>
                  <a:schemeClr val="tx2"/>
                </a:solidFill>
              </a:rPr>
              <a:t>R 188</a:t>
            </a:r>
          </a:p>
          <a:p>
            <a:pPr algn="r"/>
            <a:r>
              <a:rPr lang="en-CA" sz="1200">
                <a:solidFill>
                  <a:schemeClr val="tx2"/>
                </a:solidFill>
              </a:rPr>
              <a:t>G 187</a:t>
            </a:r>
          </a:p>
          <a:p>
            <a:pPr algn="r"/>
            <a:r>
              <a:rPr lang="en-CA" sz="1200">
                <a:solidFill>
                  <a:schemeClr val="tx2"/>
                </a:solidFill>
              </a:rPr>
              <a:t>B 191</a:t>
            </a:r>
          </a:p>
        </p:txBody>
      </p:sp>
      <p:sp>
        <p:nvSpPr>
          <p:cNvPr id="31" name="Rectangle 21">
            <a:extLst>
              <a:ext uri="{FF2B5EF4-FFF2-40B4-BE49-F238E27FC236}">
                <a16:creationId xmlns:a16="http://schemas.microsoft.com/office/drawing/2014/main" id="{F9DDCED2-8D51-4FC8-91F7-008C23BEEF13}"/>
              </a:ext>
            </a:extLst>
          </p:cNvPr>
          <p:cNvSpPr>
            <a:spLocks noChangeArrowheads="1"/>
          </p:cNvSpPr>
          <p:nvPr userDrawn="1"/>
        </p:nvSpPr>
        <p:spPr bwMode="auto">
          <a:xfrm>
            <a:off x="5285247" y="4432734"/>
            <a:ext cx="749300" cy="749300"/>
          </a:xfrm>
          <a:prstGeom prst="rect">
            <a:avLst/>
          </a:prstGeom>
          <a:solidFill>
            <a:srgbClr val="AED99E"/>
          </a:solidFill>
          <a:ln w="19050" algn="ctr">
            <a:noFill/>
            <a:miter lim="800000"/>
            <a:headEnd/>
            <a:tailEnd/>
          </a:ln>
          <a:effectLst/>
        </p:spPr>
        <p:txBody>
          <a:bodyPr wrap="none" anchor="ctr"/>
          <a:lstStyle/>
          <a:p>
            <a:pPr algn="r"/>
            <a:r>
              <a:rPr lang="en-CA" sz="1200">
                <a:solidFill>
                  <a:schemeClr val="tx2"/>
                </a:solidFill>
              </a:rPr>
              <a:t>50%</a:t>
            </a:r>
          </a:p>
          <a:p>
            <a:pPr algn="r"/>
            <a:r>
              <a:rPr lang="en-CA" sz="1200">
                <a:solidFill>
                  <a:schemeClr val="tx2"/>
                </a:solidFill>
              </a:rPr>
              <a:t>R 174</a:t>
            </a:r>
          </a:p>
          <a:p>
            <a:pPr algn="r"/>
            <a:r>
              <a:rPr lang="en-CA" sz="1200">
                <a:solidFill>
                  <a:schemeClr val="tx2"/>
                </a:solidFill>
              </a:rPr>
              <a:t>G 217</a:t>
            </a:r>
          </a:p>
          <a:p>
            <a:pPr algn="r"/>
            <a:r>
              <a:rPr lang="en-CA" sz="1200">
                <a:solidFill>
                  <a:schemeClr val="tx2"/>
                </a:solidFill>
              </a:rPr>
              <a:t>B 158</a:t>
            </a:r>
          </a:p>
        </p:txBody>
      </p:sp>
      <p:sp>
        <p:nvSpPr>
          <p:cNvPr id="32" name="Rectangle 22">
            <a:extLst>
              <a:ext uri="{FF2B5EF4-FFF2-40B4-BE49-F238E27FC236}">
                <a16:creationId xmlns:a16="http://schemas.microsoft.com/office/drawing/2014/main" id="{39FE0169-7569-4B72-B31B-FD18815F8BB0}"/>
              </a:ext>
            </a:extLst>
          </p:cNvPr>
          <p:cNvSpPr>
            <a:spLocks noChangeArrowheads="1"/>
          </p:cNvSpPr>
          <p:nvPr userDrawn="1"/>
        </p:nvSpPr>
        <p:spPr bwMode="auto">
          <a:xfrm>
            <a:off x="3720395" y="4432734"/>
            <a:ext cx="749300" cy="749300"/>
          </a:xfrm>
          <a:prstGeom prst="rect">
            <a:avLst/>
          </a:prstGeom>
          <a:solidFill>
            <a:srgbClr val="A7C4DA"/>
          </a:solidFill>
          <a:ln w="19050" algn="ctr">
            <a:noFill/>
            <a:miter lim="800000"/>
            <a:headEnd/>
            <a:tailEnd/>
          </a:ln>
          <a:effectLst/>
        </p:spPr>
        <p:txBody>
          <a:bodyPr wrap="none" anchor="ctr"/>
          <a:lstStyle/>
          <a:p>
            <a:pPr algn="r"/>
            <a:r>
              <a:rPr lang="en-CA" sz="1200">
                <a:solidFill>
                  <a:schemeClr val="tx2"/>
                </a:solidFill>
              </a:rPr>
              <a:t>50%</a:t>
            </a:r>
          </a:p>
          <a:p>
            <a:pPr algn="r"/>
            <a:r>
              <a:rPr lang="en-CA" sz="1200">
                <a:solidFill>
                  <a:schemeClr val="tx2"/>
                </a:solidFill>
              </a:rPr>
              <a:t>R 167</a:t>
            </a:r>
          </a:p>
          <a:p>
            <a:pPr algn="r"/>
            <a:r>
              <a:rPr lang="en-CA" sz="1200">
                <a:solidFill>
                  <a:schemeClr val="tx2"/>
                </a:solidFill>
              </a:rPr>
              <a:t>G 196</a:t>
            </a:r>
          </a:p>
          <a:p>
            <a:pPr algn="r"/>
            <a:r>
              <a:rPr lang="en-CA" sz="1200">
                <a:solidFill>
                  <a:schemeClr val="tx2"/>
                </a:solidFill>
              </a:rPr>
              <a:t>B 218</a:t>
            </a:r>
          </a:p>
        </p:txBody>
      </p:sp>
      <p:sp>
        <p:nvSpPr>
          <p:cNvPr id="33" name="Rectangle 23">
            <a:extLst>
              <a:ext uri="{FF2B5EF4-FFF2-40B4-BE49-F238E27FC236}">
                <a16:creationId xmlns:a16="http://schemas.microsoft.com/office/drawing/2014/main" id="{28EBD5FF-9243-4B8E-B195-3B03A7BE2F95}"/>
              </a:ext>
            </a:extLst>
          </p:cNvPr>
          <p:cNvSpPr>
            <a:spLocks noChangeArrowheads="1"/>
          </p:cNvSpPr>
          <p:nvPr userDrawn="1"/>
        </p:nvSpPr>
        <p:spPr bwMode="auto">
          <a:xfrm>
            <a:off x="2879019" y="4432734"/>
            <a:ext cx="749300" cy="749300"/>
          </a:xfrm>
          <a:prstGeom prst="rect">
            <a:avLst/>
          </a:prstGeom>
          <a:solidFill>
            <a:srgbClr val="C5E19D"/>
          </a:solidFill>
          <a:ln w="19050" algn="ctr">
            <a:noFill/>
            <a:miter lim="800000"/>
            <a:headEnd/>
            <a:tailEnd/>
          </a:ln>
          <a:effectLst/>
        </p:spPr>
        <p:txBody>
          <a:bodyPr wrap="none" anchor="ctr"/>
          <a:lstStyle/>
          <a:p>
            <a:pPr algn="r"/>
            <a:r>
              <a:rPr lang="en-CA" sz="1200">
                <a:solidFill>
                  <a:schemeClr val="tx2"/>
                </a:solidFill>
              </a:rPr>
              <a:t>50%</a:t>
            </a:r>
          </a:p>
          <a:p>
            <a:pPr algn="r"/>
            <a:r>
              <a:rPr lang="en-CA" sz="1200">
                <a:solidFill>
                  <a:schemeClr val="tx2"/>
                </a:solidFill>
              </a:rPr>
              <a:t>R 197</a:t>
            </a:r>
          </a:p>
          <a:p>
            <a:pPr algn="r"/>
            <a:r>
              <a:rPr lang="en-CA" sz="1200">
                <a:solidFill>
                  <a:schemeClr val="tx2"/>
                </a:solidFill>
              </a:rPr>
              <a:t>G 225</a:t>
            </a:r>
          </a:p>
          <a:p>
            <a:pPr algn="r"/>
            <a:r>
              <a:rPr lang="en-CA" sz="1200">
                <a:solidFill>
                  <a:schemeClr val="tx2"/>
                </a:solidFill>
              </a:rPr>
              <a:t>B 157</a:t>
            </a:r>
          </a:p>
        </p:txBody>
      </p:sp>
      <p:sp>
        <p:nvSpPr>
          <p:cNvPr id="34" name="Rectangle 24">
            <a:extLst>
              <a:ext uri="{FF2B5EF4-FFF2-40B4-BE49-F238E27FC236}">
                <a16:creationId xmlns:a16="http://schemas.microsoft.com/office/drawing/2014/main" id="{4E3679AD-4D83-40E2-B123-C2CC624CAC00}"/>
              </a:ext>
            </a:extLst>
          </p:cNvPr>
          <p:cNvSpPr>
            <a:spLocks noChangeArrowheads="1"/>
          </p:cNvSpPr>
          <p:nvPr userDrawn="1"/>
        </p:nvSpPr>
        <p:spPr bwMode="auto">
          <a:xfrm>
            <a:off x="2040819" y="5261409"/>
            <a:ext cx="749300" cy="749300"/>
          </a:xfrm>
          <a:prstGeom prst="rect">
            <a:avLst/>
          </a:prstGeom>
          <a:solidFill>
            <a:srgbClr val="F8E7C2"/>
          </a:solidFill>
          <a:ln w="19050" algn="ctr">
            <a:noFill/>
            <a:miter lim="800000"/>
            <a:headEnd/>
            <a:tailEnd/>
          </a:ln>
          <a:effectLst/>
        </p:spPr>
        <p:txBody>
          <a:bodyPr wrap="none" anchor="ctr"/>
          <a:lstStyle/>
          <a:p>
            <a:pPr algn="r"/>
            <a:r>
              <a:rPr lang="en-CA" sz="1200">
                <a:solidFill>
                  <a:schemeClr val="tx2"/>
                </a:solidFill>
              </a:rPr>
              <a:t>25%</a:t>
            </a:r>
          </a:p>
          <a:p>
            <a:pPr algn="r"/>
            <a:r>
              <a:rPr lang="en-CA" sz="1200">
                <a:solidFill>
                  <a:schemeClr val="tx2"/>
                </a:solidFill>
              </a:rPr>
              <a:t>R 248</a:t>
            </a:r>
          </a:p>
          <a:p>
            <a:pPr algn="r"/>
            <a:r>
              <a:rPr lang="en-CA" sz="1200">
                <a:solidFill>
                  <a:schemeClr val="tx2"/>
                </a:solidFill>
              </a:rPr>
              <a:t>G 231</a:t>
            </a:r>
          </a:p>
          <a:p>
            <a:pPr algn="r"/>
            <a:r>
              <a:rPr lang="en-CA" sz="1200">
                <a:solidFill>
                  <a:schemeClr val="tx2"/>
                </a:solidFill>
              </a:rPr>
              <a:t>B 194</a:t>
            </a:r>
          </a:p>
        </p:txBody>
      </p:sp>
      <p:sp>
        <p:nvSpPr>
          <p:cNvPr id="35" name="Rectangle 25">
            <a:extLst>
              <a:ext uri="{FF2B5EF4-FFF2-40B4-BE49-F238E27FC236}">
                <a16:creationId xmlns:a16="http://schemas.microsoft.com/office/drawing/2014/main" id="{EBCF1682-C6B0-4254-B288-B301BD60F727}"/>
              </a:ext>
            </a:extLst>
          </p:cNvPr>
          <p:cNvSpPr>
            <a:spLocks noChangeArrowheads="1"/>
          </p:cNvSpPr>
          <p:nvPr userDrawn="1"/>
        </p:nvSpPr>
        <p:spPr bwMode="auto">
          <a:xfrm>
            <a:off x="6123447" y="5261409"/>
            <a:ext cx="749300" cy="749300"/>
          </a:xfrm>
          <a:prstGeom prst="rect">
            <a:avLst/>
          </a:prstGeom>
          <a:solidFill>
            <a:srgbClr val="E0EBE7"/>
          </a:solidFill>
          <a:ln w="19050" algn="ctr">
            <a:noFill/>
            <a:miter lim="800000"/>
            <a:headEnd/>
            <a:tailEnd/>
          </a:ln>
          <a:effectLst/>
        </p:spPr>
        <p:txBody>
          <a:bodyPr wrap="none" anchor="ctr"/>
          <a:lstStyle/>
          <a:p>
            <a:pPr algn="r"/>
            <a:r>
              <a:rPr lang="en-CA" sz="1200">
                <a:solidFill>
                  <a:schemeClr val="tx2"/>
                </a:solidFill>
              </a:rPr>
              <a:t>10%</a:t>
            </a:r>
          </a:p>
          <a:p>
            <a:pPr algn="r"/>
            <a:r>
              <a:rPr lang="en-CA" sz="1200">
                <a:solidFill>
                  <a:schemeClr val="tx2"/>
                </a:solidFill>
              </a:rPr>
              <a:t>R 224</a:t>
            </a:r>
          </a:p>
          <a:p>
            <a:pPr algn="r"/>
            <a:r>
              <a:rPr lang="en-CA" sz="1200">
                <a:solidFill>
                  <a:schemeClr val="tx2"/>
                </a:solidFill>
              </a:rPr>
              <a:t>G 235</a:t>
            </a:r>
          </a:p>
          <a:p>
            <a:pPr algn="r"/>
            <a:r>
              <a:rPr lang="en-CA" sz="1200">
                <a:solidFill>
                  <a:schemeClr val="tx2"/>
                </a:solidFill>
              </a:rPr>
              <a:t>B 231</a:t>
            </a:r>
          </a:p>
        </p:txBody>
      </p:sp>
      <p:sp>
        <p:nvSpPr>
          <p:cNvPr id="36" name="Rectangle 26">
            <a:extLst>
              <a:ext uri="{FF2B5EF4-FFF2-40B4-BE49-F238E27FC236}">
                <a16:creationId xmlns:a16="http://schemas.microsoft.com/office/drawing/2014/main" id="{9EA97CFE-FF5E-463F-A377-CC98288D9AF1}"/>
              </a:ext>
            </a:extLst>
          </p:cNvPr>
          <p:cNvSpPr>
            <a:spLocks noChangeArrowheads="1"/>
          </p:cNvSpPr>
          <p:nvPr userDrawn="1"/>
        </p:nvSpPr>
        <p:spPr bwMode="auto">
          <a:xfrm>
            <a:off x="1202619" y="5261409"/>
            <a:ext cx="749300" cy="749300"/>
          </a:xfrm>
          <a:prstGeom prst="rect">
            <a:avLst/>
          </a:prstGeom>
          <a:solidFill>
            <a:srgbClr val="DCDCDE"/>
          </a:solidFill>
          <a:ln w="19050" algn="ctr">
            <a:noFill/>
            <a:miter lim="800000"/>
            <a:headEnd/>
            <a:tailEnd/>
          </a:ln>
          <a:effectLst/>
        </p:spPr>
        <p:txBody>
          <a:bodyPr wrap="none" anchor="ctr"/>
          <a:lstStyle/>
          <a:p>
            <a:pPr algn="r"/>
            <a:r>
              <a:rPr lang="en-CA" sz="1200">
                <a:solidFill>
                  <a:schemeClr val="tx2"/>
                </a:solidFill>
              </a:rPr>
              <a:t>25%</a:t>
            </a:r>
          </a:p>
          <a:p>
            <a:pPr algn="r"/>
            <a:r>
              <a:rPr lang="en-CA" sz="1200">
                <a:solidFill>
                  <a:schemeClr val="tx2"/>
                </a:solidFill>
              </a:rPr>
              <a:t>R 220</a:t>
            </a:r>
          </a:p>
          <a:p>
            <a:pPr algn="r"/>
            <a:r>
              <a:rPr lang="en-CA" sz="1200">
                <a:solidFill>
                  <a:schemeClr val="tx2"/>
                </a:solidFill>
              </a:rPr>
              <a:t>G 220</a:t>
            </a:r>
          </a:p>
          <a:p>
            <a:pPr algn="r"/>
            <a:r>
              <a:rPr lang="en-CA" sz="1200">
                <a:solidFill>
                  <a:schemeClr val="tx2"/>
                </a:solidFill>
              </a:rPr>
              <a:t>B 222</a:t>
            </a:r>
          </a:p>
        </p:txBody>
      </p:sp>
      <p:sp>
        <p:nvSpPr>
          <p:cNvPr id="37" name="Rectangle 27">
            <a:extLst>
              <a:ext uri="{FF2B5EF4-FFF2-40B4-BE49-F238E27FC236}">
                <a16:creationId xmlns:a16="http://schemas.microsoft.com/office/drawing/2014/main" id="{7D7327A5-B1D1-4701-B95D-1CD79D3A78ED}"/>
              </a:ext>
            </a:extLst>
          </p:cNvPr>
          <p:cNvSpPr>
            <a:spLocks noChangeArrowheads="1"/>
          </p:cNvSpPr>
          <p:nvPr userDrawn="1"/>
        </p:nvSpPr>
        <p:spPr bwMode="auto">
          <a:xfrm>
            <a:off x="5285247" y="5261409"/>
            <a:ext cx="749300" cy="749300"/>
          </a:xfrm>
          <a:prstGeom prst="rect">
            <a:avLst/>
          </a:prstGeom>
          <a:solidFill>
            <a:srgbClr val="E6F1E0"/>
          </a:solidFill>
          <a:ln w="19050" algn="ctr">
            <a:noFill/>
            <a:miter lim="800000"/>
            <a:headEnd/>
            <a:tailEnd/>
          </a:ln>
          <a:effectLst/>
        </p:spPr>
        <p:txBody>
          <a:bodyPr wrap="none" anchor="ctr"/>
          <a:lstStyle/>
          <a:p>
            <a:pPr algn="r"/>
            <a:r>
              <a:rPr lang="en-CA" sz="1200">
                <a:solidFill>
                  <a:schemeClr val="tx2"/>
                </a:solidFill>
              </a:rPr>
              <a:t>20%</a:t>
            </a:r>
          </a:p>
          <a:p>
            <a:pPr algn="r"/>
            <a:r>
              <a:rPr lang="en-CA" sz="1200">
                <a:solidFill>
                  <a:schemeClr val="tx2"/>
                </a:solidFill>
              </a:rPr>
              <a:t>R 230</a:t>
            </a:r>
          </a:p>
          <a:p>
            <a:pPr algn="r"/>
            <a:r>
              <a:rPr lang="en-CA" sz="1200">
                <a:solidFill>
                  <a:schemeClr val="tx2"/>
                </a:solidFill>
              </a:rPr>
              <a:t>G 241</a:t>
            </a:r>
          </a:p>
          <a:p>
            <a:pPr algn="r"/>
            <a:r>
              <a:rPr lang="en-CA" sz="1200">
                <a:solidFill>
                  <a:schemeClr val="tx2"/>
                </a:solidFill>
              </a:rPr>
              <a:t>B 224</a:t>
            </a:r>
          </a:p>
        </p:txBody>
      </p:sp>
      <p:sp>
        <p:nvSpPr>
          <p:cNvPr id="38" name="Rectangle 28">
            <a:extLst>
              <a:ext uri="{FF2B5EF4-FFF2-40B4-BE49-F238E27FC236}">
                <a16:creationId xmlns:a16="http://schemas.microsoft.com/office/drawing/2014/main" id="{B7407838-A0F7-499C-B36B-4089A08360C3}"/>
              </a:ext>
            </a:extLst>
          </p:cNvPr>
          <p:cNvSpPr>
            <a:spLocks noChangeArrowheads="1"/>
          </p:cNvSpPr>
          <p:nvPr userDrawn="1"/>
        </p:nvSpPr>
        <p:spPr bwMode="auto">
          <a:xfrm>
            <a:off x="3720395" y="5261409"/>
            <a:ext cx="749300" cy="749300"/>
          </a:xfrm>
          <a:prstGeom prst="rect">
            <a:avLst/>
          </a:prstGeom>
          <a:solidFill>
            <a:srgbClr val="CEDDEA"/>
          </a:solidFill>
          <a:ln w="19050" algn="ctr">
            <a:noFill/>
            <a:miter lim="800000"/>
            <a:headEnd/>
            <a:tailEnd/>
          </a:ln>
          <a:effectLst/>
        </p:spPr>
        <p:txBody>
          <a:bodyPr wrap="none" anchor="ctr"/>
          <a:lstStyle/>
          <a:p>
            <a:pPr algn="r"/>
            <a:r>
              <a:rPr lang="en-CA" sz="1200">
                <a:solidFill>
                  <a:schemeClr val="tx2"/>
                </a:solidFill>
              </a:rPr>
              <a:t>25%</a:t>
            </a:r>
          </a:p>
          <a:p>
            <a:pPr algn="r"/>
            <a:r>
              <a:rPr lang="en-CA" sz="1200">
                <a:solidFill>
                  <a:schemeClr val="tx2"/>
                </a:solidFill>
              </a:rPr>
              <a:t>R 206</a:t>
            </a:r>
          </a:p>
          <a:p>
            <a:pPr algn="r"/>
            <a:r>
              <a:rPr lang="en-CA" sz="1200">
                <a:solidFill>
                  <a:schemeClr val="tx2"/>
                </a:solidFill>
              </a:rPr>
              <a:t>G 221</a:t>
            </a:r>
          </a:p>
          <a:p>
            <a:pPr algn="r"/>
            <a:r>
              <a:rPr lang="en-CA" sz="1200">
                <a:solidFill>
                  <a:schemeClr val="tx2"/>
                </a:solidFill>
              </a:rPr>
              <a:t>B 234</a:t>
            </a:r>
          </a:p>
        </p:txBody>
      </p:sp>
      <p:sp>
        <p:nvSpPr>
          <p:cNvPr id="39" name="Rectangle 29">
            <a:extLst>
              <a:ext uri="{FF2B5EF4-FFF2-40B4-BE49-F238E27FC236}">
                <a16:creationId xmlns:a16="http://schemas.microsoft.com/office/drawing/2014/main" id="{39EB60A6-76AE-48CE-B28C-C67FB55D0FFF}"/>
              </a:ext>
            </a:extLst>
          </p:cNvPr>
          <p:cNvSpPr>
            <a:spLocks noChangeArrowheads="1"/>
          </p:cNvSpPr>
          <p:nvPr userDrawn="1"/>
        </p:nvSpPr>
        <p:spPr bwMode="auto">
          <a:xfrm>
            <a:off x="2879019" y="5261409"/>
            <a:ext cx="749300" cy="749300"/>
          </a:xfrm>
          <a:prstGeom prst="rect">
            <a:avLst/>
          </a:prstGeom>
          <a:solidFill>
            <a:srgbClr val="EDF5E0"/>
          </a:solidFill>
          <a:ln w="19050" algn="ctr">
            <a:noFill/>
            <a:miter lim="800000"/>
            <a:headEnd/>
            <a:tailEnd/>
          </a:ln>
          <a:effectLst/>
        </p:spPr>
        <p:txBody>
          <a:bodyPr wrap="none" anchor="ctr"/>
          <a:lstStyle/>
          <a:p>
            <a:pPr algn="r"/>
            <a:r>
              <a:rPr lang="en-CA" sz="1200">
                <a:solidFill>
                  <a:schemeClr val="tx2"/>
                </a:solidFill>
              </a:rPr>
              <a:t>20%</a:t>
            </a:r>
          </a:p>
          <a:p>
            <a:pPr algn="r"/>
            <a:r>
              <a:rPr lang="en-CA" sz="1200">
                <a:solidFill>
                  <a:schemeClr val="tx2"/>
                </a:solidFill>
              </a:rPr>
              <a:t>R 237</a:t>
            </a:r>
          </a:p>
          <a:p>
            <a:pPr algn="r"/>
            <a:r>
              <a:rPr lang="en-CA" sz="1200">
                <a:solidFill>
                  <a:schemeClr val="tx2"/>
                </a:solidFill>
              </a:rPr>
              <a:t>G 245</a:t>
            </a:r>
          </a:p>
          <a:p>
            <a:pPr algn="r"/>
            <a:r>
              <a:rPr lang="en-CA" sz="1200">
                <a:solidFill>
                  <a:schemeClr val="tx2"/>
                </a:solidFill>
              </a:rPr>
              <a:t>B 224</a:t>
            </a:r>
          </a:p>
        </p:txBody>
      </p:sp>
      <p:sp>
        <p:nvSpPr>
          <p:cNvPr id="40" name="Rectangle 30">
            <a:extLst>
              <a:ext uri="{FF2B5EF4-FFF2-40B4-BE49-F238E27FC236}">
                <a16:creationId xmlns:a16="http://schemas.microsoft.com/office/drawing/2014/main" id="{629E7092-E488-4987-9505-816E0A6410E7}"/>
              </a:ext>
            </a:extLst>
          </p:cNvPr>
          <p:cNvSpPr>
            <a:spLocks noChangeAspect="1" noChangeArrowheads="1"/>
          </p:cNvSpPr>
          <p:nvPr userDrawn="1"/>
        </p:nvSpPr>
        <p:spPr bwMode="auto">
          <a:xfrm>
            <a:off x="2879019" y="1451409"/>
            <a:ext cx="749808" cy="749808"/>
          </a:xfrm>
          <a:prstGeom prst="rect">
            <a:avLst/>
          </a:prstGeom>
          <a:solidFill>
            <a:schemeClr val="bg2"/>
          </a:solidFill>
          <a:ln w="19050" algn="ctr">
            <a:noFill/>
            <a:miter lim="800000"/>
            <a:headEnd/>
            <a:tailEnd/>
          </a:ln>
          <a:effectLst/>
        </p:spPr>
        <p:txBody>
          <a:bodyPr wrap="none" anchor="ctr"/>
          <a:lstStyle/>
          <a:p>
            <a:pPr algn="r"/>
            <a:r>
              <a:rPr lang="en-CA" sz="1200">
                <a:solidFill>
                  <a:schemeClr val="bg1"/>
                </a:solidFill>
              </a:rPr>
              <a:t>R 000</a:t>
            </a:r>
          </a:p>
          <a:p>
            <a:pPr algn="r"/>
            <a:r>
              <a:rPr lang="en-CA" sz="1200">
                <a:solidFill>
                  <a:schemeClr val="bg1"/>
                </a:solidFill>
              </a:rPr>
              <a:t>G 162</a:t>
            </a:r>
          </a:p>
          <a:p>
            <a:pPr algn="r"/>
            <a:r>
              <a:rPr lang="en-CA" sz="1200">
                <a:solidFill>
                  <a:schemeClr val="bg1"/>
                </a:solidFill>
              </a:rPr>
              <a:t>B 033</a:t>
            </a:r>
          </a:p>
        </p:txBody>
      </p:sp>
      <p:sp>
        <p:nvSpPr>
          <p:cNvPr id="41" name="Rectangle 32">
            <a:extLst>
              <a:ext uri="{FF2B5EF4-FFF2-40B4-BE49-F238E27FC236}">
                <a16:creationId xmlns:a16="http://schemas.microsoft.com/office/drawing/2014/main" id="{9B217ECC-1787-4A97-8D7A-9BA399A94962}"/>
              </a:ext>
            </a:extLst>
          </p:cNvPr>
          <p:cNvSpPr>
            <a:spLocks noChangeAspect="1" noChangeArrowheads="1"/>
          </p:cNvSpPr>
          <p:nvPr userDrawn="1"/>
        </p:nvSpPr>
        <p:spPr bwMode="auto">
          <a:xfrm>
            <a:off x="2040819" y="1451409"/>
            <a:ext cx="749808" cy="749808"/>
          </a:xfrm>
          <a:prstGeom prst="rect">
            <a:avLst/>
          </a:prstGeom>
          <a:solidFill>
            <a:schemeClr val="tx1"/>
          </a:solidFill>
          <a:ln w="19050" algn="ctr">
            <a:noFill/>
            <a:miter lim="800000"/>
            <a:headEnd/>
            <a:tailEnd/>
          </a:ln>
          <a:effectLst/>
        </p:spPr>
        <p:txBody>
          <a:bodyPr wrap="none" anchor="ctr"/>
          <a:lstStyle/>
          <a:p>
            <a:pPr algn="r"/>
            <a:r>
              <a:rPr lang="en-CA" sz="1200">
                <a:solidFill>
                  <a:schemeClr val="bg1"/>
                </a:solidFill>
              </a:rPr>
              <a:t>R 106</a:t>
            </a:r>
          </a:p>
          <a:p>
            <a:pPr algn="r"/>
            <a:r>
              <a:rPr lang="en-CA" sz="1200">
                <a:solidFill>
                  <a:schemeClr val="bg1"/>
                </a:solidFill>
              </a:rPr>
              <a:t>G 115</a:t>
            </a:r>
          </a:p>
          <a:p>
            <a:pPr algn="r"/>
            <a:r>
              <a:rPr lang="en-CA" sz="1200">
                <a:solidFill>
                  <a:schemeClr val="bg1"/>
                </a:solidFill>
              </a:rPr>
              <a:t>B 123</a:t>
            </a:r>
          </a:p>
        </p:txBody>
      </p:sp>
      <p:sp>
        <p:nvSpPr>
          <p:cNvPr id="42" name="Rectangle 34">
            <a:extLst>
              <a:ext uri="{FF2B5EF4-FFF2-40B4-BE49-F238E27FC236}">
                <a16:creationId xmlns:a16="http://schemas.microsoft.com/office/drawing/2014/main" id="{B0CF6687-CB60-4356-BAF9-60358D228AD3}"/>
              </a:ext>
            </a:extLst>
          </p:cNvPr>
          <p:cNvSpPr>
            <a:spLocks noChangeAspect="1" noChangeArrowheads="1"/>
          </p:cNvSpPr>
          <p:nvPr userDrawn="1"/>
        </p:nvSpPr>
        <p:spPr bwMode="auto">
          <a:xfrm>
            <a:off x="1202111" y="1451409"/>
            <a:ext cx="749808" cy="749808"/>
          </a:xfrm>
          <a:prstGeom prst="rect">
            <a:avLst/>
          </a:prstGeom>
          <a:solidFill>
            <a:schemeClr val="bg1"/>
          </a:solidFill>
          <a:ln w="19050" algn="ctr">
            <a:solidFill>
              <a:schemeClr val="tx2"/>
            </a:solidFill>
            <a:miter lim="800000"/>
            <a:headEnd/>
            <a:tailEnd/>
          </a:ln>
          <a:effectLst/>
        </p:spPr>
        <p:txBody>
          <a:bodyPr wrap="none" anchor="ctr"/>
          <a:lstStyle/>
          <a:p>
            <a:pPr algn="r"/>
            <a:r>
              <a:rPr lang="en-CA" sz="1200">
                <a:solidFill>
                  <a:schemeClr val="tx2"/>
                </a:solidFill>
              </a:rPr>
              <a:t>R 255</a:t>
            </a:r>
          </a:p>
          <a:p>
            <a:pPr algn="r"/>
            <a:r>
              <a:rPr lang="en-CA" sz="1200">
                <a:solidFill>
                  <a:schemeClr val="tx2"/>
                </a:solidFill>
              </a:rPr>
              <a:t>G 255</a:t>
            </a:r>
          </a:p>
          <a:p>
            <a:pPr algn="r"/>
            <a:r>
              <a:rPr lang="en-CA" sz="1200">
                <a:solidFill>
                  <a:schemeClr val="tx2"/>
                </a:solidFill>
              </a:rPr>
              <a:t>B 255</a:t>
            </a:r>
          </a:p>
        </p:txBody>
      </p:sp>
      <p:sp>
        <p:nvSpPr>
          <p:cNvPr id="43" name="Text Box 35">
            <a:extLst>
              <a:ext uri="{FF2B5EF4-FFF2-40B4-BE49-F238E27FC236}">
                <a16:creationId xmlns:a16="http://schemas.microsoft.com/office/drawing/2014/main" id="{9E12AD8E-C013-4CE0-B392-00B18A70BFD2}"/>
              </a:ext>
            </a:extLst>
          </p:cNvPr>
          <p:cNvSpPr txBox="1">
            <a:spLocks noChangeArrowheads="1"/>
          </p:cNvSpPr>
          <p:nvPr userDrawn="1"/>
        </p:nvSpPr>
        <p:spPr bwMode="auto">
          <a:xfrm>
            <a:off x="2085836" y="1119624"/>
            <a:ext cx="559833" cy="338554"/>
          </a:xfrm>
          <a:prstGeom prst="rect">
            <a:avLst/>
          </a:prstGeom>
          <a:noFill/>
          <a:ln w="19050" algn="ctr">
            <a:noFill/>
            <a:miter lim="800000"/>
            <a:headEnd/>
            <a:tailEnd/>
          </a:ln>
          <a:effectLst/>
        </p:spPr>
        <p:txBody>
          <a:bodyPr wrap="none">
            <a:spAutoFit/>
          </a:bodyPr>
          <a:lstStyle/>
          <a:p>
            <a:pPr algn="ctr"/>
            <a:r>
              <a:rPr lang="en-CA" sz="1600"/>
              <a:t>Font</a:t>
            </a:r>
          </a:p>
        </p:txBody>
      </p:sp>
      <p:sp>
        <p:nvSpPr>
          <p:cNvPr id="44" name="Text Box 36">
            <a:extLst>
              <a:ext uri="{FF2B5EF4-FFF2-40B4-BE49-F238E27FC236}">
                <a16:creationId xmlns:a16="http://schemas.microsoft.com/office/drawing/2014/main" id="{EF118A4A-B76B-438D-9BAA-8D337C081C76}"/>
              </a:ext>
            </a:extLst>
          </p:cNvPr>
          <p:cNvSpPr txBox="1">
            <a:spLocks noChangeArrowheads="1"/>
          </p:cNvSpPr>
          <p:nvPr userDrawn="1"/>
        </p:nvSpPr>
        <p:spPr bwMode="auto">
          <a:xfrm>
            <a:off x="2886140" y="1119624"/>
            <a:ext cx="628697" cy="338554"/>
          </a:xfrm>
          <a:prstGeom prst="rect">
            <a:avLst/>
          </a:prstGeom>
          <a:noFill/>
          <a:ln w="19050" algn="ctr">
            <a:noFill/>
            <a:miter lim="800000"/>
            <a:headEnd/>
            <a:tailEnd/>
          </a:ln>
          <a:effectLst/>
        </p:spPr>
        <p:txBody>
          <a:bodyPr wrap="none">
            <a:spAutoFit/>
          </a:bodyPr>
          <a:lstStyle/>
          <a:p>
            <a:pPr algn="ctr"/>
            <a:r>
              <a:rPr lang="en-CA" sz="1600"/>
              <a:t>Titles</a:t>
            </a:r>
          </a:p>
        </p:txBody>
      </p:sp>
      <p:sp>
        <p:nvSpPr>
          <p:cNvPr id="45" name="Text Box 37">
            <a:extLst>
              <a:ext uri="{FF2B5EF4-FFF2-40B4-BE49-F238E27FC236}">
                <a16:creationId xmlns:a16="http://schemas.microsoft.com/office/drawing/2014/main" id="{05B02C70-042A-49FA-ABE6-7D9CCC277F39}"/>
              </a:ext>
            </a:extLst>
          </p:cNvPr>
          <p:cNvSpPr txBox="1">
            <a:spLocks noChangeArrowheads="1"/>
          </p:cNvSpPr>
          <p:nvPr userDrawn="1"/>
        </p:nvSpPr>
        <p:spPr bwMode="auto">
          <a:xfrm>
            <a:off x="1239450" y="1119624"/>
            <a:ext cx="591509" cy="338554"/>
          </a:xfrm>
          <a:prstGeom prst="rect">
            <a:avLst/>
          </a:prstGeom>
          <a:noFill/>
          <a:ln w="19050" algn="ctr">
            <a:noFill/>
            <a:miter lim="800000"/>
            <a:headEnd/>
            <a:tailEnd/>
          </a:ln>
          <a:effectLst/>
        </p:spPr>
        <p:txBody>
          <a:bodyPr wrap="none">
            <a:spAutoFit/>
          </a:bodyPr>
          <a:lstStyle/>
          <a:p>
            <a:pPr algn="ctr"/>
            <a:r>
              <a:rPr lang="en-CA" sz="1600"/>
              <a:t>Bkgd</a:t>
            </a:r>
          </a:p>
        </p:txBody>
      </p:sp>
      <p:sp>
        <p:nvSpPr>
          <p:cNvPr id="46" name="Rectangle 30">
            <a:extLst>
              <a:ext uri="{FF2B5EF4-FFF2-40B4-BE49-F238E27FC236}">
                <a16:creationId xmlns:a16="http://schemas.microsoft.com/office/drawing/2014/main" id="{0D63668E-4AEF-4283-8788-8F9DEA277F24}"/>
              </a:ext>
            </a:extLst>
          </p:cNvPr>
          <p:cNvSpPr>
            <a:spLocks noChangeAspect="1" noChangeArrowheads="1"/>
          </p:cNvSpPr>
          <p:nvPr userDrawn="1"/>
        </p:nvSpPr>
        <p:spPr bwMode="auto">
          <a:xfrm>
            <a:off x="3719887" y="1451409"/>
            <a:ext cx="749808" cy="749808"/>
          </a:xfrm>
          <a:prstGeom prst="rect">
            <a:avLst/>
          </a:prstGeom>
          <a:solidFill>
            <a:schemeClr val="tx2"/>
          </a:solidFill>
          <a:ln w="19050" algn="ctr">
            <a:noFill/>
            <a:miter lim="800000"/>
            <a:headEnd/>
            <a:tailEnd/>
          </a:ln>
          <a:effectLst/>
        </p:spPr>
        <p:txBody>
          <a:bodyPr wrap="none" anchor="ctr"/>
          <a:lstStyle/>
          <a:p>
            <a:pPr algn="r"/>
            <a:r>
              <a:rPr lang="en-CA" sz="1200">
                <a:solidFill>
                  <a:schemeClr val="bg1"/>
                </a:solidFill>
              </a:rPr>
              <a:t>R 000</a:t>
            </a:r>
          </a:p>
          <a:p>
            <a:pPr algn="r"/>
            <a:r>
              <a:rPr lang="en-CA" sz="1200">
                <a:solidFill>
                  <a:schemeClr val="bg1"/>
                </a:solidFill>
              </a:rPr>
              <a:t>G 000</a:t>
            </a:r>
          </a:p>
          <a:p>
            <a:pPr algn="r"/>
            <a:r>
              <a:rPr lang="en-CA" sz="1200">
                <a:solidFill>
                  <a:schemeClr val="bg1"/>
                </a:solidFill>
              </a:rPr>
              <a:t>B 000</a:t>
            </a:r>
          </a:p>
        </p:txBody>
      </p:sp>
      <p:sp>
        <p:nvSpPr>
          <p:cNvPr id="47" name="Text Box 36">
            <a:extLst>
              <a:ext uri="{FF2B5EF4-FFF2-40B4-BE49-F238E27FC236}">
                <a16:creationId xmlns:a16="http://schemas.microsoft.com/office/drawing/2014/main" id="{DC9C79DF-A25F-4E32-88C6-647703653EFF}"/>
              </a:ext>
            </a:extLst>
          </p:cNvPr>
          <p:cNvSpPr txBox="1">
            <a:spLocks noChangeArrowheads="1"/>
          </p:cNvSpPr>
          <p:nvPr userDrawn="1"/>
        </p:nvSpPr>
        <p:spPr bwMode="auto">
          <a:xfrm>
            <a:off x="3737427" y="1119624"/>
            <a:ext cx="607859" cy="338554"/>
          </a:xfrm>
          <a:prstGeom prst="rect">
            <a:avLst/>
          </a:prstGeom>
          <a:noFill/>
          <a:ln w="19050" algn="ctr">
            <a:noFill/>
            <a:miter lim="800000"/>
            <a:headEnd/>
            <a:tailEnd/>
          </a:ln>
          <a:effectLst/>
        </p:spPr>
        <p:txBody>
          <a:bodyPr wrap="none">
            <a:spAutoFit/>
          </a:bodyPr>
          <a:lstStyle/>
          <a:p>
            <a:pPr algn="ctr"/>
            <a:r>
              <a:rPr lang="en-CA" sz="1600"/>
              <a:t>Lines</a:t>
            </a:r>
          </a:p>
        </p:txBody>
      </p:sp>
      <p:cxnSp>
        <p:nvCxnSpPr>
          <p:cNvPr id="48" name="Straight Connector 47">
            <a:extLst>
              <a:ext uri="{FF2B5EF4-FFF2-40B4-BE49-F238E27FC236}">
                <a16:creationId xmlns:a16="http://schemas.microsoft.com/office/drawing/2014/main" id="{88DDBDFF-1FC3-4120-8586-71A9CCA95FF7}"/>
              </a:ext>
            </a:extLst>
          </p:cNvPr>
          <p:cNvCxnSpPr/>
          <p:nvPr userDrawn="1"/>
        </p:nvCxnSpPr>
        <p:spPr>
          <a:xfrm>
            <a:off x="406400" y="692020"/>
            <a:ext cx="11785600" cy="0"/>
          </a:xfrm>
          <a:prstGeom prst="line">
            <a:avLst/>
          </a:prstGeom>
          <a:ln w="190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8444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264">
          <p15:clr>
            <a:srgbClr val="FBAE40"/>
          </p15:clr>
        </p15:guide>
        <p15:guide id="4" pos="7296">
          <p15:clr>
            <a:srgbClr val="FBAE40"/>
          </p15:clr>
        </p15:guide>
        <p15:guide id="5" pos="192">
          <p15:clr>
            <a:srgbClr val="FBAE40"/>
          </p15:clr>
        </p15:guide>
        <p15:guide id="6" orient="horz" pos="43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FE67-C0B0-48EB-93FA-3EC51085BA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0CD2A-C5F0-4DDA-8095-B781F0FA7A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EDDFE-E560-4A6F-93E4-939A261C4C44}"/>
              </a:ext>
            </a:extLst>
          </p:cNvPr>
          <p:cNvSpPr>
            <a:spLocks noGrp="1"/>
          </p:cNvSpPr>
          <p:nvPr>
            <p:ph type="dt" sz="half" idx="10"/>
          </p:nvPr>
        </p:nvSpPr>
        <p:spPr/>
        <p:txBody>
          <a:bodyPr/>
          <a:lstStyle/>
          <a:p>
            <a:fld id="{012929AF-474C-4AD4-8F28-B9BB685B6004}" type="datetimeFigureOut">
              <a:rPr lang="en-US" smtClean="0"/>
              <a:t>10/15/2021</a:t>
            </a:fld>
            <a:endParaRPr lang="en-US"/>
          </a:p>
        </p:txBody>
      </p:sp>
      <p:sp>
        <p:nvSpPr>
          <p:cNvPr id="5" name="Footer Placeholder 4">
            <a:extLst>
              <a:ext uri="{FF2B5EF4-FFF2-40B4-BE49-F238E27FC236}">
                <a16:creationId xmlns:a16="http://schemas.microsoft.com/office/drawing/2014/main" id="{12EF0E29-3BE2-44E3-92BE-6B03646FD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DEF40-357F-415B-AA1F-43DBEB168F4A}"/>
              </a:ext>
            </a:extLst>
          </p:cNvPr>
          <p:cNvSpPr>
            <a:spLocks noGrp="1"/>
          </p:cNvSpPr>
          <p:nvPr>
            <p:ph type="sldNum" sz="quarter" idx="12"/>
          </p:nvPr>
        </p:nvSpPr>
        <p:spPr/>
        <p:txBody>
          <a:bodyPr/>
          <a:lstStyle/>
          <a:p>
            <a:fld id="{24BF592D-008D-4AC9-927A-150F11A88F2E}" type="slidenum">
              <a:rPr lang="en-US" smtClean="0"/>
              <a:t>‹#›</a:t>
            </a:fld>
            <a:endParaRPr lang="en-US"/>
          </a:p>
        </p:txBody>
      </p:sp>
    </p:spTree>
    <p:extLst>
      <p:ext uri="{BB962C8B-B14F-4D97-AF65-F5344CB8AC3E}">
        <p14:creationId xmlns:p14="http://schemas.microsoft.com/office/powerpoint/2010/main" val="26493250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97B56-8415-6C45-AC5E-1CA65080B1D0}"/>
              </a:ext>
            </a:extLst>
          </p:cNvPr>
          <p:cNvSpPr/>
          <p:nvPr userDrawn="1"/>
        </p:nvSpPr>
        <p:spPr>
          <a:xfrm>
            <a:off x="-28575" y="0"/>
            <a:ext cx="1222057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Regular"/>
            </a:endParaRPr>
          </a:p>
        </p:txBody>
      </p:sp>
      <p:grpSp>
        <p:nvGrpSpPr>
          <p:cNvPr id="10" name="Group 9">
            <a:extLst>
              <a:ext uri="{FF2B5EF4-FFF2-40B4-BE49-F238E27FC236}">
                <a16:creationId xmlns:a16="http://schemas.microsoft.com/office/drawing/2014/main" id="{0F85B64D-5F59-B242-9641-DA4D29955D48}"/>
              </a:ext>
            </a:extLst>
          </p:cNvPr>
          <p:cNvGrpSpPr/>
          <p:nvPr userDrawn="1"/>
        </p:nvGrpSpPr>
        <p:grpSpPr>
          <a:xfrm>
            <a:off x="-46655" y="-13447"/>
            <a:ext cx="12256735" cy="6884895"/>
            <a:chOff x="-46655" y="-13447"/>
            <a:chExt cx="12256735" cy="6884895"/>
          </a:xfrm>
        </p:grpSpPr>
        <p:pic>
          <p:nvPicPr>
            <p:cNvPr id="3" name="Picture 2">
              <a:extLst>
                <a:ext uri="{FF2B5EF4-FFF2-40B4-BE49-F238E27FC236}">
                  <a16:creationId xmlns:a16="http://schemas.microsoft.com/office/drawing/2014/main" id="{EAE0FF71-372B-AE47-B398-E97FD65D3350}"/>
                </a:ext>
              </a:extLst>
            </p:cNvPr>
            <p:cNvPicPr>
              <a:picLocks noChangeAspect="1"/>
            </p:cNvPicPr>
            <p:nvPr userDrawn="1"/>
          </p:nvPicPr>
          <p:blipFill>
            <a:blip r:embed="rId2">
              <a:alphaModFix amt="49000"/>
            </a:blip>
            <a:stretch>
              <a:fillRect/>
            </a:stretch>
          </p:blipFill>
          <p:spPr>
            <a:xfrm>
              <a:off x="-46655" y="-13447"/>
              <a:ext cx="7589788" cy="4918731"/>
            </a:xfrm>
            <a:prstGeom prst="rect">
              <a:avLst/>
            </a:prstGeom>
          </p:spPr>
        </p:pic>
        <p:pic>
          <p:nvPicPr>
            <p:cNvPr id="14" name="Picture 13">
              <a:extLst>
                <a:ext uri="{FF2B5EF4-FFF2-40B4-BE49-F238E27FC236}">
                  <a16:creationId xmlns:a16="http://schemas.microsoft.com/office/drawing/2014/main" id="{55B0DABF-A38D-F94F-A5C9-E57C00845210}"/>
                </a:ext>
              </a:extLst>
            </p:cNvPr>
            <p:cNvPicPr>
              <a:picLocks noChangeAspect="1"/>
            </p:cNvPicPr>
            <p:nvPr userDrawn="1"/>
          </p:nvPicPr>
          <p:blipFill rotWithShape="1">
            <a:blip r:embed="rId2">
              <a:alphaModFix amt="49000"/>
            </a:blip>
            <a:srcRect l="-1" r="37756"/>
            <a:stretch/>
          </p:blipFill>
          <p:spPr>
            <a:xfrm>
              <a:off x="7485880" y="-13447"/>
              <a:ext cx="4724200" cy="4918731"/>
            </a:xfrm>
            <a:prstGeom prst="rect">
              <a:avLst/>
            </a:prstGeom>
          </p:spPr>
        </p:pic>
        <p:pic>
          <p:nvPicPr>
            <p:cNvPr id="16" name="Picture 15">
              <a:extLst>
                <a:ext uri="{FF2B5EF4-FFF2-40B4-BE49-F238E27FC236}">
                  <a16:creationId xmlns:a16="http://schemas.microsoft.com/office/drawing/2014/main" id="{7C719D8F-559D-224C-8CBD-67963EC40D13}"/>
                </a:ext>
              </a:extLst>
            </p:cNvPr>
            <p:cNvPicPr>
              <a:picLocks noChangeAspect="1"/>
            </p:cNvPicPr>
            <p:nvPr userDrawn="1"/>
          </p:nvPicPr>
          <p:blipFill rotWithShape="1">
            <a:blip r:embed="rId2">
              <a:alphaModFix amt="49000"/>
            </a:blip>
            <a:srcRect l="3191" b="59207"/>
            <a:stretch/>
          </p:blipFill>
          <p:spPr>
            <a:xfrm>
              <a:off x="-28575" y="4864944"/>
              <a:ext cx="7347590" cy="2006504"/>
            </a:xfrm>
            <a:prstGeom prst="rect">
              <a:avLst/>
            </a:prstGeom>
          </p:spPr>
        </p:pic>
        <p:pic>
          <p:nvPicPr>
            <p:cNvPr id="17" name="Picture 16">
              <a:extLst>
                <a:ext uri="{FF2B5EF4-FFF2-40B4-BE49-F238E27FC236}">
                  <a16:creationId xmlns:a16="http://schemas.microsoft.com/office/drawing/2014/main" id="{06B43B0A-BD12-8A4A-AB12-77286990484D}"/>
                </a:ext>
              </a:extLst>
            </p:cNvPr>
            <p:cNvPicPr>
              <a:picLocks noChangeAspect="1"/>
            </p:cNvPicPr>
            <p:nvPr userDrawn="1"/>
          </p:nvPicPr>
          <p:blipFill rotWithShape="1">
            <a:blip r:embed="rId2">
              <a:alphaModFix amt="49000"/>
            </a:blip>
            <a:srcRect r="35041" b="59207"/>
            <a:stretch/>
          </p:blipFill>
          <p:spPr>
            <a:xfrm>
              <a:off x="7261762" y="4864944"/>
              <a:ext cx="4930238" cy="2006504"/>
            </a:xfrm>
            <a:prstGeom prst="rect">
              <a:avLst/>
            </a:prstGeom>
          </p:spPr>
        </p:pic>
      </p:grpSp>
      <p:sp>
        <p:nvSpPr>
          <p:cNvPr id="5" name="Rectangle 4">
            <a:extLst>
              <a:ext uri="{FF2B5EF4-FFF2-40B4-BE49-F238E27FC236}">
                <a16:creationId xmlns:a16="http://schemas.microsoft.com/office/drawing/2014/main" id="{8D46FDD6-F7B2-A64A-9C90-AD5766762DF9}"/>
              </a:ext>
            </a:extLst>
          </p:cNvPr>
          <p:cNvSpPr/>
          <p:nvPr userDrawn="1"/>
        </p:nvSpPr>
        <p:spPr>
          <a:xfrm>
            <a:off x="485422" y="451556"/>
            <a:ext cx="11130845" cy="5904794"/>
          </a:xfrm>
          <a:prstGeom prst="rect">
            <a:avLst/>
          </a:prstGeom>
          <a:solidFill>
            <a:srgbClr val="34B233">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Regular"/>
            </a:endParaRPr>
          </a:p>
        </p:txBody>
      </p:sp>
      <p:sp>
        <p:nvSpPr>
          <p:cNvPr id="6" name="Title 1">
            <a:extLst>
              <a:ext uri="{FF2B5EF4-FFF2-40B4-BE49-F238E27FC236}">
                <a16:creationId xmlns:a16="http://schemas.microsoft.com/office/drawing/2014/main" id="{6786D9D4-B73B-6A46-B114-996F47AC6237}"/>
              </a:ext>
            </a:extLst>
          </p:cNvPr>
          <p:cNvSpPr>
            <a:spLocks noGrp="1"/>
          </p:cNvSpPr>
          <p:nvPr userDrawn="1">
            <p:ph type="ctrTitle" hasCustomPrompt="1"/>
          </p:nvPr>
        </p:nvSpPr>
        <p:spPr>
          <a:xfrm>
            <a:off x="718932" y="2525244"/>
            <a:ext cx="10561842" cy="731837"/>
          </a:xfrm>
        </p:spPr>
        <p:txBody>
          <a:bodyPr anchor="b">
            <a:normAutofit/>
          </a:bodyPr>
          <a:lstStyle>
            <a:lvl1pPr algn="l">
              <a:defRPr sz="4800" b="1" i="0">
                <a:solidFill>
                  <a:schemeClr val="bg1"/>
                </a:solidFill>
                <a:latin typeface="Neue Haas Grotesk Text Pro 55 R" panose="020B0504020202020204" pitchFamily="34" charset="77"/>
                <a:cs typeface="Arial" panose="020B0604020202020204" pitchFamily="34" charset="0"/>
              </a:defRPr>
            </a:lvl1pPr>
          </a:lstStyle>
          <a:p>
            <a:r>
              <a:rPr lang="en-US"/>
              <a:t>Click to edit Digital Master title</a:t>
            </a:r>
          </a:p>
        </p:txBody>
      </p:sp>
      <p:sp>
        <p:nvSpPr>
          <p:cNvPr id="7" name="Subtitle 2">
            <a:extLst>
              <a:ext uri="{FF2B5EF4-FFF2-40B4-BE49-F238E27FC236}">
                <a16:creationId xmlns:a16="http://schemas.microsoft.com/office/drawing/2014/main" id="{303EB1BE-50EB-D34E-B540-CBB5B383F79C}"/>
              </a:ext>
            </a:extLst>
          </p:cNvPr>
          <p:cNvSpPr>
            <a:spLocks noGrp="1"/>
          </p:cNvSpPr>
          <p:nvPr userDrawn="1">
            <p:ph type="subTitle" idx="1" hasCustomPrompt="1"/>
          </p:nvPr>
        </p:nvSpPr>
        <p:spPr>
          <a:xfrm>
            <a:off x="732183" y="3470248"/>
            <a:ext cx="10548591" cy="293160"/>
          </a:xfrm>
        </p:spPr>
        <p:txBody>
          <a:bodyPr>
            <a:noAutofit/>
          </a:bodyPr>
          <a:lstStyle>
            <a:lvl1pPr marL="0" indent="0" algn="l">
              <a:buNone/>
              <a:defRPr sz="2400" b="0" i="0">
                <a:solidFill>
                  <a:schemeClr val="bg1"/>
                </a:solidFill>
                <a:latin typeface="Neue Haas Grotesk Text Pro 55 R" panose="020B0504020202020204" pitchFamily="34" charset="77"/>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One-line subtitle goes here if necessary</a:t>
            </a:r>
          </a:p>
        </p:txBody>
      </p:sp>
      <p:pic>
        <p:nvPicPr>
          <p:cNvPr id="8" name="Picture 7">
            <a:extLst>
              <a:ext uri="{FF2B5EF4-FFF2-40B4-BE49-F238E27FC236}">
                <a16:creationId xmlns:a16="http://schemas.microsoft.com/office/drawing/2014/main" id="{E23A1EB3-6477-BA4B-A434-5A950FD3929C}"/>
              </a:ext>
            </a:extLst>
          </p:cNvPr>
          <p:cNvPicPr>
            <a:picLocks noChangeAspect="1"/>
          </p:cNvPicPr>
          <p:nvPr userDrawn="1"/>
        </p:nvPicPr>
        <p:blipFill>
          <a:blip r:embed="rId3"/>
          <a:stretch>
            <a:fillRect/>
          </a:stretch>
        </p:blipFill>
        <p:spPr>
          <a:xfrm>
            <a:off x="838200" y="5788413"/>
            <a:ext cx="341243" cy="227495"/>
          </a:xfrm>
          <a:prstGeom prst="rect">
            <a:avLst/>
          </a:prstGeom>
        </p:spPr>
      </p:pic>
    </p:spTree>
    <p:extLst>
      <p:ext uri="{BB962C8B-B14F-4D97-AF65-F5344CB8AC3E}">
        <p14:creationId xmlns:p14="http://schemas.microsoft.com/office/powerpoint/2010/main" val="189231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179C-1A38-A045-AD83-E93FD29525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BD288-B569-9D4B-8DF0-01119FEDF3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98CB94-E180-F647-972D-07CB024F80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57A8E6-540E-8243-98F7-DCDF1EC2CB72}"/>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6" name="Footer Placeholder 5">
            <a:extLst>
              <a:ext uri="{FF2B5EF4-FFF2-40B4-BE49-F238E27FC236}">
                <a16:creationId xmlns:a16="http://schemas.microsoft.com/office/drawing/2014/main" id="{D1E25CCD-C3D8-714D-A163-91303DD2F2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ABDACA-7A83-334D-B1B4-802A80C4773E}"/>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2174115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18327668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2EA6A6C-6C07-43A9-B981-0F205BD08901}"/>
              </a:ext>
            </a:extLst>
          </p:cNvPr>
          <p:cNvSpPr>
            <a:spLocks noGrp="1"/>
          </p:cNvSpPr>
          <p:nvPr>
            <p:ph sz="quarter" idx="24"/>
          </p:nvPr>
        </p:nvSpPr>
        <p:spPr>
          <a:xfrm>
            <a:off x="307976" y="1295404"/>
            <a:ext cx="11287125" cy="5376863"/>
          </a:xfrm>
          <a:prstGeom prst="rect">
            <a:avLst/>
          </a:prstGeom>
        </p:spPr>
        <p:txBody>
          <a:bodyPr/>
          <a:lstStyle>
            <a:lvl1pPr>
              <a:lnSpc>
                <a:spcPct val="100000"/>
              </a:lnSpc>
              <a:spcBef>
                <a:spcPts val="600"/>
              </a:spcBef>
              <a:buClr>
                <a:schemeClr val="bg2"/>
              </a:buClr>
              <a:defRPr sz="1400">
                <a:latin typeface="+mn-lt"/>
              </a:defRPr>
            </a:lvl1pPr>
            <a:lvl2pPr>
              <a:lnSpc>
                <a:spcPct val="100000"/>
              </a:lnSpc>
              <a:spcBef>
                <a:spcPts val="600"/>
              </a:spcBef>
              <a:defRPr sz="1200">
                <a:latin typeface="+mn-lt"/>
              </a:defRPr>
            </a:lvl2pPr>
            <a:lvl3pPr>
              <a:lnSpc>
                <a:spcPct val="100000"/>
              </a:lnSpc>
              <a:spcBef>
                <a:spcPts val="600"/>
              </a:spcBef>
              <a:defRPr sz="1200">
                <a:latin typeface="+mn-lt"/>
              </a:defRPr>
            </a:lvl3pPr>
            <a:lvl4pPr>
              <a:lnSpc>
                <a:spcPct val="100000"/>
              </a:lnSpc>
              <a:spcBef>
                <a:spcPts val="600"/>
              </a:spcBef>
              <a:defRPr sz="1000">
                <a:latin typeface="+mn-lt"/>
              </a:defRPr>
            </a:lvl4pPr>
            <a:lvl5pPr>
              <a:lnSpc>
                <a:spcPct val="100000"/>
              </a:lnSpc>
              <a:spcBef>
                <a:spcPts val="600"/>
              </a:spcBef>
              <a:defRPr sz="10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aphicFrame>
        <p:nvGraphicFramePr>
          <p:cNvPr id="3" name="Object 2" hidden="1"/>
          <p:cNvGraphicFramePr>
            <a:graphicFrameLocks noChangeAspect="1"/>
          </p:cNvGraphicFramePr>
          <p:nvPr>
            <p:custDataLst>
              <p:tags r:id="rId1"/>
            </p:custData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216" imgH="216" progId="TCLayout.ActiveDocument.1">
                  <p:embed/>
                </p:oleObj>
              </mc:Choice>
              <mc:Fallback>
                <p:oleObj name="think-cell Slide" r:id="rId3" imgW="216" imgH="216" progId="TCLayout.ActiveDocument.1">
                  <p:embed/>
                  <p:pic>
                    <p:nvPicPr>
                      <p:cNvPr id="3" name="Object 2"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title"/>
          </p:nvPr>
        </p:nvSpPr>
        <p:spPr>
          <a:xfrm>
            <a:off x="319619" y="237132"/>
            <a:ext cx="11262783" cy="457200"/>
          </a:xfrm>
          <a:prstGeom prst="rect">
            <a:avLst/>
          </a:prstGeom>
        </p:spPr>
        <p:txBody>
          <a:bodyPr anchor="b" anchorCtr="0"/>
          <a:lstStyle>
            <a:lvl1pPr>
              <a:defRPr b="0">
                <a:solidFill>
                  <a:schemeClr val="bg2"/>
                </a:solidFill>
                <a:latin typeface="+mj-lt"/>
              </a:defRPr>
            </a:lvl1pPr>
          </a:lstStyle>
          <a:p>
            <a:r>
              <a:rPr lang="en-US"/>
              <a:t>Click to edit Master title style</a:t>
            </a:r>
            <a:endParaRPr/>
          </a:p>
        </p:txBody>
      </p:sp>
      <p:sp>
        <p:nvSpPr>
          <p:cNvPr id="9" name="Text Placeholder 8">
            <a:extLst>
              <a:ext uri="{FF2B5EF4-FFF2-40B4-BE49-F238E27FC236}">
                <a16:creationId xmlns:a16="http://schemas.microsoft.com/office/drawing/2014/main" id="{8E3CBB58-0B86-4A82-8D8C-59B8C2CC6DAE}"/>
              </a:ext>
            </a:extLst>
          </p:cNvPr>
          <p:cNvSpPr>
            <a:spLocks noGrp="1"/>
          </p:cNvSpPr>
          <p:nvPr>
            <p:ph type="body" sz="quarter" idx="21"/>
          </p:nvPr>
        </p:nvSpPr>
        <p:spPr>
          <a:xfrm>
            <a:off x="317502" y="694972"/>
            <a:ext cx="11264900" cy="450850"/>
          </a:xfrm>
          <a:prstGeom prst="rect">
            <a:avLst/>
          </a:prstGeom>
        </p:spPr>
        <p:txBody>
          <a:bodyPr/>
          <a:lstStyle>
            <a:lvl1pPr marL="0" indent="0">
              <a:lnSpc>
                <a:spcPct val="100000"/>
              </a:lnSpc>
              <a:spcBef>
                <a:spcPts val="0"/>
              </a:spcBef>
              <a:buNone/>
              <a:defRPr sz="1400">
                <a:solidFill>
                  <a:srgbClr val="163D22"/>
                </a:solidFill>
                <a:latin typeface="+mj-lt"/>
              </a:defRPr>
            </a:lvl1pPr>
          </a:lstStyle>
          <a:p>
            <a:pPr lvl="0"/>
            <a:r>
              <a:rPr lang="en-US"/>
              <a:t>Edit Master text styles</a:t>
            </a:r>
          </a:p>
        </p:txBody>
      </p:sp>
      <p:sp>
        <p:nvSpPr>
          <p:cNvPr id="13" name="Slide Number Placeholder 12">
            <a:extLst>
              <a:ext uri="{FF2B5EF4-FFF2-40B4-BE49-F238E27FC236}">
                <a16:creationId xmlns:a16="http://schemas.microsoft.com/office/drawing/2014/main" id="{FF0BF2C4-A86D-4DC3-BA9D-A8D1830678D8}"/>
              </a:ext>
            </a:extLst>
          </p:cNvPr>
          <p:cNvSpPr>
            <a:spLocks noGrp="1"/>
          </p:cNvSpPr>
          <p:nvPr>
            <p:ph type="sldNum" sz="quarter" idx="23"/>
          </p:nvPr>
        </p:nvSpPr>
        <p:spPr/>
        <p:txBody>
          <a:bodyPr/>
          <a:lstStyle/>
          <a:p>
            <a:fld id="{A65AF283-9767-4950-803E-6F2C2F1C5DA5}" type="slidenum">
              <a:rPr lang="en-US" smtClean="0">
                <a:solidFill>
                  <a:srgbClr val="6A737B"/>
                </a:solidFill>
              </a:rPr>
              <a:pPr/>
              <a:t>‹#›</a:t>
            </a:fld>
            <a:endParaRPr lang="en-US">
              <a:solidFill>
                <a:srgbClr val="6A737B"/>
              </a:solidFill>
            </a:endParaRPr>
          </a:p>
        </p:txBody>
      </p:sp>
      <p:cxnSp>
        <p:nvCxnSpPr>
          <p:cNvPr id="11" name="Straight Connector 10">
            <a:extLst>
              <a:ext uri="{FF2B5EF4-FFF2-40B4-BE49-F238E27FC236}">
                <a16:creationId xmlns:a16="http://schemas.microsoft.com/office/drawing/2014/main" id="{52A1F8A5-D4EF-4011-A5B9-643926EDEF8F}"/>
              </a:ext>
            </a:extLst>
          </p:cNvPr>
          <p:cNvCxnSpPr>
            <a:cxnSpLocks/>
          </p:cNvCxnSpPr>
          <p:nvPr userDrawn="1"/>
        </p:nvCxnSpPr>
        <p:spPr>
          <a:xfrm>
            <a:off x="406400" y="692020"/>
            <a:ext cx="11785600" cy="0"/>
          </a:xfrm>
          <a:prstGeom prst="line">
            <a:avLst/>
          </a:prstGeom>
          <a:ln w="190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2802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264">
          <p15:clr>
            <a:srgbClr val="FBAE40"/>
          </p15:clr>
        </p15:guide>
        <p15:guide id="4" pos="7296">
          <p15:clr>
            <a:srgbClr val="FBAE40"/>
          </p15:clr>
        </p15:guide>
        <p15:guide id="5" pos="192">
          <p15:clr>
            <a:srgbClr val="FBAE40"/>
          </p15:clr>
        </p15:guide>
        <p15:guide id="6" orient="horz" pos="43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216" imgH="216" progId="TCLayout.ActiveDocument.1">
                  <p:embed/>
                </p:oleObj>
              </mc:Choice>
              <mc:Fallback>
                <p:oleObj name="think-cell Slide" r:id="rId3" imgW="216" imgH="216" progId="TCLayout.ActiveDocument.1">
                  <p:embed/>
                  <p:pic>
                    <p:nvPicPr>
                      <p:cNvPr id="3" name="Object 2"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13" name="Slide Number Placeholder 12">
            <a:extLst>
              <a:ext uri="{FF2B5EF4-FFF2-40B4-BE49-F238E27FC236}">
                <a16:creationId xmlns:a16="http://schemas.microsoft.com/office/drawing/2014/main" id="{FF0BF2C4-A86D-4DC3-BA9D-A8D1830678D8}"/>
              </a:ext>
            </a:extLst>
          </p:cNvPr>
          <p:cNvSpPr>
            <a:spLocks noGrp="1"/>
          </p:cNvSpPr>
          <p:nvPr>
            <p:ph type="sldNum" sz="quarter" idx="23"/>
          </p:nvPr>
        </p:nvSpPr>
        <p:spPr/>
        <p:txBody>
          <a:bodyPr/>
          <a:lstStyle/>
          <a:p>
            <a:fld id="{A65AF283-9767-4950-803E-6F2C2F1C5DA5}" type="slidenum">
              <a:rPr lang="en-US" smtClean="0">
                <a:solidFill>
                  <a:srgbClr val="6A737B"/>
                </a:solidFill>
              </a:rPr>
              <a:pPr/>
              <a:t>‹#›</a:t>
            </a:fld>
            <a:endParaRPr lang="en-US">
              <a:solidFill>
                <a:srgbClr val="6A737B"/>
              </a:solidFill>
            </a:endParaRPr>
          </a:p>
        </p:txBody>
      </p:sp>
      <p:cxnSp>
        <p:nvCxnSpPr>
          <p:cNvPr id="11" name="Straight Connector 10">
            <a:extLst>
              <a:ext uri="{FF2B5EF4-FFF2-40B4-BE49-F238E27FC236}">
                <a16:creationId xmlns:a16="http://schemas.microsoft.com/office/drawing/2014/main" id="{52A1F8A5-D4EF-4011-A5B9-643926EDEF8F}"/>
              </a:ext>
            </a:extLst>
          </p:cNvPr>
          <p:cNvCxnSpPr>
            <a:cxnSpLocks/>
          </p:cNvCxnSpPr>
          <p:nvPr userDrawn="1"/>
        </p:nvCxnSpPr>
        <p:spPr>
          <a:xfrm>
            <a:off x="406400" y="3429000"/>
            <a:ext cx="11785600" cy="0"/>
          </a:xfrm>
          <a:prstGeom prst="line">
            <a:avLst/>
          </a:prstGeom>
          <a:ln w="190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581401" y="3200400"/>
            <a:ext cx="5029200" cy="457200"/>
          </a:xfrm>
          <a:prstGeom prst="rect">
            <a:avLst/>
          </a:prstGeom>
          <a:solidFill>
            <a:schemeClr val="bg1"/>
          </a:solidFill>
        </p:spPr>
        <p:txBody>
          <a:bodyPr anchor="ctr" anchorCtr="0"/>
          <a:lstStyle>
            <a:lvl1pPr algn="ctr">
              <a:defRPr b="0">
                <a:solidFill>
                  <a:schemeClr val="bg2"/>
                </a:solidFill>
                <a:latin typeface="+mj-lt"/>
              </a:defRPr>
            </a:lvl1pPr>
          </a:lstStyle>
          <a:p>
            <a:r>
              <a:rPr lang="en-US"/>
              <a:t>Click to edit Master title style</a:t>
            </a:r>
            <a:endParaRPr/>
          </a:p>
        </p:txBody>
      </p:sp>
    </p:spTree>
    <p:extLst>
      <p:ext uri="{BB962C8B-B14F-4D97-AF65-F5344CB8AC3E}">
        <p14:creationId xmlns:p14="http://schemas.microsoft.com/office/powerpoint/2010/main" val="132220823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264">
          <p15:clr>
            <a:srgbClr val="FBAE40"/>
          </p15:clr>
        </p15:guide>
        <p15:guide id="4" pos="7296">
          <p15:clr>
            <a:srgbClr val="FBAE40"/>
          </p15:clr>
        </p15:guide>
        <p15:guide id="5" pos="192">
          <p15:clr>
            <a:srgbClr val="FBAE40"/>
          </p15:clr>
        </p15:guide>
        <p15:guide id="6" orient="horz" pos="43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D Color Schem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216" imgH="216" progId="TCLayout.ActiveDocument.1">
                  <p:embed/>
                </p:oleObj>
              </mc:Choice>
              <mc:Fallback>
                <p:oleObj name="think-cell Slide" r:id="rId3" imgW="216" imgH="216" progId="TCLayout.ActiveDocument.1">
                  <p:embed/>
                  <p:pic>
                    <p:nvPicPr>
                      <p:cNvPr id="3" name="Object 2"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title" hasCustomPrompt="1"/>
          </p:nvPr>
        </p:nvSpPr>
        <p:spPr>
          <a:xfrm>
            <a:off x="319619" y="237132"/>
            <a:ext cx="11262783" cy="457200"/>
          </a:xfrm>
          <a:prstGeom prst="rect">
            <a:avLst/>
          </a:prstGeom>
        </p:spPr>
        <p:txBody>
          <a:bodyPr/>
          <a:lstStyle>
            <a:lvl1pPr>
              <a:defRPr b="0">
                <a:solidFill>
                  <a:schemeClr val="bg2"/>
                </a:solidFill>
              </a:defRPr>
            </a:lvl1pPr>
          </a:lstStyle>
          <a:p>
            <a:r>
              <a:rPr lang="en-US"/>
              <a:t>TD </a:t>
            </a:r>
            <a:r>
              <a:rPr lang="en-US" err="1"/>
              <a:t>Powerpoint</a:t>
            </a:r>
            <a:r>
              <a:rPr lang="en-US"/>
              <a:t> Brand Colors</a:t>
            </a:r>
            <a:endParaRPr/>
          </a:p>
        </p:txBody>
      </p:sp>
      <p:sp>
        <p:nvSpPr>
          <p:cNvPr id="13" name="Slide Number Placeholder 12">
            <a:extLst>
              <a:ext uri="{FF2B5EF4-FFF2-40B4-BE49-F238E27FC236}">
                <a16:creationId xmlns:a16="http://schemas.microsoft.com/office/drawing/2014/main" id="{FF0BF2C4-A86D-4DC3-BA9D-A8D1830678D8}"/>
              </a:ext>
            </a:extLst>
          </p:cNvPr>
          <p:cNvSpPr>
            <a:spLocks noGrp="1"/>
          </p:cNvSpPr>
          <p:nvPr>
            <p:ph type="sldNum" sz="quarter" idx="23"/>
          </p:nvPr>
        </p:nvSpPr>
        <p:spPr/>
        <p:txBody>
          <a:bodyPr/>
          <a:lstStyle/>
          <a:p>
            <a:fld id="{A65AF283-9767-4950-803E-6F2C2F1C5DA5}" type="slidenum">
              <a:rPr lang="en-US" smtClean="0">
                <a:solidFill>
                  <a:srgbClr val="6A737B"/>
                </a:solidFill>
              </a:rPr>
              <a:pPr/>
              <a:t>‹#›</a:t>
            </a:fld>
            <a:endParaRPr lang="en-US">
              <a:solidFill>
                <a:srgbClr val="6A737B"/>
              </a:solidFill>
            </a:endParaRPr>
          </a:p>
        </p:txBody>
      </p:sp>
      <p:pic>
        <p:nvPicPr>
          <p:cNvPr id="11" name="Picture 2">
            <a:extLst>
              <a:ext uri="{FF2B5EF4-FFF2-40B4-BE49-F238E27FC236}">
                <a16:creationId xmlns:a16="http://schemas.microsoft.com/office/drawing/2014/main" id="{325FAEFD-FFCE-4A2E-9BD1-171349C1662B}"/>
              </a:ext>
            </a:extLst>
          </p:cNvPr>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91565" y="1231457"/>
            <a:ext cx="2069656"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4">
            <a:extLst>
              <a:ext uri="{FF2B5EF4-FFF2-40B4-BE49-F238E27FC236}">
                <a16:creationId xmlns:a16="http://schemas.microsoft.com/office/drawing/2014/main" id="{AEA9FD64-8903-4896-87D0-427BB880507F}"/>
              </a:ext>
            </a:extLst>
          </p:cNvPr>
          <p:cNvSpPr txBox="1">
            <a:spLocks noChangeArrowheads="1"/>
          </p:cNvSpPr>
          <p:nvPr userDrawn="1"/>
        </p:nvSpPr>
        <p:spPr bwMode="auto">
          <a:xfrm>
            <a:off x="5199523" y="2131874"/>
            <a:ext cx="1866900" cy="584775"/>
          </a:xfrm>
          <a:prstGeom prst="rect">
            <a:avLst/>
          </a:prstGeom>
          <a:noFill/>
          <a:ln w="9525">
            <a:noFill/>
            <a:miter lim="800000"/>
            <a:headEnd/>
            <a:tailEnd/>
          </a:ln>
          <a:effectLst/>
        </p:spPr>
        <p:txBody>
          <a:bodyPr wrap="square">
            <a:spAutoFit/>
          </a:bodyPr>
          <a:lstStyle/>
          <a:p>
            <a:r>
              <a:rPr lang="en-CA" sz="1600"/>
              <a:t>Alternate Chart </a:t>
            </a:r>
            <a:br>
              <a:rPr lang="en-CA" sz="1600"/>
            </a:br>
            <a:r>
              <a:rPr lang="en-CA" sz="1600"/>
              <a:t>and Graph Colors</a:t>
            </a:r>
          </a:p>
        </p:txBody>
      </p:sp>
      <p:sp>
        <p:nvSpPr>
          <p:cNvPr id="15" name="Rectangle 5">
            <a:extLst>
              <a:ext uri="{FF2B5EF4-FFF2-40B4-BE49-F238E27FC236}">
                <a16:creationId xmlns:a16="http://schemas.microsoft.com/office/drawing/2014/main" id="{7CEC3FC6-72C2-4C8B-8AE8-403B09261444}"/>
              </a:ext>
            </a:extLst>
          </p:cNvPr>
          <p:cNvSpPr>
            <a:spLocks noChangeArrowheads="1"/>
          </p:cNvSpPr>
          <p:nvPr userDrawn="1"/>
        </p:nvSpPr>
        <p:spPr bwMode="auto">
          <a:xfrm>
            <a:off x="2040819" y="2775384"/>
            <a:ext cx="749300" cy="749300"/>
          </a:xfrm>
          <a:prstGeom prst="rect">
            <a:avLst/>
          </a:prstGeom>
          <a:solidFill>
            <a:srgbClr val="E8B400"/>
          </a:solidFill>
          <a:ln w="19050" algn="ctr">
            <a:noFill/>
            <a:miter lim="800000"/>
            <a:headEnd/>
            <a:tailEnd/>
          </a:ln>
          <a:effectLst/>
        </p:spPr>
        <p:txBody>
          <a:bodyPr wrap="none" anchor="ctr"/>
          <a:lstStyle/>
          <a:p>
            <a:pPr algn="r"/>
            <a:r>
              <a:rPr lang="en-CA" sz="1200">
                <a:solidFill>
                  <a:schemeClr val="bg1"/>
                </a:solidFill>
              </a:rPr>
              <a:t>100%</a:t>
            </a:r>
          </a:p>
          <a:p>
            <a:pPr algn="r"/>
            <a:r>
              <a:rPr lang="en-CA" sz="1200">
                <a:solidFill>
                  <a:schemeClr val="bg1"/>
                </a:solidFill>
              </a:rPr>
              <a:t>R 232</a:t>
            </a:r>
          </a:p>
          <a:p>
            <a:pPr algn="r"/>
            <a:r>
              <a:rPr lang="en-CA" sz="1200">
                <a:solidFill>
                  <a:schemeClr val="bg1"/>
                </a:solidFill>
              </a:rPr>
              <a:t>G 180</a:t>
            </a:r>
          </a:p>
          <a:p>
            <a:pPr algn="r"/>
            <a:r>
              <a:rPr lang="en-CA" sz="1200">
                <a:solidFill>
                  <a:schemeClr val="bg1"/>
                </a:solidFill>
              </a:rPr>
              <a:t>B 000</a:t>
            </a:r>
          </a:p>
        </p:txBody>
      </p:sp>
      <p:sp>
        <p:nvSpPr>
          <p:cNvPr id="16" name="Rectangle 6">
            <a:extLst>
              <a:ext uri="{FF2B5EF4-FFF2-40B4-BE49-F238E27FC236}">
                <a16:creationId xmlns:a16="http://schemas.microsoft.com/office/drawing/2014/main" id="{51E57066-B7DF-4E42-9E42-1F87269D5C9F}"/>
              </a:ext>
            </a:extLst>
          </p:cNvPr>
          <p:cNvSpPr>
            <a:spLocks noChangeArrowheads="1"/>
          </p:cNvSpPr>
          <p:nvPr userDrawn="1"/>
        </p:nvSpPr>
        <p:spPr bwMode="auto">
          <a:xfrm>
            <a:off x="6123447" y="2775384"/>
            <a:ext cx="749300" cy="749300"/>
          </a:xfrm>
          <a:prstGeom prst="rect">
            <a:avLst/>
          </a:prstGeom>
          <a:solidFill>
            <a:srgbClr val="163D22"/>
          </a:solidFill>
          <a:ln w="19050" algn="ctr">
            <a:noFill/>
            <a:miter lim="800000"/>
            <a:headEnd/>
            <a:tailEnd/>
          </a:ln>
          <a:effectLst/>
        </p:spPr>
        <p:txBody>
          <a:bodyPr wrap="none" anchor="ctr"/>
          <a:lstStyle/>
          <a:p>
            <a:pPr algn="r"/>
            <a:r>
              <a:rPr lang="en-CA" sz="1200">
                <a:solidFill>
                  <a:schemeClr val="bg1"/>
                </a:solidFill>
              </a:rPr>
              <a:t>100%</a:t>
            </a:r>
          </a:p>
          <a:p>
            <a:pPr algn="r"/>
            <a:r>
              <a:rPr lang="en-CA" sz="1200">
                <a:solidFill>
                  <a:schemeClr val="bg1"/>
                </a:solidFill>
              </a:rPr>
              <a:t>R 022</a:t>
            </a:r>
          </a:p>
          <a:p>
            <a:pPr algn="r"/>
            <a:r>
              <a:rPr lang="en-CA" sz="1200">
                <a:solidFill>
                  <a:schemeClr val="bg1"/>
                </a:solidFill>
              </a:rPr>
              <a:t>G 061</a:t>
            </a:r>
          </a:p>
          <a:p>
            <a:pPr algn="r"/>
            <a:r>
              <a:rPr lang="en-CA" sz="1200">
                <a:solidFill>
                  <a:schemeClr val="bg1"/>
                </a:solidFill>
              </a:rPr>
              <a:t>B 034</a:t>
            </a:r>
          </a:p>
        </p:txBody>
      </p:sp>
      <p:sp>
        <p:nvSpPr>
          <p:cNvPr id="17" name="Rectangle 7">
            <a:extLst>
              <a:ext uri="{FF2B5EF4-FFF2-40B4-BE49-F238E27FC236}">
                <a16:creationId xmlns:a16="http://schemas.microsoft.com/office/drawing/2014/main" id="{BF58AF88-C19F-4047-BEBB-3B1F29C23B12}"/>
              </a:ext>
            </a:extLst>
          </p:cNvPr>
          <p:cNvSpPr>
            <a:spLocks noChangeArrowheads="1"/>
          </p:cNvSpPr>
          <p:nvPr userDrawn="1"/>
        </p:nvSpPr>
        <p:spPr bwMode="auto">
          <a:xfrm>
            <a:off x="1202619" y="2775384"/>
            <a:ext cx="749300" cy="749300"/>
          </a:xfrm>
          <a:prstGeom prst="rect">
            <a:avLst/>
          </a:prstGeom>
          <a:solidFill>
            <a:srgbClr val="808083"/>
          </a:solidFill>
          <a:ln w="19050" algn="ctr">
            <a:noFill/>
            <a:miter lim="800000"/>
            <a:headEnd/>
            <a:tailEnd/>
          </a:ln>
          <a:effectLst/>
        </p:spPr>
        <p:txBody>
          <a:bodyPr wrap="none" anchor="ctr"/>
          <a:lstStyle/>
          <a:p>
            <a:pPr algn="r"/>
            <a:r>
              <a:rPr lang="en-CA" sz="1200">
                <a:solidFill>
                  <a:schemeClr val="bg1"/>
                </a:solidFill>
              </a:rPr>
              <a:t>100%</a:t>
            </a:r>
          </a:p>
          <a:p>
            <a:pPr algn="r"/>
            <a:r>
              <a:rPr lang="en-CA" sz="1200">
                <a:solidFill>
                  <a:schemeClr val="bg1"/>
                </a:solidFill>
              </a:rPr>
              <a:t>R 128</a:t>
            </a:r>
          </a:p>
          <a:p>
            <a:pPr algn="r"/>
            <a:r>
              <a:rPr lang="en-CA" sz="1200">
                <a:solidFill>
                  <a:schemeClr val="bg1"/>
                </a:solidFill>
              </a:rPr>
              <a:t>G 128</a:t>
            </a:r>
          </a:p>
          <a:p>
            <a:pPr algn="r"/>
            <a:r>
              <a:rPr lang="en-CA" sz="1200">
                <a:solidFill>
                  <a:schemeClr val="bg1"/>
                </a:solidFill>
              </a:rPr>
              <a:t>B 131</a:t>
            </a:r>
          </a:p>
        </p:txBody>
      </p:sp>
      <p:sp>
        <p:nvSpPr>
          <p:cNvPr id="18" name="Rectangle 8">
            <a:extLst>
              <a:ext uri="{FF2B5EF4-FFF2-40B4-BE49-F238E27FC236}">
                <a16:creationId xmlns:a16="http://schemas.microsoft.com/office/drawing/2014/main" id="{6FC4843A-560D-4E2C-8098-377FA61CA9AA}"/>
              </a:ext>
            </a:extLst>
          </p:cNvPr>
          <p:cNvSpPr>
            <a:spLocks noChangeArrowheads="1"/>
          </p:cNvSpPr>
          <p:nvPr userDrawn="1"/>
        </p:nvSpPr>
        <p:spPr bwMode="auto">
          <a:xfrm>
            <a:off x="5285247" y="2775384"/>
            <a:ext cx="749300" cy="749300"/>
          </a:xfrm>
          <a:prstGeom prst="rect">
            <a:avLst/>
          </a:prstGeom>
          <a:solidFill>
            <a:srgbClr val="00B624"/>
          </a:solidFill>
          <a:ln w="19050" algn="ctr">
            <a:noFill/>
            <a:miter lim="800000"/>
            <a:headEnd/>
            <a:tailEnd/>
          </a:ln>
          <a:effectLst/>
        </p:spPr>
        <p:txBody>
          <a:bodyPr wrap="none" anchor="ctr"/>
          <a:lstStyle/>
          <a:p>
            <a:pPr algn="r"/>
            <a:r>
              <a:rPr lang="en-CA" sz="1200">
                <a:solidFill>
                  <a:schemeClr val="bg1"/>
                </a:solidFill>
              </a:rPr>
              <a:t>100%</a:t>
            </a:r>
          </a:p>
          <a:p>
            <a:pPr algn="r"/>
            <a:r>
              <a:rPr lang="en-CA" sz="1200">
                <a:solidFill>
                  <a:schemeClr val="bg1"/>
                </a:solidFill>
              </a:rPr>
              <a:t>R 000</a:t>
            </a:r>
          </a:p>
          <a:p>
            <a:pPr algn="r"/>
            <a:r>
              <a:rPr lang="en-CA" sz="1200">
                <a:solidFill>
                  <a:schemeClr val="bg1"/>
                </a:solidFill>
              </a:rPr>
              <a:t>G 182</a:t>
            </a:r>
          </a:p>
          <a:p>
            <a:pPr algn="r"/>
            <a:r>
              <a:rPr lang="en-CA" sz="1200">
                <a:solidFill>
                  <a:schemeClr val="bg1"/>
                </a:solidFill>
              </a:rPr>
              <a:t>B 036</a:t>
            </a:r>
          </a:p>
        </p:txBody>
      </p:sp>
      <p:sp>
        <p:nvSpPr>
          <p:cNvPr id="19" name="Rectangle 9">
            <a:extLst>
              <a:ext uri="{FF2B5EF4-FFF2-40B4-BE49-F238E27FC236}">
                <a16:creationId xmlns:a16="http://schemas.microsoft.com/office/drawing/2014/main" id="{B011AE02-CC06-4334-817A-047867E2223C}"/>
              </a:ext>
            </a:extLst>
          </p:cNvPr>
          <p:cNvSpPr>
            <a:spLocks noChangeArrowheads="1"/>
          </p:cNvSpPr>
          <p:nvPr userDrawn="1"/>
        </p:nvSpPr>
        <p:spPr bwMode="auto">
          <a:xfrm>
            <a:off x="3720395" y="2775384"/>
            <a:ext cx="749300" cy="749300"/>
          </a:xfrm>
          <a:prstGeom prst="rect">
            <a:avLst/>
          </a:prstGeom>
          <a:solidFill>
            <a:srgbClr val="619ABC"/>
          </a:solidFill>
          <a:ln w="19050" algn="ctr">
            <a:noFill/>
            <a:miter lim="800000"/>
            <a:headEnd/>
            <a:tailEnd/>
          </a:ln>
          <a:effectLst/>
        </p:spPr>
        <p:txBody>
          <a:bodyPr wrap="none" anchor="ctr"/>
          <a:lstStyle/>
          <a:p>
            <a:pPr algn="r"/>
            <a:r>
              <a:rPr lang="en-CA" sz="1200">
                <a:solidFill>
                  <a:schemeClr val="bg1"/>
                </a:solidFill>
              </a:rPr>
              <a:t>100%</a:t>
            </a:r>
          </a:p>
          <a:p>
            <a:pPr algn="r"/>
            <a:r>
              <a:rPr lang="en-CA" sz="1200">
                <a:solidFill>
                  <a:schemeClr val="bg1"/>
                </a:solidFill>
              </a:rPr>
              <a:t>R 097</a:t>
            </a:r>
          </a:p>
          <a:p>
            <a:pPr algn="r"/>
            <a:r>
              <a:rPr lang="en-CA" sz="1200">
                <a:solidFill>
                  <a:schemeClr val="bg1"/>
                </a:solidFill>
              </a:rPr>
              <a:t>G 154</a:t>
            </a:r>
          </a:p>
          <a:p>
            <a:pPr algn="r"/>
            <a:r>
              <a:rPr lang="en-CA" sz="1200">
                <a:solidFill>
                  <a:schemeClr val="bg1"/>
                </a:solidFill>
              </a:rPr>
              <a:t>B 188</a:t>
            </a:r>
          </a:p>
        </p:txBody>
      </p:sp>
      <p:sp>
        <p:nvSpPr>
          <p:cNvPr id="20" name="Rectangle 10">
            <a:extLst>
              <a:ext uri="{FF2B5EF4-FFF2-40B4-BE49-F238E27FC236}">
                <a16:creationId xmlns:a16="http://schemas.microsoft.com/office/drawing/2014/main" id="{853A5FFA-3DCD-47E9-8D84-F97C0F9D719E}"/>
              </a:ext>
            </a:extLst>
          </p:cNvPr>
          <p:cNvSpPr>
            <a:spLocks noChangeArrowheads="1"/>
          </p:cNvSpPr>
          <p:nvPr userDrawn="1"/>
        </p:nvSpPr>
        <p:spPr bwMode="auto">
          <a:xfrm>
            <a:off x="2879019" y="2775384"/>
            <a:ext cx="749300" cy="749300"/>
          </a:xfrm>
          <a:prstGeom prst="rect">
            <a:avLst/>
          </a:prstGeom>
          <a:solidFill>
            <a:srgbClr val="8CC63F"/>
          </a:solidFill>
          <a:ln w="19050" algn="ctr">
            <a:noFill/>
            <a:miter lim="800000"/>
            <a:headEnd/>
            <a:tailEnd/>
          </a:ln>
          <a:effectLst/>
        </p:spPr>
        <p:txBody>
          <a:bodyPr wrap="none" anchor="ctr"/>
          <a:lstStyle/>
          <a:p>
            <a:pPr algn="r"/>
            <a:r>
              <a:rPr lang="en-CA" sz="1200">
                <a:solidFill>
                  <a:schemeClr val="bg1"/>
                </a:solidFill>
              </a:rPr>
              <a:t>100%</a:t>
            </a:r>
          </a:p>
          <a:p>
            <a:pPr algn="r"/>
            <a:r>
              <a:rPr lang="en-CA" sz="1200">
                <a:solidFill>
                  <a:schemeClr val="bg1"/>
                </a:solidFill>
              </a:rPr>
              <a:t>R 140</a:t>
            </a:r>
          </a:p>
          <a:p>
            <a:pPr algn="r"/>
            <a:r>
              <a:rPr lang="en-CA" sz="1200">
                <a:solidFill>
                  <a:schemeClr val="bg1"/>
                </a:solidFill>
              </a:rPr>
              <a:t>G 198</a:t>
            </a:r>
          </a:p>
          <a:p>
            <a:pPr algn="r"/>
            <a:r>
              <a:rPr lang="en-CA" sz="1200">
                <a:solidFill>
                  <a:schemeClr val="bg1"/>
                </a:solidFill>
              </a:rPr>
              <a:t>B 063</a:t>
            </a:r>
          </a:p>
        </p:txBody>
      </p:sp>
      <p:sp>
        <p:nvSpPr>
          <p:cNvPr id="21" name="Text Box 11">
            <a:extLst>
              <a:ext uri="{FF2B5EF4-FFF2-40B4-BE49-F238E27FC236}">
                <a16:creationId xmlns:a16="http://schemas.microsoft.com/office/drawing/2014/main" id="{E8F80715-1B2F-4E41-9ACF-CEA2115E9076}"/>
              </a:ext>
            </a:extLst>
          </p:cNvPr>
          <p:cNvSpPr txBox="1">
            <a:spLocks noChangeArrowheads="1"/>
          </p:cNvSpPr>
          <p:nvPr userDrawn="1"/>
        </p:nvSpPr>
        <p:spPr bwMode="auto">
          <a:xfrm>
            <a:off x="1097844" y="2380101"/>
            <a:ext cx="2530475" cy="338554"/>
          </a:xfrm>
          <a:prstGeom prst="rect">
            <a:avLst/>
          </a:prstGeom>
          <a:noFill/>
          <a:ln w="9525">
            <a:noFill/>
            <a:miter lim="800000"/>
            <a:headEnd/>
            <a:tailEnd/>
          </a:ln>
          <a:effectLst/>
        </p:spPr>
        <p:txBody>
          <a:bodyPr wrap="square">
            <a:spAutoFit/>
          </a:bodyPr>
          <a:lstStyle/>
          <a:p>
            <a:r>
              <a:rPr lang="en-CA" sz="1600"/>
              <a:t>Chart and Graph Colors</a:t>
            </a:r>
          </a:p>
        </p:txBody>
      </p:sp>
      <p:sp>
        <p:nvSpPr>
          <p:cNvPr id="22" name="Rectangle 12">
            <a:extLst>
              <a:ext uri="{FF2B5EF4-FFF2-40B4-BE49-F238E27FC236}">
                <a16:creationId xmlns:a16="http://schemas.microsoft.com/office/drawing/2014/main" id="{0B061BFD-1F46-4CB4-B099-201C536ED429}"/>
              </a:ext>
            </a:extLst>
          </p:cNvPr>
          <p:cNvSpPr>
            <a:spLocks noChangeArrowheads="1"/>
          </p:cNvSpPr>
          <p:nvPr userDrawn="1"/>
        </p:nvSpPr>
        <p:spPr bwMode="auto">
          <a:xfrm>
            <a:off x="2040819" y="3604059"/>
            <a:ext cx="749300" cy="749300"/>
          </a:xfrm>
          <a:prstGeom prst="rect">
            <a:avLst/>
          </a:prstGeom>
          <a:solidFill>
            <a:srgbClr val="EDC45F"/>
          </a:solidFill>
          <a:ln w="19050" algn="ctr">
            <a:noFill/>
            <a:miter lim="800000"/>
            <a:headEnd/>
            <a:tailEnd/>
          </a:ln>
          <a:effectLst/>
        </p:spPr>
        <p:txBody>
          <a:bodyPr wrap="none" anchor="ctr"/>
          <a:lstStyle/>
          <a:p>
            <a:pPr algn="r"/>
            <a:r>
              <a:rPr lang="en-CA" sz="1200">
                <a:solidFill>
                  <a:schemeClr val="bg1"/>
                </a:solidFill>
              </a:rPr>
              <a:t>75%</a:t>
            </a:r>
          </a:p>
          <a:p>
            <a:pPr algn="r"/>
            <a:r>
              <a:rPr lang="en-CA" sz="1200">
                <a:solidFill>
                  <a:schemeClr val="bg1"/>
                </a:solidFill>
              </a:rPr>
              <a:t>R 237</a:t>
            </a:r>
          </a:p>
          <a:p>
            <a:pPr algn="r"/>
            <a:r>
              <a:rPr lang="en-CA" sz="1200">
                <a:solidFill>
                  <a:schemeClr val="bg1"/>
                </a:solidFill>
              </a:rPr>
              <a:t>G 196</a:t>
            </a:r>
          </a:p>
          <a:p>
            <a:pPr algn="r"/>
            <a:r>
              <a:rPr lang="en-CA" sz="1200">
                <a:solidFill>
                  <a:schemeClr val="bg1"/>
                </a:solidFill>
              </a:rPr>
              <a:t>B 095</a:t>
            </a:r>
          </a:p>
        </p:txBody>
      </p:sp>
      <p:sp>
        <p:nvSpPr>
          <p:cNvPr id="23" name="Rectangle 13">
            <a:extLst>
              <a:ext uri="{FF2B5EF4-FFF2-40B4-BE49-F238E27FC236}">
                <a16:creationId xmlns:a16="http://schemas.microsoft.com/office/drawing/2014/main" id="{1F3D47AA-63C0-4E89-B624-52E198A05206}"/>
              </a:ext>
            </a:extLst>
          </p:cNvPr>
          <p:cNvSpPr>
            <a:spLocks noChangeArrowheads="1"/>
          </p:cNvSpPr>
          <p:nvPr userDrawn="1"/>
        </p:nvSpPr>
        <p:spPr bwMode="auto">
          <a:xfrm>
            <a:off x="6123447" y="3604059"/>
            <a:ext cx="749300" cy="749300"/>
          </a:xfrm>
          <a:prstGeom prst="rect">
            <a:avLst/>
          </a:prstGeom>
          <a:solidFill>
            <a:srgbClr val="3E6856"/>
          </a:solidFill>
          <a:ln w="19050" algn="ctr">
            <a:noFill/>
            <a:miter lim="800000"/>
            <a:headEnd/>
            <a:tailEnd/>
          </a:ln>
          <a:effectLst/>
        </p:spPr>
        <p:txBody>
          <a:bodyPr wrap="none" anchor="ctr"/>
          <a:lstStyle/>
          <a:p>
            <a:pPr algn="r"/>
            <a:r>
              <a:rPr lang="en-CA" sz="1200">
                <a:solidFill>
                  <a:schemeClr val="bg1"/>
                </a:solidFill>
              </a:rPr>
              <a:t>75%</a:t>
            </a:r>
          </a:p>
          <a:p>
            <a:pPr algn="r"/>
            <a:r>
              <a:rPr lang="en-CA" sz="1200">
                <a:solidFill>
                  <a:schemeClr val="bg1"/>
                </a:solidFill>
              </a:rPr>
              <a:t>R 062</a:t>
            </a:r>
          </a:p>
          <a:p>
            <a:pPr algn="r"/>
            <a:r>
              <a:rPr lang="en-CA" sz="1200">
                <a:solidFill>
                  <a:schemeClr val="bg1"/>
                </a:solidFill>
              </a:rPr>
              <a:t>G 104</a:t>
            </a:r>
          </a:p>
          <a:p>
            <a:pPr algn="r"/>
            <a:r>
              <a:rPr lang="en-CA" sz="1200">
                <a:solidFill>
                  <a:schemeClr val="bg1"/>
                </a:solidFill>
              </a:rPr>
              <a:t>B 086</a:t>
            </a:r>
          </a:p>
        </p:txBody>
      </p:sp>
      <p:sp>
        <p:nvSpPr>
          <p:cNvPr id="24" name="Rectangle 14">
            <a:extLst>
              <a:ext uri="{FF2B5EF4-FFF2-40B4-BE49-F238E27FC236}">
                <a16:creationId xmlns:a16="http://schemas.microsoft.com/office/drawing/2014/main" id="{8D7A7476-8161-4D71-9407-20263B830378}"/>
              </a:ext>
            </a:extLst>
          </p:cNvPr>
          <p:cNvSpPr>
            <a:spLocks noChangeArrowheads="1"/>
          </p:cNvSpPr>
          <p:nvPr userDrawn="1"/>
        </p:nvSpPr>
        <p:spPr bwMode="auto">
          <a:xfrm>
            <a:off x="1202619" y="3604059"/>
            <a:ext cx="749300" cy="749300"/>
          </a:xfrm>
          <a:prstGeom prst="rect">
            <a:avLst/>
          </a:prstGeom>
          <a:solidFill>
            <a:srgbClr val="9D9DA1"/>
          </a:solidFill>
          <a:ln w="19050" algn="ctr">
            <a:noFill/>
            <a:miter lim="800000"/>
            <a:headEnd/>
            <a:tailEnd/>
          </a:ln>
          <a:effectLst/>
        </p:spPr>
        <p:txBody>
          <a:bodyPr wrap="none" anchor="ctr"/>
          <a:lstStyle/>
          <a:p>
            <a:pPr algn="r"/>
            <a:r>
              <a:rPr lang="en-CA" sz="1200">
                <a:solidFill>
                  <a:schemeClr val="bg1"/>
                </a:solidFill>
              </a:rPr>
              <a:t>75%</a:t>
            </a:r>
          </a:p>
          <a:p>
            <a:pPr algn="r"/>
            <a:r>
              <a:rPr lang="en-CA" sz="1200">
                <a:solidFill>
                  <a:schemeClr val="bg1"/>
                </a:solidFill>
              </a:rPr>
              <a:t>R 157</a:t>
            </a:r>
          </a:p>
          <a:p>
            <a:pPr algn="r"/>
            <a:r>
              <a:rPr lang="en-CA" sz="1200">
                <a:solidFill>
                  <a:schemeClr val="bg1"/>
                </a:solidFill>
              </a:rPr>
              <a:t>G 157</a:t>
            </a:r>
          </a:p>
          <a:p>
            <a:pPr algn="r"/>
            <a:r>
              <a:rPr lang="en-CA" sz="1200">
                <a:solidFill>
                  <a:schemeClr val="bg1"/>
                </a:solidFill>
              </a:rPr>
              <a:t>B 161</a:t>
            </a:r>
          </a:p>
        </p:txBody>
      </p:sp>
      <p:sp>
        <p:nvSpPr>
          <p:cNvPr id="25" name="Rectangle 15">
            <a:extLst>
              <a:ext uri="{FF2B5EF4-FFF2-40B4-BE49-F238E27FC236}">
                <a16:creationId xmlns:a16="http://schemas.microsoft.com/office/drawing/2014/main" id="{16F03A66-DFC6-4385-AA7C-9ECCF1961435}"/>
              </a:ext>
            </a:extLst>
          </p:cNvPr>
          <p:cNvSpPr>
            <a:spLocks noChangeArrowheads="1"/>
          </p:cNvSpPr>
          <p:nvPr userDrawn="1"/>
        </p:nvSpPr>
        <p:spPr bwMode="auto">
          <a:xfrm>
            <a:off x="5285247" y="3604059"/>
            <a:ext cx="749300" cy="749300"/>
          </a:xfrm>
          <a:prstGeom prst="rect">
            <a:avLst/>
          </a:prstGeom>
          <a:solidFill>
            <a:srgbClr val="86CA72"/>
          </a:solidFill>
          <a:ln w="19050" algn="ctr">
            <a:noFill/>
            <a:miter lim="800000"/>
            <a:headEnd/>
            <a:tailEnd/>
          </a:ln>
          <a:effectLst/>
        </p:spPr>
        <p:txBody>
          <a:bodyPr wrap="none" anchor="ctr"/>
          <a:lstStyle/>
          <a:p>
            <a:pPr algn="r"/>
            <a:r>
              <a:rPr lang="en-CA" sz="1200">
                <a:solidFill>
                  <a:schemeClr val="bg1"/>
                </a:solidFill>
              </a:rPr>
              <a:t>75%</a:t>
            </a:r>
          </a:p>
          <a:p>
            <a:pPr algn="r"/>
            <a:r>
              <a:rPr lang="en-CA" sz="1200">
                <a:solidFill>
                  <a:schemeClr val="bg1"/>
                </a:solidFill>
              </a:rPr>
              <a:t>R 134</a:t>
            </a:r>
          </a:p>
          <a:p>
            <a:pPr algn="r"/>
            <a:r>
              <a:rPr lang="en-CA" sz="1200">
                <a:solidFill>
                  <a:schemeClr val="bg1"/>
                </a:solidFill>
              </a:rPr>
              <a:t>G 202</a:t>
            </a:r>
          </a:p>
          <a:p>
            <a:pPr algn="r"/>
            <a:r>
              <a:rPr lang="en-CA" sz="1200">
                <a:solidFill>
                  <a:schemeClr val="bg1"/>
                </a:solidFill>
              </a:rPr>
              <a:t>B 114</a:t>
            </a:r>
          </a:p>
        </p:txBody>
      </p:sp>
      <p:sp>
        <p:nvSpPr>
          <p:cNvPr id="26" name="Rectangle 16">
            <a:extLst>
              <a:ext uri="{FF2B5EF4-FFF2-40B4-BE49-F238E27FC236}">
                <a16:creationId xmlns:a16="http://schemas.microsoft.com/office/drawing/2014/main" id="{3C431F21-F361-4F6C-88AE-5034D111439B}"/>
              </a:ext>
            </a:extLst>
          </p:cNvPr>
          <p:cNvSpPr>
            <a:spLocks noChangeArrowheads="1"/>
          </p:cNvSpPr>
          <p:nvPr userDrawn="1"/>
        </p:nvSpPr>
        <p:spPr bwMode="auto">
          <a:xfrm>
            <a:off x="3720395" y="3604059"/>
            <a:ext cx="749300" cy="749300"/>
          </a:xfrm>
          <a:prstGeom prst="rect">
            <a:avLst/>
          </a:prstGeom>
          <a:solidFill>
            <a:srgbClr val="83AECB"/>
          </a:solidFill>
          <a:ln w="19050" algn="ctr">
            <a:noFill/>
            <a:miter lim="800000"/>
            <a:headEnd/>
            <a:tailEnd/>
          </a:ln>
          <a:effectLst/>
        </p:spPr>
        <p:txBody>
          <a:bodyPr wrap="none" anchor="ctr"/>
          <a:lstStyle/>
          <a:p>
            <a:pPr algn="r"/>
            <a:r>
              <a:rPr lang="en-CA" sz="1200">
                <a:solidFill>
                  <a:schemeClr val="bg1"/>
                </a:solidFill>
              </a:rPr>
              <a:t>75%</a:t>
            </a:r>
          </a:p>
          <a:p>
            <a:pPr algn="r"/>
            <a:r>
              <a:rPr lang="en-CA" sz="1200">
                <a:solidFill>
                  <a:schemeClr val="bg1"/>
                </a:solidFill>
              </a:rPr>
              <a:t>R 131</a:t>
            </a:r>
          </a:p>
          <a:p>
            <a:pPr algn="r"/>
            <a:r>
              <a:rPr lang="en-CA" sz="1200">
                <a:solidFill>
                  <a:schemeClr val="bg1"/>
                </a:solidFill>
              </a:rPr>
              <a:t>G 174</a:t>
            </a:r>
          </a:p>
          <a:p>
            <a:pPr algn="r"/>
            <a:r>
              <a:rPr lang="en-CA" sz="1200">
                <a:solidFill>
                  <a:schemeClr val="bg1"/>
                </a:solidFill>
              </a:rPr>
              <a:t>B 203</a:t>
            </a:r>
          </a:p>
        </p:txBody>
      </p:sp>
      <p:sp>
        <p:nvSpPr>
          <p:cNvPr id="27" name="Rectangle 17">
            <a:extLst>
              <a:ext uri="{FF2B5EF4-FFF2-40B4-BE49-F238E27FC236}">
                <a16:creationId xmlns:a16="http://schemas.microsoft.com/office/drawing/2014/main" id="{144AA4B6-75DA-412F-934E-7CC3417FB3E6}"/>
              </a:ext>
            </a:extLst>
          </p:cNvPr>
          <p:cNvSpPr>
            <a:spLocks noChangeArrowheads="1"/>
          </p:cNvSpPr>
          <p:nvPr userDrawn="1"/>
        </p:nvSpPr>
        <p:spPr bwMode="auto">
          <a:xfrm>
            <a:off x="2879019" y="3604059"/>
            <a:ext cx="749300" cy="749300"/>
          </a:xfrm>
          <a:prstGeom prst="rect">
            <a:avLst/>
          </a:prstGeom>
          <a:solidFill>
            <a:srgbClr val="AAD572"/>
          </a:solidFill>
          <a:ln w="19050" algn="ctr">
            <a:noFill/>
            <a:miter lim="800000"/>
            <a:headEnd/>
            <a:tailEnd/>
          </a:ln>
          <a:effectLst/>
        </p:spPr>
        <p:txBody>
          <a:bodyPr wrap="none" anchor="ctr"/>
          <a:lstStyle/>
          <a:p>
            <a:pPr algn="r"/>
            <a:r>
              <a:rPr lang="en-CA" sz="1200">
                <a:solidFill>
                  <a:schemeClr val="bg1"/>
                </a:solidFill>
              </a:rPr>
              <a:t>75%</a:t>
            </a:r>
          </a:p>
          <a:p>
            <a:pPr algn="r"/>
            <a:r>
              <a:rPr lang="en-CA" sz="1200">
                <a:solidFill>
                  <a:schemeClr val="bg1"/>
                </a:solidFill>
              </a:rPr>
              <a:t>R 170</a:t>
            </a:r>
          </a:p>
          <a:p>
            <a:pPr algn="r"/>
            <a:r>
              <a:rPr lang="en-CA" sz="1200">
                <a:solidFill>
                  <a:schemeClr val="bg1"/>
                </a:solidFill>
              </a:rPr>
              <a:t>G 213</a:t>
            </a:r>
          </a:p>
          <a:p>
            <a:pPr algn="r"/>
            <a:r>
              <a:rPr lang="en-CA" sz="1200">
                <a:solidFill>
                  <a:schemeClr val="bg1"/>
                </a:solidFill>
              </a:rPr>
              <a:t>B 114</a:t>
            </a:r>
          </a:p>
        </p:txBody>
      </p:sp>
      <p:sp>
        <p:nvSpPr>
          <p:cNvPr id="28" name="Rectangle 18">
            <a:extLst>
              <a:ext uri="{FF2B5EF4-FFF2-40B4-BE49-F238E27FC236}">
                <a16:creationId xmlns:a16="http://schemas.microsoft.com/office/drawing/2014/main" id="{477DE6AE-784B-4CEA-8319-CF6582B5E79C}"/>
              </a:ext>
            </a:extLst>
          </p:cNvPr>
          <p:cNvSpPr>
            <a:spLocks noChangeArrowheads="1"/>
          </p:cNvSpPr>
          <p:nvPr userDrawn="1"/>
        </p:nvSpPr>
        <p:spPr bwMode="auto">
          <a:xfrm>
            <a:off x="2040819" y="4432734"/>
            <a:ext cx="749300" cy="749300"/>
          </a:xfrm>
          <a:prstGeom prst="rect">
            <a:avLst/>
          </a:prstGeom>
          <a:solidFill>
            <a:srgbClr val="F2D58F"/>
          </a:solidFill>
          <a:ln w="19050" algn="ctr">
            <a:noFill/>
            <a:miter lim="800000"/>
            <a:headEnd/>
            <a:tailEnd/>
          </a:ln>
          <a:effectLst/>
        </p:spPr>
        <p:txBody>
          <a:bodyPr wrap="none" anchor="ctr"/>
          <a:lstStyle/>
          <a:p>
            <a:pPr algn="r"/>
            <a:r>
              <a:rPr lang="en-CA" sz="1200">
                <a:solidFill>
                  <a:schemeClr val="tx2"/>
                </a:solidFill>
              </a:rPr>
              <a:t>50%</a:t>
            </a:r>
          </a:p>
          <a:p>
            <a:pPr algn="r"/>
            <a:r>
              <a:rPr lang="en-CA" sz="1200">
                <a:solidFill>
                  <a:schemeClr val="tx2"/>
                </a:solidFill>
              </a:rPr>
              <a:t>R 242</a:t>
            </a:r>
          </a:p>
          <a:p>
            <a:pPr algn="r"/>
            <a:r>
              <a:rPr lang="en-CA" sz="1200">
                <a:solidFill>
                  <a:schemeClr val="tx2"/>
                </a:solidFill>
              </a:rPr>
              <a:t>G 213</a:t>
            </a:r>
          </a:p>
          <a:p>
            <a:pPr algn="r"/>
            <a:r>
              <a:rPr lang="en-CA" sz="1200">
                <a:solidFill>
                  <a:schemeClr val="tx2"/>
                </a:solidFill>
              </a:rPr>
              <a:t>B 143</a:t>
            </a:r>
          </a:p>
        </p:txBody>
      </p:sp>
      <p:sp>
        <p:nvSpPr>
          <p:cNvPr id="29" name="Rectangle 19">
            <a:extLst>
              <a:ext uri="{FF2B5EF4-FFF2-40B4-BE49-F238E27FC236}">
                <a16:creationId xmlns:a16="http://schemas.microsoft.com/office/drawing/2014/main" id="{3448EC86-8DF5-4566-B8C4-9F864B92CF88}"/>
              </a:ext>
            </a:extLst>
          </p:cNvPr>
          <p:cNvSpPr>
            <a:spLocks noChangeArrowheads="1"/>
          </p:cNvSpPr>
          <p:nvPr userDrawn="1"/>
        </p:nvSpPr>
        <p:spPr bwMode="auto">
          <a:xfrm>
            <a:off x="6123447" y="4432734"/>
            <a:ext cx="749300" cy="749300"/>
          </a:xfrm>
          <a:prstGeom prst="rect">
            <a:avLst/>
          </a:prstGeom>
          <a:solidFill>
            <a:srgbClr val="739283"/>
          </a:solidFill>
          <a:ln w="19050" algn="ctr">
            <a:noFill/>
            <a:miter lim="800000"/>
            <a:headEnd/>
            <a:tailEnd/>
          </a:ln>
          <a:effectLst/>
        </p:spPr>
        <p:txBody>
          <a:bodyPr wrap="none" anchor="ctr"/>
          <a:lstStyle/>
          <a:p>
            <a:pPr algn="r"/>
            <a:r>
              <a:rPr lang="en-CA" sz="1200">
                <a:solidFill>
                  <a:schemeClr val="tx2"/>
                </a:solidFill>
              </a:rPr>
              <a:t>50%</a:t>
            </a:r>
          </a:p>
          <a:p>
            <a:pPr algn="r"/>
            <a:r>
              <a:rPr lang="en-CA" sz="1200">
                <a:solidFill>
                  <a:schemeClr val="tx2"/>
                </a:solidFill>
              </a:rPr>
              <a:t>R 115</a:t>
            </a:r>
          </a:p>
          <a:p>
            <a:pPr algn="r"/>
            <a:r>
              <a:rPr lang="en-CA" sz="1200">
                <a:solidFill>
                  <a:schemeClr val="tx2"/>
                </a:solidFill>
              </a:rPr>
              <a:t>G 146</a:t>
            </a:r>
          </a:p>
          <a:p>
            <a:pPr algn="r"/>
            <a:r>
              <a:rPr lang="en-CA" sz="1200">
                <a:solidFill>
                  <a:schemeClr val="tx2"/>
                </a:solidFill>
              </a:rPr>
              <a:t>B 131</a:t>
            </a:r>
          </a:p>
        </p:txBody>
      </p:sp>
      <p:sp>
        <p:nvSpPr>
          <p:cNvPr id="30" name="Rectangle 20">
            <a:extLst>
              <a:ext uri="{FF2B5EF4-FFF2-40B4-BE49-F238E27FC236}">
                <a16:creationId xmlns:a16="http://schemas.microsoft.com/office/drawing/2014/main" id="{33FE3B3E-CDA8-48DF-9592-E37C50C11DD0}"/>
              </a:ext>
            </a:extLst>
          </p:cNvPr>
          <p:cNvSpPr>
            <a:spLocks noChangeArrowheads="1"/>
          </p:cNvSpPr>
          <p:nvPr userDrawn="1"/>
        </p:nvSpPr>
        <p:spPr bwMode="auto">
          <a:xfrm>
            <a:off x="1202619" y="4432734"/>
            <a:ext cx="749300" cy="749300"/>
          </a:xfrm>
          <a:prstGeom prst="rect">
            <a:avLst/>
          </a:prstGeom>
          <a:solidFill>
            <a:srgbClr val="BCBBBF"/>
          </a:solidFill>
          <a:ln w="19050" algn="ctr">
            <a:noFill/>
            <a:miter lim="800000"/>
            <a:headEnd/>
            <a:tailEnd/>
          </a:ln>
          <a:effectLst/>
        </p:spPr>
        <p:txBody>
          <a:bodyPr wrap="none" anchor="ctr"/>
          <a:lstStyle/>
          <a:p>
            <a:pPr algn="r"/>
            <a:r>
              <a:rPr lang="en-CA" sz="1200">
                <a:solidFill>
                  <a:schemeClr val="tx2"/>
                </a:solidFill>
              </a:rPr>
              <a:t>50%</a:t>
            </a:r>
          </a:p>
          <a:p>
            <a:pPr algn="r"/>
            <a:r>
              <a:rPr lang="en-CA" sz="1200">
                <a:solidFill>
                  <a:schemeClr val="tx2"/>
                </a:solidFill>
              </a:rPr>
              <a:t>R 188</a:t>
            </a:r>
          </a:p>
          <a:p>
            <a:pPr algn="r"/>
            <a:r>
              <a:rPr lang="en-CA" sz="1200">
                <a:solidFill>
                  <a:schemeClr val="tx2"/>
                </a:solidFill>
              </a:rPr>
              <a:t>G 187</a:t>
            </a:r>
          </a:p>
          <a:p>
            <a:pPr algn="r"/>
            <a:r>
              <a:rPr lang="en-CA" sz="1200">
                <a:solidFill>
                  <a:schemeClr val="tx2"/>
                </a:solidFill>
              </a:rPr>
              <a:t>B 191</a:t>
            </a:r>
          </a:p>
        </p:txBody>
      </p:sp>
      <p:sp>
        <p:nvSpPr>
          <p:cNvPr id="31" name="Rectangle 21">
            <a:extLst>
              <a:ext uri="{FF2B5EF4-FFF2-40B4-BE49-F238E27FC236}">
                <a16:creationId xmlns:a16="http://schemas.microsoft.com/office/drawing/2014/main" id="{F9DDCED2-8D51-4FC8-91F7-008C23BEEF13}"/>
              </a:ext>
            </a:extLst>
          </p:cNvPr>
          <p:cNvSpPr>
            <a:spLocks noChangeArrowheads="1"/>
          </p:cNvSpPr>
          <p:nvPr userDrawn="1"/>
        </p:nvSpPr>
        <p:spPr bwMode="auto">
          <a:xfrm>
            <a:off x="5285247" y="4432734"/>
            <a:ext cx="749300" cy="749300"/>
          </a:xfrm>
          <a:prstGeom prst="rect">
            <a:avLst/>
          </a:prstGeom>
          <a:solidFill>
            <a:srgbClr val="AED99E"/>
          </a:solidFill>
          <a:ln w="19050" algn="ctr">
            <a:noFill/>
            <a:miter lim="800000"/>
            <a:headEnd/>
            <a:tailEnd/>
          </a:ln>
          <a:effectLst/>
        </p:spPr>
        <p:txBody>
          <a:bodyPr wrap="none" anchor="ctr"/>
          <a:lstStyle/>
          <a:p>
            <a:pPr algn="r"/>
            <a:r>
              <a:rPr lang="en-CA" sz="1200">
                <a:solidFill>
                  <a:schemeClr val="tx2"/>
                </a:solidFill>
              </a:rPr>
              <a:t>50%</a:t>
            </a:r>
          </a:p>
          <a:p>
            <a:pPr algn="r"/>
            <a:r>
              <a:rPr lang="en-CA" sz="1200">
                <a:solidFill>
                  <a:schemeClr val="tx2"/>
                </a:solidFill>
              </a:rPr>
              <a:t>R 174</a:t>
            </a:r>
          </a:p>
          <a:p>
            <a:pPr algn="r"/>
            <a:r>
              <a:rPr lang="en-CA" sz="1200">
                <a:solidFill>
                  <a:schemeClr val="tx2"/>
                </a:solidFill>
              </a:rPr>
              <a:t>G 217</a:t>
            </a:r>
          </a:p>
          <a:p>
            <a:pPr algn="r"/>
            <a:r>
              <a:rPr lang="en-CA" sz="1200">
                <a:solidFill>
                  <a:schemeClr val="tx2"/>
                </a:solidFill>
              </a:rPr>
              <a:t>B 158</a:t>
            </a:r>
          </a:p>
        </p:txBody>
      </p:sp>
      <p:sp>
        <p:nvSpPr>
          <p:cNvPr id="32" name="Rectangle 22">
            <a:extLst>
              <a:ext uri="{FF2B5EF4-FFF2-40B4-BE49-F238E27FC236}">
                <a16:creationId xmlns:a16="http://schemas.microsoft.com/office/drawing/2014/main" id="{39FE0169-7569-4B72-B31B-FD18815F8BB0}"/>
              </a:ext>
            </a:extLst>
          </p:cNvPr>
          <p:cNvSpPr>
            <a:spLocks noChangeArrowheads="1"/>
          </p:cNvSpPr>
          <p:nvPr userDrawn="1"/>
        </p:nvSpPr>
        <p:spPr bwMode="auto">
          <a:xfrm>
            <a:off x="3720395" y="4432734"/>
            <a:ext cx="749300" cy="749300"/>
          </a:xfrm>
          <a:prstGeom prst="rect">
            <a:avLst/>
          </a:prstGeom>
          <a:solidFill>
            <a:srgbClr val="A7C4DA"/>
          </a:solidFill>
          <a:ln w="19050" algn="ctr">
            <a:noFill/>
            <a:miter lim="800000"/>
            <a:headEnd/>
            <a:tailEnd/>
          </a:ln>
          <a:effectLst/>
        </p:spPr>
        <p:txBody>
          <a:bodyPr wrap="none" anchor="ctr"/>
          <a:lstStyle/>
          <a:p>
            <a:pPr algn="r"/>
            <a:r>
              <a:rPr lang="en-CA" sz="1200">
                <a:solidFill>
                  <a:schemeClr val="tx2"/>
                </a:solidFill>
              </a:rPr>
              <a:t>50%</a:t>
            </a:r>
          </a:p>
          <a:p>
            <a:pPr algn="r"/>
            <a:r>
              <a:rPr lang="en-CA" sz="1200">
                <a:solidFill>
                  <a:schemeClr val="tx2"/>
                </a:solidFill>
              </a:rPr>
              <a:t>R 167</a:t>
            </a:r>
          </a:p>
          <a:p>
            <a:pPr algn="r"/>
            <a:r>
              <a:rPr lang="en-CA" sz="1200">
                <a:solidFill>
                  <a:schemeClr val="tx2"/>
                </a:solidFill>
              </a:rPr>
              <a:t>G 196</a:t>
            </a:r>
          </a:p>
          <a:p>
            <a:pPr algn="r"/>
            <a:r>
              <a:rPr lang="en-CA" sz="1200">
                <a:solidFill>
                  <a:schemeClr val="tx2"/>
                </a:solidFill>
              </a:rPr>
              <a:t>B 218</a:t>
            </a:r>
          </a:p>
        </p:txBody>
      </p:sp>
      <p:sp>
        <p:nvSpPr>
          <p:cNvPr id="33" name="Rectangle 23">
            <a:extLst>
              <a:ext uri="{FF2B5EF4-FFF2-40B4-BE49-F238E27FC236}">
                <a16:creationId xmlns:a16="http://schemas.microsoft.com/office/drawing/2014/main" id="{28EBD5FF-9243-4B8E-B195-3B03A7BE2F95}"/>
              </a:ext>
            </a:extLst>
          </p:cNvPr>
          <p:cNvSpPr>
            <a:spLocks noChangeArrowheads="1"/>
          </p:cNvSpPr>
          <p:nvPr userDrawn="1"/>
        </p:nvSpPr>
        <p:spPr bwMode="auto">
          <a:xfrm>
            <a:off x="2879019" y="4432734"/>
            <a:ext cx="749300" cy="749300"/>
          </a:xfrm>
          <a:prstGeom prst="rect">
            <a:avLst/>
          </a:prstGeom>
          <a:solidFill>
            <a:srgbClr val="C5E19D"/>
          </a:solidFill>
          <a:ln w="19050" algn="ctr">
            <a:noFill/>
            <a:miter lim="800000"/>
            <a:headEnd/>
            <a:tailEnd/>
          </a:ln>
          <a:effectLst/>
        </p:spPr>
        <p:txBody>
          <a:bodyPr wrap="none" anchor="ctr"/>
          <a:lstStyle/>
          <a:p>
            <a:pPr algn="r"/>
            <a:r>
              <a:rPr lang="en-CA" sz="1200">
                <a:solidFill>
                  <a:schemeClr val="tx2"/>
                </a:solidFill>
              </a:rPr>
              <a:t>50%</a:t>
            </a:r>
          </a:p>
          <a:p>
            <a:pPr algn="r"/>
            <a:r>
              <a:rPr lang="en-CA" sz="1200">
                <a:solidFill>
                  <a:schemeClr val="tx2"/>
                </a:solidFill>
              </a:rPr>
              <a:t>R 197</a:t>
            </a:r>
          </a:p>
          <a:p>
            <a:pPr algn="r"/>
            <a:r>
              <a:rPr lang="en-CA" sz="1200">
                <a:solidFill>
                  <a:schemeClr val="tx2"/>
                </a:solidFill>
              </a:rPr>
              <a:t>G 225</a:t>
            </a:r>
          </a:p>
          <a:p>
            <a:pPr algn="r"/>
            <a:r>
              <a:rPr lang="en-CA" sz="1200">
                <a:solidFill>
                  <a:schemeClr val="tx2"/>
                </a:solidFill>
              </a:rPr>
              <a:t>B 157</a:t>
            </a:r>
          </a:p>
        </p:txBody>
      </p:sp>
      <p:sp>
        <p:nvSpPr>
          <p:cNvPr id="34" name="Rectangle 24">
            <a:extLst>
              <a:ext uri="{FF2B5EF4-FFF2-40B4-BE49-F238E27FC236}">
                <a16:creationId xmlns:a16="http://schemas.microsoft.com/office/drawing/2014/main" id="{4E3679AD-4D83-40E2-B123-C2CC624CAC00}"/>
              </a:ext>
            </a:extLst>
          </p:cNvPr>
          <p:cNvSpPr>
            <a:spLocks noChangeArrowheads="1"/>
          </p:cNvSpPr>
          <p:nvPr userDrawn="1"/>
        </p:nvSpPr>
        <p:spPr bwMode="auto">
          <a:xfrm>
            <a:off x="2040819" y="5261409"/>
            <a:ext cx="749300" cy="749300"/>
          </a:xfrm>
          <a:prstGeom prst="rect">
            <a:avLst/>
          </a:prstGeom>
          <a:solidFill>
            <a:srgbClr val="F8E7C2"/>
          </a:solidFill>
          <a:ln w="19050" algn="ctr">
            <a:noFill/>
            <a:miter lim="800000"/>
            <a:headEnd/>
            <a:tailEnd/>
          </a:ln>
          <a:effectLst/>
        </p:spPr>
        <p:txBody>
          <a:bodyPr wrap="none" anchor="ctr"/>
          <a:lstStyle/>
          <a:p>
            <a:pPr algn="r"/>
            <a:r>
              <a:rPr lang="en-CA" sz="1200">
                <a:solidFill>
                  <a:schemeClr val="tx2"/>
                </a:solidFill>
              </a:rPr>
              <a:t>25%</a:t>
            </a:r>
          </a:p>
          <a:p>
            <a:pPr algn="r"/>
            <a:r>
              <a:rPr lang="en-CA" sz="1200">
                <a:solidFill>
                  <a:schemeClr val="tx2"/>
                </a:solidFill>
              </a:rPr>
              <a:t>R 248</a:t>
            </a:r>
          </a:p>
          <a:p>
            <a:pPr algn="r"/>
            <a:r>
              <a:rPr lang="en-CA" sz="1200">
                <a:solidFill>
                  <a:schemeClr val="tx2"/>
                </a:solidFill>
              </a:rPr>
              <a:t>G 231</a:t>
            </a:r>
          </a:p>
          <a:p>
            <a:pPr algn="r"/>
            <a:r>
              <a:rPr lang="en-CA" sz="1200">
                <a:solidFill>
                  <a:schemeClr val="tx2"/>
                </a:solidFill>
              </a:rPr>
              <a:t>B 194</a:t>
            </a:r>
          </a:p>
        </p:txBody>
      </p:sp>
      <p:sp>
        <p:nvSpPr>
          <p:cNvPr id="35" name="Rectangle 25">
            <a:extLst>
              <a:ext uri="{FF2B5EF4-FFF2-40B4-BE49-F238E27FC236}">
                <a16:creationId xmlns:a16="http://schemas.microsoft.com/office/drawing/2014/main" id="{EBCF1682-C6B0-4254-B288-B301BD60F727}"/>
              </a:ext>
            </a:extLst>
          </p:cNvPr>
          <p:cNvSpPr>
            <a:spLocks noChangeArrowheads="1"/>
          </p:cNvSpPr>
          <p:nvPr userDrawn="1"/>
        </p:nvSpPr>
        <p:spPr bwMode="auto">
          <a:xfrm>
            <a:off x="6123447" y="5261409"/>
            <a:ext cx="749300" cy="749300"/>
          </a:xfrm>
          <a:prstGeom prst="rect">
            <a:avLst/>
          </a:prstGeom>
          <a:solidFill>
            <a:srgbClr val="E0EBE7"/>
          </a:solidFill>
          <a:ln w="19050" algn="ctr">
            <a:noFill/>
            <a:miter lim="800000"/>
            <a:headEnd/>
            <a:tailEnd/>
          </a:ln>
          <a:effectLst/>
        </p:spPr>
        <p:txBody>
          <a:bodyPr wrap="none" anchor="ctr"/>
          <a:lstStyle/>
          <a:p>
            <a:pPr algn="r"/>
            <a:r>
              <a:rPr lang="en-CA" sz="1200">
                <a:solidFill>
                  <a:schemeClr val="tx2"/>
                </a:solidFill>
              </a:rPr>
              <a:t>10%</a:t>
            </a:r>
          </a:p>
          <a:p>
            <a:pPr algn="r"/>
            <a:r>
              <a:rPr lang="en-CA" sz="1200">
                <a:solidFill>
                  <a:schemeClr val="tx2"/>
                </a:solidFill>
              </a:rPr>
              <a:t>R 224</a:t>
            </a:r>
          </a:p>
          <a:p>
            <a:pPr algn="r"/>
            <a:r>
              <a:rPr lang="en-CA" sz="1200">
                <a:solidFill>
                  <a:schemeClr val="tx2"/>
                </a:solidFill>
              </a:rPr>
              <a:t>G 235</a:t>
            </a:r>
          </a:p>
          <a:p>
            <a:pPr algn="r"/>
            <a:r>
              <a:rPr lang="en-CA" sz="1200">
                <a:solidFill>
                  <a:schemeClr val="tx2"/>
                </a:solidFill>
              </a:rPr>
              <a:t>B 231</a:t>
            </a:r>
          </a:p>
        </p:txBody>
      </p:sp>
      <p:sp>
        <p:nvSpPr>
          <p:cNvPr id="36" name="Rectangle 26">
            <a:extLst>
              <a:ext uri="{FF2B5EF4-FFF2-40B4-BE49-F238E27FC236}">
                <a16:creationId xmlns:a16="http://schemas.microsoft.com/office/drawing/2014/main" id="{9EA97CFE-FF5E-463F-A377-CC98288D9AF1}"/>
              </a:ext>
            </a:extLst>
          </p:cNvPr>
          <p:cNvSpPr>
            <a:spLocks noChangeArrowheads="1"/>
          </p:cNvSpPr>
          <p:nvPr userDrawn="1"/>
        </p:nvSpPr>
        <p:spPr bwMode="auto">
          <a:xfrm>
            <a:off x="1202619" y="5261409"/>
            <a:ext cx="749300" cy="749300"/>
          </a:xfrm>
          <a:prstGeom prst="rect">
            <a:avLst/>
          </a:prstGeom>
          <a:solidFill>
            <a:srgbClr val="DCDCDE"/>
          </a:solidFill>
          <a:ln w="19050" algn="ctr">
            <a:noFill/>
            <a:miter lim="800000"/>
            <a:headEnd/>
            <a:tailEnd/>
          </a:ln>
          <a:effectLst/>
        </p:spPr>
        <p:txBody>
          <a:bodyPr wrap="none" anchor="ctr"/>
          <a:lstStyle/>
          <a:p>
            <a:pPr algn="r"/>
            <a:r>
              <a:rPr lang="en-CA" sz="1200">
                <a:solidFill>
                  <a:schemeClr val="tx2"/>
                </a:solidFill>
              </a:rPr>
              <a:t>25%</a:t>
            </a:r>
          </a:p>
          <a:p>
            <a:pPr algn="r"/>
            <a:r>
              <a:rPr lang="en-CA" sz="1200">
                <a:solidFill>
                  <a:schemeClr val="tx2"/>
                </a:solidFill>
              </a:rPr>
              <a:t>R 220</a:t>
            </a:r>
          </a:p>
          <a:p>
            <a:pPr algn="r"/>
            <a:r>
              <a:rPr lang="en-CA" sz="1200">
                <a:solidFill>
                  <a:schemeClr val="tx2"/>
                </a:solidFill>
              </a:rPr>
              <a:t>G 220</a:t>
            </a:r>
          </a:p>
          <a:p>
            <a:pPr algn="r"/>
            <a:r>
              <a:rPr lang="en-CA" sz="1200">
                <a:solidFill>
                  <a:schemeClr val="tx2"/>
                </a:solidFill>
              </a:rPr>
              <a:t>B 222</a:t>
            </a:r>
          </a:p>
        </p:txBody>
      </p:sp>
      <p:sp>
        <p:nvSpPr>
          <p:cNvPr id="37" name="Rectangle 27">
            <a:extLst>
              <a:ext uri="{FF2B5EF4-FFF2-40B4-BE49-F238E27FC236}">
                <a16:creationId xmlns:a16="http://schemas.microsoft.com/office/drawing/2014/main" id="{7D7327A5-B1D1-4701-B95D-1CD79D3A78ED}"/>
              </a:ext>
            </a:extLst>
          </p:cNvPr>
          <p:cNvSpPr>
            <a:spLocks noChangeArrowheads="1"/>
          </p:cNvSpPr>
          <p:nvPr userDrawn="1"/>
        </p:nvSpPr>
        <p:spPr bwMode="auto">
          <a:xfrm>
            <a:off x="5285247" y="5261409"/>
            <a:ext cx="749300" cy="749300"/>
          </a:xfrm>
          <a:prstGeom prst="rect">
            <a:avLst/>
          </a:prstGeom>
          <a:solidFill>
            <a:srgbClr val="E6F1E0"/>
          </a:solidFill>
          <a:ln w="19050" algn="ctr">
            <a:noFill/>
            <a:miter lim="800000"/>
            <a:headEnd/>
            <a:tailEnd/>
          </a:ln>
          <a:effectLst/>
        </p:spPr>
        <p:txBody>
          <a:bodyPr wrap="none" anchor="ctr"/>
          <a:lstStyle/>
          <a:p>
            <a:pPr algn="r"/>
            <a:r>
              <a:rPr lang="en-CA" sz="1200">
                <a:solidFill>
                  <a:schemeClr val="tx2"/>
                </a:solidFill>
              </a:rPr>
              <a:t>20%</a:t>
            </a:r>
          </a:p>
          <a:p>
            <a:pPr algn="r"/>
            <a:r>
              <a:rPr lang="en-CA" sz="1200">
                <a:solidFill>
                  <a:schemeClr val="tx2"/>
                </a:solidFill>
              </a:rPr>
              <a:t>R 230</a:t>
            </a:r>
          </a:p>
          <a:p>
            <a:pPr algn="r"/>
            <a:r>
              <a:rPr lang="en-CA" sz="1200">
                <a:solidFill>
                  <a:schemeClr val="tx2"/>
                </a:solidFill>
              </a:rPr>
              <a:t>G 241</a:t>
            </a:r>
          </a:p>
          <a:p>
            <a:pPr algn="r"/>
            <a:r>
              <a:rPr lang="en-CA" sz="1200">
                <a:solidFill>
                  <a:schemeClr val="tx2"/>
                </a:solidFill>
              </a:rPr>
              <a:t>B 224</a:t>
            </a:r>
          </a:p>
        </p:txBody>
      </p:sp>
      <p:sp>
        <p:nvSpPr>
          <p:cNvPr id="38" name="Rectangle 28">
            <a:extLst>
              <a:ext uri="{FF2B5EF4-FFF2-40B4-BE49-F238E27FC236}">
                <a16:creationId xmlns:a16="http://schemas.microsoft.com/office/drawing/2014/main" id="{B7407838-A0F7-499C-B36B-4089A08360C3}"/>
              </a:ext>
            </a:extLst>
          </p:cNvPr>
          <p:cNvSpPr>
            <a:spLocks noChangeArrowheads="1"/>
          </p:cNvSpPr>
          <p:nvPr userDrawn="1"/>
        </p:nvSpPr>
        <p:spPr bwMode="auto">
          <a:xfrm>
            <a:off x="3720395" y="5261409"/>
            <a:ext cx="749300" cy="749300"/>
          </a:xfrm>
          <a:prstGeom prst="rect">
            <a:avLst/>
          </a:prstGeom>
          <a:solidFill>
            <a:srgbClr val="CEDDEA"/>
          </a:solidFill>
          <a:ln w="19050" algn="ctr">
            <a:noFill/>
            <a:miter lim="800000"/>
            <a:headEnd/>
            <a:tailEnd/>
          </a:ln>
          <a:effectLst/>
        </p:spPr>
        <p:txBody>
          <a:bodyPr wrap="none" anchor="ctr"/>
          <a:lstStyle/>
          <a:p>
            <a:pPr algn="r"/>
            <a:r>
              <a:rPr lang="en-CA" sz="1200">
                <a:solidFill>
                  <a:schemeClr val="tx2"/>
                </a:solidFill>
              </a:rPr>
              <a:t>25%</a:t>
            </a:r>
          </a:p>
          <a:p>
            <a:pPr algn="r"/>
            <a:r>
              <a:rPr lang="en-CA" sz="1200">
                <a:solidFill>
                  <a:schemeClr val="tx2"/>
                </a:solidFill>
              </a:rPr>
              <a:t>R 206</a:t>
            </a:r>
          </a:p>
          <a:p>
            <a:pPr algn="r"/>
            <a:r>
              <a:rPr lang="en-CA" sz="1200">
                <a:solidFill>
                  <a:schemeClr val="tx2"/>
                </a:solidFill>
              </a:rPr>
              <a:t>G 221</a:t>
            </a:r>
          </a:p>
          <a:p>
            <a:pPr algn="r"/>
            <a:r>
              <a:rPr lang="en-CA" sz="1200">
                <a:solidFill>
                  <a:schemeClr val="tx2"/>
                </a:solidFill>
              </a:rPr>
              <a:t>B 234</a:t>
            </a:r>
          </a:p>
        </p:txBody>
      </p:sp>
      <p:sp>
        <p:nvSpPr>
          <p:cNvPr id="39" name="Rectangle 29">
            <a:extLst>
              <a:ext uri="{FF2B5EF4-FFF2-40B4-BE49-F238E27FC236}">
                <a16:creationId xmlns:a16="http://schemas.microsoft.com/office/drawing/2014/main" id="{39EB60A6-76AE-48CE-B28C-C67FB55D0FFF}"/>
              </a:ext>
            </a:extLst>
          </p:cNvPr>
          <p:cNvSpPr>
            <a:spLocks noChangeArrowheads="1"/>
          </p:cNvSpPr>
          <p:nvPr userDrawn="1"/>
        </p:nvSpPr>
        <p:spPr bwMode="auto">
          <a:xfrm>
            <a:off x="2879019" y="5261409"/>
            <a:ext cx="749300" cy="749300"/>
          </a:xfrm>
          <a:prstGeom prst="rect">
            <a:avLst/>
          </a:prstGeom>
          <a:solidFill>
            <a:srgbClr val="EDF5E0"/>
          </a:solidFill>
          <a:ln w="19050" algn="ctr">
            <a:noFill/>
            <a:miter lim="800000"/>
            <a:headEnd/>
            <a:tailEnd/>
          </a:ln>
          <a:effectLst/>
        </p:spPr>
        <p:txBody>
          <a:bodyPr wrap="none" anchor="ctr"/>
          <a:lstStyle/>
          <a:p>
            <a:pPr algn="r"/>
            <a:r>
              <a:rPr lang="en-CA" sz="1200">
                <a:solidFill>
                  <a:schemeClr val="tx2"/>
                </a:solidFill>
              </a:rPr>
              <a:t>20%</a:t>
            </a:r>
          </a:p>
          <a:p>
            <a:pPr algn="r"/>
            <a:r>
              <a:rPr lang="en-CA" sz="1200">
                <a:solidFill>
                  <a:schemeClr val="tx2"/>
                </a:solidFill>
              </a:rPr>
              <a:t>R 237</a:t>
            </a:r>
          </a:p>
          <a:p>
            <a:pPr algn="r"/>
            <a:r>
              <a:rPr lang="en-CA" sz="1200">
                <a:solidFill>
                  <a:schemeClr val="tx2"/>
                </a:solidFill>
              </a:rPr>
              <a:t>G 245</a:t>
            </a:r>
          </a:p>
          <a:p>
            <a:pPr algn="r"/>
            <a:r>
              <a:rPr lang="en-CA" sz="1200">
                <a:solidFill>
                  <a:schemeClr val="tx2"/>
                </a:solidFill>
              </a:rPr>
              <a:t>B 224</a:t>
            </a:r>
          </a:p>
        </p:txBody>
      </p:sp>
      <p:sp>
        <p:nvSpPr>
          <p:cNvPr id="40" name="Rectangle 30">
            <a:extLst>
              <a:ext uri="{FF2B5EF4-FFF2-40B4-BE49-F238E27FC236}">
                <a16:creationId xmlns:a16="http://schemas.microsoft.com/office/drawing/2014/main" id="{629E7092-E488-4987-9505-816E0A6410E7}"/>
              </a:ext>
            </a:extLst>
          </p:cNvPr>
          <p:cNvSpPr>
            <a:spLocks noChangeAspect="1" noChangeArrowheads="1"/>
          </p:cNvSpPr>
          <p:nvPr userDrawn="1"/>
        </p:nvSpPr>
        <p:spPr bwMode="auto">
          <a:xfrm>
            <a:off x="2879019" y="1451409"/>
            <a:ext cx="749808" cy="749808"/>
          </a:xfrm>
          <a:prstGeom prst="rect">
            <a:avLst/>
          </a:prstGeom>
          <a:solidFill>
            <a:schemeClr val="bg2"/>
          </a:solidFill>
          <a:ln w="19050" algn="ctr">
            <a:noFill/>
            <a:miter lim="800000"/>
            <a:headEnd/>
            <a:tailEnd/>
          </a:ln>
          <a:effectLst/>
        </p:spPr>
        <p:txBody>
          <a:bodyPr wrap="none" anchor="ctr"/>
          <a:lstStyle/>
          <a:p>
            <a:pPr algn="r"/>
            <a:r>
              <a:rPr lang="en-CA" sz="1200">
                <a:solidFill>
                  <a:schemeClr val="bg1"/>
                </a:solidFill>
              </a:rPr>
              <a:t>R 000</a:t>
            </a:r>
          </a:p>
          <a:p>
            <a:pPr algn="r"/>
            <a:r>
              <a:rPr lang="en-CA" sz="1200">
                <a:solidFill>
                  <a:schemeClr val="bg1"/>
                </a:solidFill>
              </a:rPr>
              <a:t>G 162</a:t>
            </a:r>
          </a:p>
          <a:p>
            <a:pPr algn="r"/>
            <a:r>
              <a:rPr lang="en-CA" sz="1200">
                <a:solidFill>
                  <a:schemeClr val="bg1"/>
                </a:solidFill>
              </a:rPr>
              <a:t>B 033</a:t>
            </a:r>
          </a:p>
        </p:txBody>
      </p:sp>
      <p:sp>
        <p:nvSpPr>
          <p:cNvPr id="41" name="Rectangle 32">
            <a:extLst>
              <a:ext uri="{FF2B5EF4-FFF2-40B4-BE49-F238E27FC236}">
                <a16:creationId xmlns:a16="http://schemas.microsoft.com/office/drawing/2014/main" id="{9B217ECC-1787-4A97-8D7A-9BA399A94962}"/>
              </a:ext>
            </a:extLst>
          </p:cNvPr>
          <p:cNvSpPr>
            <a:spLocks noChangeAspect="1" noChangeArrowheads="1"/>
          </p:cNvSpPr>
          <p:nvPr userDrawn="1"/>
        </p:nvSpPr>
        <p:spPr bwMode="auto">
          <a:xfrm>
            <a:off x="2040819" y="1451409"/>
            <a:ext cx="749808" cy="749808"/>
          </a:xfrm>
          <a:prstGeom prst="rect">
            <a:avLst/>
          </a:prstGeom>
          <a:solidFill>
            <a:schemeClr val="tx1"/>
          </a:solidFill>
          <a:ln w="19050" algn="ctr">
            <a:noFill/>
            <a:miter lim="800000"/>
            <a:headEnd/>
            <a:tailEnd/>
          </a:ln>
          <a:effectLst/>
        </p:spPr>
        <p:txBody>
          <a:bodyPr wrap="none" anchor="ctr"/>
          <a:lstStyle/>
          <a:p>
            <a:pPr algn="r"/>
            <a:r>
              <a:rPr lang="en-CA" sz="1200">
                <a:solidFill>
                  <a:schemeClr val="bg1"/>
                </a:solidFill>
              </a:rPr>
              <a:t>R 106</a:t>
            </a:r>
          </a:p>
          <a:p>
            <a:pPr algn="r"/>
            <a:r>
              <a:rPr lang="en-CA" sz="1200">
                <a:solidFill>
                  <a:schemeClr val="bg1"/>
                </a:solidFill>
              </a:rPr>
              <a:t>G 115</a:t>
            </a:r>
          </a:p>
          <a:p>
            <a:pPr algn="r"/>
            <a:r>
              <a:rPr lang="en-CA" sz="1200">
                <a:solidFill>
                  <a:schemeClr val="bg1"/>
                </a:solidFill>
              </a:rPr>
              <a:t>B 123</a:t>
            </a:r>
          </a:p>
        </p:txBody>
      </p:sp>
      <p:sp>
        <p:nvSpPr>
          <p:cNvPr id="42" name="Rectangle 34">
            <a:extLst>
              <a:ext uri="{FF2B5EF4-FFF2-40B4-BE49-F238E27FC236}">
                <a16:creationId xmlns:a16="http://schemas.microsoft.com/office/drawing/2014/main" id="{B0CF6687-CB60-4356-BAF9-60358D228AD3}"/>
              </a:ext>
            </a:extLst>
          </p:cNvPr>
          <p:cNvSpPr>
            <a:spLocks noChangeAspect="1" noChangeArrowheads="1"/>
          </p:cNvSpPr>
          <p:nvPr userDrawn="1"/>
        </p:nvSpPr>
        <p:spPr bwMode="auto">
          <a:xfrm>
            <a:off x="1202111" y="1451409"/>
            <a:ext cx="749808" cy="749808"/>
          </a:xfrm>
          <a:prstGeom prst="rect">
            <a:avLst/>
          </a:prstGeom>
          <a:solidFill>
            <a:schemeClr val="bg1"/>
          </a:solidFill>
          <a:ln w="19050" algn="ctr">
            <a:solidFill>
              <a:schemeClr val="tx2"/>
            </a:solidFill>
            <a:miter lim="800000"/>
            <a:headEnd/>
            <a:tailEnd/>
          </a:ln>
          <a:effectLst/>
        </p:spPr>
        <p:txBody>
          <a:bodyPr wrap="none" anchor="ctr"/>
          <a:lstStyle/>
          <a:p>
            <a:pPr algn="r"/>
            <a:r>
              <a:rPr lang="en-CA" sz="1200">
                <a:solidFill>
                  <a:schemeClr val="tx2"/>
                </a:solidFill>
              </a:rPr>
              <a:t>R 255</a:t>
            </a:r>
          </a:p>
          <a:p>
            <a:pPr algn="r"/>
            <a:r>
              <a:rPr lang="en-CA" sz="1200">
                <a:solidFill>
                  <a:schemeClr val="tx2"/>
                </a:solidFill>
              </a:rPr>
              <a:t>G 255</a:t>
            </a:r>
          </a:p>
          <a:p>
            <a:pPr algn="r"/>
            <a:r>
              <a:rPr lang="en-CA" sz="1200">
                <a:solidFill>
                  <a:schemeClr val="tx2"/>
                </a:solidFill>
              </a:rPr>
              <a:t>B 255</a:t>
            </a:r>
          </a:p>
        </p:txBody>
      </p:sp>
      <p:sp>
        <p:nvSpPr>
          <p:cNvPr id="43" name="Text Box 35">
            <a:extLst>
              <a:ext uri="{FF2B5EF4-FFF2-40B4-BE49-F238E27FC236}">
                <a16:creationId xmlns:a16="http://schemas.microsoft.com/office/drawing/2014/main" id="{9E12AD8E-C013-4CE0-B392-00B18A70BFD2}"/>
              </a:ext>
            </a:extLst>
          </p:cNvPr>
          <p:cNvSpPr txBox="1">
            <a:spLocks noChangeArrowheads="1"/>
          </p:cNvSpPr>
          <p:nvPr userDrawn="1"/>
        </p:nvSpPr>
        <p:spPr bwMode="auto">
          <a:xfrm>
            <a:off x="2085836" y="1119624"/>
            <a:ext cx="559833" cy="338554"/>
          </a:xfrm>
          <a:prstGeom prst="rect">
            <a:avLst/>
          </a:prstGeom>
          <a:noFill/>
          <a:ln w="19050" algn="ctr">
            <a:noFill/>
            <a:miter lim="800000"/>
            <a:headEnd/>
            <a:tailEnd/>
          </a:ln>
          <a:effectLst/>
        </p:spPr>
        <p:txBody>
          <a:bodyPr wrap="none">
            <a:spAutoFit/>
          </a:bodyPr>
          <a:lstStyle/>
          <a:p>
            <a:pPr algn="ctr"/>
            <a:r>
              <a:rPr lang="en-CA" sz="1600"/>
              <a:t>Font</a:t>
            </a:r>
          </a:p>
        </p:txBody>
      </p:sp>
      <p:sp>
        <p:nvSpPr>
          <p:cNvPr id="44" name="Text Box 36">
            <a:extLst>
              <a:ext uri="{FF2B5EF4-FFF2-40B4-BE49-F238E27FC236}">
                <a16:creationId xmlns:a16="http://schemas.microsoft.com/office/drawing/2014/main" id="{EF118A4A-B76B-438D-9BAA-8D337C081C76}"/>
              </a:ext>
            </a:extLst>
          </p:cNvPr>
          <p:cNvSpPr txBox="1">
            <a:spLocks noChangeArrowheads="1"/>
          </p:cNvSpPr>
          <p:nvPr userDrawn="1"/>
        </p:nvSpPr>
        <p:spPr bwMode="auto">
          <a:xfrm>
            <a:off x="2886140" y="1119624"/>
            <a:ext cx="628697" cy="338554"/>
          </a:xfrm>
          <a:prstGeom prst="rect">
            <a:avLst/>
          </a:prstGeom>
          <a:noFill/>
          <a:ln w="19050" algn="ctr">
            <a:noFill/>
            <a:miter lim="800000"/>
            <a:headEnd/>
            <a:tailEnd/>
          </a:ln>
          <a:effectLst/>
        </p:spPr>
        <p:txBody>
          <a:bodyPr wrap="none">
            <a:spAutoFit/>
          </a:bodyPr>
          <a:lstStyle/>
          <a:p>
            <a:pPr algn="ctr"/>
            <a:r>
              <a:rPr lang="en-CA" sz="1600"/>
              <a:t>Titles</a:t>
            </a:r>
          </a:p>
        </p:txBody>
      </p:sp>
      <p:sp>
        <p:nvSpPr>
          <p:cNvPr id="45" name="Text Box 37">
            <a:extLst>
              <a:ext uri="{FF2B5EF4-FFF2-40B4-BE49-F238E27FC236}">
                <a16:creationId xmlns:a16="http://schemas.microsoft.com/office/drawing/2014/main" id="{05B02C70-042A-49FA-ABE6-7D9CCC277F39}"/>
              </a:ext>
            </a:extLst>
          </p:cNvPr>
          <p:cNvSpPr txBox="1">
            <a:spLocks noChangeArrowheads="1"/>
          </p:cNvSpPr>
          <p:nvPr userDrawn="1"/>
        </p:nvSpPr>
        <p:spPr bwMode="auto">
          <a:xfrm>
            <a:off x="1239450" y="1119624"/>
            <a:ext cx="591509" cy="338554"/>
          </a:xfrm>
          <a:prstGeom prst="rect">
            <a:avLst/>
          </a:prstGeom>
          <a:noFill/>
          <a:ln w="19050" algn="ctr">
            <a:noFill/>
            <a:miter lim="800000"/>
            <a:headEnd/>
            <a:tailEnd/>
          </a:ln>
          <a:effectLst/>
        </p:spPr>
        <p:txBody>
          <a:bodyPr wrap="none">
            <a:spAutoFit/>
          </a:bodyPr>
          <a:lstStyle/>
          <a:p>
            <a:pPr algn="ctr"/>
            <a:r>
              <a:rPr lang="en-CA" sz="1600"/>
              <a:t>Bkgd</a:t>
            </a:r>
          </a:p>
        </p:txBody>
      </p:sp>
      <p:sp>
        <p:nvSpPr>
          <p:cNvPr id="46" name="Rectangle 30">
            <a:extLst>
              <a:ext uri="{FF2B5EF4-FFF2-40B4-BE49-F238E27FC236}">
                <a16:creationId xmlns:a16="http://schemas.microsoft.com/office/drawing/2014/main" id="{0D63668E-4AEF-4283-8788-8F9DEA277F24}"/>
              </a:ext>
            </a:extLst>
          </p:cNvPr>
          <p:cNvSpPr>
            <a:spLocks noChangeAspect="1" noChangeArrowheads="1"/>
          </p:cNvSpPr>
          <p:nvPr userDrawn="1"/>
        </p:nvSpPr>
        <p:spPr bwMode="auto">
          <a:xfrm>
            <a:off x="3719887" y="1451409"/>
            <a:ext cx="749808" cy="749808"/>
          </a:xfrm>
          <a:prstGeom prst="rect">
            <a:avLst/>
          </a:prstGeom>
          <a:solidFill>
            <a:schemeClr val="tx2"/>
          </a:solidFill>
          <a:ln w="19050" algn="ctr">
            <a:noFill/>
            <a:miter lim="800000"/>
            <a:headEnd/>
            <a:tailEnd/>
          </a:ln>
          <a:effectLst/>
        </p:spPr>
        <p:txBody>
          <a:bodyPr wrap="none" anchor="ctr"/>
          <a:lstStyle/>
          <a:p>
            <a:pPr algn="r"/>
            <a:r>
              <a:rPr lang="en-CA" sz="1200">
                <a:solidFill>
                  <a:schemeClr val="bg1"/>
                </a:solidFill>
              </a:rPr>
              <a:t>R 000</a:t>
            </a:r>
          </a:p>
          <a:p>
            <a:pPr algn="r"/>
            <a:r>
              <a:rPr lang="en-CA" sz="1200">
                <a:solidFill>
                  <a:schemeClr val="bg1"/>
                </a:solidFill>
              </a:rPr>
              <a:t>G 000</a:t>
            </a:r>
          </a:p>
          <a:p>
            <a:pPr algn="r"/>
            <a:r>
              <a:rPr lang="en-CA" sz="1200">
                <a:solidFill>
                  <a:schemeClr val="bg1"/>
                </a:solidFill>
              </a:rPr>
              <a:t>B 000</a:t>
            </a:r>
          </a:p>
        </p:txBody>
      </p:sp>
      <p:sp>
        <p:nvSpPr>
          <p:cNvPr id="47" name="Text Box 36">
            <a:extLst>
              <a:ext uri="{FF2B5EF4-FFF2-40B4-BE49-F238E27FC236}">
                <a16:creationId xmlns:a16="http://schemas.microsoft.com/office/drawing/2014/main" id="{DC9C79DF-A25F-4E32-88C6-647703653EFF}"/>
              </a:ext>
            </a:extLst>
          </p:cNvPr>
          <p:cNvSpPr txBox="1">
            <a:spLocks noChangeArrowheads="1"/>
          </p:cNvSpPr>
          <p:nvPr userDrawn="1"/>
        </p:nvSpPr>
        <p:spPr bwMode="auto">
          <a:xfrm>
            <a:off x="3737427" y="1119624"/>
            <a:ext cx="607859" cy="338554"/>
          </a:xfrm>
          <a:prstGeom prst="rect">
            <a:avLst/>
          </a:prstGeom>
          <a:noFill/>
          <a:ln w="19050" algn="ctr">
            <a:noFill/>
            <a:miter lim="800000"/>
            <a:headEnd/>
            <a:tailEnd/>
          </a:ln>
          <a:effectLst/>
        </p:spPr>
        <p:txBody>
          <a:bodyPr wrap="none">
            <a:spAutoFit/>
          </a:bodyPr>
          <a:lstStyle/>
          <a:p>
            <a:pPr algn="ctr"/>
            <a:r>
              <a:rPr lang="en-CA" sz="1600"/>
              <a:t>Lines</a:t>
            </a:r>
          </a:p>
        </p:txBody>
      </p:sp>
      <p:cxnSp>
        <p:nvCxnSpPr>
          <p:cNvPr id="48" name="Straight Connector 47">
            <a:extLst>
              <a:ext uri="{FF2B5EF4-FFF2-40B4-BE49-F238E27FC236}">
                <a16:creationId xmlns:a16="http://schemas.microsoft.com/office/drawing/2014/main" id="{88DDBDFF-1FC3-4120-8586-71A9CCA95FF7}"/>
              </a:ext>
            </a:extLst>
          </p:cNvPr>
          <p:cNvCxnSpPr/>
          <p:nvPr userDrawn="1"/>
        </p:nvCxnSpPr>
        <p:spPr>
          <a:xfrm>
            <a:off x="406400" y="692020"/>
            <a:ext cx="11785600" cy="0"/>
          </a:xfrm>
          <a:prstGeom prst="line">
            <a:avLst/>
          </a:prstGeom>
          <a:ln w="190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51924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264">
          <p15:clr>
            <a:srgbClr val="FBAE40"/>
          </p15:clr>
        </p15:guide>
        <p15:guide id="4" pos="7296">
          <p15:clr>
            <a:srgbClr val="FBAE40"/>
          </p15:clr>
        </p15:guide>
        <p15:guide id="5" pos="192">
          <p15:clr>
            <a:srgbClr val="FBAE40"/>
          </p15:clr>
        </p15:guide>
        <p15:guide id="6" orient="horz" pos="43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1_Title Slide">
    <p:bg bwMode="auto">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1379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FE67-C0B0-48EB-93FA-3EC51085BA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0CD2A-C5F0-4DDA-8095-B781F0FA7A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EDDFE-E560-4A6F-93E4-939A261C4C44}"/>
              </a:ext>
            </a:extLst>
          </p:cNvPr>
          <p:cNvSpPr>
            <a:spLocks noGrp="1"/>
          </p:cNvSpPr>
          <p:nvPr>
            <p:ph type="dt" sz="half" idx="10"/>
          </p:nvPr>
        </p:nvSpPr>
        <p:spPr/>
        <p:txBody>
          <a:bodyPr/>
          <a:lstStyle/>
          <a:p>
            <a:fld id="{012929AF-474C-4AD4-8F28-B9BB685B6004}" type="datetimeFigureOut">
              <a:rPr lang="en-US" smtClean="0"/>
              <a:t>10/15/2021</a:t>
            </a:fld>
            <a:endParaRPr lang="en-US"/>
          </a:p>
        </p:txBody>
      </p:sp>
      <p:sp>
        <p:nvSpPr>
          <p:cNvPr id="5" name="Footer Placeholder 4">
            <a:extLst>
              <a:ext uri="{FF2B5EF4-FFF2-40B4-BE49-F238E27FC236}">
                <a16:creationId xmlns:a16="http://schemas.microsoft.com/office/drawing/2014/main" id="{12EF0E29-3BE2-44E3-92BE-6B03646FD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DEF40-357F-415B-AA1F-43DBEB168F4A}"/>
              </a:ext>
            </a:extLst>
          </p:cNvPr>
          <p:cNvSpPr>
            <a:spLocks noGrp="1"/>
          </p:cNvSpPr>
          <p:nvPr>
            <p:ph type="sldNum" sz="quarter" idx="12"/>
          </p:nvPr>
        </p:nvSpPr>
        <p:spPr/>
        <p:txBody>
          <a:bodyPr/>
          <a:lstStyle/>
          <a:p>
            <a:fld id="{24BF592D-008D-4AC9-927A-150F11A88F2E}" type="slidenum">
              <a:rPr lang="en-US" smtClean="0"/>
              <a:t>‹#›</a:t>
            </a:fld>
            <a:endParaRPr lang="en-US"/>
          </a:p>
        </p:txBody>
      </p:sp>
    </p:spTree>
    <p:extLst>
      <p:ext uri="{BB962C8B-B14F-4D97-AF65-F5344CB8AC3E}">
        <p14:creationId xmlns:p14="http://schemas.microsoft.com/office/powerpoint/2010/main" val="36908197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97B56-8415-6C45-AC5E-1CA65080B1D0}"/>
              </a:ext>
            </a:extLst>
          </p:cNvPr>
          <p:cNvSpPr/>
          <p:nvPr userDrawn="1"/>
        </p:nvSpPr>
        <p:spPr>
          <a:xfrm>
            <a:off x="-28575" y="0"/>
            <a:ext cx="1222057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Regular"/>
            </a:endParaRPr>
          </a:p>
        </p:txBody>
      </p:sp>
      <p:grpSp>
        <p:nvGrpSpPr>
          <p:cNvPr id="10" name="Group 9">
            <a:extLst>
              <a:ext uri="{FF2B5EF4-FFF2-40B4-BE49-F238E27FC236}">
                <a16:creationId xmlns:a16="http://schemas.microsoft.com/office/drawing/2014/main" id="{0F85B64D-5F59-B242-9641-DA4D29955D48}"/>
              </a:ext>
            </a:extLst>
          </p:cNvPr>
          <p:cNvGrpSpPr/>
          <p:nvPr userDrawn="1"/>
        </p:nvGrpSpPr>
        <p:grpSpPr>
          <a:xfrm>
            <a:off x="-46655" y="-13447"/>
            <a:ext cx="12256735" cy="6884895"/>
            <a:chOff x="-46655" y="-13447"/>
            <a:chExt cx="12256735" cy="6884895"/>
          </a:xfrm>
        </p:grpSpPr>
        <p:pic>
          <p:nvPicPr>
            <p:cNvPr id="3" name="Picture 2">
              <a:extLst>
                <a:ext uri="{FF2B5EF4-FFF2-40B4-BE49-F238E27FC236}">
                  <a16:creationId xmlns:a16="http://schemas.microsoft.com/office/drawing/2014/main" id="{EAE0FF71-372B-AE47-B398-E97FD65D3350}"/>
                </a:ext>
              </a:extLst>
            </p:cNvPr>
            <p:cNvPicPr>
              <a:picLocks noChangeAspect="1"/>
            </p:cNvPicPr>
            <p:nvPr userDrawn="1"/>
          </p:nvPicPr>
          <p:blipFill>
            <a:blip r:embed="rId2">
              <a:alphaModFix amt="49000"/>
            </a:blip>
            <a:stretch>
              <a:fillRect/>
            </a:stretch>
          </p:blipFill>
          <p:spPr>
            <a:xfrm>
              <a:off x="-46655" y="-13447"/>
              <a:ext cx="7589788" cy="4918731"/>
            </a:xfrm>
            <a:prstGeom prst="rect">
              <a:avLst/>
            </a:prstGeom>
          </p:spPr>
        </p:pic>
        <p:pic>
          <p:nvPicPr>
            <p:cNvPr id="14" name="Picture 13">
              <a:extLst>
                <a:ext uri="{FF2B5EF4-FFF2-40B4-BE49-F238E27FC236}">
                  <a16:creationId xmlns:a16="http://schemas.microsoft.com/office/drawing/2014/main" id="{55B0DABF-A38D-F94F-A5C9-E57C00845210}"/>
                </a:ext>
              </a:extLst>
            </p:cNvPr>
            <p:cNvPicPr>
              <a:picLocks noChangeAspect="1"/>
            </p:cNvPicPr>
            <p:nvPr userDrawn="1"/>
          </p:nvPicPr>
          <p:blipFill rotWithShape="1">
            <a:blip r:embed="rId2">
              <a:alphaModFix amt="49000"/>
            </a:blip>
            <a:srcRect l="-1" r="37756"/>
            <a:stretch/>
          </p:blipFill>
          <p:spPr>
            <a:xfrm>
              <a:off x="7485880" y="-13447"/>
              <a:ext cx="4724200" cy="4918731"/>
            </a:xfrm>
            <a:prstGeom prst="rect">
              <a:avLst/>
            </a:prstGeom>
          </p:spPr>
        </p:pic>
        <p:pic>
          <p:nvPicPr>
            <p:cNvPr id="16" name="Picture 15">
              <a:extLst>
                <a:ext uri="{FF2B5EF4-FFF2-40B4-BE49-F238E27FC236}">
                  <a16:creationId xmlns:a16="http://schemas.microsoft.com/office/drawing/2014/main" id="{7C719D8F-559D-224C-8CBD-67963EC40D13}"/>
                </a:ext>
              </a:extLst>
            </p:cNvPr>
            <p:cNvPicPr>
              <a:picLocks noChangeAspect="1"/>
            </p:cNvPicPr>
            <p:nvPr userDrawn="1"/>
          </p:nvPicPr>
          <p:blipFill rotWithShape="1">
            <a:blip r:embed="rId2">
              <a:alphaModFix amt="49000"/>
            </a:blip>
            <a:srcRect l="3191" b="59207"/>
            <a:stretch/>
          </p:blipFill>
          <p:spPr>
            <a:xfrm>
              <a:off x="-28575" y="4864944"/>
              <a:ext cx="7347590" cy="2006504"/>
            </a:xfrm>
            <a:prstGeom prst="rect">
              <a:avLst/>
            </a:prstGeom>
          </p:spPr>
        </p:pic>
        <p:pic>
          <p:nvPicPr>
            <p:cNvPr id="17" name="Picture 16">
              <a:extLst>
                <a:ext uri="{FF2B5EF4-FFF2-40B4-BE49-F238E27FC236}">
                  <a16:creationId xmlns:a16="http://schemas.microsoft.com/office/drawing/2014/main" id="{06B43B0A-BD12-8A4A-AB12-77286990484D}"/>
                </a:ext>
              </a:extLst>
            </p:cNvPr>
            <p:cNvPicPr>
              <a:picLocks noChangeAspect="1"/>
            </p:cNvPicPr>
            <p:nvPr userDrawn="1"/>
          </p:nvPicPr>
          <p:blipFill rotWithShape="1">
            <a:blip r:embed="rId2">
              <a:alphaModFix amt="49000"/>
            </a:blip>
            <a:srcRect r="35041" b="59207"/>
            <a:stretch/>
          </p:blipFill>
          <p:spPr>
            <a:xfrm>
              <a:off x="7261762" y="4864944"/>
              <a:ext cx="4930238" cy="2006504"/>
            </a:xfrm>
            <a:prstGeom prst="rect">
              <a:avLst/>
            </a:prstGeom>
          </p:spPr>
        </p:pic>
      </p:grpSp>
      <p:sp>
        <p:nvSpPr>
          <p:cNvPr id="5" name="Rectangle 4">
            <a:extLst>
              <a:ext uri="{FF2B5EF4-FFF2-40B4-BE49-F238E27FC236}">
                <a16:creationId xmlns:a16="http://schemas.microsoft.com/office/drawing/2014/main" id="{8D46FDD6-F7B2-A64A-9C90-AD5766762DF9}"/>
              </a:ext>
            </a:extLst>
          </p:cNvPr>
          <p:cNvSpPr/>
          <p:nvPr userDrawn="1"/>
        </p:nvSpPr>
        <p:spPr>
          <a:xfrm>
            <a:off x="485422" y="451556"/>
            <a:ext cx="11130845" cy="5904794"/>
          </a:xfrm>
          <a:prstGeom prst="rect">
            <a:avLst/>
          </a:prstGeom>
          <a:solidFill>
            <a:srgbClr val="34B233">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Regular"/>
            </a:endParaRPr>
          </a:p>
        </p:txBody>
      </p:sp>
      <p:sp>
        <p:nvSpPr>
          <p:cNvPr id="6" name="Title 1">
            <a:extLst>
              <a:ext uri="{FF2B5EF4-FFF2-40B4-BE49-F238E27FC236}">
                <a16:creationId xmlns:a16="http://schemas.microsoft.com/office/drawing/2014/main" id="{6786D9D4-B73B-6A46-B114-996F47AC6237}"/>
              </a:ext>
            </a:extLst>
          </p:cNvPr>
          <p:cNvSpPr>
            <a:spLocks noGrp="1"/>
          </p:cNvSpPr>
          <p:nvPr userDrawn="1">
            <p:ph type="ctrTitle" hasCustomPrompt="1"/>
          </p:nvPr>
        </p:nvSpPr>
        <p:spPr>
          <a:xfrm>
            <a:off x="718932" y="2525244"/>
            <a:ext cx="10561842" cy="731837"/>
          </a:xfrm>
        </p:spPr>
        <p:txBody>
          <a:bodyPr anchor="b">
            <a:normAutofit/>
          </a:bodyPr>
          <a:lstStyle>
            <a:lvl1pPr algn="l">
              <a:defRPr sz="4800" b="1" i="0">
                <a:solidFill>
                  <a:schemeClr val="bg1"/>
                </a:solidFill>
                <a:latin typeface="Neue Haas Grotesk Text Pro 55 R" panose="020B0504020202020204" pitchFamily="34" charset="77"/>
                <a:cs typeface="Arial" panose="020B0604020202020204" pitchFamily="34" charset="0"/>
              </a:defRPr>
            </a:lvl1pPr>
          </a:lstStyle>
          <a:p>
            <a:r>
              <a:rPr lang="en-US"/>
              <a:t>Click to edit Digital Master title</a:t>
            </a:r>
          </a:p>
        </p:txBody>
      </p:sp>
      <p:sp>
        <p:nvSpPr>
          <p:cNvPr id="7" name="Subtitle 2">
            <a:extLst>
              <a:ext uri="{FF2B5EF4-FFF2-40B4-BE49-F238E27FC236}">
                <a16:creationId xmlns:a16="http://schemas.microsoft.com/office/drawing/2014/main" id="{303EB1BE-50EB-D34E-B540-CBB5B383F79C}"/>
              </a:ext>
            </a:extLst>
          </p:cNvPr>
          <p:cNvSpPr>
            <a:spLocks noGrp="1"/>
          </p:cNvSpPr>
          <p:nvPr userDrawn="1">
            <p:ph type="subTitle" idx="1" hasCustomPrompt="1"/>
          </p:nvPr>
        </p:nvSpPr>
        <p:spPr>
          <a:xfrm>
            <a:off x="732183" y="3470248"/>
            <a:ext cx="10548591" cy="293160"/>
          </a:xfrm>
        </p:spPr>
        <p:txBody>
          <a:bodyPr>
            <a:noAutofit/>
          </a:bodyPr>
          <a:lstStyle>
            <a:lvl1pPr marL="0" indent="0" algn="l">
              <a:buNone/>
              <a:defRPr sz="2400" b="0" i="0">
                <a:solidFill>
                  <a:schemeClr val="bg1"/>
                </a:solidFill>
                <a:latin typeface="Neue Haas Grotesk Text Pro 55 R" panose="020B0504020202020204" pitchFamily="34" charset="77"/>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One-line subtitle goes here if necessary</a:t>
            </a:r>
          </a:p>
        </p:txBody>
      </p:sp>
      <p:pic>
        <p:nvPicPr>
          <p:cNvPr id="8" name="Picture 7">
            <a:extLst>
              <a:ext uri="{FF2B5EF4-FFF2-40B4-BE49-F238E27FC236}">
                <a16:creationId xmlns:a16="http://schemas.microsoft.com/office/drawing/2014/main" id="{E23A1EB3-6477-BA4B-A434-5A950FD3929C}"/>
              </a:ext>
            </a:extLst>
          </p:cNvPr>
          <p:cNvPicPr>
            <a:picLocks noChangeAspect="1"/>
          </p:cNvPicPr>
          <p:nvPr userDrawn="1"/>
        </p:nvPicPr>
        <p:blipFill>
          <a:blip r:embed="rId3"/>
          <a:stretch>
            <a:fillRect/>
          </a:stretch>
        </p:blipFill>
        <p:spPr>
          <a:xfrm>
            <a:off x="838200" y="5788413"/>
            <a:ext cx="341243" cy="227495"/>
          </a:xfrm>
          <a:prstGeom prst="rect">
            <a:avLst/>
          </a:prstGeom>
        </p:spPr>
      </p:pic>
    </p:spTree>
    <p:extLst>
      <p:ext uri="{BB962C8B-B14F-4D97-AF65-F5344CB8AC3E}">
        <p14:creationId xmlns:p14="http://schemas.microsoft.com/office/powerpoint/2010/main" val="1735097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5053834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p:bg bwMode="auto">
      <p:bgRef idx="1001">
        <a:schemeClr val="bg1"/>
      </p:bgRef>
    </p:bg>
    <p:spTree>
      <p:nvGrpSpPr>
        <p:cNvPr id="1" name=""/>
        <p:cNvGrpSpPr/>
        <p:nvPr/>
      </p:nvGrpSpPr>
      <p:grpSpPr>
        <a:xfrm>
          <a:off x="0" y="0"/>
          <a:ext cx="0" cy="0"/>
          <a:chOff x="0" y="0"/>
          <a:chExt cx="0" cy="0"/>
        </a:xfrm>
      </p:grpSpPr>
      <p:sp>
        <p:nvSpPr>
          <p:cNvPr id="8" name="Rectangle 7" descr="Green box">
            <a:extLst>
              <a:ext uri="{FF2B5EF4-FFF2-40B4-BE49-F238E27FC236}">
                <a16:creationId xmlns:a16="http://schemas.microsoft.com/office/drawing/2014/main" id="{EEB23BBE-C77E-472B-8772-8B1326DDB974}"/>
              </a:ext>
              <a:ext uri="{C183D7F6-B498-43B3-948B-1728B52AA6E4}">
                <adec:decorative xmlns:adec="http://schemas.microsoft.com/office/drawing/2017/decorative" val="0"/>
              </a:ext>
            </a:extLst>
          </p:cNvPr>
          <p:cNvSpPr/>
          <p:nvPr/>
        </p:nvSpPr>
        <p:spPr>
          <a:xfrm>
            <a:off x="7765125" y="757892"/>
            <a:ext cx="3453795" cy="34472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pic>
        <p:nvPicPr>
          <p:cNvPr id="9" name="Picture 8" descr="Green chair">
            <a:extLst>
              <a:ext uri="{FF2B5EF4-FFF2-40B4-BE49-F238E27FC236}">
                <a16:creationId xmlns:a16="http://schemas.microsoft.com/office/drawing/2014/main" id="{0A27926B-A5AC-4F4A-9E8E-965409A4B2D7}"/>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405" y="2795538"/>
            <a:ext cx="5015089" cy="3757662"/>
          </a:xfrm>
          <a:prstGeom prst="rect">
            <a:avLst/>
          </a:prstGeom>
        </p:spPr>
      </p:pic>
      <p:sp>
        <p:nvSpPr>
          <p:cNvPr id="2" name="Title 1"/>
          <p:cNvSpPr>
            <a:spLocks noGrp="1"/>
          </p:cNvSpPr>
          <p:nvPr>
            <p:ph type="ctrTitle" hasCustomPrompt="1"/>
          </p:nvPr>
        </p:nvSpPr>
        <p:spPr>
          <a:xfrm>
            <a:off x="8079907" y="1124655"/>
            <a:ext cx="2824232" cy="1077218"/>
          </a:xfrm>
        </p:spPr>
        <p:txBody>
          <a:bodyPr lIns="0" tIns="0" rIns="0" bIns="0" anchor="b">
            <a:noAutofit/>
          </a:bodyPr>
          <a:lstStyle>
            <a:lvl1pPr>
              <a:lnSpc>
                <a:spcPct val="90000"/>
              </a:lnSpc>
              <a:defRPr sz="3200" b="0">
                <a:solidFill>
                  <a:schemeClr val="bg1"/>
                </a:solidFill>
              </a:defRPr>
            </a:lvl1pPr>
          </a:lstStyle>
          <a:p>
            <a:r>
              <a:t>Headline Title right here.</a:t>
            </a:r>
          </a:p>
        </p:txBody>
      </p:sp>
      <p:sp>
        <p:nvSpPr>
          <p:cNvPr id="3" name="Subtitle 2"/>
          <p:cNvSpPr>
            <a:spLocks noGrp="1"/>
          </p:cNvSpPr>
          <p:nvPr>
            <p:ph type="subTitle" idx="1" hasCustomPrompt="1"/>
          </p:nvPr>
        </p:nvSpPr>
        <p:spPr>
          <a:xfrm>
            <a:off x="8079907" y="2443857"/>
            <a:ext cx="2824232" cy="698814"/>
          </a:xfrm>
        </p:spPr>
        <p:txBody>
          <a:bodyPr lIns="0" tIns="0" rIns="0" bIns="0">
            <a:noAutofit/>
          </a:bodyPr>
          <a:lstStyle>
            <a:lvl1pPr marL="0" indent="0" algn="l">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Subhead Title right here.</a:t>
            </a:r>
          </a:p>
        </p:txBody>
      </p:sp>
      <p:pic>
        <p:nvPicPr>
          <p:cNvPr id="10" name="Picture 4" descr="TD Logo BW" title="TD Logo BW">
            <a:extLst>
              <a:ext uri="{FF2B5EF4-FFF2-40B4-BE49-F238E27FC236}">
                <a16:creationId xmlns:a16="http://schemas.microsoft.com/office/drawing/2014/main" id="{39C30457-D967-42CE-B82D-4F62EBBEC6AA}"/>
              </a:ext>
            </a:extLst>
          </p:cNvPr>
          <p:cNvPicPr>
            <a:picLocks noChangeAspect="1" noChangeArrowheads="1"/>
          </p:cNvPicPr>
          <p:nvPr/>
        </p:nvPicPr>
        <p:blipFill>
          <a:blip r:embed="rId3" cstate="print"/>
          <a:srcRect/>
          <a:stretch>
            <a:fillRect/>
          </a:stretch>
        </p:blipFill>
        <p:spPr bwMode="auto">
          <a:xfrm>
            <a:off x="416034" y="419100"/>
            <a:ext cx="639677" cy="571500"/>
          </a:xfrm>
          <a:prstGeom prst="rect">
            <a:avLst/>
          </a:prstGeom>
          <a:noFill/>
        </p:spPr>
      </p:pic>
      <p:pic>
        <p:nvPicPr>
          <p:cNvPr id="12" name="Picture 5" descr="TD Logo" title="TD Logo">
            <a:extLst>
              <a:ext uri="{FF2B5EF4-FFF2-40B4-BE49-F238E27FC236}">
                <a16:creationId xmlns:a16="http://schemas.microsoft.com/office/drawing/2014/main" id="{A044F1FD-720C-44C7-89BA-5A5C4ADD86AC}"/>
              </a:ext>
            </a:extLst>
          </p:cNvPr>
          <p:cNvPicPr>
            <a:picLocks noChangeAspect="1" noChangeArrowheads="1"/>
          </p:cNvPicPr>
          <p:nvPr/>
        </p:nvPicPr>
        <p:blipFill>
          <a:blip r:embed="rId4" cstate="print"/>
          <a:srcRect/>
          <a:stretch>
            <a:fillRect/>
          </a:stretch>
        </p:blipFill>
        <p:spPr bwMode="hidden">
          <a:xfrm>
            <a:off x="416034" y="419100"/>
            <a:ext cx="639677" cy="571500"/>
          </a:xfrm>
          <a:prstGeom prst="rect">
            <a:avLst/>
          </a:prstGeom>
          <a:noFill/>
        </p:spPr>
      </p:pic>
    </p:spTree>
    <p:extLst>
      <p:ext uri="{BB962C8B-B14F-4D97-AF65-F5344CB8AC3E}">
        <p14:creationId xmlns:p14="http://schemas.microsoft.com/office/powerpoint/2010/main" val="17758106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33200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FE8A-904A-CE40-8A40-54DDB9E07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F09EBE-6D59-B64E-988B-837AB6632D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BCEA62-F799-FD47-BEC8-FF8FD440E1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37E061-F1E6-264C-9288-0607529C05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2D29917-61AE-BD4D-98F0-B52828EA9D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EAF409-9272-0247-9A31-3D3C906D07DE}"/>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8" name="Footer Placeholder 7">
            <a:extLst>
              <a:ext uri="{FF2B5EF4-FFF2-40B4-BE49-F238E27FC236}">
                <a16:creationId xmlns:a16="http://schemas.microsoft.com/office/drawing/2014/main" id="{0DD79354-5B9D-E445-9C18-FBABF60381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86DF090-DAC2-ED44-9340-3CEE1E1315FD}"/>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21508951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itle Slide with Date">
    <p:spTree>
      <p:nvGrpSpPr>
        <p:cNvPr id="1" name=""/>
        <p:cNvGrpSpPr/>
        <p:nvPr/>
      </p:nvGrpSpPr>
      <p:grpSpPr>
        <a:xfrm>
          <a:off x="0" y="0"/>
          <a:ext cx="0" cy="0"/>
          <a:chOff x="0" y="0"/>
          <a:chExt cx="0" cy="0"/>
        </a:xfrm>
      </p:grpSpPr>
      <p:sp>
        <p:nvSpPr>
          <p:cNvPr id="13" name="Rectangle 12" descr="Green box">
            <a:extLst>
              <a:ext uri="{FF2B5EF4-FFF2-40B4-BE49-F238E27FC236}">
                <a16:creationId xmlns:a16="http://schemas.microsoft.com/office/drawing/2014/main" id="{D2408EF4-541E-4D2F-B7CB-7025C412E325}"/>
              </a:ext>
              <a:ext uri="{C183D7F6-B498-43B3-948B-1728B52AA6E4}">
                <adec:decorative xmlns:adec="http://schemas.microsoft.com/office/drawing/2017/decorative" val="0"/>
              </a:ext>
            </a:extLst>
          </p:cNvPr>
          <p:cNvSpPr/>
          <p:nvPr/>
        </p:nvSpPr>
        <p:spPr>
          <a:xfrm>
            <a:off x="7765125" y="757892"/>
            <a:ext cx="3453795" cy="34472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pic>
        <p:nvPicPr>
          <p:cNvPr id="15" name="Picture 14" descr="Green chair">
            <a:extLst>
              <a:ext uri="{FF2B5EF4-FFF2-40B4-BE49-F238E27FC236}">
                <a16:creationId xmlns:a16="http://schemas.microsoft.com/office/drawing/2014/main" id="{8ECBCFA5-8C36-4251-BC3D-29EC9B774E69}"/>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405" y="2795538"/>
            <a:ext cx="5015089" cy="3757662"/>
          </a:xfrm>
          <a:prstGeom prst="rect">
            <a:avLst/>
          </a:prstGeom>
        </p:spPr>
      </p:pic>
      <p:sp>
        <p:nvSpPr>
          <p:cNvPr id="3" name="Subtitle 2"/>
          <p:cNvSpPr>
            <a:spLocks noGrp="1"/>
          </p:cNvSpPr>
          <p:nvPr>
            <p:ph type="subTitle" idx="1" hasCustomPrompt="1"/>
          </p:nvPr>
        </p:nvSpPr>
        <p:spPr>
          <a:xfrm>
            <a:off x="8079907" y="2443857"/>
            <a:ext cx="2824232" cy="698814"/>
          </a:xfrm>
        </p:spPr>
        <p:txBody>
          <a:bodyPr lIns="0" tIns="0" rIns="0" bIns="0">
            <a:noAutofit/>
          </a:bodyPr>
          <a:lstStyle>
            <a:lvl1pPr marL="0" indent="0" algn="l">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Subhead Title right here.</a:t>
            </a:r>
          </a:p>
        </p:txBody>
      </p:sp>
      <p:sp>
        <p:nvSpPr>
          <p:cNvPr id="14" name="Text Placeholder 13"/>
          <p:cNvSpPr>
            <a:spLocks noGrp="1"/>
          </p:cNvSpPr>
          <p:nvPr>
            <p:ph type="body" sz="quarter" idx="10" hasCustomPrompt="1"/>
          </p:nvPr>
        </p:nvSpPr>
        <p:spPr>
          <a:xfrm>
            <a:off x="8079907" y="3426553"/>
            <a:ext cx="2824232" cy="296862"/>
          </a:xfrm>
        </p:spPr>
        <p:txBody>
          <a:bodyPr lIns="0" tIns="0" rIns="0" bIns="0" anchor="ctr"/>
          <a:lstStyle>
            <a:lvl1pPr marL="0" indent="0">
              <a:spcBef>
                <a:spcPts val="0"/>
              </a:spcBef>
              <a:buNone/>
              <a:defRPr sz="1600">
                <a:solidFill>
                  <a:schemeClr val="bg1"/>
                </a:solidFill>
                <a:latin typeface="+mj-lt"/>
              </a:defRPr>
            </a:lvl1pPr>
            <a:lvl2pPr marL="0" indent="0">
              <a:spcBef>
                <a:spcPts val="0"/>
              </a:spcBef>
              <a:buNone/>
              <a:defRPr sz="1600">
                <a:latin typeface="+mj-lt"/>
              </a:defRPr>
            </a:lvl2pPr>
            <a:lvl3pPr marL="0" indent="0">
              <a:spcBef>
                <a:spcPts val="0"/>
              </a:spcBef>
              <a:buNone/>
              <a:defRPr sz="1600">
                <a:latin typeface="+mj-lt"/>
              </a:defRPr>
            </a:lvl3pPr>
            <a:lvl4pPr marL="0" indent="0">
              <a:spcBef>
                <a:spcPts val="0"/>
              </a:spcBef>
              <a:buNone/>
              <a:defRPr sz="1600">
                <a:latin typeface="+mj-lt"/>
              </a:defRPr>
            </a:lvl4pPr>
            <a:lvl5pPr marL="0" indent="0">
              <a:spcBef>
                <a:spcPts val="0"/>
              </a:spcBef>
              <a:buNone/>
              <a:defRPr sz="1600">
                <a:latin typeface="+mj-lt"/>
              </a:defRPr>
            </a:lvl5pPr>
          </a:lstStyle>
          <a:p>
            <a:pPr lvl="0"/>
            <a:r>
              <a:t>Date</a:t>
            </a:r>
          </a:p>
        </p:txBody>
      </p:sp>
      <p:pic>
        <p:nvPicPr>
          <p:cNvPr id="16" name="Picture 4" descr="TD Logo BW" title="TD Logo BW">
            <a:extLst>
              <a:ext uri="{FF2B5EF4-FFF2-40B4-BE49-F238E27FC236}">
                <a16:creationId xmlns:a16="http://schemas.microsoft.com/office/drawing/2014/main" id="{D4BB3586-8314-48DC-B552-85C56DFE3BC6}"/>
              </a:ext>
            </a:extLst>
          </p:cNvPr>
          <p:cNvPicPr>
            <a:picLocks noChangeAspect="1" noChangeArrowheads="1"/>
          </p:cNvPicPr>
          <p:nvPr/>
        </p:nvPicPr>
        <p:blipFill>
          <a:blip r:embed="rId3" cstate="print"/>
          <a:srcRect/>
          <a:stretch>
            <a:fillRect/>
          </a:stretch>
        </p:blipFill>
        <p:spPr bwMode="auto">
          <a:xfrm>
            <a:off x="416034" y="419100"/>
            <a:ext cx="639677" cy="571500"/>
          </a:xfrm>
          <a:prstGeom prst="rect">
            <a:avLst/>
          </a:prstGeom>
          <a:noFill/>
        </p:spPr>
      </p:pic>
      <p:pic>
        <p:nvPicPr>
          <p:cNvPr id="17" name="Picture 5" descr="TD Logo" title="TD Logo">
            <a:extLst>
              <a:ext uri="{FF2B5EF4-FFF2-40B4-BE49-F238E27FC236}">
                <a16:creationId xmlns:a16="http://schemas.microsoft.com/office/drawing/2014/main" id="{F9C60410-F42F-4359-9817-F1AF63BF499A}"/>
              </a:ext>
            </a:extLst>
          </p:cNvPr>
          <p:cNvPicPr>
            <a:picLocks noChangeAspect="1" noChangeArrowheads="1"/>
          </p:cNvPicPr>
          <p:nvPr/>
        </p:nvPicPr>
        <p:blipFill>
          <a:blip r:embed="rId4" cstate="print"/>
          <a:srcRect/>
          <a:stretch>
            <a:fillRect/>
          </a:stretch>
        </p:blipFill>
        <p:spPr bwMode="hidden">
          <a:xfrm>
            <a:off x="416034" y="419100"/>
            <a:ext cx="639677" cy="571500"/>
          </a:xfrm>
          <a:prstGeom prst="rect">
            <a:avLst/>
          </a:prstGeom>
          <a:noFill/>
        </p:spPr>
      </p:pic>
      <p:sp>
        <p:nvSpPr>
          <p:cNvPr id="2" name="Title 1"/>
          <p:cNvSpPr>
            <a:spLocks noGrp="1"/>
          </p:cNvSpPr>
          <p:nvPr>
            <p:ph type="ctrTitle" hasCustomPrompt="1"/>
          </p:nvPr>
        </p:nvSpPr>
        <p:spPr>
          <a:xfrm>
            <a:off x="8079907" y="1124655"/>
            <a:ext cx="2824232" cy="1077218"/>
          </a:xfrm>
        </p:spPr>
        <p:txBody>
          <a:bodyPr lIns="0" tIns="0" rIns="0" bIns="0" anchor="b">
            <a:noAutofit/>
          </a:bodyPr>
          <a:lstStyle>
            <a:lvl1pPr>
              <a:lnSpc>
                <a:spcPct val="90000"/>
              </a:lnSpc>
              <a:defRPr sz="3200" b="0">
                <a:solidFill>
                  <a:schemeClr val="bg1"/>
                </a:solidFill>
              </a:defRPr>
            </a:lvl1pPr>
          </a:lstStyle>
          <a:p>
            <a:r>
              <a:t>Headline Title right here.</a:t>
            </a:r>
          </a:p>
        </p:txBody>
      </p:sp>
      <p:cxnSp>
        <p:nvCxnSpPr>
          <p:cNvPr id="10" name="Straight Connector 9">
            <a:extLst>
              <a:ext uri="{FF2B5EF4-FFF2-40B4-BE49-F238E27FC236}">
                <a16:creationId xmlns:a16="http://schemas.microsoft.com/office/drawing/2014/main" id="{38451C52-709E-44C7-9532-19D674182E14}"/>
              </a:ext>
            </a:extLst>
          </p:cNvPr>
          <p:cNvCxnSpPr>
            <a:cxnSpLocks/>
          </p:cNvCxnSpPr>
          <p:nvPr/>
        </p:nvCxnSpPr>
        <p:spPr>
          <a:xfrm>
            <a:off x="8079907" y="3336969"/>
            <a:ext cx="2824232" cy="0"/>
          </a:xfrm>
          <a:prstGeom prst="line">
            <a:avLst/>
          </a:prstGeom>
          <a:ln w="190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0645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5106" y="1322390"/>
            <a:ext cx="8657166" cy="1252537"/>
          </a:xfrm>
        </p:spPr>
        <p:txBody>
          <a:bodyPr lIns="0" tIns="0" rIns="0" bIns="0" anchor="b" anchorCtr="0">
            <a:noAutofit/>
          </a:bodyPr>
          <a:lstStyle>
            <a:lvl1pPr algn="l">
              <a:lnSpc>
                <a:spcPct val="90000"/>
              </a:lnSpc>
              <a:defRPr sz="3200" b="1" cap="none" baseline="0"/>
            </a:lvl1pPr>
          </a:lstStyle>
          <a:p>
            <a:r>
              <a:t>Type Section Title Here</a:t>
            </a:r>
          </a:p>
        </p:txBody>
      </p:sp>
      <p:sp>
        <p:nvSpPr>
          <p:cNvPr id="3" name="Text Placeholder 2"/>
          <p:cNvSpPr>
            <a:spLocks noGrp="1"/>
          </p:cNvSpPr>
          <p:nvPr>
            <p:ph type="body" idx="1" hasCustomPrompt="1"/>
          </p:nvPr>
        </p:nvSpPr>
        <p:spPr>
          <a:xfrm>
            <a:off x="415106" y="2698752"/>
            <a:ext cx="8657166" cy="714375"/>
          </a:xfrm>
        </p:spPr>
        <p:txBody>
          <a:bodyPr lIns="0" tIns="0" rIns="0" bIns="0" anchor="t">
            <a:noAutofit/>
          </a:bodyPr>
          <a:lstStyle>
            <a:lvl1pPr marL="0" indent="0">
              <a:spcBef>
                <a:spcPts val="0"/>
              </a:spcBef>
              <a:buNone/>
              <a:defRPr sz="2000"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Section #1</a:t>
            </a:r>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pic>
        <p:nvPicPr>
          <p:cNvPr id="8" name="Picture 4" descr="TD Logo BW" title="TD Logo BW">
            <a:extLst>
              <a:ext uri="{FF2B5EF4-FFF2-40B4-BE49-F238E27FC236}">
                <a16:creationId xmlns:a16="http://schemas.microsoft.com/office/drawing/2014/main" id="{6047EE68-4F7A-41D4-8B1E-05924F658E5C}"/>
              </a:ext>
            </a:extLst>
          </p:cNvPr>
          <p:cNvPicPr>
            <a:picLocks noChangeAspect="1" noChangeArrowheads="1"/>
          </p:cNvPicPr>
          <p:nvPr/>
        </p:nvPicPr>
        <p:blipFill>
          <a:blip r:embed="rId2" cstate="print"/>
          <a:srcRect/>
          <a:stretch>
            <a:fillRect/>
          </a:stretch>
        </p:blipFill>
        <p:spPr bwMode="auto">
          <a:xfrm>
            <a:off x="416034" y="419100"/>
            <a:ext cx="639677" cy="571500"/>
          </a:xfrm>
          <a:prstGeom prst="rect">
            <a:avLst/>
          </a:prstGeom>
          <a:noFill/>
        </p:spPr>
      </p:pic>
      <p:pic>
        <p:nvPicPr>
          <p:cNvPr id="11" name="Picture 5" descr="TD Logo" title="TD Logo">
            <a:extLst>
              <a:ext uri="{FF2B5EF4-FFF2-40B4-BE49-F238E27FC236}">
                <a16:creationId xmlns:a16="http://schemas.microsoft.com/office/drawing/2014/main" id="{F0340ABD-E5FA-41DA-A38A-DB9433A33B41}"/>
              </a:ext>
            </a:extLst>
          </p:cNvPr>
          <p:cNvPicPr>
            <a:picLocks noChangeAspect="1" noChangeArrowheads="1"/>
          </p:cNvPicPr>
          <p:nvPr/>
        </p:nvPicPr>
        <p:blipFill>
          <a:blip r:embed="rId3" cstate="print"/>
          <a:srcRect/>
          <a:stretch>
            <a:fillRect/>
          </a:stretch>
        </p:blipFill>
        <p:spPr bwMode="hidden">
          <a:xfrm>
            <a:off x="416034" y="419100"/>
            <a:ext cx="639677" cy="571500"/>
          </a:xfrm>
          <a:prstGeom prst="rect">
            <a:avLst/>
          </a:prstGeom>
          <a:noFill/>
        </p:spPr>
      </p:pic>
    </p:spTree>
    <p:extLst>
      <p:ext uri="{BB962C8B-B14F-4D97-AF65-F5344CB8AC3E}">
        <p14:creationId xmlns:p14="http://schemas.microsoft.com/office/powerpoint/2010/main" val="17265859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51444" y="1482727"/>
            <a:ext cx="5487829" cy="4689475"/>
          </a:xfrm>
        </p:spPr>
        <p:txBody>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55902" y="1482727"/>
            <a:ext cx="5487829" cy="4689475"/>
          </a:xfrm>
        </p:spPr>
        <p:txBody>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21434074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1444" y="1482725"/>
            <a:ext cx="5487829"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51444" y="2220912"/>
            <a:ext cx="5487829" cy="3951288"/>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55515" y="1482725"/>
            <a:ext cx="5487829"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55515" y="2220912"/>
            <a:ext cx="5487829" cy="3951288"/>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5CBDBD4D-7B7B-4EC0-AB6E-424933B04FED}" type="slidenum">
              <a:rPr/>
              <a:pPr/>
              <a:t>‹#›</a:t>
            </a:fld>
            <a:endParaRPr dirty="0"/>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2739380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39628342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34923674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163" y="1482724"/>
            <a:ext cx="7240886" cy="4689475"/>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51444" y="1482724"/>
            <a:ext cx="3706284" cy="4689475"/>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8882697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51444" y="1482727"/>
            <a:ext cx="11094561" cy="43084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51444" y="5867400"/>
            <a:ext cx="11094561" cy="304800"/>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5CBDBD4D-7B7B-4EC0-AB6E-424933B04FED}" type="slidenum">
              <a:rPr/>
              <a:pPr/>
              <a:t>‹#›</a:t>
            </a:fld>
            <a:endParaRPr dirty="0"/>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8931832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13928577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16531" y="1189038"/>
            <a:ext cx="1727200" cy="4983162"/>
          </a:xfrm>
        </p:spPr>
        <p:txBody>
          <a:bodyPr vert="eaVert" anchor="b"/>
          <a:lstStyle/>
          <a:p>
            <a:r>
              <a:rPr lang="en-US"/>
              <a:t>Click to edit Master title style</a:t>
            </a:r>
            <a:endParaRPr/>
          </a:p>
        </p:txBody>
      </p:sp>
      <p:sp>
        <p:nvSpPr>
          <p:cNvPr id="3" name="Vertical Text Placeholder 2"/>
          <p:cNvSpPr>
            <a:spLocks noGrp="1"/>
          </p:cNvSpPr>
          <p:nvPr>
            <p:ph type="body" orient="vert" idx="1"/>
          </p:nvPr>
        </p:nvSpPr>
        <p:spPr>
          <a:xfrm>
            <a:off x="551443" y="1189038"/>
            <a:ext cx="9203109" cy="4983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CBDBD4D-7B7B-4EC0-AB6E-424933B04FED}" type="slidenum">
              <a:rPr/>
              <a:pPr/>
              <a:t>‹#›</a:t>
            </a:fld>
            <a:endParaRPr dirty="0"/>
          </a:p>
        </p:txBody>
      </p:sp>
    </p:spTree>
    <p:extLst>
      <p:ext uri="{BB962C8B-B14F-4D97-AF65-F5344CB8AC3E}">
        <p14:creationId xmlns:p14="http://schemas.microsoft.com/office/powerpoint/2010/main" val="287971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1C97-BBD3-1D43-90AB-34B4682D3F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2C836D-29A2-8047-887B-BB0AD1B6389C}"/>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4" name="Footer Placeholder 3">
            <a:extLst>
              <a:ext uri="{FF2B5EF4-FFF2-40B4-BE49-F238E27FC236}">
                <a16:creationId xmlns:a16="http://schemas.microsoft.com/office/drawing/2014/main" id="{4BAC5906-2884-2641-A9F4-49B8F5A4792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F853C9-8F73-3C47-BBD7-A9CD273F77F4}"/>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10092157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Slide">
    <p:bg bwMode="auto">
      <p:bgRef idx="1001">
        <a:schemeClr val="bg1"/>
      </p:bgRef>
    </p:bg>
    <p:spTree>
      <p:nvGrpSpPr>
        <p:cNvPr id="1" name=""/>
        <p:cNvGrpSpPr/>
        <p:nvPr/>
      </p:nvGrpSpPr>
      <p:grpSpPr>
        <a:xfrm>
          <a:off x="0" y="0"/>
          <a:ext cx="0" cy="0"/>
          <a:chOff x="0" y="0"/>
          <a:chExt cx="0" cy="0"/>
        </a:xfrm>
      </p:grpSpPr>
      <p:sp>
        <p:nvSpPr>
          <p:cNvPr id="4" name="Rectangle 3"/>
          <p:cNvSpPr/>
          <p:nvPr/>
        </p:nvSpPr>
        <p:spPr bwMode="gray">
          <a:xfrm>
            <a:off x="411587" y="1586838"/>
            <a:ext cx="11368953" cy="48737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2662" name="Picture 5" descr="TD Logo BW" title="TD Logo 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07" y="419100"/>
            <a:ext cx="92575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 name="Picture 6" descr="TD Logo" title="T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hidden">
          <a:xfrm>
            <a:off x="415107" y="419100"/>
            <a:ext cx="92575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Chair" title="Chai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978" y="2093403"/>
            <a:ext cx="4420751" cy="4164364"/>
          </a:xfrm>
          <a:prstGeom prst="rect">
            <a:avLst/>
          </a:prstGeom>
        </p:spPr>
      </p:pic>
      <p:sp>
        <p:nvSpPr>
          <p:cNvPr id="2" name="Title 1"/>
          <p:cNvSpPr>
            <a:spLocks noGrp="1"/>
          </p:cNvSpPr>
          <p:nvPr>
            <p:ph type="ctrTitle" hasCustomPrompt="1"/>
          </p:nvPr>
        </p:nvSpPr>
        <p:spPr>
          <a:xfrm>
            <a:off x="914638" y="1984248"/>
            <a:ext cx="6400879" cy="642938"/>
          </a:xfrm>
        </p:spPr>
        <p:txBody>
          <a:bodyPr lIns="0" tIns="0" rIns="0" bIns="0" anchor="b">
            <a:noAutofit/>
          </a:bodyPr>
          <a:lstStyle>
            <a:lvl1pPr>
              <a:lnSpc>
                <a:spcPct val="90000"/>
              </a:lnSpc>
              <a:defRPr sz="3200">
                <a:solidFill>
                  <a:schemeClr val="bg2"/>
                </a:solidFill>
              </a:defRPr>
            </a:lvl1pPr>
          </a:lstStyle>
          <a:p>
            <a:r>
              <a:t>Type Title Here</a:t>
            </a:r>
          </a:p>
        </p:txBody>
      </p:sp>
      <p:sp>
        <p:nvSpPr>
          <p:cNvPr id="3" name="Subtitle 2"/>
          <p:cNvSpPr>
            <a:spLocks noGrp="1"/>
          </p:cNvSpPr>
          <p:nvPr>
            <p:ph type="subTitle" idx="1" hasCustomPrompt="1"/>
          </p:nvPr>
        </p:nvSpPr>
        <p:spPr>
          <a:xfrm>
            <a:off x="914639" y="2779776"/>
            <a:ext cx="5970998" cy="569342"/>
          </a:xfrm>
        </p:spPr>
        <p:txBody>
          <a:bodyPr lIns="0" tIns="0" rIns="0" bIns="0">
            <a:noAutofit/>
          </a:bodyPr>
          <a:lstStyle>
            <a:lvl1pPr marL="0" indent="0" algn="l">
              <a:spcBef>
                <a:spcPts val="0"/>
              </a:spcBef>
              <a:buNone/>
              <a:defRPr>
                <a:solidFill>
                  <a:srgbClr val="163D2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Type Subtitle/Sub-brand/Business Here</a:t>
            </a:r>
          </a:p>
        </p:txBody>
      </p:sp>
    </p:spTree>
    <p:extLst>
      <p:ext uri="{BB962C8B-B14F-4D97-AF65-F5344CB8AC3E}">
        <p14:creationId xmlns:p14="http://schemas.microsoft.com/office/powerpoint/2010/main" val="29405064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26873919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Title Slide with Date">
    <p:spTree>
      <p:nvGrpSpPr>
        <p:cNvPr id="1" name=""/>
        <p:cNvGrpSpPr/>
        <p:nvPr/>
      </p:nvGrpSpPr>
      <p:grpSpPr>
        <a:xfrm>
          <a:off x="0" y="0"/>
          <a:ext cx="0" cy="0"/>
          <a:chOff x="0" y="0"/>
          <a:chExt cx="0" cy="0"/>
        </a:xfrm>
      </p:grpSpPr>
      <p:sp>
        <p:nvSpPr>
          <p:cNvPr id="10" name="Rectangle 9"/>
          <p:cNvSpPr/>
          <p:nvPr/>
        </p:nvSpPr>
        <p:spPr bwMode="gray">
          <a:xfrm>
            <a:off x="411587" y="1586838"/>
            <a:ext cx="11368953" cy="48737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1" name="Picture 10" descr="Chair" title="Chai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978" y="2093403"/>
            <a:ext cx="4420751" cy="4164364"/>
          </a:xfrm>
          <a:prstGeom prst="rect">
            <a:avLst/>
          </a:prstGeom>
        </p:spPr>
      </p:pic>
      <p:pic>
        <p:nvPicPr>
          <p:cNvPr id="894" name="Picture 5" descr="TD Logo BW" title="TD Logo B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07" y="419100"/>
            <a:ext cx="92575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5" name="Picture 6" descr="TD Logo" title="TD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hidden">
          <a:xfrm>
            <a:off x="415107" y="419100"/>
            <a:ext cx="92575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914638" y="1984248"/>
            <a:ext cx="6402467" cy="642938"/>
          </a:xfrm>
        </p:spPr>
        <p:txBody>
          <a:bodyPr lIns="0" tIns="0" rIns="0" bIns="0" anchor="b">
            <a:noAutofit/>
          </a:bodyPr>
          <a:lstStyle>
            <a:lvl1pPr>
              <a:lnSpc>
                <a:spcPct val="90000"/>
              </a:lnSpc>
              <a:defRPr sz="3200">
                <a:solidFill>
                  <a:schemeClr val="bg2"/>
                </a:solidFill>
              </a:defRPr>
            </a:lvl1pPr>
          </a:lstStyle>
          <a:p>
            <a:r>
              <a:t>Type Title Here</a:t>
            </a:r>
          </a:p>
        </p:txBody>
      </p:sp>
      <p:sp>
        <p:nvSpPr>
          <p:cNvPr id="3" name="Subtitle 2"/>
          <p:cNvSpPr>
            <a:spLocks noGrp="1"/>
          </p:cNvSpPr>
          <p:nvPr>
            <p:ph type="subTitle" idx="1" hasCustomPrompt="1"/>
          </p:nvPr>
        </p:nvSpPr>
        <p:spPr>
          <a:xfrm>
            <a:off x="914639" y="2779776"/>
            <a:ext cx="5970998" cy="344424"/>
          </a:xfrm>
        </p:spPr>
        <p:txBody>
          <a:bodyPr lIns="0" tIns="0" rIns="0" bIns="0">
            <a:noAutofit/>
          </a:bodyPr>
          <a:lstStyle>
            <a:lvl1pPr marL="0" indent="0" algn="l">
              <a:spcBef>
                <a:spcPts val="0"/>
              </a:spcBef>
              <a:buNone/>
              <a:defRPr>
                <a:solidFill>
                  <a:srgbClr val="163D2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Type Subtitle/Sub-brand/Business Here</a:t>
            </a:r>
          </a:p>
        </p:txBody>
      </p:sp>
      <p:sp>
        <p:nvSpPr>
          <p:cNvPr id="14" name="Text Placeholder 13"/>
          <p:cNvSpPr>
            <a:spLocks noGrp="1"/>
          </p:cNvSpPr>
          <p:nvPr>
            <p:ph type="body" sz="quarter" idx="10" hasCustomPrompt="1"/>
          </p:nvPr>
        </p:nvSpPr>
        <p:spPr>
          <a:xfrm>
            <a:off x="914638" y="4032504"/>
            <a:ext cx="2652451" cy="296862"/>
          </a:xfrm>
        </p:spPr>
        <p:txBody>
          <a:bodyPr lIns="0" tIns="0" rIns="0" bIns="0" anchor="ctr"/>
          <a:lstStyle>
            <a:lvl1pPr marL="0" indent="0">
              <a:spcBef>
                <a:spcPts val="0"/>
              </a:spcBef>
              <a:buNone/>
              <a:defRPr sz="1600">
                <a:solidFill>
                  <a:srgbClr val="163D22"/>
                </a:solidFill>
                <a:latin typeface="+mj-lt"/>
              </a:defRPr>
            </a:lvl1pPr>
            <a:lvl2pPr marL="0" indent="0">
              <a:spcBef>
                <a:spcPts val="0"/>
              </a:spcBef>
              <a:buNone/>
              <a:defRPr sz="1600">
                <a:latin typeface="+mj-lt"/>
              </a:defRPr>
            </a:lvl2pPr>
            <a:lvl3pPr marL="0" indent="0">
              <a:spcBef>
                <a:spcPts val="0"/>
              </a:spcBef>
              <a:buNone/>
              <a:defRPr sz="1600">
                <a:latin typeface="+mj-lt"/>
              </a:defRPr>
            </a:lvl3pPr>
            <a:lvl4pPr marL="0" indent="0">
              <a:spcBef>
                <a:spcPts val="0"/>
              </a:spcBef>
              <a:buNone/>
              <a:defRPr sz="1600">
                <a:latin typeface="+mj-lt"/>
              </a:defRPr>
            </a:lvl4pPr>
            <a:lvl5pPr marL="0" indent="0">
              <a:spcBef>
                <a:spcPts val="0"/>
              </a:spcBef>
              <a:buNone/>
              <a:defRPr sz="1600">
                <a:latin typeface="+mj-lt"/>
              </a:defRPr>
            </a:lvl5pPr>
          </a:lstStyle>
          <a:p>
            <a:pPr lvl="0"/>
            <a:r>
              <a:t>Date</a:t>
            </a:r>
          </a:p>
        </p:txBody>
      </p:sp>
      <p:cxnSp>
        <p:nvCxnSpPr>
          <p:cNvPr id="12" name="Straight Connector 11"/>
          <p:cNvCxnSpPr/>
          <p:nvPr/>
        </p:nvCxnSpPr>
        <p:spPr>
          <a:xfrm>
            <a:off x="914638" y="3578352"/>
            <a:ext cx="4573191" cy="0"/>
          </a:xfrm>
          <a:prstGeom prst="line">
            <a:avLst/>
          </a:prstGeom>
          <a:ln w="28575">
            <a:solidFill>
              <a:srgbClr val="163D22"/>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4083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5106" y="1322390"/>
            <a:ext cx="8657166" cy="1252537"/>
          </a:xfrm>
        </p:spPr>
        <p:txBody>
          <a:bodyPr lIns="0" tIns="0" rIns="0" bIns="0" anchor="b" anchorCtr="0">
            <a:noAutofit/>
          </a:bodyPr>
          <a:lstStyle>
            <a:lvl1pPr algn="l">
              <a:lnSpc>
                <a:spcPct val="90000"/>
              </a:lnSpc>
              <a:defRPr sz="3200" b="1" cap="none" baseline="0"/>
            </a:lvl1pPr>
          </a:lstStyle>
          <a:p>
            <a:r>
              <a:t>Type Section Title Here</a:t>
            </a:r>
          </a:p>
        </p:txBody>
      </p:sp>
      <p:sp>
        <p:nvSpPr>
          <p:cNvPr id="3" name="Text Placeholder 2"/>
          <p:cNvSpPr>
            <a:spLocks noGrp="1"/>
          </p:cNvSpPr>
          <p:nvPr>
            <p:ph type="body" idx="1" hasCustomPrompt="1"/>
          </p:nvPr>
        </p:nvSpPr>
        <p:spPr>
          <a:xfrm>
            <a:off x="415106" y="2698752"/>
            <a:ext cx="8657166" cy="714375"/>
          </a:xfrm>
        </p:spPr>
        <p:txBody>
          <a:bodyPr lIns="0" tIns="0" rIns="0" bIns="0" anchor="t">
            <a:noAutofit/>
          </a:bodyPr>
          <a:lstStyle>
            <a:lvl1pPr marL="0" indent="0">
              <a:spcBef>
                <a:spcPts val="0"/>
              </a:spcBef>
              <a:buNone/>
              <a:defRPr sz="2000"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Section #1</a:t>
            </a: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pic>
        <p:nvPicPr>
          <p:cNvPr id="9" name="Picture 5" descr="TD Logo BW" title="TD Logo 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07" y="419100"/>
            <a:ext cx="92575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TD Logo" title="T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hidden">
          <a:xfrm>
            <a:off x="415107" y="419100"/>
            <a:ext cx="92575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5223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51444" y="1482727"/>
            <a:ext cx="5487829" cy="4689475"/>
          </a:xfrm>
        </p:spPr>
        <p:txBody>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55902" y="1482727"/>
            <a:ext cx="5487829" cy="4689475"/>
          </a:xfrm>
        </p:spPr>
        <p:txBody>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38575972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1444" y="1482725"/>
            <a:ext cx="5487829"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51444" y="2220912"/>
            <a:ext cx="5487829" cy="3951288"/>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55515" y="1482725"/>
            <a:ext cx="5487829"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55515" y="2220912"/>
            <a:ext cx="5487829" cy="3951288"/>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5CBDBD4D-7B7B-4EC0-AB6E-424933B04FED}" type="slidenum">
              <a:rPr/>
              <a:pPr/>
              <a:t>‹#›</a:t>
            </a:fld>
            <a:endParaRP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9644549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33546722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332734017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163" y="1482724"/>
            <a:ext cx="7240886" cy="4689475"/>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51444" y="1482724"/>
            <a:ext cx="3706284" cy="4689475"/>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2407633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51444" y="1482727"/>
            <a:ext cx="11094561" cy="43084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1444" y="5867400"/>
            <a:ext cx="11094561" cy="304800"/>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63570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CBA3C-6DE5-F148-BC50-65926326F95F}"/>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3" name="Footer Placeholder 2">
            <a:extLst>
              <a:ext uri="{FF2B5EF4-FFF2-40B4-BE49-F238E27FC236}">
                <a16:creationId xmlns:a16="http://schemas.microsoft.com/office/drawing/2014/main" id="{AD041CE3-80A0-BE40-95BE-C0D7157910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DC060EA-4758-264E-B9B2-A86E0596AAF0}"/>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40991492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430355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16531" y="1189038"/>
            <a:ext cx="1727200" cy="4983162"/>
          </a:xfrm>
        </p:spPr>
        <p:txBody>
          <a:bodyPr vert="eaVert" anchor="b"/>
          <a:lstStyle/>
          <a:p>
            <a:r>
              <a:rPr lang="en-US"/>
              <a:t>Click to edit Master title style</a:t>
            </a:r>
            <a:endParaRPr/>
          </a:p>
        </p:txBody>
      </p:sp>
      <p:sp>
        <p:nvSpPr>
          <p:cNvPr id="3" name="Vertical Text Placeholder 2"/>
          <p:cNvSpPr>
            <a:spLocks noGrp="1"/>
          </p:cNvSpPr>
          <p:nvPr>
            <p:ph type="body" orient="vert" idx="1"/>
          </p:nvPr>
        </p:nvSpPr>
        <p:spPr>
          <a:xfrm>
            <a:off x="551443" y="1189038"/>
            <a:ext cx="9203109" cy="49831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10902882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2261" y="262132"/>
            <a:ext cx="9144000" cy="263149"/>
          </a:xfrm>
          <a:prstGeom prst="rect">
            <a:avLst/>
          </a:prstGeom>
        </p:spPr>
        <p:txBody>
          <a:bodyPr vert="horz" wrap="square" lIns="0" tIns="0" rIns="0" bIns="0" anchor="ctr" anchorCtr="0">
            <a:spAutoFit/>
          </a:bodyPr>
          <a:lstStyle>
            <a:lvl1pPr marL="0" indent="0">
              <a:buNone/>
              <a:defRPr sz="1799" cap="all" spc="67">
                <a:solidFill>
                  <a:schemeClr val="tx1"/>
                </a:solidFill>
                <a:latin typeface="Arial Narrow" panose="020B0606020202030204" pitchFamily="34" charset="0"/>
                <a:cs typeface="Arial Narrow" panose="020B0606020202030204" pitchFamily="34" charset="0"/>
              </a:defRPr>
            </a:lvl1pPr>
          </a:lstStyle>
          <a:p>
            <a:pPr lvl="0"/>
            <a:r>
              <a:rPr lang="en-US"/>
              <a:t>Click to edit Master text styles</a:t>
            </a:r>
          </a:p>
        </p:txBody>
      </p:sp>
      <p:sp>
        <p:nvSpPr>
          <p:cNvPr id="10" name="Text Placeholder 3"/>
          <p:cNvSpPr>
            <a:spLocks noGrp="1"/>
          </p:cNvSpPr>
          <p:nvPr>
            <p:ph type="body" sz="quarter" idx="11"/>
          </p:nvPr>
        </p:nvSpPr>
        <p:spPr>
          <a:xfrm>
            <a:off x="413174" y="558438"/>
            <a:ext cx="11016828" cy="204671"/>
          </a:xfrm>
          <a:prstGeom prst="rect">
            <a:avLst/>
          </a:prstGeom>
        </p:spPr>
        <p:txBody>
          <a:bodyPr vert="horz" wrap="square" lIns="0" tIns="0" rIns="0" bIns="0" anchor="ctr" anchorCtr="0">
            <a:spAutoFit/>
          </a:bodyPr>
          <a:lstStyle>
            <a:lvl1pPr marL="0" indent="0">
              <a:buNone/>
              <a:defRPr sz="1400" b="0" i="0" cap="all" baseline="0">
                <a:solidFill>
                  <a:schemeClr val="tx1"/>
                </a:solidFill>
                <a:latin typeface="Arial Narrow" panose="020B0606020202030204" pitchFamily="34" charset="0"/>
                <a:cs typeface="Arial Narrow" panose="020B0606020202030204" pitchFamily="34" charset="0"/>
              </a:defRPr>
            </a:lvl1pPr>
          </a:lstStyle>
          <a:p>
            <a:pPr lvl="0"/>
            <a:r>
              <a:rPr lang="en-US"/>
              <a:t>Edit Master text styles</a:t>
            </a:r>
          </a:p>
        </p:txBody>
      </p:sp>
      <p:sp>
        <p:nvSpPr>
          <p:cNvPr id="11" name="Text Placeholder 3"/>
          <p:cNvSpPr>
            <a:spLocks noGrp="1"/>
          </p:cNvSpPr>
          <p:nvPr>
            <p:ph type="body" sz="quarter" idx="12" hasCustomPrompt="1"/>
          </p:nvPr>
        </p:nvSpPr>
        <p:spPr>
          <a:xfrm>
            <a:off x="311154" y="543814"/>
            <a:ext cx="135888" cy="233910"/>
          </a:xfrm>
          <a:prstGeom prst="rect">
            <a:avLst/>
          </a:prstGeom>
        </p:spPr>
        <p:txBody>
          <a:bodyPr vert="horz" wrap="square" lIns="0" tIns="0" rIns="0" bIns="0" anchor="ctr" anchorCtr="0">
            <a:spAutoFit/>
          </a:bodyPr>
          <a:lstStyle>
            <a:lvl1pPr marL="0" indent="0">
              <a:buNone/>
              <a:defRPr sz="1600" b="1" i="0" cap="all" baseline="0">
                <a:solidFill>
                  <a:srgbClr val="00B622"/>
                </a:solidFill>
                <a:latin typeface="Roboto Condensed Bold"/>
                <a:cs typeface="Roboto Condensed Bold"/>
              </a:defRPr>
            </a:lvl1pPr>
          </a:lstStyle>
          <a:p>
            <a:pPr lvl="0"/>
            <a:r>
              <a:rPr lang="en-US"/>
              <a:t>/</a:t>
            </a:r>
          </a:p>
        </p:txBody>
      </p:sp>
      <p:sp>
        <p:nvSpPr>
          <p:cNvPr id="5" name="Slide Number Placeholder 8"/>
          <p:cNvSpPr>
            <a:spLocks noGrp="1"/>
          </p:cNvSpPr>
          <p:nvPr>
            <p:ph type="sldNum" sz="quarter" idx="13"/>
          </p:nvPr>
        </p:nvSpPr>
        <p:spPr>
          <a:xfrm>
            <a:off x="11404602" y="6519863"/>
            <a:ext cx="260351" cy="150812"/>
          </a:xfrm>
          <a:prstGeom prst="rect">
            <a:avLst/>
          </a:prstGeom>
        </p:spPr>
        <p:txBody>
          <a:bodyPr/>
          <a:lstStyle>
            <a:lvl1pPr>
              <a:defRPr/>
            </a:lvl1pPr>
          </a:lstStyle>
          <a:p>
            <a:pPr>
              <a:defRPr/>
            </a:pPr>
            <a:fld id="{E992E8EB-463E-492C-A511-C4F67FDB4521}" type="slidenum">
              <a:rPr lang="nl-BE">
                <a:solidFill>
                  <a:srgbClr val="6A737B"/>
                </a:solidFill>
              </a:rPr>
              <a:pPr>
                <a:defRPr/>
              </a:pPr>
              <a:t>‹#›</a:t>
            </a:fld>
            <a:endParaRPr lang="nl-BE">
              <a:solidFill>
                <a:srgbClr val="6A737B"/>
              </a:solidFill>
            </a:endParaRPr>
          </a:p>
        </p:txBody>
      </p:sp>
      <p:sp>
        <p:nvSpPr>
          <p:cNvPr id="6" name="Date Placeholder 7"/>
          <p:cNvSpPr>
            <a:spLocks noGrp="1"/>
          </p:cNvSpPr>
          <p:nvPr>
            <p:ph type="dt" sz="half" idx="14"/>
          </p:nvPr>
        </p:nvSpPr>
        <p:spPr>
          <a:xfrm>
            <a:off x="5791202" y="6519863"/>
            <a:ext cx="3140075" cy="150812"/>
          </a:xfrm>
          <a:prstGeom prst="rect">
            <a:avLst/>
          </a:prstGeom>
        </p:spPr>
        <p:txBody>
          <a:bodyPr/>
          <a:lstStyle>
            <a:lvl1pPr>
              <a:defRPr/>
            </a:lvl1pPr>
          </a:lstStyle>
          <a:p>
            <a:pPr>
              <a:defRPr/>
            </a:pPr>
            <a:r>
              <a:rPr lang="en-US"/>
              <a:t>May 2017</a:t>
            </a:r>
            <a:endParaRPr lang="nl-BE"/>
          </a:p>
        </p:txBody>
      </p:sp>
      <p:sp>
        <p:nvSpPr>
          <p:cNvPr id="7" name="Footer Placeholder 4"/>
          <p:cNvSpPr>
            <a:spLocks noGrp="1"/>
          </p:cNvSpPr>
          <p:nvPr>
            <p:ph type="ftr" sz="quarter" idx="15"/>
          </p:nvPr>
        </p:nvSpPr>
        <p:spPr>
          <a:xfrm>
            <a:off x="522289" y="6521455"/>
            <a:ext cx="3321051" cy="149225"/>
          </a:xfrm>
          <a:prstGeom prst="rect">
            <a:avLst/>
          </a:prstGeom>
        </p:spPr>
        <p:txBody>
          <a:bodyPr/>
          <a:lstStyle>
            <a:lvl1pPr>
              <a:defRPr/>
            </a:lvl1pPr>
          </a:lstStyle>
          <a:p>
            <a:pPr>
              <a:defRPr/>
            </a:pPr>
            <a:r>
              <a:rPr lang="en-US"/>
              <a:t>OMNI Roadmap</a:t>
            </a:r>
            <a:endParaRPr/>
          </a:p>
        </p:txBody>
      </p:sp>
    </p:spTree>
    <p:extLst>
      <p:ext uri="{BB962C8B-B14F-4D97-AF65-F5344CB8AC3E}">
        <p14:creationId xmlns:p14="http://schemas.microsoft.com/office/powerpoint/2010/main" val="6432287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1"/>
          </p:nvPr>
        </p:nvSpPr>
        <p:spPr>
          <a:xfrm>
            <a:off x="11394045" y="6568046"/>
            <a:ext cx="571499" cy="202897"/>
          </a:xfrm>
          <a:prstGeom prst="rect">
            <a:avLst/>
          </a:prstGeom>
        </p:spPr>
        <p:txBody>
          <a:bodyPr/>
          <a:lstStyle/>
          <a:p>
            <a:fld id="{ECF603F5-9254-441C-B747-E785D70164D6}" type="slidenum">
              <a:rPr lang="en-US" smtClean="0">
                <a:solidFill>
                  <a:srgbClr val="000000">
                    <a:tint val="75000"/>
                  </a:srgbClr>
                </a:solidFill>
              </a:rPr>
              <a:pPr/>
              <a:t>‹#›</a:t>
            </a:fld>
            <a:endParaRPr lang="en-US">
              <a:solidFill>
                <a:srgbClr val="000000">
                  <a:tint val="75000"/>
                </a:srgbClr>
              </a:solidFill>
            </a:endParaRPr>
          </a:p>
        </p:txBody>
      </p:sp>
      <p:sp>
        <p:nvSpPr>
          <p:cNvPr id="47" name="Rectangle 46"/>
          <p:cNvSpPr/>
          <p:nvPr userDrawn="1"/>
        </p:nvSpPr>
        <p:spPr>
          <a:xfrm>
            <a:off x="313268" y="813477"/>
            <a:ext cx="6807200" cy="381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21867" tIns="60933" rIns="121867" bIns="60933" rtlCol="0" anchor="ctr"/>
          <a:lstStyle/>
          <a:p>
            <a:pPr algn="ctr" eaLnBrk="0" fontAlgn="base" hangingPunct="0">
              <a:spcBef>
                <a:spcPct val="0"/>
              </a:spcBef>
              <a:spcAft>
                <a:spcPct val="0"/>
              </a:spcAft>
            </a:pPr>
            <a:r>
              <a:rPr lang="en-US" sz="1500" b="1">
                <a:solidFill>
                  <a:srgbClr val="FFFFFF"/>
                </a:solidFill>
              </a:rPr>
              <a:t>INVESTMENT</a:t>
            </a:r>
          </a:p>
        </p:txBody>
      </p:sp>
      <p:sp>
        <p:nvSpPr>
          <p:cNvPr id="48" name="Rectangle 47"/>
          <p:cNvSpPr/>
          <p:nvPr userDrawn="1"/>
        </p:nvSpPr>
        <p:spPr>
          <a:xfrm>
            <a:off x="313268" y="1194476"/>
            <a:ext cx="6807200" cy="533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21867" tIns="60933" rIns="121867" bIns="60933" rtlCol="0" anchor="ctr"/>
          <a:lstStyle/>
          <a:p>
            <a:pPr algn="ctr" eaLnBrk="0" fontAlgn="base" hangingPunct="0">
              <a:spcBef>
                <a:spcPct val="0"/>
              </a:spcBef>
              <a:spcAft>
                <a:spcPct val="0"/>
              </a:spcAft>
            </a:pPr>
            <a:endParaRPr lang="en-US" sz="1899">
              <a:solidFill>
                <a:srgbClr val="FFFFFF"/>
              </a:solidFill>
            </a:endParaRPr>
          </a:p>
        </p:txBody>
      </p:sp>
      <p:sp>
        <p:nvSpPr>
          <p:cNvPr id="49" name="TextBox 48"/>
          <p:cNvSpPr txBox="1"/>
          <p:nvPr userDrawn="1"/>
        </p:nvSpPr>
        <p:spPr>
          <a:xfrm>
            <a:off x="4875930" y="2794677"/>
            <a:ext cx="2135539" cy="307776"/>
          </a:xfrm>
          <a:prstGeom prst="rect">
            <a:avLst/>
          </a:prstGeom>
          <a:solidFill>
            <a:schemeClr val="bg1">
              <a:lumMod val="65000"/>
            </a:schemeClr>
          </a:solidFill>
          <a:ln>
            <a:noFill/>
          </a:ln>
        </p:spPr>
        <p:txBody>
          <a:bodyPr wrap="square" lIns="121867" tIns="60933" rIns="121867" bIns="60933" rtlCol="0">
            <a:spAutoFit/>
          </a:bodyPr>
          <a:lstStyle/>
          <a:p>
            <a:pPr algn="ctr" eaLnBrk="0" fontAlgn="base" hangingPunct="0">
              <a:spcBef>
                <a:spcPct val="0"/>
              </a:spcBef>
              <a:spcAft>
                <a:spcPct val="0"/>
              </a:spcAft>
            </a:pPr>
            <a:r>
              <a:rPr lang="en-US" sz="1200" b="1">
                <a:solidFill>
                  <a:srgbClr val="FFFFFF"/>
                </a:solidFill>
                <a:latin typeface="Calibri" panose="020F0502020204030204" pitchFamily="34" charset="0"/>
                <a:ea typeface="ＭＳ Ｐゴシック" charset="-128"/>
              </a:rPr>
              <a:t>TIMING (MONTHS)</a:t>
            </a:r>
          </a:p>
        </p:txBody>
      </p:sp>
      <p:sp>
        <p:nvSpPr>
          <p:cNvPr id="50" name="Rectangle 49"/>
          <p:cNvSpPr/>
          <p:nvPr userDrawn="1"/>
        </p:nvSpPr>
        <p:spPr>
          <a:xfrm>
            <a:off x="356831" y="1246121"/>
            <a:ext cx="4331055" cy="3123910"/>
          </a:xfrm>
          <a:prstGeom prst="rect">
            <a:avLst/>
          </a:prstGeom>
        </p:spPr>
        <p:txBody>
          <a:bodyPr wrap="square" lIns="121867" tIns="60933" rIns="121867" bIns="60933">
            <a:spAutoFit/>
          </a:bodyPr>
          <a:lstStyle/>
          <a:p>
            <a:pPr eaLnBrk="0" fontAlgn="base" hangingPunct="0">
              <a:spcBef>
                <a:spcPct val="0"/>
              </a:spcBef>
              <a:spcAft>
                <a:spcPct val="0"/>
              </a:spcAft>
            </a:pPr>
            <a:r>
              <a:rPr lang="en-US" sz="1300" b="1" u="sng">
                <a:solidFill>
                  <a:srgbClr val="595959"/>
                </a:solidFill>
                <a:latin typeface="Calibri" panose="020F0502020204030204" pitchFamily="34" charset="0"/>
                <a:ea typeface="ＭＳ Ｐゴシック" charset="-128"/>
              </a:rPr>
              <a:t>Problem Statement:</a:t>
            </a:r>
          </a:p>
          <a:p>
            <a:pPr eaLnBrk="0" fontAlgn="base" hangingPunct="0">
              <a:spcBef>
                <a:spcPct val="0"/>
              </a:spcBef>
              <a:spcAft>
                <a:spcPct val="0"/>
              </a:spcAft>
            </a:pPr>
            <a:r>
              <a:rPr lang="en-US" sz="1300">
                <a:solidFill>
                  <a:srgbClr val="595959"/>
                </a:solidFill>
                <a:latin typeface="Calibri" panose="020F0502020204030204" pitchFamily="34" charset="0"/>
                <a:ea typeface="ＭＳ Ｐゴシック" charset="-128"/>
              </a:rPr>
              <a:t>TD will be launching Responsive Public Websites and Responsive Fulfillment (i.e. ES&amp;O); however, there will be a customer experience and sales gap as there are no plans to create / update current public website calculators and tools. </a:t>
            </a:r>
          </a:p>
          <a:p>
            <a:pPr eaLnBrk="0" fontAlgn="base" hangingPunct="0">
              <a:spcBef>
                <a:spcPct val="0"/>
              </a:spcBef>
              <a:spcAft>
                <a:spcPct val="0"/>
              </a:spcAft>
            </a:pPr>
            <a:endParaRPr lang="en-US" sz="1300" b="1" u="sng">
              <a:solidFill>
                <a:srgbClr val="595959"/>
              </a:solidFill>
              <a:latin typeface="Calibri" panose="020F0502020204030204" pitchFamily="34" charset="0"/>
              <a:ea typeface="ＭＳ Ｐゴシック" charset="-128"/>
            </a:endParaRPr>
          </a:p>
          <a:p>
            <a:pPr eaLnBrk="0" fontAlgn="base" hangingPunct="0">
              <a:spcBef>
                <a:spcPct val="0"/>
              </a:spcBef>
              <a:spcAft>
                <a:spcPct val="0"/>
              </a:spcAft>
            </a:pPr>
            <a:r>
              <a:rPr lang="en-US" sz="1300" b="1" u="sng">
                <a:solidFill>
                  <a:srgbClr val="595959"/>
                </a:solidFill>
                <a:latin typeface="Calibri" panose="020F0502020204030204" pitchFamily="34" charset="0"/>
                <a:ea typeface="ＭＳ Ｐゴシック" charset="-128"/>
              </a:rPr>
              <a:t>Project Description / Scope (detailed):</a:t>
            </a:r>
          </a:p>
          <a:p>
            <a:pPr eaLnBrk="0" fontAlgn="base" hangingPunct="0">
              <a:spcBef>
                <a:spcPct val="0"/>
              </a:spcBef>
              <a:spcAft>
                <a:spcPct val="0"/>
              </a:spcAft>
            </a:pPr>
            <a:r>
              <a:rPr lang="en-US" sz="1300">
                <a:solidFill>
                  <a:srgbClr val="595959"/>
                </a:solidFill>
                <a:latin typeface="Calibri" panose="020F0502020204030204" pitchFamily="34" charset="0"/>
                <a:ea typeface="ＭＳ Ｐゴシック" charset="-128"/>
              </a:rPr>
              <a:t>Projects Include: </a:t>
            </a:r>
          </a:p>
          <a:p>
            <a:pPr marL="228491" indent="-228491" eaLnBrk="0" fontAlgn="base" hangingPunct="0">
              <a:spcBef>
                <a:spcPct val="0"/>
              </a:spcBef>
              <a:spcAft>
                <a:spcPct val="0"/>
              </a:spcAft>
              <a:buFont typeface="Arial" panose="020B0604020202020204" pitchFamily="34" charset="0"/>
              <a:buChar char="•"/>
            </a:pPr>
            <a:r>
              <a:rPr lang="en-US" sz="1300">
                <a:solidFill>
                  <a:srgbClr val="595959"/>
                </a:solidFill>
                <a:latin typeface="Calibri" panose="020F0502020204030204" pitchFamily="34" charset="0"/>
                <a:ea typeface="ＭＳ Ｐゴシック" charset="-128"/>
              </a:rPr>
              <a:t>Responsive Optimization Components &amp; Templates</a:t>
            </a:r>
          </a:p>
          <a:p>
            <a:pPr marL="228491" indent="-228491" eaLnBrk="0" fontAlgn="base" hangingPunct="0">
              <a:spcBef>
                <a:spcPct val="0"/>
              </a:spcBef>
              <a:spcAft>
                <a:spcPct val="0"/>
              </a:spcAft>
              <a:buFont typeface="Arial" panose="020B0604020202020204" pitchFamily="34" charset="0"/>
              <a:buChar char="•"/>
            </a:pPr>
            <a:r>
              <a:rPr lang="en-US" sz="1300">
                <a:solidFill>
                  <a:srgbClr val="595959"/>
                </a:solidFill>
                <a:latin typeface="Calibri" panose="020F0502020204030204" pitchFamily="34" charset="0"/>
                <a:ea typeface="ＭＳ Ｐゴシック" charset="-128"/>
              </a:rPr>
              <a:t>Responsive Tools Personal Lending (Debt Consolidation &amp; Borrowing Product Selector)</a:t>
            </a:r>
          </a:p>
          <a:p>
            <a:pPr marL="228491" indent="-228491" eaLnBrk="0" fontAlgn="base" hangingPunct="0">
              <a:spcBef>
                <a:spcPct val="0"/>
              </a:spcBef>
              <a:spcAft>
                <a:spcPct val="0"/>
              </a:spcAft>
              <a:buFont typeface="Arial" panose="020B0604020202020204" pitchFamily="34" charset="0"/>
              <a:buChar char="•"/>
            </a:pPr>
            <a:r>
              <a:rPr lang="en-US" sz="1300">
                <a:solidFill>
                  <a:srgbClr val="595959"/>
                </a:solidFill>
                <a:latin typeface="Calibri" panose="020F0502020204030204" pitchFamily="34" charset="0"/>
                <a:ea typeface="ＭＳ Ｐゴシック" charset="-128"/>
              </a:rPr>
              <a:t>Responsive Tools - RESL (i.e. Comfy Budget 2 or Mortgage Payment Calculator &amp; Mortgage Vacation Flexible Features)</a:t>
            </a:r>
          </a:p>
          <a:p>
            <a:pPr marL="228491" indent="-228491" eaLnBrk="0" fontAlgn="base" hangingPunct="0">
              <a:spcBef>
                <a:spcPct val="0"/>
              </a:spcBef>
              <a:spcAft>
                <a:spcPct val="0"/>
              </a:spcAft>
              <a:buFont typeface="Arial" panose="020B0604020202020204" pitchFamily="34" charset="0"/>
              <a:buChar char="•"/>
            </a:pPr>
            <a:r>
              <a:rPr lang="en-US" sz="1300">
                <a:solidFill>
                  <a:srgbClr val="595959"/>
                </a:solidFill>
                <a:latin typeface="Calibri" panose="020F0502020204030204" pitchFamily="34" charset="0"/>
                <a:ea typeface="ＭＳ Ｐゴシック" charset="-128"/>
              </a:rPr>
              <a:t>Responsive Tools for PS&amp;I (Retirement)</a:t>
            </a:r>
          </a:p>
        </p:txBody>
      </p:sp>
      <p:sp>
        <p:nvSpPr>
          <p:cNvPr id="51" name="TextBox 50"/>
          <p:cNvSpPr txBox="1"/>
          <p:nvPr userDrawn="1"/>
        </p:nvSpPr>
        <p:spPr>
          <a:xfrm>
            <a:off x="4875930" y="1459569"/>
            <a:ext cx="2135539" cy="307776"/>
          </a:xfrm>
          <a:prstGeom prst="rect">
            <a:avLst/>
          </a:prstGeom>
          <a:solidFill>
            <a:schemeClr val="bg1">
              <a:lumMod val="65000"/>
            </a:schemeClr>
          </a:solidFill>
          <a:ln>
            <a:noFill/>
          </a:ln>
        </p:spPr>
        <p:txBody>
          <a:bodyPr wrap="square" lIns="121867" tIns="60933" rIns="121867" bIns="60933" rtlCol="0">
            <a:spAutoFit/>
          </a:bodyPr>
          <a:lstStyle/>
          <a:p>
            <a:pPr algn="ctr" eaLnBrk="0" fontAlgn="base" hangingPunct="0">
              <a:spcBef>
                <a:spcPct val="0"/>
              </a:spcBef>
              <a:spcAft>
                <a:spcPct val="0"/>
              </a:spcAft>
            </a:pPr>
            <a:r>
              <a:rPr lang="en-US" sz="1200" b="1">
                <a:solidFill>
                  <a:srgbClr val="FFFFFF"/>
                </a:solidFill>
                <a:latin typeface="Calibri" panose="020F0502020204030204" pitchFamily="34" charset="0"/>
                <a:ea typeface="ＭＳ Ｐゴシック" charset="-128"/>
              </a:rPr>
              <a:t>One Time (COST)</a:t>
            </a:r>
          </a:p>
        </p:txBody>
      </p:sp>
      <p:sp>
        <p:nvSpPr>
          <p:cNvPr id="52" name="TextBox 51"/>
          <p:cNvSpPr txBox="1"/>
          <p:nvPr userDrawn="1"/>
        </p:nvSpPr>
        <p:spPr>
          <a:xfrm>
            <a:off x="5052961" y="1736757"/>
            <a:ext cx="1841771" cy="415476"/>
          </a:xfrm>
          <a:prstGeom prst="rect">
            <a:avLst/>
          </a:prstGeom>
          <a:noFill/>
        </p:spPr>
        <p:txBody>
          <a:bodyPr wrap="square" lIns="121867" tIns="60933" rIns="121867" bIns="60933" rtlCol="0">
            <a:spAutoFit/>
          </a:bodyPr>
          <a:lstStyle/>
          <a:p>
            <a:pPr algn="ctr" eaLnBrk="0" fontAlgn="base" hangingPunct="0">
              <a:spcBef>
                <a:spcPct val="0"/>
              </a:spcBef>
              <a:spcAft>
                <a:spcPct val="0"/>
              </a:spcAft>
            </a:pPr>
            <a:r>
              <a:rPr lang="en-US" sz="1899" b="1">
                <a:solidFill>
                  <a:srgbClr val="00B624"/>
                </a:solidFill>
                <a:latin typeface="Calibri" panose="020F0502020204030204" pitchFamily="34" charset="0"/>
                <a:ea typeface="ＭＳ Ｐゴシック" charset="-128"/>
              </a:rPr>
              <a:t>$1.4MM</a:t>
            </a:r>
          </a:p>
        </p:txBody>
      </p:sp>
      <p:sp>
        <p:nvSpPr>
          <p:cNvPr id="53" name="TextBox 52"/>
          <p:cNvSpPr txBox="1"/>
          <p:nvPr userDrawn="1"/>
        </p:nvSpPr>
        <p:spPr>
          <a:xfrm>
            <a:off x="793193" y="5809864"/>
            <a:ext cx="1634938" cy="292366"/>
          </a:xfrm>
          <a:prstGeom prst="rect">
            <a:avLst/>
          </a:prstGeom>
          <a:noFill/>
          <a:ln>
            <a:noFill/>
          </a:ln>
        </p:spPr>
        <p:txBody>
          <a:bodyPr wrap="square" lIns="121867" tIns="60933" rIns="121867" bIns="60933" rtlCol="0">
            <a:spAutoFit/>
          </a:bodyPr>
          <a:lstStyle/>
          <a:p>
            <a:pPr algn="ctr" eaLnBrk="0" fontAlgn="base" hangingPunct="0">
              <a:spcBef>
                <a:spcPct val="0"/>
              </a:spcBef>
              <a:spcAft>
                <a:spcPct val="0"/>
              </a:spcAft>
            </a:pPr>
            <a:r>
              <a:rPr lang="en-US" sz="1100">
                <a:solidFill>
                  <a:srgbClr val="595959"/>
                </a:solidFill>
                <a:ea typeface="ＭＳ Ｐゴシック" charset="-128"/>
              </a:rPr>
              <a:t>High (1MM+)</a:t>
            </a:r>
          </a:p>
        </p:txBody>
      </p:sp>
      <p:sp>
        <p:nvSpPr>
          <p:cNvPr id="54" name="TextBox 53"/>
          <p:cNvSpPr txBox="1"/>
          <p:nvPr userDrawn="1"/>
        </p:nvSpPr>
        <p:spPr>
          <a:xfrm>
            <a:off x="516468" y="5480587"/>
            <a:ext cx="2146763" cy="307754"/>
          </a:xfrm>
          <a:prstGeom prst="rect">
            <a:avLst/>
          </a:prstGeom>
          <a:solidFill>
            <a:schemeClr val="bg1">
              <a:lumMod val="65000"/>
            </a:schemeClr>
          </a:solidFill>
          <a:ln>
            <a:noFill/>
          </a:ln>
        </p:spPr>
        <p:txBody>
          <a:bodyPr wrap="square" lIns="121867" tIns="60933" rIns="121867" bIns="60933" rtlCol="0">
            <a:spAutoFit/>
          </a:bodyPr>
          <a:lstStyle/>
          <a:p>
            <a:pPr algn="ctr" eaLnBrk="0" fontAlgn="base" hangingPunct="0">
              <a:spcBef>
                <a:spcPct val="0"/>
              </a:spcBef>
              <a:spcAft>
                <a:spcPct val="0"/>
              </a:spcAft>
            </a:pPr>
            <a:r>
              <a:rPr lang="en-US" sz="1200" b="1">
                <a:solidFill>
                  <a:srgbClr val="FFFFFF"/>
                </a:solidFill>
                <a:latin typeface="Calibri" panose="020F0502020204030204" pitchFamily="34" charset="0"/>
                <a:ea typeface="ＭＳ Ｐゴシック" charset="-128"/>
              </a:rPr>
              <a:t># OF CUSTOMERS IMPACTED</a:t>
            </a:r>
          </a:p>
        </p:txBody>
      </p:sp>
      <p:sp>
        <p:nvSpPr>
          <p:cNvPr id="55" name="TextBox 54"/>
          <p:cNvSpPr txBox="1"/>
          <p:nvPr userDrawn="1"/>
        </p:nvSpPr>
        <p:spPr>
          <a:xfrm>
            <a:off x="793193" y="6034214"/>
            <a:ext cx="1634938" cy="461643"/>
          </a:xfrm>
          <a:prstGeom prst="rect">
            <a:avLst/>
          </a:prstGeom>
          <a:noFill/>
          <a:ln>
            <a:noFill/>
          </a:ln>
        </p:spPr>
        <p:txBody>
          <a:bodyPr wrap="square" lIns="121867" tIns="60933" rIns="121867" bIns="60933" rtlCol="0">
            <a:spAutoFit/>
          </a:bodyPr>
          <a:lstStyle/>
          <a:p>
            <a:pPr algn="ctr" eaLnBrk="0" fontAlgn="base" hangingPunct="0">
              <a:spcBef>
                <a:spcPct val="0"/>
              </a:spcBef>
              <a:spcAft>
                <a:spcPct val="0"/>
              </a:spcAft>
            </a:pPr>
            <a:r>
              <a:rPr lang="en-US" sz="1100">
                <a:solidFill>
                  <a:srgbClr val="595959"/>
                </a:solidFill>
                <a:ea typeface="ＭＳ Ｐゴシック" charset="-128"/>
              </a:rPr>
              <a:t>Medium (500K – 1MM)</a:t>
            </a:r>
          </a:p>
        </p:txBody>
      </p:sp>
      <p:sp>
        <p:nvSpPr>
          <p:cNvPr id="56" name="TextBox 55"/>
          <p:cNvSpPr txBox="1"/>
          <p:nvPr userDrawn="1"/>
        </p:nvSpPr>
        <p:spPr>
          <a:xfrm>
            <a:off x="793189" y="6258591"/>
            <a:ext cx="1634938" cy="292366"/>
          </a:xfrm>
          <a:prstGeom prst="rect">
            <a:avLst/>
          </a:prstGeom>
          <a:noFill/>
          <a:ln>
            <a:noFill/>
          </a:ln>
        </p:spPr>
        <p:txBody>
          <a:bodyPr wrap="square" lIns="121867" tIns="60933" rIns="121867" bIns="60933" rtlCol="0">
            <a:spAutoFit/>
          </a:bodyPr>
          <a:lstStyle/>
          <a:p>
            <a:pPr algn="ctr" eaLnBrk="0" fontAlgn="base" hangingPunct="0">
              <a:spcBef>
                <a:spcPct val="0"/>
              </a:spcBef>
              <a:spcAft>
                <a:spcPct val="0"/>
              </a:spcAft>
            </a:pPr>
            <a:r>
              <a:rPr lang="en-US" sz="1100">
                <a:solidFill>
                  <a:srgbClr val="595959"/>
                </a:solidFill>
                <a:ea typeface="ＭＳ Ｐゴシック" charset="-128"/>
              </a:rPr>
              <a:t>Low (0 – 500K)</a:t>
            </a:r>
          </a:p>
        </p:txBody>
      </p:sp>
      <p:sp>
        <p:nvSpPr>
          <p:cNvPr id="57" name="TextBox 56"/>
          <p:cNvSpPr txBox="1"/>
          <p:nvPr userDrawn="1"/>
        </p:nvSpPr>
        <p:spPr>
          <a:xfrm>
            <a:off x="5267192" y="5099667"/>
            <a:ext cx="1557814" cy="292366"/>
          </a:xfrm>
          <a:prstGeom prst="rect">
            <a:avLst/>
          </a:prstGeom>
          <a:noFill/>
          <a:ln>
            <a:noFill/>
          </a:ln>
        </p:spPr>
        <p:txBody>
          <a:bodyPr wrap="square" lIns="121867" tIns="60933" rIns="121867" bIns="60933" rtlCol="0">
            <a:spAutoFit/>
          </a:bodyPr>
          <a:lstStyle/>
          <a:p>
            <a:pPr algn="ctr" eaLnBrk="0" fontAlgn="base" hangingPunct="0">
              <a:spcBef>
                <a:spcPct val="0"/>
              </a:spcBef>
              <a:spcAft>
                <a:spcPct val="0"/>
              </a:spcAft>
            </a:pPr>
            <a:r>
              <a:rPr lang="en-US" sz="1100">
                <a:solidFill>
                  <a:srgbClr val="595959"/>
                </a:solidFill>
                <a:ea typeface="ＭＳ Ｐゴシック" charset="-128"/>
              </a:rPr>
              <a:t>EasyWeb</a:t>
            </a:r>
          </a:p>
        </p:txBody>
      </p:sp>
      <p:sp>
        <p:nvSpPr>
          <p:cNvPr id="58" name="TextBox 57"/>
          <p:cNvSpPr txBox="1"/>
          <p:nvPr userDrawn="1"/>
        </p:nvSpPr>
        <p:spPr>
          <a:xfrm>
            <a:off x="5065930" y="4722051"/>
            <a:ext cx="1828800" cy="307754"/>
          </a:xfrm>
          <a:prstGeom prst="rect">
            <a:avLst/>
          </a:prstGeom>
          <a:solidFill>
            <a:schemeClr val="bg1">
              <a:lumMod val="65000"/>
            </a:schemeClr>
          </a:solidFill>
          <a:ln>
            <a:noFill/>
          </a:ln>
        </p:spPr>
        <p:txBody>
          <a:bodyPr wrap="square" lIns="121867" tIns="60933" rIns="121867" bIns="60933" rtlCol="0">
            <a:spAutoFit/>
          </a:bodyPr>
          <a:lstStyle/>
          <a:p>
            <a:pPr algn="ctr" eaLnBrk="0" fontAlgn="base" hangingPunct="0">
              <a:spcBef>
                <a:spcPct val="0"/>
              </a:spcBef>
              <a:spcAft>
                <a:spcPct val="0"/>
              </a:spcAft>
            </a:pPr>
            <a:r>
              <a:rPr lang="en-US" sz="1200" b="1">
                <a:solidFill>
                  <a:srgbClr val="FFFFFF"/>
                </a:solidFill>
                <a:latin typeface="Calibri" panose="020F0502020204030204" pitchFamily="34" charset="0"/>
                <a:ea typeface="ＭＳ Ｐゴシック" charset="-128"/>
              </a:rPr>
              <a:t>PLATFORMS IMPACTED</a:t>
            </a:r>
          </a:p>
        </p:txBody>
      </p:sp>
      <p:sp>
        <p:nvSpPr>
          <p:cNvPr id="59" name="TextBox 58"/>
          <p:cNvSpPr txBox="1"/>
          <p:nvPr userDrawn="1"/>
        </p:nvSpPr>
        <p:spPr>
          <a:xfrm>
            <a:off x="5267194" y="5329321"/>
            <a:ext cx="1634938" cy="292366"/>
          </a:xfrm>
          <a:prstGeom prst="rect">
            <a:avLst/>
          </a:prstGeom>
          <a:noFill/>
          <a:ln>
            <a:noFill/>
          </a:ln>
        </p:spPr>
        <p:txBody>
          <a:bodyPr wrap="square" lIns="121867" tIns="60933" rIns="121867" bIns="60933" rtlCol="0">
            <a:spAutoFit/>
          </a:bodyPr>
          <a:lstStyle/>
          <a:p>
            <a:pPr algn="ctr" eaLnBrk="0" fontAlgn="base" hangingPunct="0">
              <a:spcBef>
                <a:spcPct val="0"/>
              </a:spcBef>
              <a:spcAft>
                <a:spcPct val="0"/>
              </a:spcAft>
            </a:pPr>
            <a:r>
              <a:rPr lang="en-US" sz="1100">
                <a:solidFill>
                  <a:srgbClr val="595959"/>
                </a:solidFill>
                <a:ea typeface="ＭＳ Ｐゴシック" charset="-128"/>
              </a:rPr>
              <a:t>Mobile</a:t>
            </a:r>
          </a:p>
        </p:txBody>
      </p:sp>
      <p:sp>
        <p:nvSpPr>
          <p:cNvPr id="60" name="TextBox 59"/>
          <p:cNvSpPr txBox="1"/>
          <p:nvPr userDrawn="1"/>
        </p:nvSpPr>
        <p:spPr>
          <a:xfrm>
            <a:off x="5190069" y="5548393"/>
            <a:ext cx="1634938" cy="292366"/>
          </a:xfrm>
          <a:prstGeom prst="rect">
            <a:avLst/>
          </a:prstGeom>
          <a:noFill/>
          <a:ln>
            <a:noFill/>
          </a:ln>
        </p:spPr>
        <p:txBody>
          <a:bodyPr wrap="square" lIns="121867" tIns="60933" rIns="121867" bIns="60933" rtlCol="0">
            <a:spAutoFit/>
          </a:bodyPr>
          <a:lstStyle/>
          <a:p>
            <a:pPr algn="ctr" eaLnBrk="0" fontAlgn="base" hangingPunct="0">
              <a:spcBef>
                <a:spcPct val="0"/>
              </a:spcBef>
              <a:spcAft>
                <a:spcPct val="0"/>
              </a:spcAft>
            </a:pPr>
            <a:r>
              <a:rPr lang="en-US" sz="1100">
                <a:solidFill>
                  <a:srgbClr val="595959"/>
                </a:solidFill>
                <a:ea typeface="ＭＳ Ｐゴシック" charset="-128"/>
              </a:rPr>
              <a:t>Tablet</a:t>
            </a:r>
          </a:p>
        </p:txBody>
      </p:sp>
      <p:sp>
        <p:nvSpPr>
          <p:cNvPr id="61" name="TextBox 60"/>
          <p:cNvSpPr txBox="1"/>
          <p:nvPr userDrawn="1"/>
        </p:nvSpPr>
        <p:spPr>
          <a:xfrm>
            <a:off x="5190073" y="5772100"/>
            <a:ext cx="1634938" cy="292366"/>
          </a:xfrm>
          <a:prstGeom prst="rect">
            <a:avLst/>
          </a:prstGeom>
          <a:noFill/>
          <a:ln>
            <a:noFill/>
          </a:ln>
        </p:spPr>
        <p:txBody>
          <a:bodyPr wrap="square" lIns="121867" tIns="60933" rIns="121867" bIns="60933" rtlCol="0">
            <a:spAutoFit/>
          </a:bodyPr>
          <a:lstStyle/>
          <a:p>
            <a:pPr algn="ctr" eaLnBrk="0" fontAlgn="base" hangingPunct="0">
              <a:spcBef>
                <a:spcPct val="0"/>
              </a:spcBef>
              <a:spcAft>
                <a:spcPct val="0"/>
              </a:spcAft>
            </a:pPr>
            <a:r>
              <a:rPr lang="en-US" sz="1100">
                <a:solidFill>
                  <a:srgbClr val="595959"/>
                </a:solidFill>
                <a:ea typeface="ＭＳ Ｐゴシック" charset="-128"/>
              </a:rPr>
              <a:t>OSO</a:t>
            </a:r>
          </a:p>
        </p:txBody>
      </p:sp>
      <p:sp>
        <p:nvSpPr>
          <p:cNvPr id="62" name="TextBox 61"/>
          <p:cNvSpPr txBox="1"/>
          <p:nvPr userDrawn="1"/>
        </p:nvSpPr>
        <p:spPr>
          <a:xfrm>
            <a:off x="5190069" y="5996505"/>
            <a:ext cx="1634938" cy="292366"/>
          </a:xfrm>
          <a:prstGeom prst="rect">
            <a:avLst/>
          </a:prstGeom>
          <a:noFill/>
          <a:ln>
            <a:solidFill>
              <a:schemeClr val="tx2"/>
            </a:solidFill>
          </a:ln>
        </p:spPr>
        <p:txBody>
          <a:bodyPr wrap="square" lIns="121867" tIns="60933" rIns="121867" bIns="60933" rtlCol="0">
            <a:spAutoFit/>
          </a:bodyPr>
          <a:lstStyle/>
          <a:p>
            <a:pPr algn="ctr" eaLnBrk="0" fontAlgn="base" hangingPunct="0">
              <a:spcBef>
                <a:spcPct val="0"/>
              </a:spcBef>
              <a:spcAft>
                <a:spcPct val="0"/>
              </a:spcAft>
            </a:pPr>
            <a:r>
              <a:rPr lang="en-US" sz="1100">
                <a:solidFill>
                  <a:srgbClr val="595959"/>
                </a:solidFill>
                <a:ea typeface="ＭＳ Ｐゴシック" charset="-128"/>
              </a:rPr>
              <a:t>Public Sites</a:t>
            </a:r>
          </a:p>
        </p:txBody>
      </p:sp>
      <p:sp>
        <p:nvSpPr>
          <p:cNvPr id="63" name="TextBox 62"/>
          <p:cNvSpPr txBox="1"/>
          <p:nvPr userDrawn="1"/>
        </p:nvSpPr>
        <p:spPr>
          <a:xfrm>
            <a:off x="2943296" y="5102448"/>
            <a:ext cx="1828800" cy="292366"/>
          </a:xfrm>
          <a:prstGeom prst="rect">
            <a:avLst/>
          </a:prstGeom>
          <a:noFill/>
          <a:ln>
            <a:noFill/>
          </a:ln>
        </p:spPr>
        <p:txBody>
          <a:bodyPr wrap="square" lIns="121867" tIns="60933" rIns="121867" bIns="60933" rtlCol="0">
            <a:spAutoFit/>
          </a:bodyPr>
          <a:lstStyle/>
          <a:p>
            <a:pPr algn="ctr" eaLnBrk="0" fontAlgn="base" hangingPunct="0">
              <a:spcBef>
                <a:spcPct val="0"/>
              </a:spcBef>
              <a:spcAft>
                <a:spcPct val="0"/>
              </a:spcAft>
            </a:pPr>
            <a:r>
              <a:rPr lang="en-US" sz="1100">
                <a:solidFill>
                  <a:srgbClr val="595959"/>
                </a:solidFill>
                <a:ea typeface="ＭＳ Ｐゴシック" charset="-128"/>
              </a:rPr>
              <a:t>High (known irritant)</a:t>
            </a:r>
          </a:p>
        </p:txBody>
      </p:sp>
      <p:sp>
        <p:nvSpPr>
          <p:cNvPr id="64" name="TextBox 63"/>
          <p:cNvSpPr txBox="1"/>
          <p:nvPr userDrawn="1"/>
        </p:nvSpPr>
        <p:spPr>
          <a:xfrm>
            <a:off x="2943296" y="4721435"/>
            <a:ext cx="1828800" cy="307754"/>
          </a:xfrm>
          <a:prstGeom prst="rect">
            <a:avLst/>
          </a:prstGeom>
          <a:solidFill>
            <a:schemeClr val="bg1">
              <a:lumMod val="65000"/>
            </a:schemeClr>
          </a:solidFill>
          <a:ln>
            <a:noFill/>
          </a:ln>
        </p:spPr>
        <p:txBody>
          <a:bodyPr wrap="square" lIns="121867" tIns="60933" rIns="121867" bIns="60933" rtlCol="0">
            <a:spAutoFit/>
          </a:bodyPr>
          <a:lstStyle/>
          <a:p>
            <a:pPr algn="ctr" eaLnBrk="0" fontAlgn="base" hangingPunct="0">
              <a:spcBef>
                <a:spcPct val="0"/>
              </a:spcBef>
              <a:spcAft>
                <a:spcPct val="0"/>
              </a:spcAft>
            </a:pPr>
            <a:r>
              <a:rPr lang="en-US" sz="1200" b="1">
                <a:solidFill>
                  <a:srgbClr val="FFFFFF"/>
                </a:solidFill>
                <a:latin typeface="Calibri" panose="020F0502020204030204" pitchFamily="34" charset="0"/>
                <a:ea typeface="ＭＳ Ｐゴシック" charset="-128"/>
              </a:rPr>
              <a:t>LEGENDARY EXPERIENCE</a:t>
            </a:r>
          </a:p>
        </p:txBody>
      </p:sp>
      <p:sp>
        <p:nvSpPr>
          <p:cNvPr id="65" name="TextBox 64"/>
          <p:cNvSpPr txBox="1"/>
          <p:nvPr userDrawn="1"/>
        </p:nvSpPr>
        <p:spPr>
          <a:xfrm>
            <a:off x="2943298" y="5326769"/>
            <a:ext cx="1828800" cy="292366"/>
          </a:xfrm>
          <a:prstGeom prst="rect">
            <a:avLst/>
          </a:prstGeom>
          <a:noFill/>
          <a:ln>
            <a:noFill/>
          </a:ln>
        </p:spPr>
        <p:txBody>
          <a:bodyPr wrap="square" lIns="121867" tIns="60933" rIns="121867" bIns="60933" rtlCol="0">
            <a:spAutoFit/>
          </a:bodyPr>
          <a:lstStyle/>
          <a:p>
            <a:pPr algn="ctr" eaLnBrk="0" fontAlgn="base" hangingPunct="0">
              <a:spcBef>
                <a:spcPct val="0"/>
              </a:spcBef>
              <a:spcAft>
                <a:spcPct val="0"/>
              </a:spcAft>
            </a:pPr>
            <a:r>
              <a:rPr lang="en-US" sz="1100">
                <a:solidFill>
                  <a:srgbClr val="595959"/>
                </a:solidFill>
                <a:ea typeface="ＭＳ Ｐゴシック" charset="-128"/>
              </a:rPr>
              <a:t>Medium (improves exp.)</a:t>
            </a:r>
          </a:p>
        </p:txBody>
      </p:sp>
      <p:sp>
        <p:nvSpPr>
          <p:cNvPr id="66" name="TextBox 65"/>
          <p:cNvSpPr txBox="1"/>
          <p:nvPr userDrawn="1"/>
        </p:nvSpPr>
        <p:spPr>
          <a:xfrm>
            <a:off x="2943295" y="5551174"/>
            <a:ext cx="1828800" cy="292366"/>
          </a:xfrm>
          <a:prstGeom prst="rect">
            <a:avLst/>
          </a:prstGeom>
          <a:noFill/>
        </p:spPr>
        <p:txBody>
          <a:bodyPr wrap="square" lIns="121867" tIns="60933" rIns="121867" bIns="60933" rtlCol="0">
            <a:spAutoFit/>
          </a:bodyPr>
          <a:lstStyle/>
          <a:p>
            <a:pPr algn="ctr" eaLnBrk="0" fontAlgn="base" hangingPunct="0">
              <a:spcBef>
                <a:spcPct val="0"/>
              </a:spcBef>
              <a:spcAft>
                <a:spcPct val="0"/>
              </a:spcAft>
            </a:pPr>
            <a:r>
              <a:rPr lang="en-US" sz="1100">
                <a:solidFill>
                  <a:srgbClr val="595959"/>
                </a:solidFill>
                <a:ea typeface="ＭＳ Ｐゴシック" charset="-128"/>
              </a:rPr>
              <a:t>Low (non-exp. related)</a:t>
            </a:r>
          </a:p>
        </p:txBody>
      </p:sp>
      <p:sp>
        <p:nvSpPr>
          <p:cNvPr id="67" name="TextBox 66"/>
          <p:cNvSpPr txBox="1"/>
          <p:nvPr userDrawn="1"/>
        </p:nvSpPr>
        <p:spPr>
          <a:xfrm>
            <a:off x="516468" y="4722733"/>
            <a:ext cx="2146763" cy="307776"/>
          </a:xfrm>
          <a:prstGeom prst="rect">
            <a:avLst/>
          </a:prstGeom>
          <a:solidFill>
            <a:schemeClr val="bg1">
              <a:lumMod val="65000"/>
            </a:schemeClr>
          </a:solidFill>
          <a:ln>
            <a:noFill/>
          </a:ln>
        </p:spPr>
        <p:txBody>
          <a:bodyPr wrap="square" lIns="121867" tIns="60933" rIns="121867" bIns="60933" rtlCol="0">
            <a:spAutoFit/>
          </a:bodyPr>
          <a:lstStyle/>
          <a:p>
            <a:pPr algn="ctr" eaLnBrk="0" fontAlgn="base" hangingPunct="0">
              <a:spcBef>
                <a:spcPct val="0"/>
              </a:spcBef>
              <a:spcAft>
                <a:spcPct val="0"/>
              </a:spcAft>
            </a:pPr>
            <a:r>
              <a:rPr lang="en-US" sz="1200" b="1">
                <a:solidFill>
                  <a:srgbClr val="FFFFFF"/>
                </a:solidFill>
                <a:latin typeface="Calibri" panose="020F0502020204030204" pitchFamily="34" charset="0"/>
                <a:ea typeface="ＭＳ Ｐゴシック" charset="-128"/>
              </a:rPr>
              <a:t>ICJ ALLIGNMENT</a:t>
            </a:r>
          </a:p>
        </p:txBody>
      </p:sp>
      <p:sp>
        <p:nvSpPr>
          <p:cNvPr id="68" name="TextBox 67"/>
          <p:cNvSpPr txBox="1"/>
          <p:nvPr userDrawn="1"/>
        </p:nvSpPr>
        <p:spPr>
          <a:xfrm>
            <a:off x="782786" y="5039391"/>
            <a:ext cx="749700" cy="292366"/>
          </a:xfrm>
          <a:prstGeom prst="rect">
            <a:avLst/>
          </a:prstGeom>
          <a:noFill/>
          <a:ln>
            <a:noFill/>
          </a:ln>
        </p:spPr>
        <p:txBody>
          <a:bodyPr wrap="square" lIns="121867" tIns="60933" rIns="121867" bIns="60933" rtlCol="0">
            <a:spAutoFit/>
          </a:bodyPr>
          <a:lstStyle/>
          <a:p>
            <a:pPr algn="ctr" eaLnBrk="0" fontAlgn="base" hangingPunct="0">
              <a:spcBef>
                <a:spcPct val="0"/>
              </a:spcBef>
              <a:spcAft>
                <a:spcPct val="0"/>
              </a:spcAft>
            </a:pPr>
            <a:r>
              <a:rPr lang="en-US" sz="1100">
                <a:solidFill>
                  <a:srgbClr val="595959"/>
                </a:solidFill>
                <a:ea typeface="ＭＳ Ｐゴシック" charset="-128"/>
              </a:rPr>
              <a:t>YES</a:t>
            </a:r>
          </a:p>
        </p:txBody>
      </p:sp>
      <p:sp>
        <p:nvSpPr>
          <p:cNvPr id="69" name="TextBox 68"/>
          <p:cNvSpPr txBox="1"/>
          <p:nvPr userDrawn="1"/>
        </p:nvSpPr>
        <p:spPr>
          <a:xfrm>
            <a:off x="1634086" y="5039391"/>
            <a:ext cx="749700" cy="292366"/>
          </a:xfrm>
          <a:prstGeom prst="rect">
            <a:avLst/>
          </a:prstGeom>
          <a:noFill/>
          <a:ln>
            <a:noFill/>
          </a:ln>
        </p:spPr>
        <p:txBody>
          <a:bodyPr wrap="square" lIns="121867" tIns="60933" rIns="121867" bIns="60933" rtlCol="0">
            <a:spAutoFit/>
          </a:bodyPr>
          <a:lstStyle/>
          <a:p>
            <a:pPr algn="ctr" eaLnBrk="0" fontAlgn="base" hangingPunct="0">
              <a:spcBef>
                <a:spcPct val="0"/>
              </a:spcBef>
              <a:spcAft>
                <a:spcPct val="0"/>
              </a:spcAft>
            </a:pPr>
            <a:r>
              <a:rPr lang="en-US" sz="1100">
                <a:solidFill>
                  <a:srgbClr val="595959"/>
                </a:solidFill>
                <a:ea typeface="ＭＳ Ｐゴシック" charset="-128"/>
              </a:rPr>
              <a:t>NO</a:t>
            </a:r>
          </a:p>
        </p:txBody>
      </p:sp>
      <p:sp>
        <p:nvSpPr>
          <p:cNvPr id="70" name="TextBox 69"/>
          <p:cNvSpPr txBox="1"/>
          <p:nvPr userDrawn="1"/>
        </p:nvSpPr>
        <p:spPr>
          <a:xfrm>
            <a:off x="4883329" y="2133515"/>
            <a:ext cx="2135539" cy="307776"/>
          </a:xfrm>
          <a:prstGeom prst="rect">
            <a:avLst/>
          </a:prstGeom>
          <a:solidFill>
            <a:schemeClr val="bg1">
              <a:lumMod val="65000"/>
            </a:schemeClr>
          </a:solidFill>
          <a:ln>
            <a:noFill/>
          </a:ln>
        </p:spPr>
        <p:txBody>
          <a:bodyPr wrap="square" lIns="121867" tIns="60933" rIns="121867" bIns="60933" rtlCol="0">
            <a:spAutoFit/>
          </a:bodyPr>
          <a:lstStyle/>
          <a:p>
            <a:pPr algn="ctr" eaLnBrk="0" fontAlgn="base" hangingPunct="0">
              <a:spcBef>
                <a:spcPct val="0"/>
              </a:spcBef>
              <a:spcAft>
                <a:spcPct val="0"/>
              </a:spcAft>
            </a:pPr>
            <a:r>
              <a:rPr lang="en-US" sz="1200" b="1">
                <a:solidFill>
                  <a:srgbClr val="FFFFFF"/>
                </a:solidFill>
                <a:latin typeface="Calibri" panose="020F0502020204030204" pitchFamily="34" charset="0"/>
                <a:ea typeface="ＭＳ Ｐゴシック" charset="-128"/>
              </a:rPr>
              <a:t>Ongoing (COST)</a:t>
            </a:r>
          </a:p>
        </p:txBody>
      </p:sp>
      <p:sp>
        <p:nvSpPr>
          <p:cNvPr id="71" name="TextBox 70"/>
          <p:cNvSpPr txBox="1"/>
          <p:nvPr userDrawn="1"/>
        </p:nvSpPr>
        <p:spPr>
          <a:xfrm>
            <a:off x="5267192" y="5102433"/>
            <a:ext cx="1531520" cy="292366"/>
          </a:xfrm>
          <a:prstGeom prst="rect">
            <a:avLst/>
          </a:prstGeom>
          <a:noFill/>
          <a:ln>
            <a:noFill/>
          </a:ln>
        </p:spPr>
        <p:txBody>
          <a:bodyPr wrap="square" lIns="121867" tIns="60933" rIns="121867" bIns="60933" rtlCol="0">
            <a:spAutoFit/>
          </a:bodyPr>
          <a:lstStyle/>
          <a:p>
            <a:pPr algn="ctr" eaLnBrk="0" fontAlgn="base" hangingPunct="0">
              <a:spcBef>
                <a:spcPct val="0"/>
              </a:spcBef>
              <a:spcAft>
                <a:spcPct val="0"/>
              </a:spcAft>
            </a:pPr>
            <a:endParaRPr lang="en-US" sz="1100">
              <a:solidFill>
                <a:srgbClr val="595959"/>
              </a:solidFill>
              <a:ea typeface="ＭＳ Ｐゴシック" charset="-128"/>
            </a:endParaRPr>
          </a:p>
        </p:txBody>
      </p:sp>
      <p:sp>
        <p:nvSpPr>
          <p:cNvPr id="72" name="TextBox 71"/>
          <p:cNvSpPr txBox="1"/>
          <p:nvPr userDrawn="1"/>
        </p:nvSpPr>
        <p:spPr>
          <a:xfrm>
            <a:off x="782767" y="5020712"/>
            <a:ext cx="739280" cy="292366"/>
          </a:xfrm>
          <a:prstGeom prst="rect">
            <a:avLst/>
          </a:prstGeom>
          <a:noFill/>
          <a:ln>
            <a:solidFill>
              <a:schemeClr val="tx2"/>
            </a:solidFill>
          </a:ln>
        </p:spPr>
        <p:txBody>
          <a:bodyPr wrap="square" lIns="121867" tIns="60933" rIns="121867" bIns="60933" rtlCol="0">
            <a:spAutoFit/>
          </a:bodyPr>
          <a:lstStyle/>
          <a:p>
            <a:pPr algn="ctr" eaLnBrk="0" fontAlgn="base" hangingPunct="0">
              <a:spcBef>
                <a:spcPct val="0"/>
              </a:spcBef>
              <a:spcAft>
                <a:spcPct val="0"/>
              </a:spcAft>
            </a:pPr>
            <a:endParaRPr lang="en-US" sz="1100">
              <a:solidFill>
                <a:srgbClr val="595959"/>
              </a:solidFill>
              <a:ea typeface="ＭＳ Ｐゴシック" charset="-128"/>
            </a:endParaRPr>
          </a:p>
        </p:txBody>
      </p:sp>
      <p:sp>
        <p:nvSpPr>
          <p:cNvPr id="73" name="TextBox 72"/>
          <p:cNvSpPr txBox="1"/>
          <p:nvPr userDrawn="1"/>
        </p:nvSpPr>
        <p:spPr>
          <a:xfrm>
            <a:off x="869545" y="5809864"/>
            <a:ext cx="1634938" cy="292366"/>
          </a:xfrm>
          <a:prstGeom prst="rect">
            <a:avLst/>
          </a:prstGeom>
          <a:noFill/>
          <a:ln>
            <a:noFill/>
          </a:ln>
        </p:spPr>
        <p:txBody>
          <a:bodyPr wrap="square" lIns="121867" tIns="60933" rIns="121867" bIns="60933" rtlCol="0">
            <a:spAutoFit/>
          </a:bodyPr>
          <a:lstStyle/>
          <a:p>
            <a:pPr algn="ctr" eaLnBrk="0" fontAlgn="base" hangingPunct="0">
              <a:spcBef>
                <a:spcPct val="0"/>
              </a:spcBef>
              <a:spcAft>
                <a:spcPct val="0"/>
              </a:spcAft>
            </a:pPr>
            <a:endParaRPr lang="en-US" sz="1100">
              <a:solidFill>
                <a:srgbClr val="595959"/>
              </a:solidFill>
              <a:ea typeface="ＭＳ Ｐゴシック" charset="-128"/>
            </a:endParaRPr>
          </a:p>
        </p:txBody>
      </p:sp>
      <p:sp>
        <p:nvSpPr>
          <p:cNvPr id="74" name="TextBox 73"/>
          <p:cNvSpPr txBox="1"/>
          <p:nvPr userDrawn="1"/>
        </p:nvSpPr>
        <p:spPr>
          <a:xfrm>
            <a:off x="793189" y="5790813"/>
            <a:ext cx="1634938" cy="292366"/>
          </a:xfrm>
          <a:prstGeom prst="rect">
            <a:avLst/>
          </a:prstGeom>
          <a:noFill/>
          <a:ln>
            <a:solidFill>
              <a:schemeClr val="tx2"/>
            </a:solidFill>
          </a:ln>
        </p:spPr>
        <p:txBody>
          <a:bodyPr wrap="square" lIns="121867" tIns="60933" rIns="121867" bIns="60933" rtlCol="0">
            <a:spAutoFit/>
          </a:bodyPr>
          <a:lstStyle/>
          <a:p>
            <a:pPr algn="ctr" eaLnBrk="0" fontAlgn="base" hangingPunct="0">
              <a:spcBef>
                <a:spcPct val="0"/>
              </a:spcBef>
              <a:spcAft>
                <a:spcPct val="0"/>
              </a:spcAft>
            </a:pPr>
            <a:endParaRPr lang="en-US" sz="1100">
              <a:solidFill>
                <a:srgbClr val="595959"/>
              </a:solidFill>
              <a:ea typeface="ＭＳ Ｐゴシック" charset="-128"/>
            </a:endParaRPr>
          </a:p>
        </p:txBody>
      </p:sp>
      <p:sp>
        <p:nvSpPr>
          <p:cNvPr id="75" name="TextBox 74"/>
          <p:cNvSpPr txBox="1"/>
          <p:nvPr userDrawn="1"/>
        </p:nvSpPr>
        <p:spPr>
          <a:xfrm>
            <a:off x="5267193" y="5332978"/>
            <a:ext cx="1530607" cy="246199"/>
          </a:xfrm>
          <a:prstGeom prst="rect">
            <a:avLst/>
          </a:prstGeom>
          <a:noFill/>
          <a:ln>
            <a:solidFill>
              <a:schemeClr val="tx2"/>
            </a:solidFill>
          </a:ln>
        </p:spPr>
        <p:txBody>
          <a:bodyPr wrap="square" lIns="121867" tIns="60933" rIns="121867" bIns="60933" rtlCol="0">
            <a:spAutoFit/>
          </a:bodyPr>
          <a:lstStyle>
            <a:defPPr>
              <a:defRPr lang="en-US"/>
            </a:defPPr>
            <a:lvl1pPr algn="ctr" fontAlgn="auto">
              <a:spcBef>
                <a:spcPts val="0"/>
              </a:spcBef>
              <a:spcAft>
                <a:spcPts val="0"/>
              </a:spcAft>
              <a:defRPr sz="800">
                <a:solidFill>
                  <a:srgbClr val="595959"/>
                </a:solidFill>
                <a:latin typeface="Arial"/>
              </a:defRPr>
            </a:lvl1pPr>
          </a:lstStyle>
          <a:p>
            <a:pPr eaLnBrk="0" hangingPunct="0"/>
            <a:endParaRPr lang="en-US" sz="800">
              <a:ea typeface="ＭＳ Ｐゴシック" charset="-128"/>
            </a:endParaRPr>
          </a:p>
        </p:txBody>
      </p:sp>
      <p:sp>
        <p:nvSpPr>
          <p:cNvPr id="76" name="TextBox 75"/>
          <p:cNvSpPr txBox="1"/>
          <p:nvPr userDrawn="1"/>
        </p:nvSpPr>
        <p:spPr>
          <a:xfrm>
            <a:off x="3052931" y="5091972"/>
            <a:ext cx="1634938" cy="292366"/>
          </a:xfrm>
          <a:prstGeom prst="rect">
            <a:avLst/>
          </a:prstGeom>
          <a:noFill/>
          <a:ln>
            <a:solidFill>
              <a:schemeClr val="tx2"/>
            </a:solidFill>
          </a:ln>
        </p:spPr>
        <p:txBody>
          <a:bodyPr wrap="square" lIns="121867" tIns="60933" rIns="121867" bIns="60933" rtlCol="0">
            <a:spAutoFit/>
          </a:bodyPr>
          <a:lstStyle/>
          <a:p>
            <a:pPr algn="ctr" eaLnBrk="0" fontAlgn="base" hangingPunct="0">
              <a:spcBef>
                <a:spcPct val="0"/>
              </a:spcBef>
              <a:spcAft>
                <a:spcPct val="0"/>
              </a:spcAft>
            </a:pPr>
            <a:endParaRPr lang="en-US" sz="1100">
              <a:solidFill>
                <a:srgbClr val="595959"/>
              </a:solidFill>
              <a:ea typeface="ＭＳ Ｐゴシック" charset="-128"/>
            </a:endParaRPr>
          </a:p>
        </p:txBody>
      </p:sp>
      <p:graphicFrame>
        <p:nvGraphicFramePr>
          <p:cNvPr id="77" name="Chart 76"/>
          <p:cNvGraphicFramePr/>
          <p:nvPr userDrawn="1"/>
        </p:nvGraphicFramePr>
        <p:xfrm>
          <a:off x="4523590" y="3092955"/>
          <a:ext cx="2641601" cy="1188745"/>
        </p:xfrm>
        <a:graphic>
          <a:graphicData uri="http://schemas.openxmlformats.org/drawingml/2006/chart">
            <c:chart xmlns:c="http://schemas.openxmlformats.org/drawingml/2006/chart" xmlns:r="http://schemas.openxmlformats.org/officeDocument/2006/relationships" r:id="rId2"/>
          </a:graphicData>
        </a:graphic>
      </p:graphicFrame>
      <p:sp>
        <p:nvSpPr>
          <p:cNvPr id="81" name="Text Placeholder 80"/>
          <p:cNvSpPr>
            <a:spLocks noGrp="1"/>
          </p:cNvSpPr>
          <p:nvPr>
            <p:ph type="body" sz="quarter" idx="12"/>
          </p:nvPr>
        </p:nvSpPr>
        <p:spPr>
          <a:xfrm>
            <a:off x="313268" y="804335"/>
            <a:ext cx="6807200" cy="389467"/>
          </a:xfrm>
        </p:spPr>
        <p:txBody>
          <a:bodyPr/>
          <a:lstStyle>
            <a:lvl1pPr marL="0" indent="0" algn="ctr">
              <a:buNone/>
              <a:defRPr cap="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84292662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7" name="Rectangle 6"/>
          <p:cNvSpPr/>
          <p:nvPr userDrawn="1"/>
        </p:nvSpPr>
        <p:spPr>
          <a:xfrm>
            <a:off x="313268" y="813477"/>
            <a:ext cx="6807200" cy="381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21867" tIns="60933" rIns="121867" bIns="60933" rtlCol="0" anchor="ctr"/>
          <a:lstStyle/>
          <a:p>
            <a:pPr algn="ctr" eaLnBrk="0" fontAlgn="base" hangingPunct="0">
              <a:spcBef>
                <a:spcPct val="0"/>
              </a:spcBef>
              <a:spcAft>
                <a:spcPct val="0"/>
              </a:spcAft>
            </a:pPr>
            <a:r>
              <a:rPr lang="en-US" sz="1899" b="1">
                <a:solidFill>
                  <a:srgbClr val="FFFFFF"/>
                </a:solidFill>
                <a:latin typeface="Calibri" panose="020F0502020204030204" pitchFamily="34" charset="0"/>
                <a:cs typeface="Calibri" panose="020F0502020204030204" pitchFamily="34" charset="0"/>
              </a:rPr>
              <a:t>INVESTMENT</a:t>
            </a:r>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1"/>
          </p:nvPr>
        </p:nvSpPr>
        <p:spPr>
          <a:xfrm>
            <a:off x="11394045" y="6568046"/>
            <a:ext cx="571499" cy="202897"/>
          </a:xfrm>
          <a:prstGeom prst="rect">
            <a:avLst/>
          </a:prstGeom>
        </p:spPr>
        <p:txBody>
          <a:bodyPr/>
          <a:lstStyle/>
          <a:p>
            <a:fld id="{ECF603F5-9254-441C-B747-E785D70164D6}" type="slidenum">
              <a:rPr lang="en-US" smtClean="0">
                <a:solidFill>
                  <a:srgbClr val="000000">
                    <a:tint val="75000"/>
                  </a:srgbClr>
                </a:solidFill>
              </a:rPr>
              <a:pPr/>
              <a:t>‹#›</a:t>
            </a:fld>
            <a:endParaRPr lang="en-US">
              <a:solidFill>
                <a:srgbClr val="000000">
                  <a:tint val="75000"/>
                </a:srgbClr>
              </a:solidFill>
            </a:endParaRPr>
          </a:p>
        </p:txBody>
      </p:sp>
      <p:sp>
        <p:nvSpPr>
          <p:cNvPr id="6" name="Rectangle 5"/>
          <p:cNvSpPr/>
          <p:nvPr userDrawn="1"/>
        </p:nvSpPr>
        <p:spPr>
          <a:xfrm>
            <a:off x="313268" y="1194476"/>
            <a:ext cx="6807200" cy="533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21867" tIns="60933" rIns="121867" bIns="60933" rtlCol="0" anchor="ctr"/>
          <a:lstStyle/>
          <a:p>
            <a:pPr algn="ctr" eaLnBrk="0" fontAlgn="base" hangingPunct="0">
              <a:spcBef>
                <a:spcPct val="0"/>
              </a:spcBef>
              <a:spcAft>
                <a:spcPct val="0"/>
              </a:spcAft>
            </a:pPr>
            <a:endParaRPr lang="en-US" sz="1899">
              <a:solidFill>
                <a:srgbClr val="FFFFFF"/>
              </a:solidFill>
            </a:endParaRPr>
          </a:p>
        </p:txBody>
      </p:sp>
      <p:pic>
        <p:nvPicPr>
          <p:cNvPr id="8" name="Picture 15" descr="TD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hidden">
          <a:xfrm>
            <a:off x="11626729" y="115838"/>
            <a:ext cx="428983" cy="386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5573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1"/>
          </p:nvPr>
        </p:nvSpPr>
        <p:spPr>
          <a:xfrm>
            <a:off x="11394045" y="6568046"/>
            <a:ext cx="571499" cy="202897"/>
          </a:xfrm>
          <a:prstGeom prst="rect">
            <a:avLst/>
          </a:prstGeom>
        </p:spPr>
        <p:txBody>
          <a:bodyPr/>
          <a:lstStyle/>
          <a:p>
            <a:fld id="{ECF603F5-9254-441C-B747-E785D70164D6}" type="slidenum">
              <a:rPr lang="en-US" smtClean="0">
                <a:solidFill>
                  <a:srgbClr val="000000">
                    <a:tint val="75000"/>
                  </a:srgbClr>
                </a:solidFill>
              </a:rPr>
              <a:pPr/>
              <a:t>‹#›</a:t>
            </a:fld>
            <a:endParaRPr lang="en-US">
              <a:solidFill>
                <a:srgbClr val="000000">
                  <a:tint val="75000"/>
                </a:srgbClr>
              </a:solidFill>
            </a:endParaRPr>
          </a:p>
        </p:txBody>
      </p:sp>
      <p:sp>
        <p:nvSpPr>
          <p:cNvPr id="5" name="Text Placeholder 80"/>
          <p:cNvSpPr>
            <a:spLocks noGrp="1"/>
          </p:cNvSpPr>
          <p:nvPr>
            <p:ph type="body" sz="quarter" idx="12"/>
          </p:nvPr>
        </p:nvSpPr>
        <p:spPr>
          <a:xfrm>
            <a:off x="313285" y="804335"/>
            <a:ext cx="6807202" cy="389467"/>
          </a:xfrm>
          <a:solidFill>
            <a:schemeClr val="tx2"/>
          </a:solidFill>
          <a:ln>
            <a:solidFill>
              <a:schemeClr val="tx2"/>
            </a:solidFill>
          </a:ln>
        </p:spPr>
        <p:txBody>
          <a:bodyPr/>
          <a:lstStyle>
            <a:lvl1pPr marL="0" indent="0" algn="ctr">
              <a:buNone/>
              <a:defRPr cap="all" baseline="0">
                <a:solidFill>
                  <a:schemeClr val="bg1"/>
                </a:solidFill>
              </a:defRPr>
            </a:lvl1pPr>
          </a:lstStyle>
          <a:p>
            <a:pPr lvl="0"/>
            <a:r>
              <a:rPr lang="en-US"/>
              <a:t>Click to edit Master text styles</a:t>
            </a:r>
          </a:p>
        </p:txBody>
      </p:sp>
      <p:sp>
        <p:nvSpPr>
          <p:cNvPr id="6" name="Rectangle 5"/>
          <p:cNvSpPr/>
          <p:nvPr userDrawn="1"/>
        </p:nvSpPr>
        <p:spPr>
          <a:xfrm>
            <a:off x="313268" y="1194476"/>
            <a:ext cx="6807200" cy="533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21867" tIns="60933" rIns="121867" bIns="60933" rtlCol="0" anchor="ctr"/>
          <a:lstStyle/>
          <a:p>
            <a:pPr algn="ctr" eaLnBrk="0" fontAlgn="base" hangingPunct="0">
              <a:spcBef>
                <a:spcPct val="0"/>
              </a:spcBef>
              <a:spcAft>
                <a:spcPct val="0"/>
              </a:spcAft>
            </a:pPr>
            <a:endParaRPr lang="en-US" sz="1899">
              <a:solidFill>
                <a:srgbClr val="FFFFFF"/>
              </a:solidFill>
            </a:endParaRPr>
          </a:p>
        </p:txBody>
      </p:sp>
      <p:pic>
        <p:nvPicPr>
          <p:cNvPr id="7" name="Picture 15" descr="TD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hidden">
          <a:xfrm>
            <a:off x="11626729" y="115838"/>
            <a:ext cx="428983" cy="386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048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A9A3-FB66-C346-BE30-E08F1E0D2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7E87A-7A0D-B045-BD60-FE1C385D71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141FF6-EEBC-E542-AA45-AE56596C3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1935C7-0A4B-BC41-8A47-EE188AEC565C}"/>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6" name="Footer Placeholder 5">
            <a:extLst>
              <a:ext uri="{FF2B5EF4-FFF2-40B4-BE49-F238E27FC236}">
                <a16:creationId xmlns:a16="http://schemas.microsoft.com/office/drawing/2014/main" id="{07526B82-4721-4341-8C6E-81B23C16C9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0DF54A-279C-B74E-801F-59AF3EDDF22B}"/>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21021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9460-F409-1A4E-A96A-223E23F25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E946D3-0861-D04D-9DCF-EAC68E666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838E04A-016B-B542-83CA-AFB494341C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C563D8-5680-144D-8364-0DA9EED4DA81}"/>
              </a:ext>
            </a:extLst>
          </p:cNvPr>
          <p:cNvSpPr>
            <a:spLocks noGrp="1"/>
          </p:cNvSpPr>
          <p:nvPr>
            <p:ph type="dt" sz="half" idx="10"/>
          </p:nvPr>
        </p:nvSpPr>
        <p:spPr/>
        <p:txBody>
          <a:bodyPr/>
          <a:lstStyle/>
          <a:p>
            <a:fld id="{F95A62CD-234B-6640-9A5A-A3E14B31B524}" type="datetimeFigureOut">
              <a:rPr lang="en-US" smtClean="0"/>
              <a:t>10/15/2021</a:t>
            </a:fld>
            <a:endParaRPr lang="en-US" dirty="0"/>
          </a:p>
        </p:txBody>
      </p:sp>
      <p:sp>
        <p:nvSpPr>
          <p:cNvPr id="6" name="Footer Placeholder 5">
            <a:extLst>
              <a:ext uri="{FF2B5EF4-FFF2-40B4-BE49-F238E27FC236}">
                <a16:creationId xmlns:a16="http://schemas.microsoft.com/office/drawing/2014/main" id="{E67FF1D6-25E5-7E4D-92B5-210B7E1C29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E173CC-F8C6-2449-9F99-6E2A57599DDA}"/>
              </a:ext>
            </a:extLst>
          </p:cNvPr>
          <p:cNvSpPr>
            <a:spLocks noGrp="1"/>
          </p:cNvSpPr>
          <p:nvPr>
            <p:ph type="sldNum" sz="quarter" idx="12"/>
          </p:nvPr>
        </p:nvSpPr>
        <p:spPr/>
        <p:txBody>
          <a:bodyPr/>
          <a:lstStyle/>
          <a:p>
            <a:fld id="{6279D1D3-192B-FB49-9917-46A15C4D7301}" type="slidenum">
              <a:rPr lang="en-US" smtClean="0"/>
              <a:t>‹#›</a:t>
            </a:fld>
            <a:endParaRPr lang="en-US" dirty="0"/>
          </a:p>
        </p:txBody>
      </p:sp>
    </p:spTree>
    <p:extLst>
      <p:ext uri="{BB962C8B-B14F-4D97-AF65-F5344CB8AC3E}">
        <p14:creationId xmlns:p14="http://schemas.microsoft.com/office/powerpoint/2010/main" val="872493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7.xml"/><Relationship Id="rId7"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8.png"/><Relationship Id="rId5" Type="http://schemas.openxmlformats.org/officeDocument/2006/relationships/slideLayout" Target="../slideLayouts/slideLayout39.xml"/><Relationship Id="rId10" Type="http://schemas.openxmlformats.org/officeDocument/2006/relationships/image" Target="../media/image7.emf"/><Relationship Id="rId4" Type="http://schemas.openxmlformats.org/officeDocument/2006/relationships/slideLayout" Target="../slideLayouts/slideLayout38.xml"/><Relationship Id="rId9" Type="http://schemas.openxmlformats.org/officeDocument/2006/relationships/oleObject" Target="../embeddings/oleObject1.bin"/></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image" Target="../media/image8.png"/><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image" Target="../media/image7.emf"/><Relationship Id="rId5" Type="http://schemas.openxmlformats.org/officeDocument/2006/relationships/slideLayout" Target="../slideLayouts/slideLayout45.xml"/><Relationship Id="rId10" Type="http://schemas.openxmlformats.org/officeDocument/2006/relationships/oleObject" Target="../embeddings/oleObject1.bin"/><Relationship Id="rId4" Type="http://schemas.openxmlformats.org/officeDocument/2006/relationships/slideLayout" Target="../slideLayouts/slideLayout44.xml"/><Relationship Id="rId9" Type="http://schemas.openxmlformats.org/officeDocument/2006/relationships/tags" Target="../tags/tag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6.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3.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image" Target="../media/image12.pn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theme" Target="../theme/theme7.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19" Type="http://schemas.openxmlformats.org/officeDocument/2006/relationships/image" Target="../media/image13.png"/><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C249F6-C33B-F54C-A5AE-D508CD8883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FADAEF-2496-A24E-9988-93B1D40E96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4B338-0BC7-3C4A-A915-EEC6BF860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A62CD-234B-6640-9A5A-A3E14B31B524}" type="datetimeFigureOut">
              <a:rPr lang="en-US" smtClean="0"/>
              <a:t>10/15/2021</a:t>
            </a:fld>
            <a:endParaRPr lang="en-US" dirty="0"/>
          </a:p>
        </p:txBody>
      </p:sp>
      <p:sp>
        <p:nvSpPr>
          <p:cNvPr id="5" name="Footer Placeholder 4">
            <a:extLst>
              <a:ext uri="{FF2B5EF4-FFF2-40B4-BE49-F238E27FC236}">
                <a16:creationId xmlns:a16="http://schemas.microsoft.com/office/drawing/2014/main" id="{5D14B44E-10F7-2142-8DF5-B88ACE690D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3D7C90E-8F56-8649-9252-DB4482FE7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9D1D3-192B-FB49-9917-46A15C4D7301}" type="slidenum">
              <a:rPr lang="en-US" smtClean="0"/>
              <a:t>‹#›</a:t>
            </a:fld>
            <a:endParaRPr lang="en-US" dirty="0"/>
          </a:p>
        </p:txBody>
      </p:sp>
      <p:sp>
        <p:nvSpPr>
          <p:cNvPr id="8" name="MSIPCMContentMarking" descr="{&quot;HashCode&quot;:439207315,&quot;Placement&quot;:&quot;Footer&quot;,&quot;Top&quot;:519.343,&quot;Left&quot;:0.0,&quot;SlideWidth&quot;:960,&quot;SlideHeight&quot;:540}">
            <a:extLst>
              <a:ext uri="{FF2B5EF4-FFF2-40B4-BE49-F238E27FC236}">
                <a16:creationId xmlns:a16="http://schemas.microsoft.com/office/drawing/2014/main" id="{76F3BF23-C04B-4B4D-993C-C7E6C1F009B1}"/>
              </a:ext>
            </a:extLst>
          </p:cNvPr>
          <p:cNvSpPr txBox="1"/>
          <p:nvPr userDrawn="1"/>
        </p:nvSpPr>
        <p:spPr>
          <a:xfrm>
            <a:off x="0" y="6595656"/>
            <a:ext cx="678298"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3737569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C249F6-C33B-F54C-A5AE-D508CD8883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FADAEF-2496-A24E-9988-93B1D40E96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4B338-0BC7-3C4A-A915-EEC6BF860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A62CD-234B-6640-9A5A-A3E14B31B524}" type="datetimeFigureOut">
              <a:rPr lang="en-US" smtClean="0"/>
              <a:t>10/15/2021</a:t>
            </a:fld>
            <a:endParaRPr lang="en-US" dirty="0"/>
          </a:p>
        </p:txBody>
      </p:sp>
      <p:sp>
        <p:nvSpPr>
          <p:cNvPr id="5" name="Footer Placeholder 4">
            <a:extLst>
              <a:ext uri="{FF2B5EF4-FFF2-40B4-BE49-F238E27FC236}">
                <a16:creationId xmlns:a16="http://schemas.microsoft.com/office/drawing/2014/main" id="{5D14B44E-10F7-2142-8DF5-B88ACE690D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3D7C90E-8F56-8649-9252-DB4482FE7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9D1D3-192B-FB49-9917-46A15C4D7301}" type="slidenum">
              <a:rPr lang="en-US" smtClean="0"/>
              <a:t>‹#›</a:t>
            </a:fld>
            <a:endParaRPr lang="en-US" dirty="0"/>
          </a:p>
        </p:txBody>
      </p:sp>
      <p:sp>
        <p:nvSpPr>
          <p:cNvPr id="8" name="MSIPCMContentMarking" descr="{&quot;HashCode&quot;:439207315,&quot;Placement&quot;:&quot;Footer&quot;,&quot;Top&quot;:519.343,&quot;Left&quot;:0.0,&quot;SlideWidth&quot;:960,&quot;SlideHeight&quot;:540}">
            <a:extLst>
              <a:ext uri="{FF2B5EF4-FFF2-40B4-BE49-F238E27FC236}">
                <a16:creationId xmlns:a16="http://schemas.microsoft.com/office/drawing/2014/main" id="{CE6AE631-F9F0-4FE0-9488-2539B7881BE4}"/>
              </a:ext>
            </a:extLst>
          </p:cNvPr>
          <p:cNvSpPr txBox="1"/>
          <p:nvPr userDrawn="1"/>
        </p:nvSpPr>
        <p:spPr>
          <a:xfrm>
            <a:off x="0" y="6595656"/>
            <a:ext cx="678298"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9234771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381002"/>
            <a:ext cx="9042400" cy="808039"/>
          </a:xfrm>
          <a:prstGeom prst="rect">
            <a:avLst/>
          </a:prstGeom>
        </p:spPr>
        <p:txBody>
          <a:bodyPr vert="horz" lIns="91440" tIns="45720" rIns="91440" bIns="45720" rtlCol="0" anchor="ctr" anchorCtr="0">
            <a:noAutofit/>
          </a:bodyPr>
          <a:lstStyle/>
          <a:p>
            <a:r>
              <a:rPr lang="en-US" dirty="0"/>
              <a:t>Click to edit Master Title style</a:t>
            </a:r>
            <a:endParaRPr dirty="0"/>
          </a:p>
        </p:txBody>
      </p:sp>
      <p:sp>
        <p:nvSpPr>
          <p:cNvPr id="3" name="Text Placeholder 2"/>
          <p:cNvSpPr>
            <a:spLocks noGrp="1"/>
          </p:cNvSpPr>
          <p:nvPr>
            <p:ph type="body" idx="1"/>
          </p:nvPr>
        </p:nvSpPr>
        <p:spPr>
          <a:xfrm>
            <a:off x="406400" y="1482725"/>
            <a:ext cx="10972800" cy="468947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endParaRPr dirty="0"/>
          </a:p>
        </p:txBody>
      </p:sp>
      <p:sp>
        <p:nvSpPr>
          <p:cNvPr id="5" name="Footer Placeholder 4"/>
          <p:cNvSpPr>
            <a:spLocks noGrp="1"/>
          </p:cNvSpPr>
          <p:nvPr>
            <p:ph type="ftr" sz="quarter" idx="3"/>
          </p:nvPr>
        </p:nvSpPr>
        <p:spPr>
          <a:xfrm>
            <a:off x="8940800" y="6547104"/>
            <a:ext cx="2438400" cy="310896"/>
          </a:xfrm>
          <a:prstGeom prst="rect">
            <a:avLst/>
          </a:prstGeom>
        </p:spPr>
        <p:txBody>
          <a:bodyPr vert="horz" lIns="91440" tIns="45720" rIns="91440" bIns="45720" rtlCol="0" anchor="t"/>
          <a:lstStyle>
            <a:lvl1pPr algn="l">
              <a:defRPr sz="1200" b="0">
                <a:solidFill>
                  <a:srgbClr val="6A737B"/>
                </a:solidFill>
              </a:defRPr>
            </a:lvl1pPr>
          </a:lstStyle>
          <a:p>
            <a:r>
              <a:rPr lang="en-US" i="1" dirty="0">
                <a:solidFill>
                  <a:schemeClr val="bg2">
                    <a:lumMod val="75000"/>
                  </a:schemeClr>
                </a:solidFill>
                <a:ea typeface="Comic Sans MS" charset="0"/>
                <a:cs typeface="Arial" panose="020B0604020202020204" pitchFamily="34" charset="0"/>
              </a:rPr>
              <a:t>Creating</a:t>
            </a:r>
            <a:r>
              <a:rPr lang="en-US" i="1" dirty="0">
                <a:solidFill>
                  <a:schemeClr val="bg2">
                    <a:lumMod val="50000"/>
                  </a:schemeClr>
                </a:solidFill>
                <a:ea typeface="Comic Sans MS" charset="0"/>
                <a:cs typeface="Arial" panose="020B0604020202020204" pitchFamily="34" charset="0"/>
              </a:rPr>
              <a:t> Excellence </a:t>
            </a:r>
            <a:r>
              <a:rPr lang="en-US" i="1" dirty="0">
                <a:solidFill>
                  <a:schemeClr val="tx2"/>
                </a:solidFill>
                <a:ea typeface="Comic Sans MS" charset="0"/>
                <a:cs typeface="Arial" panose="020B0604020202020204" pitchFamily="34" charset="0"/>
              </a:rPr>
              <a:t>Together</a:t>
            </a:r>
            <a:endParaRPr lang="en-US" sz="1067" dirty="0">
              <a:solidFill>
                <a:schemeClr val="tx2"/>
              </a:solidFill>
            </a:endParaRPr>
          </a:p>
        </p:txBody>
      </p:sp>
      <p:sp>
        <p:nvSpPr>
          <p:cNvPr id="6" name="Slide Number Placeholder 5"/>
          <p:cNvSpPr>
            <a:spLocks noGrp="1"/>
          </p:cNvSpPr>
          <p:nvPr>
            <p:ph type="sldNum" sz="quarter" idx="4"/>
          </p:nvPr>
        </p:nvSpPr>
        <p:spPr>
          <a:xfrm>
            <a:off x="11379201" y="6547104"/>
            <a:ext cx="480483" cy="279400"/>
          </a:xfrm>
          <a:prstGeom prst="rect">
            <a:avLst/>
          </a:prstGeom>
        </p:spPr>
        <p:txBody>
          <a:bodyPr vert="horz" lIns="91440" tIns="45720" rIns="91440" bIns="45720" rtlCol="0" anchor="ctr"/>
          <a:lstStyle>
            <a:lvl1pPr algn="r">
              <a:defRPr sz="1467">
                <a:solidFill>
                  <a:srgbClr val="6A737B"/>
                </a:solidFill>
              </a:defRPr>
            </a:lvl1pPr>
          </a:lstStyle>
          <a:p>
            <a:fld id="{5CBDBD4D-7B7B-4EC0-AB6E-424933B04FED}" type="slidenum">
              <a:rPr lang="en-US" smtClean="0"/>
              <a:pPr/>
              <a:t>‹#›</a:t>
            </a:fld>
            <a:endParaRPr lang="en-US" dirty="0"/>
          </a:p>
        </p:txBody>
      </p:sp>
      <p:sp>
        <p:nvSpPr>
          <p:cNvPr id="8" name="Line 7"/>
          <p:cNvSpPr>
            <a:spLocks noChangeShapeType="1"/>
          </p:cNvSpPr>
          <p:nvPr userDrawn="1"/>
        </p:nvSpPr>
        <p:spPr bwMode="auto">
          <a:xfrm>
            <a:off x="2119" y="6477000"/>
            <a:ext cx="12187767" cy="0"/>
          </a:xfrm>
          <a:prstGeom prst="line">
            <a:avLst/>
          </a:prstGeom>
          <a:noFill/>
          <a:ln w="44450">
            <a:solidFill>
              <a:schemeClr val="bg2"/>
            </a:solidFill>
            <a:round/>
            <a:headEnd/>
            <a:tailEnd/>
          </a:ln>
          <a:effectLst/>
        </p:spPr>
        <p:txBody>
          <a:bodyPr/>
          <a:lstStyle/>
          <a:p>
            <a:endParaRPr sz="2400" dirty="0"/>
          </a:p>
        </p:txBody>
      </p:sp>
      <p:pic>
        <p:nvPicPr>
          <p:cNvPr id="12" name="Picture 6" descr="TD 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hidden">
          <a:xfrm>
            <a:off x="10781496" y="482601"/>
            <a:ext cx="699305" cy="624937"/>
          </a:xfrm>
          <a:prstGeom prst="rect">
            <a:avLst/>
          </a:prstGeom>
          <a:noFill/>
          <a:extLst>
            <a:ext uri="{909E8E84-426E-40DD-AFC4-6F175D3DCCD1}">
              <a14:hiddenFill xmlns:a14="http://schemas.microsoft.com/office/drawing/2010/main">
                <a:solidFill>
                  <a:srgbClr val="FFFFFF"/>
                </a:solidFill>
              </a14:hiddenFill>
            </a:ext>
          </a:extLst>
        </p:spPr>
      </p:pic>
      <p:sp>
        <p:nvSpPr>
          <p:cNvPr id="4" name="fl" descr="Internal"/>
          <p:cNvSpPr txBox="1"/>
          <p:nvPr userDrawn="1"/>
        </p:nvSpPr>
        <p:spPr>
          <a:xfrm>
            <a:off x="0" y="6425861"/>
            <a:ext cx="1212191" cy="443198"/>
          </a:xfrm>
          <a:prstGeom prst="rect">
            <a:avLst/>
          </a:prstGeom>
          <a:noFill/>
        </p:spPr>
        <p:txBody>
          <a:bodyPr vert="horz" wrap="none" rtlCol="0">
            <a:spAutoFit/>
          </a:bodyPr>
          <a:lstStyle/>
          <a:p>
            <a:pPr algn="l">
              <a:lnSpc>
                <a:spcPct val="95000"/>
              </a:lnSpc>
            </a:pPr>
            <a:r>
              <a:rPr lang="en-US" sz="2400"/>
              <a:t>Internal</a:t>
            </a:r>
          </a:p>
        </p:txBody>
      </p:sp>
      <p:sp>
        <p:nvSpPr>
          <p:cNvPr id="9" name="MSIPCMContentMarking" descr="{&quot;HashCode&quot;:439207315,&quot;Placement&quot;:&quot;Footer&quot;,&quot;Top&quot;:519.343,&quot;Left&quot;:0.0,&quot;SlideWidth&quot;:960,&quot;SlideHeight&quot;:540}">
            <a:extLst>
              <a:ext uri="{FF2B5EF4-FFF2-40B4-BE49-F238E27FC236}">
                <a16:creationId xmlns:a16="http://schemas.microsoft.com/office/drawing/2014/main" id="{146E26A9-C4EB-46E6-B0C5-72D255630C06}"/>
              </a:ext>
            </a:extLst>
          </p:cNvPr>
          <p:cNvSpPr txBox="1"/>
          <p:nvPr userDrawn="1"/>
        </p:nvSpPr>
        <p:spPr>
          <a:xfrm>
            <a:off x="0" y="6595656"/>
            <a:ext cx="678298" cy="262344"/>
          </a:xfrm>
          <a:prstGeom prst="rect">
            <a:avLst/>
          </a:prstGeom>
          <a:noFill/>
        </p:spPr>
        <p:txBody>
          <a:bodyPr vert="horz" wrap="square" lIns="0" tIns="0" rIns="0" bIns="0" rtlCol="0" anchor="ctr" anchorCtr="1">
            <a:spAutoFit/>
          </a:bodyPr>
          <a:lstStyle/>
          <a:p>
            <a:pPr algn="l">
              <a:lnSpc>
                <a:spcPct val="95000"/>
              </a:lnSpc>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363731814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dt="0"/>
  <p:txStyles>
    <p:titleStyle>
      <a:lvl1pPr algn="l" defTabSz="1219170" rtl="0" eaLnBrk="1" latinLnBrk="0" hangingPunct="1">
        <a:lnSpc>
          <a:spcPct val="85000"/>
        </a:lnSpc>
        <a:spcBef>
          <a:spcPct val="0"/>
        </a:spcBef>
        <a:buNone/>
        <a:defRPr sz="2667" b="1" kern="1200">
          <a:solidFill>
            <a:schemeClr val="bg2"/>
          </a:solidFill>
          <a:latin typeface="Arial" pitchFamily="34" charset="0"/>
          <a:ea typeface="+mj-ea"/>
          <a:cs typeface="Arial" pitchFamily="34" charset="0"/>
        </a:defRPr>
      </a:lvl1pPr>
    </p:titleStyle>
    <p:bodyStyle>
      <a:lvl1pPr marL="316984" indent="-316984" algn="l" defTabSz="1219170" rtl="0" eaLnBrk="1" latinLnBrk="0" hangingPunct="1">
        <a:lnSpc>
          <a:spcPct val="100000"/>
        </a:lnSpc>
        <a:spcBef>
          <a:spcPts val="3467"/>
        </a:spcBef>
        <a:buClr>
          <a:schemeClr val="tx1"/>
        </a:buClr>
        <a:buSzPct val="80000"/>
        <a:buFont typeface="Arial" panose="020B0604020202020204" pitchFamily="34" charset="0"/>
        <a:buChar char="•"/>
        <a:defRPr sz="1867" kern="1200">
          <a:solidFill>
            <a:schemeClr val="tx1"/>
          </a:solidFill>
          <a:latin typeface="Arial" pitchFamily="34" charset="0"/>
          <a:ea typeface="+mn-ea"/>
          <a:cs typeface="Arial" pitchFamily="34" charset="0"/>
        </a:defRPr>
      </a:lvl1pPr>
      <a:lvl2pPr marL="548626" indent="-231642" algn="l" defTabSz="1219170" rtl="0" eaLnBrk="1" latinLnBrk="0" hangingPunct="1">
        <a:lnSpc>
          <a:spcPct val="100000"/>
        </a:lnSpc>
        <a:spcBef>
          <a:spcPts val="1200"/>
        </a:spcBef>
        <a:buClr>
          <a:schemeClr val="tx1"/>
        </a:buClr>
        <a:buSzPct val="100000"/>
        <a:buFont typeface="Arial" pitchFamily="34" charset="0"/>
        <a:buChar char="•"/>
        <a:defRPr sz="1600" kern="1200">
          <a:solidFill>
            <a:schemeClr val="tx1"/>
          </a:solidFill>
          <a:latin typeface="+mn-lt"/>
          <a:ea typeface="+mn-ea"/>
          <a:cs typeface="Arial" pitchFamily="34" charset="0"/>
        </a:defRPr>
      </a:lvl2pPr>
      <a:lvl3pPr marL="768077" indent="-219451" algn="l" defTabSz="1219170" rtl="0" eaLnBrk="1" latinLnBrk="0" hangingPunct="1">
        <a:lnSpc>
          <a:spcPct val="95000"/>
        </a:lnSpc>
        <a:spcBef>
          <a:spcPts val="1200"/>
        </a:spcBef>
        <a:buClr>
          <a:schemeClr val="tx1"/>
        </a:buClr>
        <a:buSzPct val="100000"/>
        <a:buFont typeface="Arial" pitchFamily="34" charset="0"/>
        <a:buChar char="•"/>
        <a:defRPr sz="1867" kern="1200">
          <a:solidFill>
            <a:schemeClr val="tx1"/>
          </a:solidFill>
          <a:latin typeface="+mn-lt"/>
          <a:ea typeface="+mn-ea"/>
          <a:cs typeface="Arial" pitchFamily="34" charset="0"/>
        </a:defRPr>
      </a:lvl3pPr>
      <a:lvl4pPr marL="999719" indent="-231642" algn="l" defTabSz="1219170" rtl="0" eaLnBrk="1" latinLnBrk="0" hangingPunct="1">
        <a:lnSpc>
          <a:spcPct val="95000"/>
        </a:lnSpc>
        <a:spcBef>
          <a:spcPts val="1200"/>
        </a:spcBef>
        <a:buClr>
          <a:schemeClr val="tx1"/>
        </a:buClr>
        <a:buSzPct val="100000"/>
        <a:buFont typeface="Arial" pitchFamily="34" charset="0"/>
        <a:buChar char="•"/>
        <a:defRPr sz="1867" kern="1200">
          <a:solidFill>
            <a:schemeClr val="tx1"/>
          </a:solidFill>
          <a:latin typeface="+mn-lt"/>
          <a:ea typeface="+mn-ea"/>
          <a:cs typeface="Arial" pitchFamily="34" charset="0"/>
        </a:defRPr>
      </a:lvl4pPr>
      <a:lvl5pPr marL="1219170" indent="-219451" algn="l" defTabSz="1219170" rtl="0" eaLnBrk="1" latinLnBrk="0" hangingPunct="1">
        <a:lnSpc>
          <a:spcPct val="95000"/>
        </a:lnSpc>
        <a:spcBef>
          <a:spcPts val="1200"/>
        </a:spcBef>
        <a:buClr>
          <a:schemeClr val="tx1"/>
        </a:buClr>
        <a:buSzPct val="100000"/>
        <a:buFont typeface="Arial" pitchFamily="34" charset="0"/>
        <a:buChar char="•"/>
        <a:defRPr sz="1867" kern="1200">
          <a:solidFill>
            <a:schemeClr val="tx1"/>
          </a:solidFill>
          <a:latin typeface="+mn-lt"/>
          <a:ea typeface="+mn-ea"/>
          <a:cs typeface="Arial" pitchFamily="34" charset="0"/>
        </a:defRPr>
      </a:lvl5pPr>
      <a:lvl6pPr marL="1219170" indent="-219451" algn="l" defTabSz="1219170" rtl="0" eaLnBrk="1" latinLnBrk="0" hangingPunct="1">
        <a:lnSpc>
          <a:spcPct val="95000"/>
        </a:lnSpc>
        <a:spcBef>
          <a:spcPts val="1200"/>
        </a:spcBef>
        <a:buFont typeface="Arial" pitchFamily="34" charset="0"/>
        <a:buChar char="–"/>
        <a:defRPr sz="2400" kern="1200">
          <a:solidFill>
            <a:schemeClr val="tx1"/>
          </a:solidFill>
          <a:latin typeface="+mn-lt"/>
          <a:ea typeface="+mn-ea"/>
          <a:cs typeface="+mn-cs"/>
        </a:defRPr>
      </a:lvl6pPr>
      <a:lvl7pPr marL="1219170" indent="-219451" algn="l" defTabSz="1219170" rtl="0" eaLnBrk="1" latinLnBrk="0" hangingPunct="1">
        <a:lnSpc>
          <a:spcPct val="95000"/>
        </a:lnSpc>
        <a:spcBef>
          <a:spcPts val="1200"/>
        </a:spcBef>
        <a:buFont typeface="Arial" pitchFamily="34" charset="0"/>
        <a:buChar char="–"/>
        <a:defRPr sz="2400" kern="1200">
          <a:solidFill>
            <a:schemeClr val="tx1"/>
          </a:solidFill>
          <a:latin typeface="+mn-lt"/>
          <a:ea typeface="+mn-ea"/>
          <a:cs typeface="+mn-cs"/>
        </a:defRPr>
      </a:lvl7pPr>
      <a:lvl8pPr marL="1219170" indent="-219451" algn="l" defTabSz="1219170" rtl="0" eaLnBrk="1" latinLnBrk="0" hangingPunct="1">
        <a:lnSpc>
          <a:spcPct val="95000"/>
        </a:lnSpc>
        <a:spcBef>
          <a:spcPts val="1200"/>
        </a:spcBef>
        <a:buFont typeface="Arial" pitchFamily="34" charset="0"/>
        <a:buChar char="–"/>
        <a:defRPr sz="2400" kern="1200" baseline="0">
          <a:solidFill>
            <a:schemeClr val="tx1"/>
          </a:solidFill>
          <a:latin typeface="+mn-lt"/>
          <a:ea typeface="+mn-ea"/>
          <a:cs typeface="+mn-cs"/>
        </a:defRPr>
      </a:lvl8pPr>
      <a:lvl9pPr marL="1219170" indent="-219451" algn="l" defTabSz="1219170" rtl="0" eaLnBrk="1" latinLnBrk="0" hangingPunct="1">
        <a:lnSpc>
          <a:spcPct val="95000"/>
        </a:lnSpc>
        <a:spcBef>
          <a:spcPts val="1200"/>
        </a:spcBef>
        <a:buFont typeface="Arial" pitchFamily="34" charset="0"/>
        <a:buChar char="–"/>
        <a:defRPr sz="2400" kern="1200" baseline="0">
          <a:solidFill>
            <a:schemeClr val="tx1"/>
          </a:solidFill>
          <a:latin typeface="+mn-lt"/>
          <a:ea typeface="+mn-ea"/>
          <a:cs typeface="+mn-cs"/>
        </a:defRPr>
      </a:lvl9pPr>
    </p:bodyStyle>
    <p:otherStyle>
      <a:defPPr>
        <a:defRP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8"/>
            </p:custData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9" imgW="216" imgH="216" progId="TCLayout.ActiveDocument.1">
                  <p:embed/>
                </p:oleObj>
              </mc:Choice>
              <mc:Fallback>
                <p:oleObj name="think-cell Slide" r:id="rId9" imgW="216" imgH="216" progId="TCLayout.ActiveDocument.1">
                  <p:embed/>
                  <p:pic>
                    <p:nvPicPr>
                      <p:cNvPr id="4" name="Object 3" hidden="1"/>
                      <p:cNvPicPr/>
                      <p:nvPr/>
                    </p:nvPicPr>
                    <p:blipFill>
                      <a:blip r:embed="rId10"/>
                      <a:stretch>
                        <a:fillRect/>
                      </a:stretch>
                    </p:blipFill>
                    <p:spPr>
                      <a:xfrm>
                        <a:off x="2119" y="1593"/>
                        <a:ext cx="2116" cy="1587"/>
                      </a:xfrm>
                      <a:prstGeom prst="rect">
                        <a:avLst/>
                      </a:prstGeom>
                    </p:spPr>
                  </p:pic>
                </p:oleObj>
              </mc:Fallback>
            </mc:AlternateContent>
          </a:graphicData>
        </a:graphic>
      </p:graphicFrame>
      <p:pic>
        <p:nvPicPr>
          <p:cNvPr id="8" name="Picture 14"/>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hidden">
          <a:xfrm>
            <a:off x="11582402" y="247650"/>
            <a:ext cx="51121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4"/>
          </p:nvPr>
        </p:nvSpPr>
        <p:spPr>
          <a:xfrm>
            <a:off x="11595102" y="6679569"/>
            <a:ext cx="596900" cy="193802"/>
          </a:xfrm>
          <a:prstGeom prst="rect">
            <a:avLst/>
          </a:prstGeom>
        </p:spPr>
        <p:txBody>
          <a:bodyPr vert="horz" lIns="91440" tIns="45720" rIns="91440" bIns="0" rtlCol="0" anchor="b"/>
          <a:lstStyle>
            <a:lvl1pPr algn="r">
              <a:defRPr sz="900">
                <a:solidFill>
                  <a:schemeClr val="tx1"/>
                </a:solidFill>
                <a:latin typeface="Calibri Light" panose="020F0302020204030204" pitchFamily="34" charset="0"/>
                <a:cs typeface="Calibri Light" panose="020F0302020204030204" pitchFamily="34" charset="0"/>
              </a:defRPr>
            </a:lvl1pPr>
          </a:lstStyle>
          <a:p>
            <a:fld id="{A65AF283-9767-4950-803E-6F2C2F1C5DA5}" type="slidenum">
              <a:rPr lang="en-US" smtClean="0">
                <a:solidFill>
                  <a:srgbClr val="6A737B"/>
                </a:solidFill>
              </a:rPr>
              <a:pPr/>
              <a:t>‹#›</a:t>
            </a:fld>
            <a:endParaRPr lang="en-US">
              <a:solidFill>
                <a:srgbClr val="6A737B"/>
              </a:solidFill>
            </a:endParaRPr>
          </a:p>
        </p:txBody>
      </p:sp>
      <p:sp>
        <p:nvSpPr>
          <p:cNvPr id="3" name="MSIPCMContentMarking" descr="{&quot;HashCode&quot;:439207315,&quot;Placement&quot;:&quot;Footer&quot;,&quot;Top&quot;:519.343,&quot;Left&quot;:0.0,&quot;SlideWidth&quot;:960,&quot;SlideHeight&quot;:540}">
            <a:extLst>
              <a:ext uri="{FF2B5EF4-FFF2-40B4-BE49-F238E27FC236}">
                <a16:creationId xmlns:a16="http://schemas.microsoft.com/office/drawing/2014/main" id="{A8BB886C-7B98-4B92-80C4-C410290352C6}"/>
              </a:ext>
            </a:extLst>
          </p:cNvPr>
          <p:cNvSpPr txBox="1"/>
          <p:nvPr userDrawn="1"/>
        </p:nvSpPr>
        <p:spPr>
          <a:xfrm>
            <a:off x="0" y="6595656"/>
            <a:ext cx="678298" cy="262344"/>
          </a:xfrm>
          <a:prstGeom prst="rect">
            <a:avLst/>
          </a:prstGeom>
          <a:noFill/>
        </p:spPr>
        <p:txBody>
          <a:bodyPr vert="horz" wrap="square" lIns="0" tIns="0" rIns="0" bIns="0" rtlCol="0" anchor="ctr" anchorCtr="1">
            <a:spAutoFit/>
          </a:bodyPr>
          <a:lstStyle/>
          <a:p>
            <a:pPr algn="l">
              <a:lnSpc>
                <a:spcPct val="95000"/>
              </a:lnSpc>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169555992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2" r:id="rId4"/>
    <p:sldLayoutId id="2147483703" r:id="rId5"/>
    <p:sldLayoutId id="2147483704" r:id="rId6"/>
  </p:sldLayoutIdLst>
  <p:transition>
    <p:fade/>
  </p:transition>
  <p:hf hdr="0" dt="0"/>
  <p:txStyles>
    <p:titleStyle>
      <a:lvl1pPr algn="l" defTabSz="914354" rtl="0" eaLnBrk="1" latinLnBrk="0" hangingPunct="1">
        <a:lnSpc>
          <a:spcPct val="85000"/>
        </a:lnSpc>
        <a:spcBef>
          <a:spcPct val="0"/>
        </a:spcBef>
        <a:buNone/>
        <a:defRPr sz="2800" b="1" kern="1200">
          <a:solidFill>
            <a:schemeClr val="bg2"/>
          </a:solidFill>
          <a:latin typeface="Calibri" panose="020F0502020204030204" pitchFamily="34" charset="0"/>
          <a:ea typeface="+mj-ea"/>
          <a:cs typeface="Arial" pitchFamily="34" charset="0"/>
        </a:defRPr>
      </a:lvl1pPr>
    </p:titleStyle>
    <p:bodyStyle>
      <a:lvl1pPr marL="237733" indent="-237733" algn="l" defTabSz="914354" rtl="0" eaLnBrk="1" latinLnBrk="0" hangingPunct="1">
        <a:lnSpc>
          <a:spcPct val="95000"/>
        </a:lnSpc>
        <a:spcBef>
          <a:spcPts val="2600"/>
        </a:spcBef>
        <a:buClr>
          <a:schemeClr val="tx1"/>
        </a:buClr>
        <a:buSzPct val="80000"/>
        <a:buFont typeface="Wingdings" pitchFamily="2" charset="2"/>
        <a:buChar char="n"/>
        <a:defRPr sz="2000" kern="1200">
          <a:solidFill>
            <a:schemeClr val="tx1"/>
          </a:solidFill>
          <a:latin typeface="Arial" pitchFamily="34" charset="0"/>
          <a:ea typeface="+mn-ea"/>
          <a:cs typeface="Arial" pitchFamily="34" charset="0"/>
        </a:defRPr>
      </a:lvl1pPr>
      <a:lvl2pPr marL="411460" indent="-173728" algn="l" defTabSz="914354"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2pPr>
      <a:lvl3pPr marL="576044" indent="-164584" algn="l" defTabSz="914354"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3pPr>
      <a:lvl4pPr marL="749771" indent="-173728" algn="l" defTabSz="914354"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4pPr>
      <a:lvl5pPr marL="914354" indent="-164584" algn="l" defTabSz="914354"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5pPr>
      <a:lvl6pPr marL="914354" indent="-164584" algn="l" defTabSz="914354"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6pPr>
      <a:lvl7pPr marL="914354" indent="-164584" algn="l" defTabSz="914354"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7pPr>
      <a:lvl8pPr marL="914354" indent="-164584" algn="l" defTabSz="914354"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8pPr>
      <a:lvl9pPr marL="914354" indent="-164584" algn="l" defTabSz="914354"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9pPr>
    </p:bodyStyle>
    <p:otherStyle>
      <a:defPPr>
        <a:defRP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192">
          <p15:clr>
            <a:srgbClr val="F26B43"/>
          </p15:clr>
        </p15:guide>
        <p15:guide id="3" pos="7296">
          <p15:clr>
            <a:srgbClr val="F26B43"/>
          </p15:clr>
        </p15:guide>
        <p15:guide id="4" orient="horz" pos="4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9"/>
            </p:custData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10" imgW="216" imgH="216" progId="TCLayout.ActiveDocument.1">
                  <p:embed/>
                </p:oleObj>
              </mc:Choice>
              <mc:Fallback>
                <p:oleObj name="think-cell Slide" r:id="rId10" imgW="216" imgH="216" progId="TCLayout.ActiveDocument.1">
                  <p:embed/>
                  <p:pic>
                    <p:nvPicPr>
                      <p:cNvPr id="4" name="Object 3" hidden="1"/>
                      <p:cNvPicPr/>
                      <p:nvPr/>
                    </p:nvPicPr>
                    <p:blipFill>
                      <a:blip r:embed="rId11"/>
                      <a:stretch>
                        <a:fillRect/>
                      </a:stretch>
                    </p:blipFill>
                    <p:spPr>
                      <a:xfrm>
                        <a:off x="2119" y="1593"/>
                        <a:ext cx="2116" cy="1587"/>
                      </a:xfrm>
                      <a:prstGeom prst="rect">
                        <a:avLst/>
                      </a:prstGeom>
                    </p:spPr>
                  </p:pic>
                </p:oleObj>
              </mc:Fallback>
            </mc:AlternateContent>
          </a:graphicData>
        </a:graphic>
      </p:graphicFrame>
      <p:pic>
        <p:nvPicPr>
          <p:cNvPr id="8" name="Picture 14"/>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hidden">
          <a:xfrm>
            <a:off x="11582402" y="247650"/>
            <a:ext cx="51121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4"/>
          </p:nvPr>
        </p:nvSpPr>
        <p:spPr>
          <a:xfrm>
            <a:off x="11595102" y="6679569"/>
            <a:ext cx="596900" cy="193802"/>
          </a:xfrm>
          <a:prstGeom prst="rect">
            <a:avLst/>
          </a:prstGeom>
        </p:spPr>
        <p:txBody>
          <a:bodyPr vert="horz" lIns="91440" tIns="45720" rIns="91440" bIns="0" rtlCol="0" anchor="b"/>
          <a:lstStyle>
            <a:lvl1pPr algn="r">
              <a:defRPr sz="900">
                <a:solidFill>
                  <a:schemeClr val="tx1"/>
                </a:solidFill>
                <a:latin typeface="Calibri Light" panose="020F0302020204030204" pitchFamily="34" charset="0"/>
                <a:cs typeface="Calibri Light" panose="020F0302020204030204" pitchFamily="34" charset="0"/>
              </a:defRPr>
            </a:lvl1pPr>
          </a:lstStyle>
          <a:p>
            <a:fld id="{A65AF283-9767-4950-803E-6F2C2F1C5DA5}" type="slidenum">
              <a:rPr lang="en-US" smtClean="0">
                <a:solidFill>
                  <a:srgbClr val="6A737B"/>
                </a:solidFill>
              </a:rPr>
              <a:pPr/>
              <a:t>‹#›</a:t>
            </a:fld>
            <a:endParaRPr lang="en-US">
              <a:solidFill>
                <a:srgbClr val="6A737B"/>
              </a:solidFill>
            </a:endParaRPr>
          </a:p>
        </p:txBody>
      </p:sp>
      <p:sp>
        <p:nvSpPr>
          <p:cNvPr id="3" name="MSIPCMContentMarking" descr="{&quot;HashCode&quot;:439207315,&quot;Placement&quot;:&quot;Footer&quot;,&quot;Top&quot;:519.343,&quot;Left&quot;:0.0,&quot;SlideWidth&quot;:960,&quot;SlideHeight&quot;:540}">
            <a:extLst>
              <a:ext uri="{FF2B5EF4-FFF2-40B4-BE49-F238E27FC236}">
                <a16:creationId xmlns:a16="http://schemas.microsoft.com/office/drawing/2014/main" id="{A8BB886C-7B98-4B92-80C4-C410290352C6}"/>
              </a:ext>
            </a:extLst>
          </p:cNvPr>
          <p:cNvSpPr txBox="1"/>
          <p:nvPr userDrawn="1"/>
        </p:nvSpPr>
        <p:spPr>
          <a:xfrm>
            <a:off x="0" y="6595656"/>
            <a:ext cx="678298" cy="262344"/>
          </a:xfrm>
          <a:prstGeom prst="rect">
            <a:avLst/>
          </a:prstGeom>
          <a:noFill/>
        </p:spPr>
        <p:txBody>
          <a:bodyPr vert="horz" wrap="square" lIns="0" tIns="0" rIns="0" bIns="0" rtlCol="0" anchor="ctr" anchorCtr="1">
            <a:spAutoFit/>
          </a:bodyPr>
          <a:lstStyle/>
          <a:p>
            <a:pPr algn="l">
              <a:lnSpc>
                <a:spcPct val="95000"/>
              </a:lnSpc>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153063143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Lst>
  <p:transition>
    <p:fade/>
  </p:transition>
  <p:hf hdr="0" dt="0"/>
  <p:txStyles>
    <p:titleStyle>
      <a:lvl1pPr algn="l" defTabSz="914354" rtl="0" eaLnBrk="1" latinLnBrk="0" hangingPunct="1">
        <a:lnSpc>
          <a:spcPct val="85000"/>
        </a:lnSpc>
        <a:spcBef>
          <a:spcPct val="0"/>
        </a:spcBef>
        <a:buNone/>
        <a:defRPr sz="2800" b="1" kern="1200">
          <a:solidFill>
            <a:schemeClr val="bg2"/>
          </a:solidFill>
          <a:latin typeface="Calibri" panose="020F0502020204030204" pitchFamily="34" charset="0"/>
          <a:ea typeface="+mj-ea"/>
          <a:cs typeface="Arial" pitchFamily="34" charset="0"/>
        </a:defRPr>
      </a:lvl1pPr>
    </p:titleStyle>
    <p:bodyStyle>
      <a:lvl1pPr marL="237733" indent="-237733" algn="l" defTabSz="914354" rtl="0" eaLnBrk="1" latinLnBrk="0" hangingPunct="1">
        <a:lnSpc>
          <a:spcPct val="95000"/>
        </a:lnSpc>
        <a:spcBef>
          <a:spcPts val="2600"/>
        </a:spcBef>
        <a:buClr>
          <a:schemeClr val="tx1"/>
        </a:buClr>
        <a:buSzPct val="80000"/>
        <a:buFont typeface="Wingdings" pitchFamily="2" charset="2"/>
        <a:buChar char="n"/>
        <a:defRPr sz="2000" kern="1200">
          <a:solidFill>
            <a:schemeClr val="tx1"/>
          </a:solidFill>
          <a:latin typeface="Arial" pitchFamily="34" charset="0"/>
          <a:ea typeface="+mn-ea"/>
          <a:cs typeface="Arial" pitchFamily="34" charset="0"/>
        </a:defRPr>
      </a:lvl1pPr>
      <a:lvl2pPr marL="411460" indent="-173728" algn="l" defTabSz="914354"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2pPr>
      <a:lvl3pPr marL="576044" indent="-164584" algn="l" defTabSz="914354"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3pPr>
      <a:lvl4pPr marL="749771" indent="-173728" algn="l" defTabSz="914354"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4pPr>
      <a:lvl5pPr marL="914354" indent="-164584" algn="l" defTabSz="914354"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5pPr>
      <a:lvl6pPr marL="914354" indent="-164584" algn="l" defTabSz="914354"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6pPr>
      <a:lvl7pPr marL="914354" indent="-164584" algn="l" defTabSz="914354"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7pPr>
      <a:lvl8pPr marL="914354" indent="-164584" algn="l" defTabSz="914354"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8pPr>
      <a:lvl9pPr marL="914354" indent="-164584" algn="l" defTabSz="914354"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9pPr>
    </p:bodyStyle>
    <p:otherStyle>
      <a:defPPr>
        <a:defRP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192">
          <p15:clr>
            <a:srgbClr val="F26B43"/>
          </p15:clr>
        </p15:guide>
        <p15:guide id="3" pos="7296">
          <p15:clr>
            <a:srgbClr val="F26B43"/>
          </p15:clr>
        </p15:guide>
        <p15:guide id="4" orient="horz" pos="4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443" y="381001"/>
            <a:ext cx="10061020" cy="808038"/>
          </a:xfrm>
          <a:prstGeom prst="rect">
            <a:avLst/>
          </a:prstGeom>
        </p:spPr>
        <p:txBody>
          <a:bodyPr vert="horz" lIns="91440" tIns="45720" rIns="91440" bIns="45720" rtlCol="0" anchor="ctr" anchorCtr="0">
            <a:noAutofit/>
          </a:bodyPr>
          <a:lstStyle/>
          <a:p>
            <a:r>
              <a:rPr lang="en-US"/>
              <a:t>Click to edit Master title style</a:t>
            </a:r>
            <a:endParaRPr/>
          </a:p>
        </p:txBody>
      </p:sp>
      <p:sp>
        <p:nvSpPr>
          <p:cNvPr id="3" name="Text Placeholder 2"/>
          <p:cNvSpPr>
            <a:spLocks noGrp="1"/>
          </p:cNvSpPr>
          <p:nvPr>
            <p:ph type="body" idx="1"/>
          </p:nvPr>
        </p:nvSpPr>
        <p:spPr>
          <a:xfrm>
            <a:off x="551444" y="1482726"/>
            <a:ext cx="11092288" cy="4689474"/>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753601" y="6573838"/>
            <a:ext cx="1180040" cy="182880"/>
          </a:xfrm>
          <a:prstGeom prst="rect">
            <a:avLst/>
          </a:prstGeom>
        </p:spPr>
        <p:txBody>
          <a:bodyPr vert="horz" lIns="91440" tIns="45720" rIns="91440" bIns="45720" rtlCol="0" anchor="ctr"/>
          <a:lstStyle>
            <a:lvl1pPr algn="l">
              <a:defRPr sz="1100">
                <a:solidFill>
                  <a:srgbClr val="6A737B"/>
                </a:solidFill>
              </a:defRPr>
            </a:lvl1pPr>
          </a:lstStyle>
          <a:p>
            <a:endParaRPr dirty="0"/>
          </a:p>
        </p:txBody>
      </p:sp>
      <p:sp>
        <p:nvSpPr>
          <p:cNvPr id="5" name="Footer Placeholder 4"/>
          <p:cNvSpPr>
            <a:spLocks noGrp="1"/>
          </p:cNvSpPr>
          <p:nvPr>
            <p:ph type="ftr" sz="quarter" idx="3"/>
          </p:nvPr>
        </p:nvSpPr>
        <p:spPr>
          <a:xfrm>
            <a:off x="551444" y="6573838"/>
            <a:ext cx="6807200" cy="182880"/>
          </a:xfrm>
          <a:prstGeom prst="rect">
            <a:avLst/>
          </a:prstGeom>
        </p:spPr>
        <p:txBody>
          <a:bodyPr vert="horz" lIns="91440" tIns="45720" rIns="91440" bIns="45720" rtlCol="0" anchor="ctr"/>
          <a:lstStyle>
            <a:lvl1pPr algn="l">
              <a:defRPr sz="1100" b="0">
                <a:solidFill>
                  <a:schemeClr val="bg2"/>
                </a:solidFill>
              </a:defRPr>
            </a:lvl1pPr>
          </a:lstStyle>
          <a:p>
            <a:endParaRPr dirty="0"/>
          </a:p>
        </p:txBody>
      </p:sp>
      <p:sp>
        <p:nvSpPr>
          <p:cNvPr id="6" name="Slide Number Placeholder 5"/>
          <p:cNvSpPr>
            <a:spLocks noGrp="1"/>
          </p:cNvSpPr>
          <p:nvPr>
            <p:ph type="sldNum" sz="quarter" idx="4"/>
          </p:nvPr>
        </p:nvSpPr>
        <p:spPr>
          <a:xfrm>
            <a:off x="10933641" y="6573838"/>
            <a:ext cx="926043" cy="182880"/>
          </a:xfrm>
          <a:prstGeom prst="rect">
            <a:avLst/>
          </a:prstGeom>
        </p:spPr>
        <p:txBody>
          <a:bodyPr vert="horz" lIns="91440" tIns="45720" rIns="91440" bIns="45720" rtlCol="0" anchor="ctr"/>
          <a:lstStyle>
            <a:lvl1pPr algn="r">
              <a:defRPr sz="1100">
                <a:solidFill>
                  <a:srgbClr val="163D22"/>
                </a:solidFill>
              </a:defRPr>
            </a:lvl1pPr>
          </a:lstStyle>
          <a:p>
            <a:fld id="{5CBDBD4D-7B7B-4EC0-AB6E-424933B04FED}" type="slidenum">
              <a:rPr/>
              <a:pPr/>
              <a:t>‹#›</a:t>
            </a:fld>
            <a:endParaRPr dirty="0"/>
          </a:p>
        </p:txBody>
      </p:sp>
      <p:pic>
        <p:nvPicPr>
          <p:cNvPr id="76" name="Picture 14" descr="TD Logo BW" title="TD Logo BW"/>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49890" y="555626"/>
            <a:ext cx="49384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5" descr="TD Logo" title="TD 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hidden">
          <a:xfrm>
            <a:off x="11149890" y="555626"/>
            <a:ext cx="49384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SIPCMContentMarking" descr="{&quot;HashCode&quot;:439207315,&quot;Placement&quot;:&quot;Footer&quot;,&quot;Top&quot;:519.343,&quot;Left&quot;:0.0,&quot;SlideWidth&quot;:960,&quot;SlideHeight&quot;:540}">
            <a:extLst>
              <a:ext uri="{FF2B5EF4-FFF2-40B4-BE49-F238E27FC236}">
                <a16:creationId xmlns:a16="http://schemas.microsoft.com/office/drawing/2014/main" id="{FF8C30DF-66B4-41AA-B4D9-34A6F8D2DA0D}"/>
              </a:ext>
            </a:extLst>
          </p:cNvPr>
          <p:cNvSpPr txBox="1"/>
          <p:nvPr userDrawn="1"/>
        </p:nvSpPr>
        <p:spPr>
          <a:xfrm>
            <a:off x="0" y="6595656"/>
            <a:ext cx="678298" cy="262344"/>
          </a:xfrm>
          <a:prstGeom prst="rect">
            <a:avLst/>
          </a:prstGeom>
          <a:noFill/>
        </p:spPr>
        <p:txBody>
          <a:bodyPr vert="horz" wrap="square" lIns="0" tIns="0" rIns="0" bIns="0" rtlCol="0" anchor="ctr" anchorCtr="1">
            <a:spAutoFit/>
          </a:bodyPr>
          <a:lstStyle/>
          <a:p>
            <a:pPr algn="l">
              <a:lnSpc>
                <a:spcPct val="95000"/>
              </a:lnSpc>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277002023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p:titleStyle>
    <p:bodyStyle>
      <a:lvl1pPr marL="237744" indent="-237744" algn="l" defTabSz="914400" rtl="0" eaLnBrk="1" latinLnBrk="0" hangingPunct="1">
        <a:lnSpc>
          <a:spcPct val="95000"/>
        </a:lnSpc>
        <a:spcBef>
          <a:spcPts val="2600"/>
        </a:spcBef>
        <a:buClr>
          <a:schemeClr val="tx1"/>
        </a:buClr>
        <a:buSzPct val="80000"/>
        <a:buFont typeface="Wingdings" pitchFamily="2" charset="2"/>
        <a:buChar char="n"/>
        <a:defRPr sz="2000" kern="1200">
          <a:solidFill>
            <a:schemeClr val="tx1"/>
          </a:solidFill>
          <a:latin typeface="Arial" pitchFamily="34" charset="0"/>
          <a:ea typeface="+mn-ea"/>
          <a:cs typeface="Arial" pitchFamily="34" charset="0"/>
        </a:defRPr>
      </a:lvl1pPr>
      <a:lvl2pPr marL="411480" indent="-173736"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2pPr>
      <a:lvl3pPr marL="576072" indent="-164592"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3pPr>
      <a:lvl4pPr marL="749808" indent="-173736"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4pPr>
      <a:lvl5pPr marL="914400" indent="-164592"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5pPr>
      <a:lvl6pPr marL="914400" indent="-164592" algn="l" defTabSz="914400"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6pPr>
      <a:lvl7pPr marL="914400" indent="-164592" algn="l" defTabSz="914400"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7pPr>
      <a:lvl8pPr marL="914400" indent="-164592" algn="l" defTabSz="914400"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8pPr>
      <a:lvl9pPr marL="914400" indent="-164592" algn="l" defTabSz="914400"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Rectangle 155"/>
          <p:cNvSpPr/>
          <p:nvPr/>
        </p:nvSpPr>
        <p:spPr>
          <a:xfrm>
            <a:off x="1" y="6766560"/>
            <a:ext cx="12192000" cy="91440"/>
          </a:xfrm>
          <a:prstGeom prst="rect">
            <a:avLst/>
          </a:pr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Placeholder 1"/>
          <p:cNvSpPr>
            <a:spLocks noGrp="1"/>
          </p:cNvSpPr>
          <p:nvPr>
            <p:ph type="title"/>
          </p:nvPr>
        </p:nvSpPr>
        <p:spPr>
          <a:xfrm>
            <a:off x="551443" y="381001"/>
            <a:ext cx="10061020" cy="808038"/>
          </a:xfrm>
          <a:prstGeom prst="rect">
            <a:avLst/>
          </a:prstGeom>
        </p:spPr>
        <p:txBody>
          <a:bodyPr vert="horz" lIns="91440" tIns="45720" rIns="91440" bIns="45720" rtlCol="0" anchor="ctr" anchorCtr="0">
            <a:noAutofit/>
          </a:bodyPr>
          <a:lstStyle/>
          <a:p>
            <a:r>
              <a:rPr lang="en-US"/>
              <a:t>Click to edit Master title style</a:t>
            </a:r>
            <a:endParaRPr/>
          </a:p>
        </p:txBody>
      </p:sp>
      <p:sp>
        <p:nvSpPr>
          <p:cNvPr id="3" name="Text Placeholder 2"/>
          <p:cNvSpPr>
            <a:spLocks noGrp="1"/>
          </p:cNvSpPr>
          <p:nvPr>
            <p:ph type="body" idx="1"/>
          </p:nvPr>
        </p:nvSpPr>
        <p:spPr>
          <a:xfrm>
            <a:off x="551444" y="1482726"/>
            <a:ext cx="11092288" cy="4689474"/>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753601" y="6573838"/>
            <a:ext cx="1180040" cy="182880"/>
          </a:xfrm>
          <a:prstGeom prst="rect">
            <a:avLst/>
          </a:prstGeom>
        </p:spPr>
        <p:txBody>
          <a:bodyPr vert="horz" lIns="91440" tIns="45720" rIns="91440" bIns="45720" rtlCol="0" anchor="ctr"/>
          <a:lstStyle>
            <a:lvl1pPr algn="l">
              <a:defRPr sz="1100">
                <a:solidFill>
                  <a:srgbClr val="6A737B"/>
                </a:solidFill>
              </a:defRPr>
            </a:lvl1pPr>
          </a:lstStyle>
          <a:p>
            <a:endParaRPr/>
          </a:p>
        </p:txBody>
      </p:sp>
      <p:sp>
        <p:nvSpPr>
          <p:cNvPr id="5" name="Footer Placeholder 4"/>
          <p:cNvSpPr>
            <a:spLocks noGrp="1"/>
          </p:cNvSpPr>
          <p:nvPr>
            <p:ph type="ftr" sz="quarter" idx="3"/>
          </p:nvPr>
        </p:nvSpPr>
        <p:spPr>
          <a:xfrm>
            <a:off x="551444" y="6573838"/>
            <a:ext cx="6807200" cy="182880"/>
          </a:xfrm>
          <a:prstGeom prst="rect">
            <a:avLst/>
          </a:prstGeom>
        </p:spPr>
        <p:txBody>
          <a:bodyPr vert="horz" lIns="91440" tIns="45720" rIns="91440" bIns="45720" rtlCol="0" anchor="ctr"/>
          <a:lstStyle>
            <a:lvl1pPr algn="l">
              <a:defRPr sz="1100" b="0">
                <a:solidFill>
                  <a:srgbClr val="6A737B"/>
                </a:solidFill>
              </a:defRPr>
            </a:lvl1pPr>
          </a:lstStyle>
          <a:p>
            <a:endParaRPr/>
          </a:p>
        </p:txBody>
      </p:sp>
      <p:sp>
        <p:nvSpPr>
          <p:cNvPr id="6" name="Slide Number Placeholder 5"/>
          <p:cNvSpPr>
            <a:spLocks noGrp="1"/>
          </p:cNvSpPr>
          <p:nvPr>
            <p:ph type="sldNum" sz="quarter" idx="4"/>
          </p:nvPr>
        </p:nvSpPr>
        <p:spPr>
          <a:xfrm>
            <a:off x="10933641" y="6573838"/>
            <a:ext cx="926043" cy="182880"/>
          </a:xfrm>
          <a:prstGeom prst="rect">
            <a:avLst/>
          </a:prstGeom>
        </p:spPr>
        <p:txBody>
          <a:bodyPr vert="horz" lIns="91440" tIns="45720" rIns="91440" bIns="45720" rtlCol="0" anchor="ctr"/>
          <a:lstStyle>
            <a:lvl1pPr algn="r">
              <a:defRPr sz="1100">
                <a:solidFill>
                  <a:srgbClr val="163D22"/>
                </a:solidFill>
              </a:defRPr>
            </a:lvl1pPr>
          </a:lstStyle>
          <a:p>
            <a:fld id="{5CBDBD4D-7B7B-4EC0-AB6E-424933B04FED}" type="slidenum">
              <a:rPr/>
              <a:pPr/>
              <a:t>‹#›</a:t>
            </a:fld>
            <a:endParaRPr/>
          </a:p>
        </p:txBody>
      </p:sp>
      <p:pic>
        <p:nvPicPr>
          <p:cNvPr id="76" name="Picture 14" descr="TD Logo BW" title="TD Logo BW"/>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49890" y="555626"/>
            <a:ext cx="49384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5" descr="TD Logo" title="TD Logo"/>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hidden">
          <a:xfrm>
            <a:off x="11149890" y="555626"/>
            <a:ext cx="49384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SIPCMContentMarking" descr="{&quot;HashCode&quot;:439207315,&quot;Placement&quot;:&quot;Footer&quot;,&quot;Top&quot;:519.343,&quot;Left&quot;:0.0,&quot;SlideWidth&quot;:960,&quot;SlideHeight&quot;:540}">
            <a:extLst>
              <a:ext uri="{FF2B5EF4-FFF2-40B4-BE49-F238E27FC236}">
                <a16:creationId xmlns:a16="http://schemas.microsoft.com/office/drawing/2014/main" id="{9A64C1E1-43EC-41F5-84BD-9683E9425347}"/>
              </a:ext>
            </a:extLst>
          </p:cNvPr>
          <p:cNvSpPr txBox="1"/>
          <p:nvPr userDrawn="1"/>
        </p:nvSpPr>
        <p:spPr>
          <a:xfrm>
            <a:off x="0" y="6595656"/>
            <a:ext cx="678298" cy="262344"/>
          </a:xfrm>
          <a:prstGeom prst="rect">
            <a:avLst/>
          </a:prstGeom>
          <a:noFill/>
        </p:spPr>
        <p:txBody>
          <a:bodyPr vert="horz" wrap="square" lIns="0" tIns="0" rIns="0" bIns="0" rtlCol="0" anchor="ctr" anchorCtr="1">
            <a:spAutoFit/>
          </a:bodyPr>
          <a:lstStyle/>
          <a:p>
            <a:pPr algn="l">
              <a:lnSpc>
                <a:spcPct val="95000"/>
              </a:lnSpc>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243878788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hf hdr="0" ftr="0" dt="0"/>
  <p:txStyles>
    <p:title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p:titleStyle>
    <p:bodyStyle>
      <a:lvl1pPr marL="237744" indent="-237744" algn="l" defTabSz="914400" rtl="0" eaLnBrk="1" latinLnBrk="0" hangingPunct="1">
        <a:lnSpc>
          <a:spcPct val="95000"/>
        </a:lnSpc>
        <a:spcBef>
          <a:spcPts val="2600"/>
        </a:spcBef>
        <a:buClr>
          <a:schemeClr val="tx1"/>
        </a:buClr>
        <a:buSzPct val="80000"/>
        <a:buFont typeface="Wingdings" pitchFamily="2" charset="2"/>
        <a:buChar char="n"/>
        <a:defRPr sz="2000" kern="1200">
          <a:solidFill>
            <a:schemeClr val="tx1"/>
          </a:solidFill>
          <a:latin typeface="Arial" pitchFamily="34" charset="0"/>
          <a:ea typeface="+mn-ea"/>
          <a:cs typeface="Arial" pitchFamily="34" charset="0"/>
        </a:defRPr>
      </a:lvl1pPr>
      <a:lvl2pPr marL="411480" indent="-173736"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2pPr>
      <a:lvl3pPr marL="576072" indent="-164592"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3pPr>
      <a:lvl4pPr marL="749808" indent="-173736"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4pPr>
      <a:lvl5pPr marL="914400" indent="-164592"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5pPr>
      <a:lvl6pPr marL="914400" indent="-164592" algn="l" defTabSz="914400"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6pPr>
      <a:lvl7pPr marL="914400" indent="-164592" algn="l" defTabSz="914400"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7pPr>
      <a:lvl8pPr marL="914400" indent="-164592" algn="l" defTabSz="914400"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8pPr>
      <a:lvl9pPr marL="914400" indent="-164592" algn="l" defTabSz="914400"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5.png"/></Relationships>
</file>

<file path=ppt/slides/_rels/slide1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60.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5.png"/><Relationship Id="rId4" Type="http://schemas.openxmlformats.org/officeDocument/2006/relationships/image" Target="../media/image6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4.svg"/><Relationship Id="rId7" Type="http://schemas.openxmlformats.org/officeDocument/2006/relationships/image" Target="../media/image68.svg"/><Relationship Id="rId2" Type="http://schemas.openxmlformats.org/officeDocument/2006/relationships/image" Target="../media/image63.png"/><Relationship Id="rId1" Type="http://schemas.openxmlformats.org/officeDocument/2006/relationships/slideLayout" Target="../slideLayouts/slideLayout25.xml"/><Relationship Id="rId6" Type="http://schemas.openxmlformats.org/officeDocument/2006/relationships/image" Target="../media/image67.png"/><Relationship Id="rId5" Type="http://schemas.openxmlformats.org/officeDocument/2006/relationships/image" Target="../media/image66.svg"/><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5.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6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8" Type="http://schemas.openxmlformats.org/officeDocument/2006/relationships/image" Target="../media/image75.png"/><Relationship Id="rId3" Type="http://schemas.microsoft.com/office/2007/relationships/hdphoto" Target="../media/hdphoto2.wdp"/><Relationship Id="rId7" Type="http://schemas.openxmlformats.org/officeDocument/2006/relationships/image" Target="../media/image74.png"/><Relationship Id="rId2" Type="http://schemas.openxmlformats.org/officeDocument/2006/relationships/image" Target="../media/image70.png"/><Relationship Id="rId1" Type="http://schemas.openxmlformats.org/officeDocument/2006/relationships/slideLayout" Target="../slideLayouts/slideLayout44.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3" Type="http://schemas.openxmlformats.org/officeDocument/2006/relationships/image" Target="../media/image34.svg"/><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25.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5" Type="http://schemas.openxmlformats.org/officeDocument/2006/relationships/image" Target="../media/image4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 Id="rId14" Type="http://schemas.openxmlformats.org/officeDocument/2006/relationships/image" Target="../media/image45.png"/></Relationships>
</file>

<file path=ppt/slides/_rels/slide25.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jpg"/><Relationship Id="rId1" Type="http://schemas.openxmlformats.org/officeDocument/2006/relationships/slideLayout" Target="../slideLayouts/slideLayout2.xml"/><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5.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61.xml"/><Relationship Id="rId5" Type="http://schemas.microsoft.com/office/2007/relationships/hdphoto" Target="../media/hdphoto1.wdp"/><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3" Type="http://schemas.openxmlformats.org/officeDocument/2006/relationships/image" Target="../media/image34.svg"/><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25.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5" Type="http://schemas.openxmlformats.org/officeDocument/2006/relationships/image" Target="../media/image4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 Id="rId14" Type="http://schemas.openxmlformats.org/officeDocument/2006/relationships/image" Target="../media/image45.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8.svg"/><Relationship Id="rId7" Type="http://schemas.openxmlformats.org/officeDocument/2006/relationships/image" Target="../media/image52.svg"/><Relationship Id="rId2" Type="http://schemas.openxmlformats.org/officeDocument/2006/relationships/image" Target="../media/image47.png"/><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0.svg"/><Relationship Id="rId4" Type="http://schemas.openxmlformats.org/officeDocument/2006/relationships/image" Target="../media/image49.png"/><Relationship Id="rId9" Type="http://schemas.openxmlformats.org/officeDocument/2006/relationships/image" Target="../media/image53.sv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49.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836E19-437B-40D2-AD88-5278EA8FDB9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97" y="0"/>
            <a:ext cx="12192000" cy="6872068"/>
          </a:xfrm>
          <a:prstGeom prst="rect">
            <a:avLst/>
          </a:prstGeom>
        </p:spPr>
      </p:pic>
      <p:sp>
        <p:nvSpPr>
          <p:cNvPr id="2" name="Rectangle 1">
            <a:extLst>
              <a:ext uri="{FF2B5EF4-FFF2-40B4-BE49-F238E27FC236}">
                <a16:creationId xmlns:a16="http://schemas.microsoft.com/office/drawing/2014/main" id="{3BA6D81E-0096-4D11-9294-5DD3909C9EB2}"/>
              </a:ext>
            </a:extLst>
          </p:cNvPr>
          <p:cNvSpPr/>
          <p:nvPr/>
        </p:nvSpPr>
        <p:spPr bwMode="ltGray">
          <a:xfrm>
            <a:off x="-1797" y="1744886"/>
            <a:ext cx="4954797" cy="2605548"/>
          </a:xfrm>
          <a:prstGeom prst="rect">
            <a:avLst/>
          </a:prstGeom>
          <a:solidFill>
            <a:srgbClr val="000000">
              <a:alpha val="85098"/>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err="1">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9829C52-0A56-45A2-A8DB-FBD50BC22F6E}"/>
              </a:ext>
            </a:extLst>
          </p:cNvPr>
          <p:cNvSpPr>
            <a:spLocks noGrp="1"/>
          </p:cNvSpPr>
          <p:nvPr>
            <p:ph type="ctrTitle"/>
          </p:nvPr>
        </p:nvSpPr>
        <p:spPr>
          <a:xfrm>
            <a:off x="367200" y="1207062"/>
            <a:ext cx="4757955" cy="1787237"/>
          </a:xfrm>
        </p:spPr>
        <p:txBody>
          <a:bodyPr/>
          <a:lstStyle/>
          <a:p>
            <a:r>
              <a:rPr lang="en-US" sz="3600" dirty="0">
                <a:solidFill>
                  <a:schemeClr val="bg1"/>
                </a:solidFill>
              </a:rPr>
              <a:t>Unlocking </a:t>
            </a:r>
            <a:r>
              <a:rPr lang="en-US" sz="3600" dirty="0">
                <a:solidFill>
                  <a:srgbClr val="00B050"/>
                </a:solidFill>
              </a:rPr>
              <a:t>growth</a:t>
            </a:r>
            <a:r>
              <a:rPr lang="en-US" sz="3600" dirty="0">
                <a:solidFill>
                  <a:schemeClr val="bg1"/>
                </a:solidFill>
              </a:rPr>
              <a:t> </a:t>
            </a:r>
            <a:br>
              <a:rPr lang="en-US" dirty="0">
                <a:solidFill>
                  <a:schemeClr val="bg1"/>
                </a:solidFill>
              </a:rPr>
            </a:br>
            <a:r>
              <a:rPr lang="en-US" sz="3600" dirty="0">
                <a:solidFill>
                  <a:schemeClr val="bg1"/>
                </a:solidFill>
              </a:rPr>
              <a:t>for TD</a:t>
            </a:r>
          </a:p>
        </p:txBody>
      </p:sp>
      <p:sp>
        <p:nvSpPr>
          <p:cNvPr id="5" name="Subtitle 4">
            <a:extLst>
              <a:ext uri="{FF2B5EF4-FFF2-40B4-BE49-F238E27FC236}">
                <a16:creationId xmlns:a16="http://schemas.microsoft.com/office/drawing/2014/main" id="{1991351A-776C-4DBB-B00E-7931DC441BAF}"/>
              </a:ext>
            </a:extLst>
          </p:cNvPr>
          <p:cNvSpPr>
            <a:spLocks noGrp="1"/>
          </p:cNvSpPr>
          <p:nvPr>
            <p:ph type="subTitle" idx="1"/>
          </p:nvPr>
        </p:nvSpPr>
        <p:spPr>
          <a:xfrm>
            <a:off x="287337" y="2994299"/>
            <a:ext cx="4665663" cy="1440049"/>
          </a:xfrm>
        </p:spPr>
        <p:txBody>
          <a:bodyPr/>
          <a:lstStyle/>
          <a:p>
            <a:r>
              <a:rPr lang="en-US" sz="2800" dirty="0">
                <a:solidFill>
                  <a:schemeClr val="bg1"/>
                </a:solidFill>
              </a:rPr>
              <a:t>TD Digital Vault  </a:t>
            </a: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r>
              <a:rPr lang="en-US" sz="1400" dirty="0">
                <a:solidFill>
                  <a:schemeClr val="bg1"/>
                </a:solidFill>
              </a:rPr>
              <a:t>Product Owner: Katherine Kanczuga, Open Banking , Digital</a:t>
            </a:r>
          </a:p>
          <a:p>
            <a:endParaRPr lang="en-US" sz="1400" dirty="0">
              <a:solidFill>
                <a:schemeClr val="bg1"/>
              </a:solidFill>
            </a:endParaRPr>
          </a:p>
          <a:p>
            <a:endParaRPr lang="en-US" sz="1400" dirty="0">
              <a:solidFill>
                <a:schemeClr val="bg1"/>
              </a:solidFill>
            </a:endParaRPr>
          </a:p>
        </p:txBody>
      </p:sp>
      <p:pic>
        <p:nvPicPr>
          <p:cNvPr id="9" name="Picture 8">
            <a:extLst>
              <a:ext uri="{FF2B5EF4-FFF2-40B4-BE49-F238E27FC236}">
                <a16:creationId xmlns:a16="http://schemas.microsoft.com/office/drawing/2014/main" id="{60113443-8EF2-4030-87EA-F4D62B859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200" y="5202043"/>
            <a:ext cx="1437226" cy="1285643"/>
          </a:xfrm>
          <a:prstGeom prst="rect">
            <a:avLst/>
          </a:prstGeom>
        </p:spPr>
      </p:pic>
      <p:cxnSp>
        <p:nvCxnSpPr>
          <p:cNvPr id="6" name="Straight Connector 5">
            <a:extLst>
              <a:ext uri="{FF2B5EF4-FFF2-40B4-BE49-F238E27FC236}">
                <a16:creationId xmlns:a16="http://schemas.microsoft.com/office/drawing/2014/main" id="{583AD311-DBC2-4E03-9196-A2EDCF258685}"/>
              </a:ext>
            </a:extLst>
          </p:cNvPr>
          <p:cNvCxnSpPr/>
          <p:nvPr/>
        </p:nvCxnSpPr>
        <p:spPr>
          <a:xfrm>
            <a:off x="367200" y="2994299"/>
            <a:ext cx="2955120" cy="0"/>
          </a:xfrm>
          <a:prstGeom prst="line">
            <a:avLst/>
          </a:prstGeom>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434AC5F5-1558-4747-B654-A3D0BA62166F}"/>
              </a:ext>
            </a:extLst>
          </p:cNvPr>
          <p:cNvSpPr/>
          <p:nvPr/>
        </p:nvSpPr>
        <p:spPr>
          <a:xfrm>
            <a:off x="8860972" y="5202043"/>
            <a:ext cx="2797628" cy="11212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Confidential – do not distribute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260149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9D4E934-50C6-438E-8B94-6E6716833C17}"/>
              </a:ext>
            </a:extLst>
          </p:cNvPr>
          <p:cNvSpPr txBox="1"/>
          <p:nvPr/>
        </p:nvSpPr>
        <p:spPr>
          <a:xfrm>
            <a:off x="341128" y="2296886"/>
            <a:ext cx="2089075" cy="1200329"/>
          </a:xfrm>
          <a:prstGeom prst="rect">
            <a:avLst/>
          </a:prstGeom>
          <a:noFill/>
        </p:spPr>
        <p:txBody>
          <a:bodyPr wrap="square" rtlCol="0">
            <a:spAutoFit/>
          </a:bodyPr>
          <a:lstStyle/>
          <a:p>
            <a:r>
              <a:rPr lang="en-US" sz="1600" b="1" dirty="0"/>
              <a:t>Early use cases</a:t>
            </a:r>
          </a:p>
          <a:p>
            <a:pPr marL="285750" indent="-285750">
              <a:buFont typeface="Arial" panose="020B0604020202020204" pitchFamily="34" charset="0"/>
              <a:buChar char="•"/>
            </a:pPr>
            <a:r>
              <a:rPr lang="en-US" sz="1400" dirty="0"/>
              <a:t>TD Tax</a:t>
            </a:r>
          </a:p>
          <a:p>
            <a:pPr marL="285750" indent="-285750">
              <a:buFont typeface="Arial" panose="020B0604020202020204" pitchFamily="34" charset="0"/>
              <a:buChar char="•"/>
            </a:pPr>
            <a:r>
              <a:rPr lang="en-US" sz="1400" dirty="0"/>
              <a:t>Wealth Advice Clients</a:t>
            </a:r>
          </a:p>
          <a:p>
            <a:pPr marL="285750" indent="-285750">
              <a:buFont typeface="Arial" panose="020B0604020202020204" pitchFamily="34" charset="0"/>
              <a:buChar char="•"/>
            </a:pPr>
            <a:r>
              <a:rPr lang="en-US" sz="1400" dirty="0"/>
              <a:t>Insurance policy &amp; claims process</a:t>
            </a:r>
          </a:p>
        </p:txBody>
      </p:sp>
      <p:sp>
        <p:nvSpPr>
          <p:cNvPr id="2" name="TextBox 1">
            <a:extLst>
              <a:ext uri="{FF2B5EF4-FFF2-40B4-BE49-F238E27FC236}">
                <a16:creationId xmlns:a16="http://schemas.microsoft.com/office/drawing/2014/main" id="{8285C555-A4A0-40FC-8F33-1933F0D4E33E}"/>
              </a:ext>
            </a:extLst>
          </p:cNvPr>
          <p:cNvSpPr txBox="1"/>
          <p:nvPr/>
        </p:nvSpPr>
        <p:spPr>
          <a:xfrm>
            <a:off x="215027" y="288277"/>
            <a:ext cx="2215177" cy="923330"/>
          </a:xfrm>
          <a:prstGeom prst="rect">
            <a:avLst/>
          </a:prstGeom>
          <a:solidFill>
            <a:schemeClr val="accent4">
              <a:lumMod val="20000"/>
              <a:lumOff val="80000"/>
            </a:schemeClr>
          </a:solidFill>
        </p:spPr>
        <p:txBody>
          <a:bodyPr wrap="square" rtlCol="0">
            <a:spAutoFit/>
          </a:bodyPr>
          <a:lstStyle/>
          <a:p>
            <a:r>
              <a:rPr lang="en-US" b="1" i="1" dirty="0"/>
              <a:t>LOB use case owners supported build-out of requirement list</a:t>
            </a:r>
          </a:p>
        </p:txBody>
      </p:sp>
      <p:graphicFrame>
        <p:nvGraphicFramePr>
          <p:cNvPr id="3" name="Table 3">
            <a:extLst>
              <a:ext uri="{FF2B5EF4-FFF2-40B4-BE49-F238E27FC236}">
                <a16:creationId xmlns:a16="http://schemas.microsoft.com/office/drawing/2014/main" id="{37862648-4E28-4A0E-91BC-8173B17CDECC}"/>
              </a:ext>
            </a:extLst>
          </p:cNvPr>
          <p:cNvGraphicFramePr>
            <a:graphicFrameLocks noGrp="1"/>
          </p:cNvGraphicFramePr>
          <p:nvPr>
            <p:extLst>
              <p:ext uri="{D42A27DB-BD31-4B8C-83A1-F6EECF244321}">
                <p14:modId xmlns:p14="http://schemas.microsoft.com/office/powerpoint/2010/main" val="2235637680"/>
              </p:ext>
            </p:extLst>
          </p:nvPr>
        </p:nvGraphicFramePr>
        <p:xfrm>
          <a:off x="2807127" y="288277"/>
          <a:ext cx="8127999" cy="6545320"/>
        </p:xfrm>
        <a:graphic>
          <a:graphicData uri="http://schemas.openxmlformats.org/drawingml/2006/table">
            <a:tbl>
              <a:tblPr firstRow="1" bandRow="1">
                <a:tableStyleId>{793D81CF-94F2-401A-BA57-92F5A7B2D0C5}</a:tableStyleId>
              </a:tblPr>
              <a:tblGrid>
                <a:gridCol w="1852354">
                  <a:extLst>
                    <a:ext uri="{9D8B030D-6E8A-4147-A177-3AD203B41FA5}">
                      <a16:colId xmlns:a16="http://schemas.microsoft.com/office/drawing/2014/main" val="2486083166"/>
                    </a:ext>
                  </a:extLst>
                </a:gridCol>
                <a:gridCol w="3080262">
                  <a:extLst>
                    <a:ext uri="{9D8B030D-6E8A-4147-A177-3AD203B41FA5}">
                      <a16:colId xmlns:a16="http://schemas.microsoft.com/office/drawing/2014/main" val="3287989093"/>
                    </a:ext>
                  </a:extLst>
                </a:gridCol>
                <a:gridCol w="3195383">
                  <a:extLst>
                    <a:ext uri="{9D8B030D-6E8A-4147-A177-3AD203B41FA5}">
                      <a16:colId xmlns:a16="http://schemas.microsoft.com/office/drawing/2014/main" val="1049058253"/>
                    </a:ext>
                  </a:extLst>
                </a:gridCol>
              </a:tblGrid>
              <a:tr h="370840">
                <a:tc>
                  <a:txBody>
                    <a:bodyPr/>
                    <a:lstStyle/>
                    <a:p>
                      <a:r>
                        <a:rPr lang="en-US" sz="1200" dirty="0"/>
                        <a:t>Requirement Block</a:t>
                      </a:r>
                    </a:p>
                  </a:txBody>
                  <a:tcPr>
                    <a:solidFill>
                      <a:schemeClr val="tx1">
                        <a:lumMod val="65000"/>
                        <a:lumOff val="35000"/>
                      </a:schemeClr>
                    </a:solidFill>
                  </a:tcPr>
                </a:tc>
                <a:tc>
                  <a:txBody>
                    <a:bodyPr/>
                    <a:lstStyle/>
                    <a:p>
                      <a:r>
                        <a:rPr lang="en-US" sz="1200" dirty="0"/>
                        <a:t>POC/ short term requirements</a:t>
                      </a:r>
                    </a:p>
                  </a:txBody>
                  <a:tcPr>
                    <a:solidFill>
                      <a:schemeClr val="tx1">
                        <a:lumMod val="65000"/>
                        <a:lumOff val="35000"/>
                      </a:schemeClr>
                    </a:solidFill>
                  </a:tcPr>
                </a:tc>
                <a:tc>
                  <a:txBody>
                    <a:bodyPr/>
                    <a:lstStyle/>
                    <a:p>
                      <a:r>
                        <a:rPr lang="en-US" sz="1200" dirty="0"/>
                        <a:t>Longer-term requirements</a:t>
                      </a:r>
                    </a:p>
                  </a:txBody>
                  <a:tcPr>
                    <a:solidFill>
                      <a:schemeClr val="tx1">
                        <a:lumMod val="65000"/>
                        <a:lumOff val="35000"/>
                      </a:schemeClr>
                    </a:solidFill>
                  </a:tcPr>
                </a:tc>
                <a:extLst>
                  <a:ext uri="{0D108BD9-81ED-4DB2-BD59-A6C34878D82A}">
                    <a16:rowId xmlns:a16="http://schemas.microsoft.com/office/drawing/2014/main" val="3280410612"/>
                  </a:ext>
                </a:extLst>
              </a:tr>
              <a:tr h="209836">
                <a:tc rowSpan="7">
                  <a:txBody>
                    <a:bodyPr/>
                    <a:lstStyle/>
                    <a:p>
                      <a:pPr algn="ctr"/>
                      <a:r>
                        <a:rPr lang="en-US" sz="1000" kern="1200" dirty="0">
                          <a:solidFill>
                            <a:schemeClr val="dk1"/>
                          </a:solidFill>
                          <a:latin typeface="+mn-lt"/>
                          <a:ea typeface="+mn-ea"/>
                          <a:cs typeface="+mn-cs"/>
                        </a:rPr>
                        <a:t>General</a:t>
                      </a:r>
                    </a:p>
                  </a:txBody>
                  <a:tcPr anchor="ctr">
                    <a:lnR w="12700" cap="flat" cmpd="sng" algn="ctr">
                      <a:solidFill>
                        <a:schemeClr val="tx1"/>
                      </a:solidFill>
                      <a:prstDash val="solid"/>
                      <a:round/>
                      <a:headEnd type="none" w="med" len="med"/>
                      <a:tailEnd type="none" w="med" len="med"/>
                    </a:lnR>
                    <a:solidFill>
                      <a:schemeClr val="accent3">
                        <a:lumMod val="40000"/>
                        <a:lumOff val="60000"/>
                      </a:schemeClr>
                    </a:solidFill>
                  </a:tcPr>
                </a:tc>
                <a:tc>
                  <a:txBody>
                    <a:bodyPr/>
                    <a:lstStyle/>
                    <a:p>
                      <a:r>
                        <a:rPr lang="en-US" sz="1000" kern="1200" dirty="0">
                          <a:solidFill>
                            <a:schemeClr val="dk1"/>
                          </a:solidFill>
                          <a:latin typeface="+mn-lt"/>
                          <a:ea typeface="+mn-ea"/>
                          <a:cs typeface="+mn-cs"/>
                        </a:rPr>
                        <a:t>White-label option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l"/>
                      <a:r>
                        <a:rPr lang="en-US" sz="1000" dirty="0"/>
                        <a:t>SSO (i.e., SAML 2.0)</a:t>
                      </a: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826577560"/>
                  </a:ext>
                </a:extLst>
              </a:tr>
              <a:tr h="370840">
                <a:tc vMerge="1">
                  <a:txBody>
                    <a:bodyPr/>
                    <a:lstStyle/>
                    <a:p>
                      <a:endParaRPr lang="en-US" dirty="0"/>
                    </a:p>
                  </a:txBody>
                  <a:tcPr/>
                </a:tc>
                <a:tc>
                  <a:txBody>
                    <a:bodyPr/>
                    <a:lstStyle/>
                    <a:p>
                      <a:pPr algn="l"/>
                      <a:r>
                        <a:rPr lang="en-US" sz="1000" dirty="0"/>
                        <a:t>Modern Platform – seamless UI / UX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l"/>
                      <a:r>
                        <a:rPr lang="en-US" sz="1000" dirty="0"/>
                        <a:t>Ease of integration with TD platforms (</a:t>
                      </a:r>
                      <a:r>
                        <a:rPr lang="en-US" sz="1000" dirty="0" err="1"/>
                        <a:t>EasyWeb</a:t>
                      </a:r>
                      <a:r>
                        <a:rPr lang="en-US" sz="1000" dirty="0"/>
                        <a:t>, Advice Client Portal, Salesforce) and central repositories (</a:t>
                      </a:r>
                      <a:r>
                        <a:rPr lang="en-US" sz="1000" dirty="0" err="1"/>
                        <a:t>filenet</a:t>
                      </a:r>
                      <a:r>
                        <a:rPr lang="en-US" sz="1000" dirty="0"/>
                        <a:t>, CMOD)</a:t>
                      </a: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21411042"/>
                  </a:ext>
                </a:extLst>
              </a:tr>
              <a:tr h="370840">
                <a:tc vMerge="1">
                  <a:txBody>
                    <a:bodyPr/>
                    <a:lstStyle/>
                    <a:p>
                      <a:endParaRPr lang="en-US"/>
                    </a:p>
                  </a:txBody>
                  <a:tcPr/>
                </a:tc>
                <a:tc>
                  <a:txBody>
                    <a:bodyPr/>
                    <a:lstStyle/>
                    <a:p>
                      <a:pPr algn="l"/>
                      <a:r>
                        <a:rPr lang="en-US" sz="1000" dirty="0"/>
                        <a:t>Multi-device platform – sync across mobile &amp; web apps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l"/>
                      <a:endParaRPr lang="en-US" sz="1000" dirty="0"/>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428303241"/>
                  </a:ext>
                </a:extLst>
              </a:tr>
              <a:tr h="255556">
                <a:tc vMerge="1">
                  <a:txBody>
                    <a:bodyPr/>
                    <a:lstStyle/>
                    <a:p>
                      <a:endParaRPr lang="en-US" dirty="0"/>
                    </a:p>
                  </a:txBody>
                  <a:tcPr/>
                </a:tc>
                <a:tc>
                  <a:txBody>
                    <a:bodyPr/>
                    <a:lstStyle/>
                    <a:p>
                      <a:pPr algn="l"/>
                      <a:r>
                        <a:rPr lang="en-US" sz="1000" dirty="0"/>
                        <a:t>Customizable, open API platform (third-party integrations possible)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l"/>
                      <a:endParaRPr lang="en-US" sz="1000" dirty="0"/>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825915782"/>
                  </a:ext>
                </a:extLst>
              </a:tr>
              <a:tr h="174171">
                <a:tc vMerge="1">
                  <a:txBody>
                    <a:bodyPr/>
                    <a:lstStyle/>
                    <a:p>
                      <a:endParaRPr lang="en-US"/>
                    </a:p>
                  </a:txBody>
                  <a:tcPr/>
                </a:tc>
                <a:tc>
                  <a:txBody>
                    <a:bodyPr/>
                    <a:lstStyle/>
                    <a:p>
                      <a:pPr algn="l"/>
                      <a:r>
                        <a:rPr lang="en-US" sz="1000" dirty="0"/>
                        <a:t>Strong security standards (Zero proof, SOC, PCI, vendor can't see files)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l"/>
                      <a:endParaRPr lang="en-US" sz="1000" dirty="0"/>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4150382313"/>
                  </a:ext>
                </a:extLst>
              </a:tr>
              <a:tr h="158931">
                <a:tc vMerge="1">
                  <a:txBody>
                    <a:bodyPr/>
                    <a:lstStyle/>
                    <a:p>
                      <a:endParaRPr lang="en-US" dirty="0"/>
                    </a:p>
                  </a:txBody>
                  <a:tcPr/>
                </a:tc>
                <a:tc>
                  <a:txBody>
                    <a:bodyPr/>
                    <a:lstStyle/>
                    <a:p>
                      <a:pPr algn="l"/>
                      <a:r>
                        <a:rPr lang="en-US" sz="1000" dirty="0"/>
                        <a:t>Documents can be hosted on Azure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l"/>
                      <a:endParaRPr lang="en-US" sz="1000" dirty="0"/>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556631985"/>
                  </a:ext>
                </a:extLst>
              </a:tr>
              <a:tr h="285205">
                <a:tc vMerge="1">
                  <a:txBody>
                    <a:bodyPr/>
                    <a:lstStyle/>
                    <a:p>
                      <a:pPr algn="ctr"/>
                      <a:endParaRPr lang="en-US" sz="1000" kern="1200" dirty="0">
                        <a:solidFill>
                          <a:schemeClr val="dk1"/>
                        </a:solidFill>
                        <a:latin typeface="+mn-lt"/>
                        <a:ea typeface="+mn-ea"/>
                        <a:cs typeface="+mn-cs"/>
                      </a:endParaRPr>
                    </a:p>
                  </a:txBody>
                  <a:tcPr anchor="ctr"/>
                </a:tc>
                <a:tc>
                  <a:txBody>
                    <a:bodyPr/>
                    <a:lstStyle/>
                    <a:p>
                      <a:pPr algn="l"/>
                      <a:r>
                        <a:rPr lang="en-US" sz="1000" dirty="0"/>
                        <a:t>Examples of FI partnerships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l"/>
                      <a:endParaRPr lang="en-US" sz="1000" dirty="0"/>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917605589"/>
                  </a:ext>
                </a:extLst>
              </a:tr>
              <a:tr h="257270">
                <a:tc rowSpan="3">
                  <a:txBody>
                    <a:bodyPr/>
                    <a:lstStyle/>
                    <a:p>
                      <a:pPr algn="ctr"/>
                      <a:r>
                        <a:rPr lang="en-US" sz="1000" dirty="0"/>
                        <a:t>Ingest Documents</a:t>
                      </a:r>
                    </a:p>
                  </a:txBody>
                  <a:tcPr anchor="ct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l"/>
                      <a:r>
                        <a:rPr lang="en-US" sz="1000" dirty="0"/>
                        <a:t>Upload /download (user &amp; advisor side)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l"/>
                      <a:r>
                        <a:rPr lang="en-US" sz="1000" dirty="0"/>
                        <a:t>One-way inbox / document forward</a:t>
                      </a:r>
                    </a:p>
                  </a:txBody>
                  <a:tcPr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711111541"/>
                  </a:ext>
                </a:extLst>
              </a:tr>
              <a:tr h="206829">
                <a:tc vMerge="1">
                  <a:txBody>
                    <a:bodyPr/>
                    <a:lstStyle/>
                    <a:p>
                      <a:pPr algn="ctr"/>
                      <a:endParaRPr lang="en-US" sz="1000" dirty="0"/>
                    </a:p>
                  </a:txBody>
                  <a:tcPr anchor="ctr"/>
                </a:tc>
                <a:tc>
                  <a:txBody>
                    <a:bodyPr/>
                    <a:lstStyle/>
                    <a:p>
                      <a:pPr algn="l"/>
                      <a:r>
                        <a:rPr lang="en-US" sz="1000" dirty="0"/>
                        <a:t>Drag and drop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l"/>
                      <a:r>
                        <a:rPr lang="en-US" sz="1000" dirty="0"/>
                        <a:t>API ingestion</a:t>
                      </a:r>
                    </a:p>
                  </a:txBody>
                  <a:tcPr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1511431810"/>
                  </a:ext>
                </a:extLst>
              </a:tr>
              <a:tr h="278674">
                <a:tc vMerge="1">
                  <a:txBody>
                    <a:bodyPr/>
                    <a:lstStyle/>
                    <a:p>
                      <a:pPr algn="ctr"/>
                      <a:endParaRPr lang="en-US" sz="1000" dirty="0"/>
                    </a:p>
                  </a:txBody>
                  <a:tcPr anchor="ctr"/>
                </a:tc>
                <a:tc>
                  <a:txBody>
                    <a:bodyPr/>
                    <a:lstStyle/>
                    <a:p>
                      <a:pPr algn="l"/>
                      <a:r>
                        <a:rPr lang="en-US" sz="1000" dirty="0"/>
                        <a:t>Camera scan / edge detection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l"/>
                      <a:endParaRPr lang="en-US" sz="1000" dirty="0"/>
                    </a:p>
                  </a:txBody>
                  <a:tcPr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2980289851"/>
                  </a:ext>
                </a:extLst>
              </a:tr>
              <a:tr h="283029">
                <a:tc rowSpan="3">
                  <a:txBody>
                    <a:bodyPr/>
                    <a:lstStyle/>
                    <a:p>
                      <a:pPr algn="ctr"/>
                      <a:r>
                        <a:rPr lang="en-US" sz="1000" dirty="0" err="1"/>
                        <a:t>Storganize</a:t>
                      </a:r>
                      <a:r>
                        <a:rPr lang="en-US" sz="1000" dirty="0"/>
                        <a:t> Documents</a:t>
                      </a:r>
                    </a:p>
                  </a:txBody>
                  <a:tcPr anchor="ctr">
                    <a:lnR w="12700" cap="flat" cmpd="sng" algn="ctr">
                      <a:solidFill>
                        <a:schemeClr val="tx1"/>
                      </a:solidFill>
                      <a:prstDash val="solid"/>
                      <a:round/>
                      <a:headEnd type="none" w="med" len="med"/>
                      <a:tailEnd type="none" w="med" len="med"/>
                    </a:lnR>
                    <a:solidFill>
                      <a:schemeClr val="accent3">
                        <a:lumMod val="40000"/>
                        <a:lumOff val="60000"/>
                      </a:schemeClr>
                    </a:solidFill>
                  </a:tcPr>
                </a:tc>
                <a:tc>
                  <a:txBody>
                    <a:bodyPr/>
                    <a:lstStyle/>
                    <a:p>
                      <a:pPr algn="l"/>
                      <a:r>
                        <a:rPr lang="en-US" sz="1000" dirty="0"/>
                        <a:t>Folder architecture (create folder / color code personal and shared folders)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l"/>
                      <a:r>
                        <a:rPr lang="en-US" sz="1000" dirty="0"/>
                        <a:t>AI driven folder recommendations</a:t>
                      </a: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4115325096"/>
                  </a:ext>
                </a:extLst>
              </a:tr>
              <a:tr h="300182">
                <a:tc vMerge="1">
                  <a:txBody>
                    <a:bodyPr/>
                    <a:lstStyle/>
                    <a:p>
                      <a:pPr algn="ctr"/>
                      <a:endParaRPr lang="en-US" sz="1000" dirty="0"/>
                    </a:p>
                  </a:txBody>
                  <a:tcPr anchor="ctr"/>
                </a:tc>
                <a:tc>
                  <a:txBody>
                    <a:bodyPr/>
                    <a:lstStyle/>
                    <a:p>
                      <a:pPr algn="l"/>
                      <a:r>
                        <a:rPr lang="en-US" sz="1000" dirty="0"/>
                        <a:t>Document tagging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l"/>
                      <a:endParaRPr lang="en-US" sz="1000" dirty="0"/>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943253870"/>
                  </a:ext>
                </a:extLst>
              </a:tr>
              <a:tr h="283029">
                <a:tc vMerge="1">
                  <a:txBody>
                    <a:bodyPr/>
                    <a:lstStyle/>
                    <a:p>
                      <a:pPr algn="ctr"/>
                      <a:endParaRPr lang="en-US" sz="1000" dirty="0"/>
                    </a:p>
                  </a:txBody>
                  <a:tcPr anchor="ctr"/>
                </a:tc>
                <a:tc>
                  <a:txBody>
                    <a:bodyPr/>
                    <a:lstStyle/>
                    <a:p>
                      <a:pPr algn="l"/>
                      <a:r>
                        <a:rPr lang="en-US" sz="1000" dirty="0"/>
                        <a:t>Document search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l"/>
                      <a:r>
                        <a:rPr lang="en-US" sz="1000" dirty="0"/>
                        <a:t>Document search (by text in documents)</a:t>
                      </a: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506459206"/>
                  </a:ext>
                </a:extLst>
              </a:tr>
              <a:tr h="224971">
                <a:tc rowSpan="3">
                  <a:txBody>
                    <a:bodyPr/>
                    <a:lstStyle/>
                    <a:p>
                      <a:pPr algn="ctr"/>
                      <a:r>
                        <a:rPr lang="en-US" sz="1000" dirty="0"/>
                        <a:t>Secure File Sharing</a:t>
                      </a:r>
                    </a:p>
                  </a:txBody>
                  <a:tcPr anchor="ct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l"/>
                      <a:r>
                        <a:rPr lang="en-US" sz="1000" dirty="0"/>
                        <a:t>Secure document sharing internally &amp; externally (email,  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l"/>
                      <a:r>
                        <a:rPr lang="en-US" sz="1000" dirty="0"/>
                        <a:t>Edit documents and comments/notes</a:t>
                      </a:r>
                    </a:p>
                  </a:txBody>
                  <a:tcPr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458901909"/>
                  </a:ext>
                </a:extLst>
              </a:tr>
              <a:tr h="370840">
                <a:tc vMerge="1">
                  <a:txBody>
                    <a:bodyPr/>
                    <a:lstStyle/>
                    <a:p>
                      <a:pPr algn="ctr"/>
                      <a:endParaRPr lang="en-US" sz="1000" dirty="0"/>
                    </a:p>
                  </a:txBody>
                  <a:tcPr anchor="ctr"/>
                </a:tc>
                <a:tc>
                  <a:txBody>
                    <a:bodyPr/>
                    <a:lstStyle/>
                    <a:p>
                      <a:pPr algn="l"/>
                      <a:r>
                        <a:rPr lang="en-US" sz="1000" dirty="0"/>
                        <a:t>Granular permissions (i.e., read-only, edit allowed)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l"/>
                      <a:r>
                        <a:rPr lang="en-US" sz="1000" dirty="0"/>
                        <a:t>Build workflows (work in progress, checklists)</a:t>
                      </a:r>
                    </a:p>
                  </a:txBody>
                  <a:tcPr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1199354802"/>
                  </a:ext>
                </a:extLst>
              </a:tr>
              <a:tr h="370840">
                <a:tc vMerge="1">
                  <a:txBody>
                    <a:bodyPr/>
                    <a:lstStyle/>
                    <a:p>
                      <a:pPr algn="ctr"/>
                      <a:endParaRPr lang="en-US" sz="1000" dirty="0"/>
                    </a:p>
                  </a:txBody>
                  <a:tcPr anchor="ct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l"/>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l"/>
                      <a:r>
                        <a:rPr lang="en-US" sz="1000" dirty="0"/>
                        <a:t>E-signature integration</a:t>
                      </a:r>
                    </a:p>
                  </a:txBody>
                  <a:tcPr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1299906225"/>
                  </a:ext>
                </a:extLst>
              </a:tr>
              <a:tr h="370840">
                <a:tc>
                  <a:txBody>
                    <a:bodyPr/>
                    <a:lstStyle/>
                    <a:p>
                      <a:pPr algn="ctr"/>
                      <a:r>
                        <a:rPr lang="en-US" sz="1000" dirty="0"/>
                        <a:t>OCR</a:t>
                      </a:r>
                    </a:p>
                  </a:txBody>
                  <a:tcPr anchor="ctr">
                    <a:lnR w="12700" cap="flat" cmpd="sng" algn="ctr">
                      <a:solidFill>
                        <a:schemeClr val="tx1"/>
                      </a:solidFill>
                      <a:prstDash val="solid"/>
                      <a:round/>
                      <a:headEnd type="none" w="med" len="med"/>
                      <a:tailEnd type="none" w="med" len="med"/>
                    </a:lnR>
                    <a:solidFill>
                      <a:schemeClr val="accent3">
                        <a:lumMod val="40000"/>
                        <a:lumOff val="60000"/>
                      </a:schemeClr>
                    </a:solidFill>
                  </a:tcPr>
                </a:tc>
                <a:tc>
                  <a:txBody>
                    <a:bodyPr/>
                    <a:lstStyle/>
                    <a:p>
                      <a:pPr algn="l"/>
                      <a:r>
                        <a:rPr lang="en-US" sz="1000" dirty="0"/>
                        <a:t>Data extraction from PDF</a:t>
                      </a:r>
                    </a:p>
                    <a:p>
                      <a:pPr algn="l"/>
                      <a:r>
                        <a:rPr lang="en-US" sz="1000" dirty="0"/>
                        <a:t>OCR capability (data extract from image) – nice to have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l"/>
                      <a:r>
                        <a:rPr lang="en-US" sz="1000" dirty="0"/>
                        <a:t>Edit PDF documents</a:t>
                      </a: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207286365"/>
                  </a:ext>
                </a:extLst>
              </a:tr>
              <a:tr h="370840">
                <a:tc>
                  <a:txBody>
                    <a:bodyPr/>
                    <a:lstStyle/>
                    <a:p>
                      <a:pPr algn="ctr"/>
                      <a:r>
                        <a:rPr lang="en-US" sz="1000" dirty="0"/>
                        <a:t>Notifications &amp; Audit Trail</a:t>
                      </a:r>
                    </a:p>
                  </a:txBody>
                  <a:tcPr anchor="ct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l"/>
                      <a:r>
                        <a:rPr lang="en-US" sz="1000" dirty="0"/>
                        <a:t>In platform notifications (i.e., document changes, expiry reminders)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Push notifications</a:t>
                      </a:r>
                    </a:p>
                    <a:p>
                      <a:pPr algn="l"/>
                      <a:endParaRPr lang="en-US" sz="1000" dirty="0"/>
                    </a:p>
                  </a:txBody>
                  <a:tcPr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3783772253"/>
                  </a:ext>
                </a:extLst>
              </a:tr>
            </a:tbl>
          </a:graphicData>
        </a:graphic>
      </p:graphicFrame>
    </p:spTree>
    <p:extLst>
      <p:ext uri="{BB962C8B-B14F-4D97-AF65-F5344CB8AC3E}">
        <p14:creationId xmlns:p14="http://schemas.microsoft.com/office/powerpoint/2010/main" val="4049237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674AB2F-34F1-4327-889A-25D8D9EB6833}"/>
              </a:ext>
            </a:extLst>
          </p:cNvPr>
          <p:cNvGraphicFramePr>
            <a:graphicFrameLocks noGrp="1"/>
          </p:cNvGraphicFramePr>
          <p:nvPr>
            <p:extLst>
              <p:ext uri="{D42A27DB-BD31-4B8C-83A1-F6EECF244321}">
                <p14:modId xmlns:p14="http://schemas.microsoft.com/office/powerpoint/2010/main" val="1565769289"/>
              </p:ext>
            </p:extLst>
          </p:nvPr>
        </p:nvGraphicFramePr>
        <p:xfrm>
          <a:off x="87087" y="1"/>
          <a:ext cx="11038114" cy="6754697"/>
        </p:xfrm>
        <a:graphic>
          <a:graphicData uri="http://schemas.openxmlformats.org/drawingml/2006/table">
            <a:tbl>
              <a:tblPr firstRow="1" bandRow="1"/>
              <a:tblGrid>
                <a:gridCol w="472245">
                  <a:extLst>
                    <a:ext uri="{9D8B030D-6E8A-4147-A177-3AD203B41FA5}">
                      <a16:colId xmlns:a16="http://schemas.microsoft.com/office/drawing/2014/main" val="1162844875"/>
                    </a:ext>
                  </a:extLst>
                </a:gridCol>
                <a:gridCol w="2099107">
                  <a:extLst>
                    <a:ext uri="{9D8B030D-6E8A-4147-A177-3AD203B41FA5}">
                      <a16:colId xmlns:a16="http://schemas.microsoft.com/office/drawing/2014/main" val="1482930076"/>
                    </a:ext>
                  </a:extLst>
                </a:gridCol>
                <a:gridCol w="2588475">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469572">
                  <a:extLst>
                    <a:ext uri="{9D8B030D-6E8A-4147-A177-3AD203B41FA5}">
                      <a16:colId xmlns:a16="http://schemas.microsoft.com/office/drawing/2014/main" val="4219866710"/>
                    </a:ext>
                  </a:extLst>
                </a:gridCol>
                <a:gridCol w="1209917">
                  <a:extLst>
                    <a:ext uri="{9D8B030D-6E8A-4147-A177-3AD203B41FA5}">
                      <a16:colId xmlns:a16="http://schemas.microsoft.com/office/drawing/2014/main" val="4125606848"/>
                    </a:ext>
                  </a:extLst>
                </a:gridCol>
                <a:gridCol w="1522398">
                  <a:extLst>
                    <a:ext uri="{9D8B030D-6E8A-4147-A177-3AD203B41FA5}">
                      <a16:colId xmlns:a16="http://schemas.microsoft.com/office/drawing/2014/main" val="1752564400"/>
                    </a:ext>
                  </a:extLst>
                </a:gridCol>
              </a:tblGrid>
              <a:tr h="276701">
                <a:tc rowSpan="24">
                  <a:txBody>
                    <a:bodyPr/>
                    <a:lstStyle/>
                    <a:p>
                      <a:pPr marL="0" algn="ctr" defTabSz="685800" rtl="0" eaLnBrk="1" latinLnBrk="0" hangingPunct="1"/>
                      <a:r>
                        <a:rPr kumimoji="0" lang="en-US" sz="1200" b="1" i="0" u="none" strike="noStrike" kern="1200" cap="none" spc="0" normalizeH="0" baseline="0" noProof="0" dirty="0">
                          <a:ln>
                            <a:noFill/>
                          </a:ln>
                          <a:solidFill>
                            <a:schemeClr val="bg1"/>
                          </a:solidFill>
                          <a:effectLst/>
                          <a:uLnTx/>
                          <a:uFillTx/>
                          <a:latin typeface="Arial"/>
                          <a:ea typeface="+mn-ea"/>
                          <a:cs typeface="+mn-cs"/>
                        </a:rPr>
                        <a:t>Business Requirements</a:t>
                      </a:r>
                    </a:p>
                  </a:txBody>
                  <a:tcPr marL="91643" marR="91643"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algn="ctr" defTabSz="685800" rtl="0" eaLnBrk="1" latinLnBrk="0" hangingPunct="1"/>
                      <a:r>
                        <a:rPr kumimoji="0" lang="en-US" sz="11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Requirement Block</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indent="0" algn="l" defTabSz="685800" rtl="0" eaLnBrk="1" latinLnBrk="0" hangingPunct="1">
                        <a:buFont typeface="Arial" panose="020B0604020202020204" pitchFamily="34" charset="0"/>
                        <a:buNone/>
                      </a:pPr>
                      <a:r>
                        <a:rPr kumimoji="0" lang="en-US" sz="11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Detailed Requirements</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100" b="0" i="0" u="none" strike="noStrike" kern="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Wealth Advice Client</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100" b="0" i="0" u="none" strike="noStrike" kern="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Insurance</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100" b="0" i="0" u="none" strike="noStrike" kern="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Policy &amp;  Claims</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100" b="0" i="0" u="none" strike="noStrike" kern="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CPB &amp; Tax  Hub</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100" b="0" i="0" u="none" strike="noStrike" kern="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Notes</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4119983133"/>
                  </a:ext>
                </a:extLst>
              </a:tr>
              <a:tr h="278699">
                <a:tc vMerge="1">
                  <a:txBody>
                    <a:bodyPr/>
                    <a:lstStyle/>
                    <a:p>
                      <a:endParaRPr 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25000"/>
                            </a:srgbClr>
                          </a:solidFill>
                          <a:effectLst/>
                          <a:uLnTx/>
                          <a:uFillTx/>
                          <a:latin typeface="Arial"/>
                          <a:ea typeface="+mn-ea"/>
                          <a:cs typeface="+mn-cs"/>
                        </a:rPr>
                        <a:t>White label</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6">
                        <a:lumMod val="60000"/>
                        <a:lumOff val="40000"/>
                      </a:schemeClr>
                    </a:solidFill>
                  </a:tcPr>
                </a:tc>
                <a:tc>
                  <a:txBody>
                    <a:bodyPr/>
                    <a:lstStyle/>
                    <a:p>
                      <a:pPr marL="0" indent="0" algn="l" defTabSz="685800" rtl="0" eaLnBrk="1" latinLnBrk="0" hangingPunct="1">
                        <a:buFont typeface="Arial" panose="020B0604020202020204" pitchFamily="34" charset="0"/>
                        <a:buNone/>
                      </a:pPr>
                      <a:r>
                        <a:rPr kumimoji="0" lang="en-US" sz="105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rPr>
                        <a:t>Option to white-label / cobrand</a:t>
                      </a:r>
                    </a:p>
                  </a:txBody>
                  <a:tcPr marR="0" anchor="ctr">
                    <a:lnL w="12700" cmpd="sng">
                      <a:noFill/>
                      <a:prstDash val="soli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40575488"/>
                  </a:ext>
                </a:extLst>
              </a:tr>
              <a:tr h="278699">
                <a:tc vMerge="1">
                  <a:txBody>
                    <a:bodyPr/>
                    <a:lstStyle/>
                    <a:p>
                      <a:endParaRPr lang="en-US"/>
                    </a:p>
                  </a:txBody>
                  <a:tcPr>
                    <a:lnT w="12700" cap="flat" cmpd="sng" algn="ctr">
                      <a:solidFill>
                        <a:sysClr val="window" lastClr="FFFFFF"/>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Arial"/>
                          <a:ea typeface="+mn-ea"/>
                          <a:cs typeface="+mn-cs"/>
                        </a:rPr>
                        <a:t>UI / UX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6">
                        <a:lumMod val="75000"/>
                      </a:schemeClr>
                    </a:solidFill>
                  </a:tcPr>
                </a:tc>
                <a:tc>
                  <a:txBody>
                    <a:bodyPr/>
                    <a:lstStyle/>
                    <a:p>
                      <a:pPr marL="0" indent="0" algn="l" defTabSz="685800" rtl="0" eaLnBrk="1" latinLnBrk="0" hangingPunct="1">
                        <a:buFont typeface="Arial" panose="020B0604020202020204" pitchFamily="34" charset="0"/>
                        <a:buNone/>
                      </a:pPr>
                      <a:r>
                        <a:rPr kumimoji="0" lang="en-US" sz="105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Platform modern &amp; customizable</a:t>
                      </a:r>
                    </a:p>
                  </a:txBody>
                  <a:tcPr marR="0" anchor="ctr">
                    <a:lnL w="12700" cmpd="sng">
                      <a:noFill/>
                      <a:prstDash val="soli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43273472"/>
                  </a:ext>
                </a:extLst>
              </a:tr>
              <a:tr h="263216">
                <a:tc vMerge="1">
                  <a:txBody>
                    <a:bodyPr/>
                    <a:lstStyle/>
                    <a:p>
                      <a:endParaRPr lang="en-US"/>
                    </a:p>
                  </a:txBody>
                  <a:tcPr/>
                </a:tc>
                <a:tc rowSpan="2">
                  <a:txBody>
                    <a:bodyPr/>
                    <a:lstStyle/>
                    <a:p>
                      <a:pPr algn="ctr"/>
                      <a:r>
                        <a:rPr kumimoji="0" lang="en-US" sz="1200" b="1" i="0" u="none" strike="noStrike" kern="1200" cap="none" spc="0" normalizeH="0" baseline="0" dirty="0">
                          <a:ln>
                            <a:noFill/>
                          </a:ln>
                          <a:solidFill>
                            <a:schemeClr val="tx1"/>
                          </a:solidFill>
                          <a:effectLst/>
                          <a:uLnTx/>
                          <a:uFillTx/>
                          <a:latin typeface="Arial"/>
                          <a:ea typeface="+mn-ea"/>
                          <a:cs typeface="+mn-cs"/>
                        </a:rPr>
                        <a:t>Security</a:t>
                      </a:r>
                    </a:p>
                  </a:txBody>
                  <a:tcPr marL="91643" marR="91643" anchor="ctr">
                    <a:lnL w="12700" cmpd="sng">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Industry standard (zero proof, SOC, PCI)</a:t>
                      </a: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02065681"/>
                  </a:ext>
                </a:extLst>
              </a:tr>
              <a:tr h="263216">
                <a:tc vMerge="1">
                  <a:txBody>
                    <a:bodyPr/>
                    <a:lstStyle/>
                    <a:p>
                      <a:endParaRPr lang="en-US"/>
                    </a:p>
                  </a:txBody>
                  <a:tcPr/>
                </a:tc>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Vendor can't view files</a:t>
                      </a: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75909279"/>
                  </a:ext>
                </a:extLst>
              </a:tr>
              <a:tr h="263216">
                <a:tc vMerge="1">
                  <a:txBody>
                    <a:bodyPr/>
                    <a:lstStyle/>
                    <a:p>
                      <a:endParaRPr lang="en-US"/>
                    </a:p>
                  </a:txBody>
                  <a:tcPr>
                    <a:lnT w="12700" cap="flat" cmpd="sng" algn="ctr">
                      <a:solidFill>
                        <a:sysClr val="window" lastClr="FFFFFF"/>
                      </a:solidFill>
                      <a:prstDash val="solid"/>
                      <a:round/>
                      <a:headEnd type="none" w="med" len="med"/>
                      <a:tailEnd type="none" w="med" len="med"/>
                    </a:lnT>
                  </a:tcPr>
                </a:tc>
                <a:tc rowSpan="2">
                  <a:txBody>
                    <a:bodyPr/>
                    <a:lstStyle/>
                    <a:p>
                      <a:pPr algn="ctr"/>
                      <a:r>
                        <a:rPr kumimoji="0" lang="en-US" sz="1200" b="1" i="0" u="none" strike="noStrike" kern="1200" cap="none" spc="0" normalizeH="0" baseline="0" dirty="0">
                          <a:ln>
                            <a:noFill/>
                          </a:ln>
                          <a:solidFill>
                            <a:schemeClr val="bg1"/>
                          </a:solidFill>
                          <a:effectLst/>
                          <a:uLnTx/>
                          <a:uFillTx/>
                          <a:latin typeface="Arial"/>
                          <a:ea typeface="+mn-ea"/>
                          <a:cs typeface="+mn-cs"/>
                        </a:rPr>
                        <a:t>Platform  &amp; Authentication</a:t>
                      </a:r>
                      <a:endParaRPr lang="en-US" dirty="0"/>
                    </a:p>
                  </a:txBody>
                  <a:tcPr marL="91643" marR="91643" anchor="ctr">
                    <a:lnL w="12700" cmpd="sng">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indent="0" algn="l" defTabSz="685800" rtl="0" eaLnBrk="1" latinLnBrk="0" hangingPunct="1">
                        <a:buFont typeface="Arial" panose="020B0604020202020204" pitchFamily="34" charset="0"/>
                        <a:buNone/>
                      </a:pPr>
                      <a:r>
                        <a:rPr kumimoji="0" lang="en-US" sz="105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Cross device sync– web &amp; mobile apps</a:t>
                      </a:r>
                      <a:endParaRPr kumimoji="0" lang="en-US" sz="105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endParaRP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38343429"/>
                  </a:ext>
                </a:extLst>
              </a:tr>
              <a:tr h="263216">
                <a:tc vMerge="1">
                  <a:txBody>
                    <a:bodyPr/>
                    <a:lstStyle/>
                    <a:p>
                      <a:endParaRPr lang="en-US"/>
                    </a:p>
                  </a:txBody>
                  <a:tcPr/>
                </a:tc>
                <a:tc vMerge="1">
                  <a:txBody>
                    <a:bodyPr/>
                    <a:lstStyle/>
                    <a:p>
                      <a:endParaRPr lang="en-US"/>
                    </a:p>
                  </a:txBody>
                  <a:tcPr/>
                </a:tc>
                <a:tc>
                  <a:txBody>
                    <a:bodyPr/>
                    <a:lstStyle/>
                    <a:p>
                      <a:pPr marL="0" indent="0" algn="l" defTabSz="685800" rtl="0" eaLnBrk="1" latinLnBrk="0" hangingPunct="1">
                        <a:buFont typeface="Arial" panose="020B0604020202020204" pitchFamily="34" charset="0"/>
                        <a:buNone/>
                      </a:pPr>
                      <a:r>
                        <a:rPr kumimoji="0" lang="en-US" sz="105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SSO (i.e., SAML)</a:t>
                      </a: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63627833"/>
                  </a:ext>
                </a:extLst>
              </a:tr>
              <a:tr h="418050">
                <a:tc vMerge="1">
                  <a:txBody>
                    <a:bodyPr/>
                    <a:lstStyle/>
                    <a:p>
                      <a:endParaRPr lang="en-US"/>
                    </a:p>
                  </a:txBody>
                  <a:tcPr>
                    <a:lnT w="12700" cap="flat" cmpd="sng" algn="ctr">
                      <a:solidFill>
                        <a:sysClr val="window" lastClr="FFFFFF"/>
                      </a:solidFill>
                      <a:prstDash val="solid"/>
                      <a:round/>
                      <a:headEnd type="none" w="med" len="med"/>
                      <a:tailEnd type="none" w="med" len="med"/>
                    </a:lnT>
                  </a:tcPr>
                </a:tc>
                <a:tc>
                  <a:txBody>
                    <a:bodyPr/>
                    <a:lstStyle/>
                    <a:p>
                      <a:pPr marL="0" algn="ctr" defTabSz="685800" rtl="0" eaLnBrk="1" latinLnBrk="0" hangingPunct="1"/>
                      <a:r>
                        <a:rPr kumimoji="0" lang="en-US" sz="1200" b="1" i="0" u="none" strike="noStrike" kern="1200" cap="none" spc="0" normalizeH="0" baseline="0" dirty="0">
                          <a:ln>
                            <a:noFill/>
                          </a:ln>
                          <a:solidFill>
                            <a:schemeClr val="tx1"/>
                          </a:solidFill>
                          <a:effectLst/>
                          <a:uLnTx/>
                          <a:uFillTx/>
                          <a:latin typeface="Arial"/>
                          <a:ea typeface="+mn-ea"/>
                          <a:cs typeface="+mn-cs"/>
                        </a:rPr>
                        <a:t>API integrations</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Integration with TD systems &amp; 3</a:t>
                      </a:r>
                      <a:r>
                        <a:rPr kumimoji="0" lang="en-US" sz="1050" b="0" i="0" u="none" strike="noStrike" kern="1200" cap="none" spc="0" normalizeH="0" baseline="30000" dirty="0">
                          <a:ln>
                            <a:noFill/>
                          </a:ln>
                          <a:solidFill>
                            <a:schemeClr val="tx1"/>
                          </a:solidFill>
                          <a:effectLst/>
                          <a:uLnTx/>
                          <a:uFillTx/>
                          <a:latin typeface="Arial" panose="020B0604020202020204" pitchFamily="34" charset="0"/>
                          <a:ea typeface="+mn-ea"/>
                          <a:cs typeface="Arial" panose="020B0604020202020204" pitchFamily="34" charset="0"/>
                        </a:rPr>
                        <a:t>rd</a:t>
                      </a:r>
                      <a:r>
                        <a:rPr kumimoji="0" lang="en-US" sz="105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 party apps (i.e., salesforce, adv. port.)</a:t>
                      </a:r>
                      <a:endParaRPr kumimoji="0" lang="en-US" sz="105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endParaRP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No TD integrations in POC stage</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97399"/>
                  </a:ext>
                </a:extLst>
              </a:tr>
              <a:tr h="287615">
                <a:tc vMerge="1">
                  <a:txBody>
                    <a:bodyPr/>
                    <a:lstStyle/>
                    <a:p>
                      <a:endParaRPr lang="en-US"/>
                    </a:p>
                  </a:txBody>
                  <a:tcPr>
                    <a:lnT w="12700" cap="flat" cmpd="sng" algn="ctr">
                      <a:solidFill>
                        <a:sysClr val="window" lastClr="FFFFFF"/>
                      </a:solidFill>
                      <a:prstDash val="solid"/>
                      <a:round/>
                      <a:headEnd type="none" w="med" len="med"/>
                      <a:tailEnd type="none" w="med" len="med"/>
                    </a:lnT>
                  </a:tcPr>
                </a:tc>
                <a:tc>
                  <a:txBody>
                    <a:bodyPr/>
                    <a:lstStyle/>
                    <a:p>
                      <a:pPr marL="0" algn="ctr" defTabSz="685800" rtl="0" eaLnBrk="1" latinLnBrk="0" hangingPunct="1"/>
                      <a:r>
                        <a:rPr kumimoji="0" lang="en-US" sz="1200" b="1" i="0" u="none" strike="noStrike" kern="1200" cap="none" spc="0" normalizeH="0" baseline="0" dirty="0">
                          <a:ln>
                            <a:noFill/>
                          </a:ln>
                          <a:solidFill>
                            <a:schemeClr val="bg1"/>
                          </a:solidFill>
                          <a:effectLst/>
                          <a:uLnTx/>
                          <a:uFillTx/>
                          <a:latin typeface="Arial"/>
                          <a:ea typeface="+mn-ea"/>
                          <a:cs typeface="+mn-cs"/>
                        </a:rPr>
                        <a:t>Cloud Storage</a:t>
                      </a:r>
                    </a:p>
                  </a:txBody>
                  <a:tcPr marL="91643" marR="91643" anchor="ctr">
                    <a:lnL w="12700" cmpd="sng">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Doc storage on Azure</a:t>
                      </a: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18214817"/>
                  </a:ext>
                </a:extLst>
              </a:tr>
              <a:tr h="263216">
                <a:tc vMerge="1">
                  <a:txBody>
                    <a:bodyPr/>
                    <a:lstStyle/>
                    <a:p>
                      <a:endParaRPr lang="en-US"/>
                    </a:p>
                  </a:txBody>
                  <a:tcPr>
                    <a:lnT w="12700" cap="flat" cmpd="sng" algn="ctr">
                      <a:solidFill>
                        <a:sysClr val="window" lastClr="FFFFFF"/>
                      </a:solidFill>
                      <a:prstDash val="solid"/>
                      <a:round/>
                      <a:headEnd type="none" w="med" len="med"/>
                      <a:tailEnd type="none" w="med" len="med"/>
                    </a:lnT>
                  </a:tcPr>
                </a:tc>
                <a:tc rowSpan="3">
                  <a:txBody>
                    <a:bodyPr/>
                    <a:lstStyle/>
                    <a:p>
                      <a:pPr marL="0" algn="ctr" defTabSz="685800" rtl="0" eaLnBrk="1" latinLnBrk="0" hangingPunct="1"/>
                      <a:r>
                        <a:rPr kumimoji="0" lang="en-US" sz="1200" b="1" i="0" u="none" strike="noStrike" kern="1200" cap="none" spc="0" normalizeH="0" baseline="0" dirty="0">
                          <a:ln>
                            <a:noFill/>
                          </a:ln>
                          <a:solidFill>
                            <a:schemeClr val="tx1">
                              <a:lumMod val="95000"/>
                              <a:lumOff val="5000"/>
                            </a:schemeClr>
                          </a:solidFill>
                          <a:effectLst/>
                          <a:uLnTx/>
                          <a:uFillTx/>
                          <a:latin typeface="Arial"/>
                          <a:ea typeface="+mn-ea"/>
                          <a:cs typeface="+mn-cs"/>
                        </a:rPr>
                        <a:t>Ingestion</a:t>
                      </a:r>
                    </a:p>
                  </a:txBody>
                  <a:tcPr marL="91643" marR="91643" anchor="ctr">
                    <a:lnL w="12700" cmpd="sng">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Upload / Download (user + advisor)</a:t>
                      </a: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42719707"/>
                  </a:ext>
                </a:extLst>
              </a:tr>
              <a:tr h="263216">
                <a:tc vMerge="1">
                  <a:txBody>
                    <a:bodyPr/>
                    <a:lstStyle/>
                    <a:p>
                      <a:endParaRPr lang="en-US"/>
                    </a:p>
                  </a:txBody>
                  <a:tcPr>
                    <a:lnT w="12700" cap="flat" cmpd="sng" algn="ctr">
                      <a:solidFill>
                        <a:sysClr val="window" lastClr="FFFFFF"/>
                      </a:solidFill>
                      <a:prstDash val="solid"/>
                      <a:round/>
                      <a:headEnd type="none" w="med" len="med"/>
                      <a:tailEnd type="none" w="med" len="med"/>
                    </a:lnT>
                  </a:tcPr>
                </a:tc>
                <a:tc vMerge="1">
                  <a:txBody>
                    <a:bodyPr/>
                    <a:lstStyle/>
                    <a:p>
                      <a:endParaRPr lang="en-US"/>
                    </a:p>
                  </a:txBody>
                  <a:tcPr>
                    <a:lnT w="12700" cmpd="sng">
                      <a:noFill/>
                      <a:prstDash val="solid"/>
                    </a:lnT>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Camera scan capture</a:t>
                      </a:r>
                    </a:p>
                  </a:txBody>
                  <a:tcPr marR="0" anchor="ctr">
                    <a:lnL w="12700" cmpd="sng">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22963491"/>
                  </a:ext>
                </a:extLst>
              </a:tr>
              <a:tr h="287615">
                <a:tc vMerge="1">
                  <a:txBody>
                    <a:bodyPr/>
                    <a:lstStyle/>
                    <a:p>
                      <a:endParaRPr lang="en-US"/>
                    </a:p>
                  </a:txBody>
                  <a:tcPr/>
                </a:tc>
                <a:tc vMerge="1">
                  <a:txBody>
                    <a:bodyPr/>
                    <a:lstStyle/>
                    <a:p>
                      <a:pPr marL="0" algn="ctr" defTabSz="685800" rtl="0" eaLnBrk="1" latinLnBrk="0" hangingPunct="1"/>
                      <a:endParaRPr kumimoji="0" lang="en-US" sz="1200" b="1" i="0" u="none" strike="noStrike" kern="1200" cap="none" spc="0" normalizeH="0" baseline="0" dirty="0">
                        <a:ln>
                          <a:noFill/>
                        </a:ln>
                        <a:solidFill>
                          <a:schemeClr val="bg1"/>
                        </a:solidFill>
                        <a:effectLst/>
                        <a:uLnTx/>
                        <a:uFillTx/>
                        <a:latin typeface="Arial"/>
                        <a:ea typeface="+mn-ea"/>
                        <a:cs typeface="+mn-cs"/>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Email forward / one-way inbox</a:t>
                      </a: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53034238"/>
                  </a:ext>
                </a:extLst>
              </a:tr>
              <a:tr h="287615">
                <a:tc vMerge="1">
                  <a:txBody>
                    <a:bodyPr/>
                    <a:lstStyle/>
                    <a:p>
                      <a:pPr marL="0" algn="ctr" defTabSz="685800" rtl="0" eaLnBrk="1" latinLnBrk="0" hangingPunct="1"/>
                      <a:endParaRPr kumimoji="0" lang="en-US" sz="1200" b="1" i="0" u="none" strike="noStrike" kern="1200" cap="none" spc="0" normalizeH="0" baseline="0" dirty="0">
                        <a:ln>
                          <a:noFill/>
                        </a:ln>
                        <a:solidFill>
                          <a:schemeClr val="bg1"/>
                        </a:solidFill>
                        <a:effectLst/>
                        <a:uLnTx/>
                        <a:uFillTx/>
                        <a:latin typeface="Arial"/>
                        <a:ea typeface="+mn-ea"/>
                        <a:cs typeface="+mn-cs"/>
                      </a:endParaRPr>
                    </a:p>
                  </a:txBody>
                  <a:tcPr marL="91643" marR="91643"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3">
                  <a:txBody>
                    <a:bodyPr/>
                    <a:lstStyle/>
                    <a:p>
                      <a:pPr marL="0" algn="ctr" defTabSz="685800" rtl="0" eaLnBrk="1" latinLnBrk="0" hangingPunct="1"/>
                      <a:r>
                        <a:rPr kumimoji="0" lang="en-US" sz="1200" b="1" i="0" u="none" strike="noStrike" kern="1200" cap="none" spc="0" normalizeH="0" baseline="0" dirty="0">
                          <a:ln>
                            <a:noFill/>
                          </a:ln>
                          <a:solidFill>
                            <a:schemeClr val="bg1"/>
                          </a:solidFill>
                          <a:effectLst/>
                          <a:uLnTx/>
                          <a:uFillTx/>
                          <a:latin typeface="Arial"/>
                          <a:ea typeface="+mn-ea"/>
                          <a:cs typeface="+mn-cs"/>
                        </a:rPr>
                        <a:t>Categorize</a:t>
                      </a:r>
                    </a:p>
                  </a:txBody>
                  <a:tcPr marL="91643" marR="916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Folder architecture / color code</a:t>
                      </a: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06330706"/>
                  </a:ext>
                </a:extLst>
              </a:tr>
              <a:tr h="263216">
                <a:tc vMerge="1">
                  <a:txBody>
                    <a:bodyPr/>
                    <a:lstStyle/>
                    <a:p>
                      <a:endParaRPr lang="en-US"/>
                    </a:p>
                  </a:txBody>
                  <a:tcPr>
                    <a:lnT w="12700" cap="flat" cmpd="sng" algn="ctr">
                      <a:solidFill>
                        <a:sysClr val="window" lastClr="FFFFFF"/>
                      </a:solidFill>
                      <a:prstDash val="solid"/>
                      <a:round/>
                      <a:headEnd type="none" w="med" len="med"/>
                      <a:tailEnd type="none" w="med" len="med"/>
                    </a:lnT>
                  </a:tcPr>
                </a:tc>
                <a:tc vMerge="1">
                  <a:txBody>
                    <a:bodyPr/>
                    <a:lstStyle/>
                    <a:p>
                      <a:endParaRPr lang="en-US"/>
                    </a:p>
                  </a:txBody>
                  <a:tcPr>
                    <a:lnT w="12700" cap="flat" cmpd="sng" algn="ctr">
                      <a:solidFill>
                        <a:sysClr val="window" lastClr="FFFFFF"/>
                      </a:solidFill>
                      <a:prstDash val="solid"/>
                      <a:round/>
                      <a:headEnd type="none" w="med" len="med"/>
                      <a:tailEnd type="none" w="med" len="med"/>
                    </a:lnT>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Document tagging / search</a:t>
                      </a:r>
                    </a:p>
                  </a:txBody>
                  <a:tcPr marR="0" anchor="ctr">
                    <a:lnL w="12700" cmpd="sng">
                      <a:noFill/>
                      <a:prstDash val="soli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5463465"/>
                  </a:ext>
                </a:extLst>
              </a:tr>
              <a:tr h="263216">
                <a:tc vMerge="1">
                  <a:txBody>
                    <a:bodyPr/>
                    <a:lstStyle/>
                    <a:p>
                      <a:endParaRPr lang="en-US"/>
                    </a:p>
                  </a:txBody>
                  <a:tcPr>
                    <a:lnT w="12700" cap="flat" cmpd="sng" algn="ctr">
                      <a:solidFill>
                        <a:sysClr val="window" lastClr="FFFFFF"/>
                      </a:solidFill>
                      <a:prstDash val="solid"/>
                      <a:round/>
                      <a:headEnd type="none" w="med" len="med"/>
                      <a:tailEnd type="none" w="med" len="med"/>
                    </a:lnT>
                  </a:tcPr>
                </a:tc>
                <a:tc vMerge="1">
                  <a:txBody>
                    <a:bodyPr/>
                    <a:lstStyle/>
                    <a:p>
                      <a:endParaRPr lang="en-US"/>
                    </a:p>
                  </a:txBody>
                  <a:tcPr>
                    <a:lnT w="12700" cap="flat" cmpd="sng" algn="ctr">
                      <a:solidFill>
                        <a:sysClr val="window" lastClr="FFFFFF"/>
                      </a:solidFill>
                      <a:prstDash val="solid"/>
                      <a:round/>
                      <a:headEnd type="none" w="med" len="med"/>
                      <a:tailEnd type="none" w="med" len="med"/>
                    </a:lnT>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AI recommendations</a:t>
                      </a:r>
                    </a:p>
                  </a:txBody>
                  <a:tcPr marR="0" anchor="ctr">
                    <a:lnL w="12700" cmpd="sng">
                      <a:noFill/>
                      <a:prstDash val="soli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57741237"/>
                  </a:ext>
                </a:extLst>
              </a:tr>
              <a:tr h="263216">
                <a:tc vMerge="1">
                  <a:txBody>
                    <a:bodyPr/>
                    <a:lstStyle/>
                    <a:p>
                      <a:pPr marL="0" algn="ctr" defTabSz="685800" rtl="0" eaLnBrk="1" latinLnBrk="0" hangingPunct="1"/>
                      <a:endParaRPr kumimoji="0" lang="en-US" sz="1200" b="1" i="0" u="none" strike="noStrike" kern="1200" cap="none" spc="0" normalizeH="0" baseline="0" dirty="0">
                        <a:ln>
                          <a:noFill/>
                        </a:ln>
                        <a:solidFill>
                          <a:schemeClr val="bg2">
                            <a:lumMod val="25000"/>
                          </a:schemeClr>
                        </a:solidFill>
                        <a:effectLst/>
                        <a:uLnTx/>
                        <a:uFillTx/>
                        <a:latin typeface="Arial"/>
                        <a:ea typeface="+mn-ea"/>
                        <a:cs typeface="+mn-cs"/>
                      </a:endParaRPr>
                    </a:p>
                  </a:txBody>
                  <a:tcPr marL="91643" marR="91643"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5">
                  <a:txBody>
                    <a:bodyPr/>
                    <a:lstStyle/>
                    <a:p>
                      <a:pPr marL="0" algn="ctr" defTabSz="685800" rtl="0" eaLnBrk="1" latinLnBrk="0" hangingPunct="1"/>
                      <a:r>
                        <a:rPr kumimoji="0" lang="en-US" sz="1200" b="1" i="0" u="none" strike="noStrike" kern="1200" cap="none" spc="0" normalizeH="0" baseline="0" dirty="0">
                          <a:ln>
                            <a:noFill/>
                          </a:ln>
                          <a:solidFill>
                            <a:schemeClr val="tx1">
                              <a:lumMod val="95000"/>
                              <a:lumOff val="5000"/>
                            </a:schemeClr>
                          </a:solidFill>
                          <a:effectLst/>
                          <a:uLnTx/>
                          <a:uFillTx/>
                          <a:latin typeface="Arial"/>
                          <a:ea typeface="+mn-ea"/>
                          <a:cs typeface="+mn-cs"/>
                        </a:rPr>
                        <a:t>Secure One-to-One Document Exchange /Permissioning</a:t>
                      </a:r>
                    </a:p>
                    <a:p>
                      <a:pPr marL="0" algn="ctr" defTabSz="685800" rtl="0" eaLnBrk="1" latinLnBrk="0" hangingPunct="1"/>
                      <a:endParaRPr kumimoji="0" lang="en-US" sz="1200" b="1" i="0" u="none" strike="noStrike" kern="1200" cap="none" spc="0" normalizeH="0" baseline="0" dirty="0">
                        <a:ln>
                          <a:noFill/>
                        </a:ln>
                        <a:solidFill>
                          <a:schemeClr val="bg1"/>
                        </a:solidFill>
                        <a:effectLst/>
                        <a:uLnTx/>
                        <a:uFillTx/>
                        <a:latin typeface="Arial"/>
                        <a:ea typeface="+mn-ea"/>
                        <a:cs typeface="+mn-cs"/>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Share with advisor / third-party </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55115168"/>
                  </a:ext>
                </a:extLst>
              </a:tr>
              <a:tr h="272248">
                <a:tc vMerge="1">
                  <a:txBody>
                    <a:bodyPr/>
                    <a:lstStyle/>
                    <a:p>
                      <a:endParaRPr lang="en-US"/>
                    </a:p>
                  </a:txBody>
                  <a:tcPr/>
                </a:tc>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Custom permissions (read-only, time)</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1255088"/>
                  </a:ext>
                </a:extLst>
              </a:tr>
              <a:tr h="263216">
                <a:tc vMerge="1">
                  <a:txBody>
                    <a:bodyPr/>
                    <a:lstStyle/>
                    <a:p>
                      <a:endParaRPr lang="en-US"/>
                    </a:p>
                  </a:txBody>
                  <a:tcPr/>
                </a:tc>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Edit documents, comment &amp; sync</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54453463"/>
                  </a:ext>
                </a:extLst>
              </a:tr>
              <a:tr h="263216">
                <a:tc vMerge="1">
                  <a:txBody>
                    <a:bodyPr/>
                    <a:lstStyle/>
                    <a:p>
                      <a:endParaRPr lang="en-US"/>
                    </a:p>
                  </a:txBody>
                  <a:tcPr/>
                </a:tc>
                <a:tc vMerge="1">
                  <a:txBody>
                    <a:bodyPr/>
                    <a:lstStyle/>
                    <a:p>
                      <a:endParaRPr lang="en-US"/>
                    </a:p>
                  </a:txBody>
                  <a:tcPr/>
                </a:tc>
                <a:tc>
                  <a:txBody>
                    <a:bodyPr/>
                    <a:lstStyle/>
                    <a:p>
                      <a:r>
                        <a:rPr kumimoji="0" lang="en-US" sz="1050" b="0" i="0" u="none" strike="noStrike" kern="120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Workflow (work in progress, checklists)</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3631744"/>
                  </a:ext>
                </a:extLst>
              </a:tr>
              <a:tr h="263216">
                <a:tc vMerge="1">
                  <a:txBody>
                    <a:bodyPr/>
                    <a:lstStyle/>
                    <a:p>
                      <a:endParaRPr lang="en-US"/>
                    </a:p>
                  </a:txBody>
                  <a:tcPr/>
                </a:tc>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E-sign integration</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93227713"/>
                  </a:ext>
                </a:extLst>
              </a:tr>
              <a:tr h="464499">
                <a:tc vMerge="1">
                  <a:txBody>
                    <a:bodyPr/>
                    <a:lstStyle/>
                    <a:p>
                      <a:pPr marL="0" algn="ctr" defTabSz="685800" rtl="0" eaLnBrk="1" latinLnBrk="0" hangingPunct="1"/>
                      <a:endParaRPr kumimoji="0" lang="en-US" sz="1200" b="1" i="0" u="none" strike="noStrike" kern="1200" cap="none" spc="0" normalizeH="0" baseline="0" dirty="0">
                        <a:ln>
                          <a:noFill/>
                        </a:ln>
                        <a:solidFill>
                          <a:schemeClr val="bg1"/>
                        </a:solidFill>
                        <a:effectLst/>
                        <a:uLnTx/>
                        <a:uFillTx/>
                        <a:latin typeface="Arial"/>
                        <a:ea typeface="+mn-ea"/>
                        <a:cs typeface="+mn-cs"/>
                      </a:endParaRPr>
                    </a:p>
                  </a:txBody>
                  <a:tcPr marL="91643" marR="91643"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algn="ctr" defTabSz="685800" rtl="0" eaLnBrk="1" latinLnBrk="0" hangingPunct="1"/>
                      <a:r>
                        <a:rPr kumimoji="0" lang="en-US" sz="1200" b="1" i="0" u="none" strike="noStrike" kern="1200" cap="none" spc="0" normalizeH="0" baseline="0" dirty="0">
                          <a:ln>
                            <a:noFill/>
                          </a:ln>
                          <a:solidFill>
                            <a:schemeClr val="bg1"/>
                          </a:solidFill>
                          <a:effectLst/>
                          <a:uLnTx/>
                          <a:uFillTx/>
                          <a:latin typeface="Arial"/>
                          <a:ea typeface="+mn-ea"/>
                          <a:cs typeface="+mn-cs"/>
                        </a:rPr>
                        <a:t>Data </a:t>
                      </a:r>
                    </a:p>
                    <a:p>
                      <a:pPr marL="0" algn="ctr" defTabSz="685800" rtl="0" eaLnBrk="1" latinLnBrk="0" hangingPunct="1"/>
                      <a:r>
                        <a:rPr kumimoji="0" lang="en-US" sz="1200" b="1" i="0" u="none" strike="noStrike" kern="1200" cap="none" spc="0" normalizeH="0" baseline="0" dirty="0">
                          <a:ln>
                            <a:noFill/>
                          </a:ln>
                          <a:solidFill>
                            <a:schemeClr val="bg1"/>
                          </a:solidFill>
                          <a:effectLst/>
                          <a:uLnTx/>
                          <a:uFillTx/>
                          <a:latin typeface="Arial"/>
                          <a:ea typeface="+mn-ea"/>
                          <a:cs typeface="+mn-cs"/>
                        </a:rPr>
                        <a:t>Extraction</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indent="0" algn="l" defTabSz="685800" rtl="0" eaLnBrk="1" latinLnBrk="0" hangingPunct="1">
                        <a:buFont typeface="Arial" panose="020B0604020202020204" pitchFamily="34" charset="0"/>
                        <a:buNone/>
                      </a:pPr>
                      <a:r>
                        <a:rPr kumimoji="0" lang="en-US" sz="105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Structured data extract from </a:t>
                      </a:r>
                      <a:r>
                        <a:rPr kumimoji="0" lang="en-US" sz="105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documents possibly with </a:t>
                      </a:r>
                      <a:r>
                        <a:rPr kumimoji="0" lang="en-US" sz="105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OCR (JSON/ XML)</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64288944"/>
                  </a:ext>
                </a:extLst>
              </a:tr>
              <a:tr h="255475">
                <a:tc vMerge="1">
                  <a:txBody>
                    <a:bodyPr/>
                    <a:lstStyle/>
                    <a:p>
                      <a:pPr marL="0" algn="ctr" defTabSz="685800" rtl="0" eaLnBrk="1" latinLnBrk="0" hangingPunct="1"/>
                      <a:endParaRPr kumimoji="0" lang="en-US" sz="1200" b="1" i="0" u="none" strike="noStrike" kern="1200" cap="none" spc="0" normalizeH="0" baseline="0" dirty="0">
                        <a:ln>
                          <a:noFill/>
                        </a:ln>
                        <a:solidFill>
                          <a:schemeClr val="tx1">
                            <a:lumMod val="75000"/>
                            <a:lumOff val="25000"/>
                          </a:schemeClr>
                        </a:solidFill>
                        <a:effectLst/>
                        <a:uLnTx/>
                        <a:uFillTx/>
                        <a:latin typeface="Arial"/>
                        <a:ea typeface="+mn-ea"/>
                        <a:cs typeface="+mn-cs"/>
                      </a:endParaRPr>
                    </a:p>
                  </a:txBody>
                  <a:tcPr marL="91643" marR="91643"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3">
                  <a:txBody>
                    <a:bodyPr/>
                    <a:lstStyle/>
                    <a:p>
                      <a:pPr marL="0" algn="ctr" defTabSz="685800" rtl="0" eaLnBrk="1" latinLnBrk="0" hangingPunct="1"/>
                      <a:r>
                        <a:rPr kumimoji="0" lang="en-US" sz="1200" b="1" i="0" u="none" strike="noStrike" kern="1200" cap="none" spc="0" normalizeH="0" baseline="0" dirty="0">
                          <a:ln>
                            <a:noFill/>
                          </a:ln>
                          <a:solidFill>
                            <a:schemeClr val="tx1">
                              <a:lumMod val="75000"/>
                              <a:lumOff val="25000"/>
                            </a:schemeClr>
                          </a:solidFill>
                          <a:effectLst/>
                          <a:uLnTx/>
                          <a:uFillTx/>
                          <a:latin typeface="Arial"/>
                          <a:ea typeface="+mn-ea"/>
                          <a:cs typeface="+mn-cs"/>
                        </a:rPr>
                        <a:t>Notifications</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indent="0" algn="l" defTabSz="685800" rtl="0" eaLnBrk="1" latinLnBrk="0" hangingPunct="1">
                        <a:buFont typeface="Arial" panose="020B0604020202020204" pitchFamily="34" charset="0"/>
                        <a:buNone/>
                      </a:pPr>
                      <a:r>
                        <a:rPr kumimoji="0" lang="en-US" sz="105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In platform (doc changes, expiry dates)</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9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933182"/>
                  </a:ext>
                </a:extLst>
              </a:tr>
              <a:tr h="0">
                <a:tc vMerge="1">
                  <a:txBody>
                    <a:bodyPr/>
                    <a:lstStyle/>
                    <a:p>
                      <a:endParaRPr lang="en-US"/>
                    </a:p>
                  </a:txBody>
                  <a:tcPr/>
                </a:tc>
                <a:tc vMerge="1">
                  <a:txBody>
                    <a:bodyPr/>
                    <a:lstStyle/>
                    <a:p>
                      <a:endParaRPr lang="en-US"/>
                    </a:p>
                  </a:txBody>
                  <a:tcPr/>
                </a:tc>
                <a:tc rowSpan="2">
                  <a:txBody>
                    <a:bodyPr/>
                    <a:lstStyle/>
                    <a:p>
                      <a:pPr marL="0" indent="0" algn="l" defTabSz="685800" rtl="0" eaLnBrk="1" latinLnBrk="0" hangingPunct="1">
                        <a:buFont typeface="Arial" panose="020B0604020202020204" pitchFamily="34" charset="0"/>
                        <a:buNone/>
                      </a:pPr>
                      <a:r>
                        <a:rPr kumimoji="0" lang="en-US" sz="105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Push notifications</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57312112"/>
                  </a:ext>
                </a:extLst>
              </a:tr>
              <a:tr h="15896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1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60250171"/>
                  </a:ext>
                </a:extLst>
              </a:tr>
            </a:tbl>
          </a:graphicData>
        </a:graphic>
      </p:graphicFrame>
      <p:sp>
        <p:nvSpPr>
          <p:cNvPr id="2" name="Rectangle 1">
            <a:extLst>
              <a:ext uri="{FF2B5EF4-FFF2-40B4-BE49-F238E27FC236}">
                <a16:creationId xmlns:a16="http://schemas.microsoft.com/office/drawing/2014/main" id="{DCD3235D-66B8-4A16-AB2E-F98D7349D98E}"/>
              </a:ext>
            </a:extLst>
          </p:cNvPr>
          <p:cNvSpPr/>
          <p:nvPr/>
        </p:nvSpPr>
        <p:spPr>
          <a:xfrm>
            <a:off x="11266713" y="696686"/>
            <a:ext cx="838200" cy="685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POC </a:t>
            </a:r>
            <a:r>
              <a:rPr kumimoji="0" lang="en-US" sz="950" b="0" i="0" u="none" strike="noStrike" kern="1200" cap="none" spc="0" normalizeH="0" baseline="0" noProof="0" dirty="0">
                <a:ln>
                  <a:noFill/>
                </a:ln>
                <a:solidFill>
                  <a:prstClr val="black"/>
                </a:solidFill>
                <a:effectLst/>
                <a:uLnTx/>
                <a:uFillTx/>
                <a:latin typeface="Calibri" panose="020F0502020204030204"/>
                <a:ea typeface="+mn-ea"/>
                <a:cs typeface="+mn-cs"/>
              </a:rPr>
              <a:t>Requirement</a:t>
            </a:r>
          </a:p>
        </p:txBody>
      </p:sp>
      <p:sp>
        <p:nvSpPr>
          <p:cNvPr id="4" name="Rectangle 3">
            <a:extLst>
              <a:ext uri="{FF2B5EF4-FFF2-40B4-BE49-F238E27FC236}">
                <a16:creationId xmlns:a16="http://schemas.microsoft.com/office/drawing/2014/main" id="{A9E426F5-28CE-434B-8098-A1F00AE777B2}"/>
              </a:ext>
            </a:extLst>
          </p:cNvPr>
          <p:cNvSpPr/>
          <p:nvPr/>
        </p:nvSpPr>
        <p:spPr>
          <a:xfrm>
            <a:off x="11266713" y="1719943"/>
            <a:ext cx="838200" cy="685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Roadmap </a:t>
            </a:r>
            <a:r>
              <a:rPr kumimoji="0" lang="en-US" sz="950" b="0" i="0" u="none" strike="noStrike" kern="1200" cap="none" spc="0" normalizeH="0" baseline="0" noProof="0" dirty="0">
                <a:ln>
                  <a:noFill/>
                </a:ln>
                <a:solidFill>
                  <a:prstClr val="black"/>
                </a:solidFill>
                <a:effectLst/>
                <a:uLnTx/>
                <a:uFillTx/>
                <a:latin typeface="Calibri" panose="020F0502020204030204"/>
                <a:ea typeface="+mn-ea"/>
                <a:cs typeface="+mn-cs"/>
              </a:rPr>
              <a:t>Requirement</a:t>
            </a:r>
          </a:p>
        </p:txBody>
      </p:sp>
      <p:sp>
        <p:nvSpPr>
          <p:cNvPr id="5" name="Rectangle 4">
            <a:extLst>
              <a:ext uri="{FF2B5EF4-FFF2-40B4-BE49-F238E27FC236}">
                <a16:creationId xmlns:a16="http://schemas.microsoft.com/office/drawing/2014/main" id="{6D2E1885-07DC-4FFC-A6D8-FCDCB39ED4DC}"/>
              </a:ext>
            </a:extLst>
          </p:cNvPr>
          <p:cNvSpPr/>
          <p:nvPr/>
        </p:nvSpPr>
        <p:spPr>
          <a:xfrm>
            <a:off x="11239099" y="3690258"/>
            <a:ext cx="838200" cy="685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Not Required</a:t>
            </a:r>
          </a:p>
        </p:txBody>
      </p:sp>
      <p:sp>
        <p:nvSpPr>
          <p:cNvPr id="6" name="Rectangle 5">
            <a:extLst>
              <a:ext uri="{FF2B5EF4-FFF2-40B4-BE49-F238E27FC236}">
                <a16:creationId xmlns:a16="http://schemas.microsoft.com/office/drawing/2014/main" id="{732DBC4B-DCE5-490B-A690-BFE72F22DEA9}"/>
              </a:ext>
            </a:extLst>
          </p:cNvPr>
          <p:cNvSpPr/>
          <p:nvPr/>
        </p:nvSpPr>
        <p:spPr>
          <a:xfrm>
            <a:off x="11239099" y="2743200"/>
            <a:ext cx="838200" cy="6858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Secondary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50" dirty="0">
                <a:solidFill>
                  <a:prstClr val="black"/>
                </a:solidFill>
                <a:latin typeface="Calibri" panose="020F0502020204030204"/>
              </a:rPr>
              <a:t>Requirement</a:t>
            </a:r>
            <a:endParaRPr kumimoji="0" lang="en-US" sz="9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026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4E4F-CEF8-4B5A-A389-118BD37FEF71}"/>
              </a:ext>
            </a:extLst>
          </p:cNvPr>
          <p:cNvSpPr>
            <a:spLocks noGrp="1"/>
          </p:cNvSpPr>
          <p:nvPr>
            <p:ph type="title"/>
          </p:nvPr>
        </p:nvSpPr>
        <p:spPr>
          <a:xfrm>
            <a:off x="3822700" y="2624274"/>
            <a:ext cx="4546600" cy="1325563"/>
          </a:xfrm>
        </p:spPr>
        <p:txBody>
          <a:bodyPr/>
          <a:lstStyle/>
          <a:p>
            <a:r>
              <a:rPr lang="en-US" dirty="0"/>
              <a:t>Vendor Analysis</a:t>
            </a:r>
          </a:p>
        </p:txBody>
      </p:sp>
    </p:spTree>
    <p:extLst>
      <p:ext uri="{BB962C8B-B14F-4D97-AF65-F5344CB8AC3E}">
        <p14:creationId xmlns:p14="http://schemas.microsoft.com/office/powerpoint/2010/main" val="3262822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674AB2F-34F1-4327-889A-25D8D9EB6833}"/>
              </a:ext>
            </a:extLst>
          </p:cNvPr>
          <p:cNvGraphicFramePr>
            <a:graphicFrameLocks noGrp="1"/>
          </p:cNvGraphicFramePr>
          <p:nvPr>
            <p:extLst>
              <p:ext uri="{D42A27DB-BD31-4B8C-83A1-F6EECF244321}">
                <p14:modId xmlns:p14="http://schemas.microsoft.com/office/powerpoint/2010/main" val="42929475"/>
              </p:ext>
            </p:extLst>
          </p:nvPr>
        </p:nvGraphicFramePr>
        <p:xfrm>
          <a:off x="251679" y="0"/>
          <a:ext cx="10955037" cy="6698309"/>
        </p:xfrm>
        <a:graphic>
          <a:graphicData uri="http://schemas.openxmlformats.org/drawingml/2006/table">
            <a:tbl>
              <a:tblPr firstRow="1" bandRow="1"/>
              <a:tblGrid>
                <a:gridCol w="472246">
                  <a:extLst>
                    <a:ext uri="{9D8B030D-6E8A-4147-A177-3AD203B41FA5}">
                      <a16:colId xmlns:a16="http://schemas.microsoft.com/office/drawing/2014/main" val="1162844875"/>
                    </a:ext>
                  </a:extLst>
                </a:gridCol>
                <a:gridCol w="2099108">
                  <a:extLst>
                    <a:ext uri="{9D8B030D-6E8A-4147-A177-3AD203B41FA5}">
                      <a16:colId xmlns:a16="http://schemas.microsoft.com/office/drawing/2014/main" val="1482930076"/>
                    </a:ext>
                  </a:extLst>
                </a:gridCol>
                <a:gridCol w="2554510">
                  <a:extLst>
                    <a:ext uri="{9D8B030D-6E8A-4147-A177-3AD203B41FA5}">
                      <a16:colId xmlns:a16="http://schemas.microsoft.com/office/drawing/2014/main" val="20000"/>
                    </a:ext>
                  </a:extLst>
                </a:gridCol>
                <a:gridCol w="583858">
                  <a:extLst>
                    <a:ext uri="{9D8B030D-6E8A-4147-A177-3AD203B41FA5}">
                      <a16:colId xmlns:a16="http://schemas.microsoft.com/office/drawing/2014/main" val="20001"/>
                    </a:ext>
                  </a:extLst>
                </a:gridCol>
                <a:gridCol w="761200">
                  <a:extLst>
                    <a:ext uri="{9D8B030D-6E8A-4147-A177-3AD203B41FA5}">
                      <a16:colId xmlns:a16="http://schemas.microsoft.com/office/drawing/2014/main" val="1032988403"/>
                    </a:ext>
                  </a:extLst>
                </a:gridCol>
                <a:gridCol w="1522398">
                  <a:extLst>
                    <a:ext uri="{9D8B030D-6E8A-4147-A177-3AD203B41FA5}">
                      <a16:colId xmlns:a16="http://schemas.microsoft.com/office/drawing/2014/main" val="4219866710"/>
                    </a:ext>
                  </a:extLst>
                </a:gridCol>
                <a:gridCol w="1409364">
                  <a:extLst>
                    <a:ext uri="{9D8B030D-6E8A-4147-A177-3AD203B41FA5}">
                      <a16:colId xmlns:a16="http://schemas.microsoft.com/office/drawing/2014/main" val="4125606848"/>
                    </a:ext>
                  </a:extLst>
                </a:gridCol>
                <a:gridCol w="1552353">
                  <a:extLst>
                    <a:ext uri="{9D8B030D-6E8A-4147-A177-3AD203B41FA5}">
                      <a16:colId xmlns:a16="http://schemas.microsoft.com/office/drawing/2014/main" val="1752564400"/>
                    </a:ext>
                  </a:extLst>
                </a:gridCol>
              </a:tblGrid>
              <a:tr h="276701">
                <a:tc rowSpan="24">
                  <a:txBody>
                    <a:bodyPr/>
                    <a:lstStyle/>
                    <a:p>
                      <a:pPr marL="0" algn="ctr" defTabSz="685800" rtl="0" eaLnBrk="1" latinLnBrk="0" hangingPunct="1"/>
                      <a:r>
                        <a:rPr kumimoji="0" lang="en-US" sz="1200" b="1" i="0" u="none" strike="noStrike" kern="1200" cap="none" spc="0" normalizeH="0" baseline="0" noProof="0" dirty="0">
                          <a:ln>
                            <a:noFill/>
                          </a:ln>
                          <a:solidFill>
                            <a:schemeClr val="bg1"/>
                          </a:solidFill>
                          <a:effectLst/>
                          <a:uLnTx/>
                          <a:uFillTx/>
                          <a:latin typeface="Arial"/>
                          <a:ea typeface="+mn-ea"/>
                          <a:cs typeface="+mn-cs"/>
                        </a:rPr>
                        <a:t>Business Requirements</a:t>
                      </a:r>
                    </a:p>
                  </a:txBody>
                  <a:tcPr marL="91643" marR="91643"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algn="ctr" defTabSz="685800" rtl="0" eaLnBrk="1" latinLnBrk="0" hangingPunct="1"/>
                      <a:r>
                        <a:rPr kumimoji="0" lang="en-US" sz="11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Requirement Block</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indent="0" algn="l" defTabSz="685800" rtl="0" eaLnBrk="1" latinLnBrk="0" hangingPunct="1">
                        <a:buFont typeface="Arial" panose="020B0604020202020204" pitchFamily="34" charset="0"/>
                        <a:buNone/>
                      </a:pPr>
                      <a:r>
                        <a:rPr kumimoji="0" lang="en-US" sz="11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Detailed Requirements</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100" b="0" i="0" u="none" strike="noStrike" kern="0" cap="none" spc="0" normalizeH="0" baseline="0" dirty="0" err="1">
                          <a:ln>
                            <a:noFill/>
                          </a:ln>
                          <a:solidFill>
                            <a:schemeClr val="bg1"/>
                          </a:solidFill>
                          <a:effectLst/>
                          <a:uLnTx/>
                          <a:uFillTx/>
                          <a:latin typeface="Arial" panose="020B0604020202020204" pitchFamily="34" charset="0"/>
                          <a:ea typeface="+mn-ea"/>
                          <a:cs typeface="Arial" panose="020B0604020202020204" pitchFamily="34" charset="0"/>
                        </a:rPr>
                        <a:t>Preveil</a:t>
                      </a:r>
                      <a:endParaRPr kumimoji="0" lang="en-US" sz="1100" b="0" i="0" u="none" strike="noStrike" kern="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100" b="0" i="0" u="none" strike="noStrike" kern="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Box</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100" b="0" i="0" u="none" strike="noStrike" kern="0" cap="none" spc="0" normalizeH="0" baseline="0" dirty="0" err="1">
                          <a:ln>
                            <a:noFill/>
                          </a:ln>
                          <a:solidFill>
                            <a:schemeClr val="bg1"/>
                          </a:solidFill>
                          <a:effectLst/>
                          <a:uLnTx/>
                          <a:uFillTx/>
                          <a:latin typeface="Arial" panose="020B0604020202020204" pitchFamily="34" charset="0"/>
                          <a:ea typeface="+mn-ea"/>
                          <a:cs typeface="Arial" panose="020B0604020202020204" pitchFamily="34" charset="0"/>
                        </a:rPr>
                        <a:t>FutureVault</a:t>
                      </a:r>
                      <a:endParaRPr kumimoji="0" lang="en-US" sz="1100" b="0" i="0" u="none" strike="noStrike" kern="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100" b="0" i="0" u="none" strike="noStrike" kern="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Notes </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4119983133"/>
                  </a:ext>
                </a:extLst>
              </a:tr>
              <a:tr h="278699">
                <a:tc vMerge="1">
                  <a:txBody>
                    <a:bodyPr/>
                    <a:lstStyle/>
                    <a:p>
                      <a:endParaRPr 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25000"/>
                            </a:srgbClr>
                          </a:solidFill>
                          <a:effectLst/>
                          <a:uLnTx/>
                          <a:uFillTx/>
                          <a:latin typeface="Arial"/>
                          <a:ea typeface="+mn-ea"/>
                          <a:cs typeface="+mn-cs"/>
                        </a:rPr>
                        <a:t>White label</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6">
                        <a:lumMod val="60000"/>
                        <a:lumOff val="40000"/>
                      </a:schemeClr>
                    </a:solidFill>
                  </a:tcPr>
                </a:tc>
                <a:tc>
                  <a:txBody>
                    <a:bodyPr/>
                    <a:lstStyle/>
                    <a:p>
                      <a:pPr marL="0" indent="0" algn="l" defTabSz="685800" rtl="0" eaLnBrk="1" latinLnBrk="0" hangingPunct="1">
                        <a:buFont typeface="Arial" panose="020B0604020202020204" pitchFamily="34" charset="0"/>
                        <a:buNone/>
                      </a:pPr>
                      <a:r>
                        <a:rPr kumimoji="0" lang="en-US" sz="10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rPr>
                        <a:t>Option to white-label / cobrand</a:t>
                      </a:r>
                    </a:p>
                  </a:txBody>
                  <a:tcPr marR="0" anchor="ctr">
                    <a:lnL w="12700" cmpd="sng">
                      <a:noFill/>
                      <a:prstDash val="soli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40575488"/>
                  </a:ext>
                </a:extLst>
              </a:tr>
              <a:tr h="278699">
                <a:tc vMerge="1">
                  <a:txBody>
                    <a:bodyPr/>
                    <a:lstStyle/>
                    <a:p>
                      <a:endParaRPr lang="en-US"/>
                    </a:p>
                  </a:txBody>
                  <a:tcPr>
                    <a:lnT w="12700" cap="flat" cmpd="sng" algn="ctr">
                      <a:solidFill>
                        <a:sysClr val="window" lastClr="FFFFFF"/>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Arial"/>
                          <a:ea typeface="+mn-ea"/>
                          <a:cs typeface="+mn-cs"/>
                        </a:rPr>
                        <a:t>UI / UX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6">
                        <a:lumMod val="75000"/>
                      </a:schemeClr>
                    </a:solidFill>
                  </a:tcPr>
                </a:tc>
                <a:tc>
                  <a:txBody>
                    <a:bodyPr/>
                    <a:lstStyle/>
                    <a:p>
                      <a:pPr marL="0" indent="0" algn="l" defTabSz="685800" rtl="0" eaLnBrk="1" latinLnBrk="0" hangingPunct="1">
                        <a:buFont typeface="Arial" panose="020B0604020202020204" pitchFamily="34" charset="0"/>
                        <a:buNone/>
                      </a:pPr>
                      <a:r>
                        <a:rPr kumimoji="0" lang="en-US" sz="1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Modern &amp; customizable</a:t>
                      </a:r>
                    </a:p>
                  </a:txBody>
                  <a:tcPr marR="0" anchor="ctr">
                    <a:lnL w="12700" cmpd="sng">
                      <a:noFill/>
                      <a:prstDash val="soli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0" i="0" u="none" strike="noStrike" kern="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Drawback –Windows built</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All vendors offer average UI</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43273472"/>
                  </a:ext>
                </a:extLst>
              </a:tr>
              <a:tr h="263216">
                <a:tc vMerge="1">
                  <a:txBody>
                    <a:bodyPr/>
                    <a:lstStyle/>
                    <a:p>
                      <a:endParaRPr lang="en-US"/>
                    </a:p>
                  </a:txBody>
                  <a:tcPr/>
                </a:tc>
                <a:tc rowSpan="2">
                  <a:txBody>
                    <a:bodyPr/>
                    <a:lstStyle/>
                    <a:p>
                      <a:pPr algn="ctr"/>
                      <a:r>
                        <a:rPr kumimoji="0" lang="en-US" sz="1200" b="1" i="0" u="none" strike="noStrike" kern="1200" cap="none" spc="0" normalizeH="0" baseline="0" dirty="0">
                          <a:ln>
                            <a:noFill/>
                          </a:ln>
                          <a:solidFill>
                            <a:schemeClr val="tx1"/>
                          </a:solidFill>
                          <a:effectLst/>
                          <a:uLnTx/>
                          <a:uFillTx/>
                          <a:latin typeface="Arial"/>
                          <a:ea typeface="+mn-ea"/>
                          <a:cs typeface="+mn-cs"/>
                        </a:rPr>
                        <a:t>Security</a:t>
                      </a:r>
                    </a:p>
                  </a:txBody>
                  <a:tcPr marL="91643" marR="91643" anchor="ctr">
                    <a:lnL w="12700" cmpd="sng">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Industry standard (zero proof, SOC, PCI)</a:t>
                      </a: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Exceeds expectations</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02065681"/>
                  </a:ext>
                </a:extLst>
              </a:tr>
              <a:tr h="263216">
                <a:tc vMerge="1">
                  <a:txBody>
                    <a:bodyPr/>
                    <a:lstStyle/>
                    <a:p>
                      <a:endParaRPr lang="en-US"/>
                    </a:p>
                  </a:txBody>
                  <a:tcPr/>
                </a:tc>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Vendor can't view files</a:t>
                      </a: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Files encrypted</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Files encrypted</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75909279"/>
                  </a:ext>
                </a:extLst>
              </a:tr>
              <a:tr h="263216">
                <a:tc vMerge="1">
                  <a:txBody>
                    <a:bodyPr/>
                    <a:lstStyle/>
                    <a:p>
                      <a:endParaRPr lang="en-US"/>
                    </a:p>
                  </a:txBody>
                  <a:tcPr>
                    <a:lnT w="12700" cap="flat" cmpd="sng" algn="ctr">
                      <a:solidFill>
                        <a:sysClr val="window" lastClr="FFFFFF"/>
                      </a:solidFill>
                      <a:prstDash val="solid"/>
                      <a:round/>
                      <a:headEnd type="none" w="med" len="med"/>
                      <a:tailEnd type="none" w="med" len="med"/>
                    </a:lnT>
                  </a:tcPr>
                </a:tc>
                <a:tc rowSpan="2">
                  <a:txBody>
                    <a:bodyPr/>
                    <a:lstStyle/>
                    <a:p>
                      <a:pPr algn="ctr"/>
                      <a:r>
                        <a:rPr kumimoji="0" lang="en-US" sz="1200" b="1" i="0" u="none" strike="noStrike" kern="1200" cap="none" spc="0" normalizeH="0" baseline="0" dirty="0">
                          <a:ln>
                            <a:noFill/>
                          </a:ln>
                          <a:solidFill>
                            <a:schemeClr val="bg1"/>
                          </a:solidFill>
                          <a:effectLst/>
                          <a:uLnTx/>
                          <a:uFillTx/>
                          <a:latin typeface="Arial"/>
                          <a:ea typeface="+mn-ea"/>
                          <a:cs typeface="+mn-cs"/>
                        </a:rPr>
                        <a:t>Platform  &amp; Authentication</a:t>
                      </a:r>
                      <a:endParaRPr lang="en-US" dirty="0"/>
                    </a:p>
                  </a:txBody>
                  <a:tcPr marL="91643" marR="91643" anchor="ctr">
                    <a:lnL w="12700" cmpd="sng">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indent="0" algn="l" defTabSz="685800" rtl="0" eaLnBrk="1" latinLnBrk="0" hangingPunct="1">
                        <a:buFont typeface="Arial" panose="020B0604020202020204" pitchFamily="34" charset="0"/>
                        <a:buNone/>
                      </a:pPr>
                      <a:r>
                        <a:rPr kumimoji="0" lang="en-US" sz="100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Cross device sync – web &amp; mobile apps</a:t>
                      </a:r>
                      <a:endParaRPr kumimoji="0" lang="en-US" sz="10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n-ea"/>
                        <a:cs typeface="Arial" panose="020B0604020202020204" pitchFamily="34" charset="0"/>
                      </a:endParaRP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38343429"/>
                  </a:ext>
                </a:extLst>
              </a:tr>
              <a:tr h="263216">
                <a:tc vMerge="1">
                  <a:txBody>
                    <a:bodyPr/>
                    <a:lstStyle/>
                    <a:p>
                      <a:endParaRPr lang="en-US"/>
                    </a:p>
                  </a:txBody>
                  <a:tcPr/>
                </a:tc>
                <a:tc vMerge="1">
                  <a:txBody>
                    <a:bodyPr/>
                    <a:lstStyle/>
                    <a:p>
                      <a:endParaRPr lang="en-US"/>
                    </a:p>
                  </a:txBody>
                  <a:tcPr/>
                </a:tc>
                <a:tc>
                  <a:txBody>
                    <a:bodyPr/>
                    <a:lstStyle/>
                    <a:p>
                      <a:pPr marL="0" indent="0" algn="l" defTabSz="685800" rtl="0" eaLnBrk="1" latinLnBrk="0" hangingPunct="1">
                        <a:buFont typeface="Arial" panose="020B0604020202020204" pitchFamily="34" charset="0"/>
                        <a:buNone/>
                      </a:pPr>
                      <a:r>
                        <a:rPr kumimoji="0" lang="en-US" sz="1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SSO (i.e., SAML)</a:t>
                      </a: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Limited by TD in POC stage</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63627833"/>
                  </a:ext>
                </a:extLst>
              </a:tr>
              <a:tr h="418050">
                <a:tc vMerge="1">
                  <a:txBody>
                    <a:bodyPr/>
                    <a:lstStyle/>
                    <a:p>
                      <a:endParaRPr lang="en-US"/>
                    </a:p>
                  </a:txBody>
                  <a:tcPr>
                    <a:lnT w="12700" cap="flat" cmpd="sng" algn="ctr">
                      <a:solidFill>
                        <a:sysClr val="window" lastClr="FFFFFF"/>
                      </a:solidFill>
                      <a:prstDash val="solid"/>
                      <a:round/>
                      <a:headEnd type="none" w="med" len="med"/>
                      <a:tailEnd type="none" w="med" len="med"/>
                    </a:lnT>
                  </a:tcPr>
                </a:tc>
                <a:tc>
                  <a:txBody>
                    <a:bodyPr/>
                    <a:lstStyle/>
                    <a:p>
                      <a:pPr marL="0" algn="ctr" defTabSz="685800" rtl="0" eaLnBrk="1" latinLnBrk="0" hangingPunct="1"/>
                      <a:r>
                        <a:rPr kumimoji="0" lang="en-US" sz="1200" b="1" i="0" u="none" strike="noStrike" kern="1200" cap="none" spc="0" normalizeH="0" baseline="0" dirty="0">
                          <a:ln>
                            <a:noFill/>
                          </a:ln>
                          <a:solidFill>
                            <a:schemeClr val="tx1"/>
                          </a:solidFill>
                          <a:effectLst/>
                          <a:uLnTx/>
                          <a:uFillTx/>
                          <a:latin typeface="Arial"/>
                          <a:ea typeface="+mn-ea"/>
                          <a:cs typeface="+mn-cs"/>
                        </a:rPr>
                        <a:t>API integrations</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Integration with TD systems &amp; 3</a:t>
                      </a:r>
                      <a:r>
                        <a:rPr kumimoji="0" lang="en-US" sz="1000" b="0" i="0" u="none" strike="noStrike" kern="1200" cap="none" spc="0" normalizeH="0" baseline="30000" dirty="0">
                          <a:ln>
                            <a:noFill/>
                          </a:ln>
                          <a:solidFill>
                            <a:schemeClr val="tx1"/>
                          </a:solidFill>
                          <a:effectLst/>
                          <a:uLnTx/>
                          <a:uFillTx/>
                          <a:latin typeface="Arial" panose="020B0604020202020204" pitchFamily="34" charset="0"/>
                          <a:ea typeface="+mn-ea"/>
                          <a:cs typeface="Arial" panose="020B0604020202020204" pitchFamily="34" charset="0"/>
                        </a:rPr>
                        <a:t>rd</a:t>
                      </a:r>
                      <a:r>
                        <a:rPr kumimoji="0" lang="en-US" sz="10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 party apps (i.e., salesforce, adv. port.)</a:t>
                      </a:r>
                      <a:endParaRPr kumimoji="0" lang="en-US" sz="100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endParaRP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Advanced</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97399"/>
                  </a:ext>
                </a:extLst>
              </a:tr>
              <a:tr h="287615">
                <a:tc vMerge="1">
                  <a:txBody>
                    <a:bodyPr/>
                    <a:lstStyle/>
                    <a:p>
                      <a:endParaRPr lang="en-US"/>
                    </a:p>
                  </a:txBody>
                  <a:tcPr>
                    <a:lnT w="12700" cap="flat" cmpd="sng" algn="ctr">
                      <a:solidFill>
                        <a:sysClr val="window" lastClr="FFFFFF"/>
                      </a:solidFill>
                      <a:prstDash val="solid"/>
                      <a:round/>
                      <a:headEnd type="none" w="med" len="med"/>
                      <a:tailEnd type="none" w="med" len="med"/>
                    </a:lnT>
                  </a:tcPr>
                </a:tc>
                <a:tc>
                  <a:txBody>
                    <a:bodyPr/>
                    <a:lstStyle/>
                    <a:p>
                      <a:pPr marL="0" algn="ctr" defTabSz="685800" rtl="0" eaLnBrk="1" latinLnBrk="0" hangingPunct="1"/>
                      <a:r>
                        <a:rPr kumimoji="0" lang="en-US" sz="1200" b="1" i="0" u="none" strike="noStrike" kern="1200" cap="none" spc="0" normalizeH="0" baseline="0" dirty="0">
                          <a:ln>
                            <a:noFill/>
                          </a:ln>
                          <a:solidFill>
                            <a:schemeClr val="bg1"/>
                          </a:solidFill>
                          <a:effectLst/>
                          <a:uLnTx/>
                          <a:uFillTx/>
                          <a:latin typeface="Arial"/>
                          <a:ea typeface="+mn-ea"/>
                          <a:cs typeface="+mn-cs"/>
                        </a:rPr>
                        <a:t>Cloud Storage</a:t>
                      </a:r>
                    </a:p>
                  </a:txBody>
                  <a:tcPr marL="91643" marR="91643" anchor="ctr">
                    <a:lnL w="12700" cmpd="sng">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Doc storage on Azure</a:t>
                      </a: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18214817"/>
                  </a:ext>
                </a:extLst>
              </a:tr>
              <a:tr h="263216">
                <a:tc vMerge="1">
                  <a:txBody>
                    <a:bodyPr/>
                    <a:lstStyle/>
                    <a:p>
                      <a:endParaRPr lang="en-US"/>
                    </a:p>
                  </a:txBody>
                  <a:tcPr>
                    <a:lnT w="12700" cap="flat" cmpd="sng" algn="ctr">
                      <a:solidFill>
                        <a:sysClr val="window" lastClr="FFFFFF"/>
                      </a:solidFill>
                      <a:prstDash val="solid"/>
                      <a:round/>
                      <a:headEnd type="none" w="med" len="med"/>
                      <a:tailEnd type="none" w="med" len="med"/>
                    </a:lnT>
                  </a:tcPr>
                </a:tc>
                <a:tc rowSpan="3">
                  <a:txBody>
                    <a:bodyPr/>
                    <a:lstStyle/>
                    <a:p>
                      <a:pPr marL="0" algn="ctr" defTabSz="685800" rtl="0" eaLnBrk="1" latinLnBrk="0" hangingPunct="1"/>
                      <a:r>
                        <a:rPr kumimoji="0" lang="en-US" sz="1200" b="1" i="0" u="none" strike="noStrike" kern="1200" cap="none" spc="0" normalizeH="0" baseline="0" dirty="0">
                          <a:ln>
                            <a:noFill/>
                          </a:ln>
                          <a:solidFill>
                            <a:schemeClr val="tx1">
                              <a:lumMod val="95000"/>
                              <a:lumOff val="5000"/>
                            </a:schemeClr>
                          </a:solidFill>
                          <a:effectLst/>
                          <a:uLnTx/>
                          <a:uFillTx/>
                          <a:latin typeface="Arial"/>
                          <a:ea typeface="+mn-ea"/>
                          <a:cs typeface="+mn-cs"/>
                        </a:rPr>
                        <a:t>Ingestion</a:t>
                      </a:r>
                    </a:p>
                  </a:txBody>
                  <a:tcPr marL="91643" marR="91643" anchor="ctr">
                    <a:lnL w="12700" cmpd="sng">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Upload / Download (client + advisor)</a:t>
                      </a: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42719707"/>
                  </a:ext>
                </a:extLst>
              </a:tr>
              <a:tr h="263216">
                <a:tc vMerge="1">
                  <a:txBody>
                    <a:bodyPr/>
                    <a:lstStyle/>
                    <a:p>
                      <a:endParaRPr lang="en-US"/>
                    </a:p>
                  </a:txBody>
                  <a:tcPr>
                    <a:lnT w="12700" cap="flat" cmpd="sng" algn="ctr">
                      <a:solidFill>
                        <a:sysClr val="window" lastClr="FFFFFF"/>
                      </a:solidFill>
                      <a:prstDash val="solid"/>
                      <a:round/>
                      <a:headEnd type="none" w="med" len="med"/>
                      <a:tailEnd type="none" w="med" len="med"/>
                    </a:lnT>
                  </a:tcPr>
                </a:tc>
                <a:tc vMerge="1">
                  <a:txBody>
                    <a:bodyPr/>
                    <a:lstStyle/>
                    <a:p>
                      <a:endParaRPr lang="en-US"/>
                    </a:p>
                  </a:txBody>
                  <a:tcPr>
                    <a:lnT w="12700" cmpd="sng">
                      <a:noFill/>
                      <a:prstDash val="solid"/>
                    </a:lnT>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Camera scan capture</a:t>
                      </a:r>
                    </a:p>
                  </a:txBody>
                  <a:tcPr marR="0" anchor="ctr">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22963491"/>
                  </a:ext>
                </a:extLst>
              </a:tr>
              <a:tr h="287615">
                <a:tc vMerge="1">
                  <a:txBody>
                    <a:bodyPr/>
                    <a:lstStyle/>
                    <a:p>
                      <a:endParaRPr lang="en-US"/>
                    </a:p>
                  </a:txBody>
                  <a:tcPr/>
                </a:tc>
                <a:tc vMerge="1">
                  <a:txBody>
                    <a:bodyPr/>
                    <a:lstStyle/>
                    <a:p>
                      <a:pPr marL="0" algn="ctr" defTabSz="685800" rtl="0" eaLnBrk="1" latinLnBrk="0" hangingPunct="1"/>
                      <a:endParaRPr kumimoji="0" lang="en-US" sz="1200" b="1" i="0" u="none" strike="noStrike" kern="1200" cap="none" spc="0" normalizeH="0" baseline="0" dirty="0">
                        <a:ln>
                          <a:noFill/>
                        </a:ln>
                        <a:solidFill>
                          <a:schemeClr val="bg1"/>
                        </a:solidFill>
                        <a:effectLst/>
                        <a:uLnTx/>
                        <a:uFillTx/>
                        <a:latin typeface="Arial"/>
                        <a:ea typeface="+mn-ea"/>
                        <a:cs typeface="+mn-cs"/>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Email forward</a:t>
                      </a: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53034238"/>
                  </a:ext>
                </a:extLst>
              </a:tr>
              <a:tr h="287615">
                <a:tc vMerge="1">
                  <a:txBody>
                    <a:bodyPr/>
                    <a:lstStyle/>
                    <a:p>
                      <a:pPr marL="0" algn="ctr" defTabSz="685800" rtl="0" eaLnBrk="1" latinLnBrk="0" hangingPunct="1"/>
                      <a:endParaRPr kumimoji="0" lang="en-US" sz="1200" b="1" i="0" u="none" strike="noStrike" kern="1200" cap="none" spc="0" normalizeH="0" baseline="0" dirty="0">
                        <a:ln>
                          <a:noFill/>
                        </a:ln>
                        <a:solidFill>
                          <a:schemeClr val="bg1"/>
                        </a:solidFill>
                        <a:effectLst/>
                        <a:uLnTx/>
                        <a:uFillTx/>
                        <a:latin typeface="Arial"/>
                        <a:ea typeface="+mn-ea"/>
                        <a:cs typeface="+mn-cs"/>
                      </a:endParaRPr>
                    </a:p>
                  </a:txBody>
                  <a:tcPr marL="91643" marR="91643"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3">
                  <a:txBody>
                    <a:bodyPr/>
                    <a:lstStyle/>
                    <a:p>
                      <a:pPr marL="0" algn="ctr" defTabSz="685800" rtl="0" eaLnBrk="1" latinLnBrk="0" hangingPunct="1"/>
                      <a:r>
                        <a:rPr kumimoji="0" lang="en-US" sz="1200" b="1" i="0" u="none" strike="noStrike" kern="1200" cap="none" spc="0" normalizeH="0" baseline="0" dirty="0">
                          <a:ln>
                            <a:noFill/>
                          </a:ln>
                          <a:solidFill>
                            <a:schemeClr val="bg1"/>
                          </a:solidFill>
                          <a:effectLst/>
                          <a:uLnTx/>
                          <a:uFillTx/>
                          <a:latin typeface="Arial"/>
                          <a:ea typeface="+mn-ea"/>
                          <a:cs typeface="+mn-cs"/>
                        </a:rPr>
                        <a:t>Categorize</a:t>
                      </a:r>
                    </a:p>
                  </a:txBody>
                  <a:tcPr marL="91643" marR="916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Folder architecture / color coding</a:t>
                      </a:r>
                    </a:p>
                  </a:txBody>
                  <a:tcPr marR="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 color coded folders</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06330706"/>
                  </a:ext>
                </a:extLst>
              </a:tr>
              <a:tr h="263216">
                <a:tc vMerge="1">
                  <a:txBody>
                    <a:bodyPr/>
                    <a:lstStyle/>
                    <a:p>
                      <a:endParaRPr lang="en-US"/>
                    </a:p>
                  </a:txBody>
                  <a:tcPr>
                    <a:lnT w="12700" cap="flat" cmpd="sng" algn="ctr">
                      <a:solidFill>
                        <a:sysClr val="window" lastClr="FFFFFF"/>
                      </a:solidFill>
                      <a:prstDash val="solid"/>
                      <a:round/>
                      <a:headEnd type="none" w="med" len="med"/>
                      <a:tailEnd type="none" w="med" len="med"/>
                    </a:lnT>
                  </a:tcPr>
                </a:tc>
                <a:tc vMerge="1">
                  <a:txBody>
                    <a:bodyPr/>
                    <a:lstStyle/>
                    <a:p>
                      <a:endParaRPr lang="en-US"/>
                    </a:p>
                  </a:txBody>
                  <a:tcPr>
                    <a:lnT w="12700" cap="flat" cmpd="sng" algn="ctr">
                      <a:solidFill>
                        <a:sysClr val="window" lastClr="FFFFFF"/>
                      </a:solidFill>
                      <a:prstDash val="solid"/>
                      <a:round/>
                      <a:headEnd type="none" w="med" len="med"/>
                      <a:tailEnd type="none" w="med" len="med"/>
                    </a:lnT>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Document tagging / search</a:t>
                      </a:r>
                    </a:p>
                  </a:txBody>
                  <a:tcPr marR="0" anchor="ctr">
                    <a:lnL w="12700" cmpd="sng">
                      <a:noFill/>
                      <a:prstDash val="soli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Search only</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Advanced</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5463465"/>
                  </a:ext>
                </a:extLst>
              </a:tr>
              <a:tr h="263216">
                <a:tc vMerge="1">
                  <a:txBody>
                    <a:bodyPr/>
                    <a:lstStyle/>
                    <a:p>
                      <a:endParaRPr lang="en-US"/>
                    </a:p>
                  </a:txBody>
                  <a:tcPr>
                    <a:lnT w="12700" cap="flat" cmpd="sng" algn="ctr">
                      <a:solidFill>
                        <a:sysClr val="window" lastClr="FFFFFF"/>
                      </a:solidFill>
                      <a:prstDash val="solid"/>
                      <a:round/>
                      <a:headEnd type="none" w="med" len="med"/>
                      <a:tailEnd type="none" w="med" len="med"/>
                    </a:lnT>
                  </a:tcPr>
                </a:tc>
                <a:tc vMerge="1">
                  <a:txBody>
                    <a:bodyPr/>
                    <a:lstStyle/>
                    <a:p>
                      <a:endParaRPr lang="en-US"/>
                    </a:p>
                  </a:txBody>
                  <a:tcPr>
                    <a:lnT w="12700" cap="flat" cmpd="sng" algn="ctr">
                      <a:solidFill>
                        <a:sysClr val="window" lastClr="FFFFFF"/>
                      </a:solidFill>
                      <a:prstDash val="solid"/>
                      <a:round/>
                      <a:headEnd type="none" w="med" len="med"/>
                      <a:tailEnd type="none" w="med" len="med"/>
                    </a:lnT>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AI recommendations</a:t>
                      </a:r>
                    </a:p>
                  </a:txBody>
                  <a:tcPr marR="0" anchor="ctr">
                    <a:lnL w="12700" cmpd="sng">
                      <a:noFill/>
                      <a:prstDash val="soli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Box: requires AI</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57741237"/>
                  </a:ext>
                </a:extLst>
              </a:tr>
              <a:tr h="263216">
                <a:tc vMerge="1">
                  <a:txBody>
                    <a:bodyPr/>
                    <a:lstStyle/>
                    <a:p>
                      <a:pPr marL="0" algn="ctr" defTabSz="685800" rtl="0" eaLnBrk="1" latinLnBrk="0" hangingPunct="1"/>
                      <a:endParaRPr kumimoji="0" lang="en-US" sz="1200" b="1" i="0" u="none" strike="noStrike" kern="1200" cap="none" spc="0" normalizeH="0" baseline="0" dirty="0">
                        <a:ln>
                          <a:noFill/>
                        </a:ln>
                        <a:solidFill>
                          <a:schemeClr val="bg2">
                            <a:lumMod val="25000"/>
                          </a:schemeClr>
                        </a:solidFill>
                        <a:effectLst/>
                        <a:uLnTx/>
                        <a:uFillTx/>
                        <a:latin typeface="Arial"/>
                        <a:ea typeface="+mn-ea"/>
                        <a:cs typeface="+mn-cs"/>
                      </a:endParaRPr>
                    </a:p>
                  </a:txBody>
                  <a:tcPr marL="91643" marR="91643"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5">
                  <a:txBody>
                    <a:bodyPr/>
                    <a:lstStyle/>
                    <a:p>
                      <a:pPr marL="0" algn="ctr" defTabSz="685800" rtl="0" eaLnBrk="1" latinLnBrk="0" hangingPunct="1"/>
                      <a:r>
                        <a:rPr kumimoji="0" lang="en-US" sz="1200" b="1" i="0" u="none" strike="noStrike" kern="1200" cap="none" spc="0" normalizeH="0" baseline="0" dirty="0">
                          <a:ln>
                            <a:noFill/>
                          </a:ln>
                          <a:solidFill>
                            <a:schemeClr val="tx1">
                              <a:lumMod val="95000"/>
                              <a:lumOff val="5000"/>
                            </a:schemeClr>
                          </a:solidFill>
                          <a:effectLst/>
                          <a:uLnTx/>
                          <a:uFillTx/>
                          <a:latin typeface="Arial"/>
                          <a:ea typeface="+mn-ea"/>
                          <a:cs typeface="+mn-cs"/>
                        </a:rPr>
                        <a:t>Secure One-to-One Document Exchange /Permissioning</a:t>
                      </a:r>
                    </a:p>
                    <a:p>
                      <a:pPr marL="0" algn="ctr" defTabSz="685800" rtl="0" eaLnBrk="1" latinLnBrk="0" hangingPunct="1"/>
                      <a:endParaRPr kumimoji="0" lang="en-US" sz="1200" b="1" i="0" u="none" strike="noStrike" kern="1200" cap="none" spc="0" normalizeH="0" baseline="0" dirty="0">
                        <a:ln>
                          <a:noFill/>
                        </a:ln>
                        <a:solidFill>
                          <a:schemeClr val="bg1"/>
                        </a:solidFill>
                        <a:effectLst/>
                        <a:uLnTx/>
                        <a:uFillTx/>
                        <a:latin typeface="Arial"/>
                        <a:ea typeface="+mn-ea"/>
                        <a:cs typeface="+mn-cs"/>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Share with advisor / third-party </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55115168"/>
                  </a:ext>
                </a:extLst>
              </a:tr>
              <a:tr h="272248">
                <a:tc vMerge="1">
                  <a:txBody>
                    <a:bodyPr/>
                    <a:lstStyle/>
                    <a:p>
                      <a:endParaRPr lang="en-US"/>
                    </a:p>
                  </a:txBody>
                  <a:tcPr/>
                </a:tc>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Custom permissions (read-only, time)</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0" i="0" u="none" strike="noStrike" kern="0" cap="none" spc="0" normalizeH="0" baseline="0" dirty="0" err="1">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Preveil</a:t>
                      </a:r>
                      <a:r>
                        <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 Box advanced?</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1255088"/>
                  </a:ext>
                </a:extLst>
              </a:tr>
              <a:tr h="263216">
                <a:tc vMerge="1">
                  <a:txBody>
                    <a:bodyPr/>
                    <a:lstStyle/>
                    <a:p>
                      <a:endParaRPr lang="en-US"/>
                    </a:p>
                  </a:txBody>
                  <a:tcPr/>
                </a:tc>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Edit documents, comment &amp; sync</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Sync finished documents</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54453463"/>
                  </a:ext>
                </a:extLst>
              </a:tr>
              <a:tr h="263216">
                <a:tc vMerge="1">
                  <a:txBody>
                    <a:bodyPr/>
                    <a:lstStyle/>
                    <a:p>
                      <a:endParaRPr lang="en-US"/>
                    </a:p>
                  </a:txBody>
                  <a:tcPr/>
                </a:tc>
                <a:tc vMerge="1">
                  <a:txBody>
                    <a:bodyPr/>
                    <a:lstStyle/>
                    <a:p>
                      <a:endParaRPr lang="en-US"/>
                    </a:p>
                  </a:txBody>
                  <a:tcPr/>
                </a:tc>
                <a:tc>
                  <a:txBody>
                    <a:bodyPr/>
                    <a:lstStyle/>
                    <a:p>
                      <a:r>
                        <a:rPr kumimoji="0" lang="en-US" sz="1000" b="0" i="0" u="none" strike="noStrike" kern="120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Workflow (work in progress, checklists)</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Advanced</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3631744"/>
                  </a:ext>
                </a:extLst>
              </a:tr>
              <a:tr h="263216">
                <a:tc vMerge="1">
                  <a:txBody>
                    <a:bodyPr/>
                    <a:lstStyle/>
                    <a:p>
                      <a:endParaRPr lang="en-US"/>
                    </a:p>
                  </a:txBody>
                  <a:tcPr/>
                </a:tc>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E-sign integration</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93227713"/>
                  </a:ext>
                </a:extLst>
              </a:tr>
              <a:tr h="464499">
                <a:tc vMerge="1">
                  <a:txBody>
                    <a:bodyPr/>
                    <a:lstStyle/>
                    <a:p>
                      <a:pPr marL="0" algn="ctr" defTabSz="685800" rtl="0" eaLnBrk="1" latinLnBrk="0" hangingPunct="1"/>
                      <a:endParaRPr kumimoji="0" lang="en-US" sz="1200" b="1" i="0" u="none" strike="noStrike" kern="1200" cap="none" spc="0" normalizeH="0" baseline="0" dirty="0">
                        <a:ln>
                          <a:noFill/>
                        </a:ln>
                        <a:solidFill>
                          <a:schemeClr val="bg1"/>
                        </a:solidFill>
                        <a:effectLst/>
                        <a:uLnTx/>
                        <a:uFillTx/>
                        <a:latin typeface="Arial"/>
                        <a:ea typeface="+mn-ea"/>
                        <a:cs typeface="+mn-cs"/>
                      </a:endParaRPr>
                    </a:p>
                  </a:txBody>
                  <a:tcPr marL="91643" marR="91643"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algn="ctr" defTabSz="685800" rtl="0" eaLnBrk="1" latinLnBrk="0" hangingPunct="1"/>
                      <a:r>
                        <a:rPr kumimoji="0" lang="en-US" sz="1200" b="1" i="0" u="none" strike="noStrike" kern="1200" cap="none" spc="0" normalizeH="0" baseline="0" dirty="0">
                          <a:ln>
                            <a:noFill/>
                          </a:ln>
                          <a:solidFill>
                            <a:schemeClr val="bg1"/>
                          </a:solidFill>
                          <a:effectLst/>
                          <a:uLnTx/>
                          <a:uFillTx/>
                          <a:latin typeface="Arial"/>
                          <a:ea typeface="+mn-ea"/>
                          <a:cs typeface="+mn-cs"/>
                        </a:rPr>
                        <a:t>Data </a:t>
                      </a:r>
                    </a:p>
                    <a:p>
                      <a:pPr marL="0" algn="ctr" defTabSz="685800" rtl="0" eaLnBrk="1" latinLnBrk="0" hangingPunct="1"/>
                      <a:r>
                        <a:rPr kumimoji="0" lang="en-US" sz="1200" b="1" i="0" u="none" strike="noStrike" kern="1200" cap="none" spc="0" normalizeH="0" baseline="0" dirty="0">
                          <a:ln>
                            <a:noFill/>
                          </a:ln>
                          <a:solidFill>
                            <a:schemeClr val="bg1"/>
                          </a:solidFill>
                          <a:effectLst/>
                          <a:uLnTx/>
                          <a:uFillTx/>
                          <a:latin typeface="Arial"/>
                          <a:ea typeface="+mn-ea"/>
                          <a:cs typeface="+mn-cs"/>
                        </a:rPr>
                        <a:t>Extraction</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indent="0" algn="l" defTabSz="685800" rtl="0" eaLnBrk="1" latinLnBrk="0" hangingPunct="1">
                        <a:buFont typeface="Arial" panose="020B0604020202020204" pitchFamily="34" charset="0"/>
                        <a:buNone/>
                      </a:pPr>
                      <a:r>
                        <a:rPr kumimoji="0" lang="en-US" sz="100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OCR scan documents; extract doc data for form fill</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64288944"/>
                  </a:ext>
                </a:extLst>
              </a:tr>
              <a:tr h="255475">
                <a:tc vMerge="1">
                  <a:txBody>
                    <a:bodyPr/>
                    <a:lstStyle/>
                    <a:p>
                      <a:pPr marL="0" algn="ctr" defTabSz="685800" rtl="0" eaLnBrk="1" latinLnBrk="0" hangingPunct="1"/>
                      <a:endParaRPr kumimoji="0" lang="en-US" sz="1200" b="1" i="0" u="none" strike="noStrike" kern="1200" cap="none" spc="0" normalizeH="0" baseline="0" dirty="0">
                        <a:ln>
                          <a:noFill/>
                        </a:ln>
                        <a:solidFill>
                          <a:schemeClr val="tx1">
                            <a:lumMod val="75000"/>
                            <a:lumOff val="25000"/>
                          </a:schemeClr>
                        </a:solidFill>
                        <a:effectLst/>
                        <a:uLnTx/>
                        <a:uFillTx/>
                        <a:latin typeface="Arial"/>
                        <a:ea typeface="+mn-ea"/>
                        <a:cs typeface="+mn-cs"/>
                      </a:endParaRPr>
                    </a:p>
                  </a:txBody>
                  <a:tcPr marL="91643" marR="91643"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3">
                  <a:txBody>
                    <a:bodyPr/>
                    <a:lstStyle/>
                    <a:p>
                      <a:pPr marL="0" algn="ctr" defTabSz="685800" rtl="0" eaLnBrk="1" latinLnBrk="0" hangingPunct="1"/>
                      <a:r>
                        <a:rPr kumimoji="0" lang="en-US" sz="1200" b="1" i="0" u="none" strike="noStrike" kern="1200" cap="none" spc="0" normalizeH="0" baseline="0" dirty="0">
                          <a:ln>
                            <a:noFill/>
                          </a:ln>
                          <a:solidFill>
                            <a:schemeClr val="tx1">
                              <a:lumMod val="75000"/>
                              <a:lumOff val="25000"/>
                            </a:schemeClr>
                          </a:solidFill>
                          <a:effectLst/>
                          <a:uLnTx/>
                          <a:uFillTx/>
                          <a:latin typeface="Arial"/>
                          <a:ea typeface="+mn-ea"/>
                          <a:cs typeface="+mn-cs"/>
                        </a:rPr>
                        <a:t>Notifications</a:t>
                      </a: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indent="0" algn="l" defTabSz="685800" rtl="0" eaLnBrk="1" latinLnBrk="0" hangingPunct="1">
                        <a:buFont typeface="Arial" panose="020B0604020202020204" pitchFamily="34" charset="0"/>
                        <a:buNone/>
                      </a:pPr>
                      <a:r>
                        <a:rPr kumimoji="0" lang="en-US" sz="10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In platform (i.e., expiry notifications)</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rowSpan="2"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933182"/>
                  </a:ext>
                </a:extLst>
              </a:tr>
              <a:tr h="0">
                <a:tc vMerge="1">
                  <a:txBody>
                    <a:bodyPr/>
                    <a:lstStyle/>
                    <a:p>
                      <a:endParaRPr lang="en-US"/>
                    </a:p>
                  </a:txBody>
                  <a:tcPr/>
                </a:tc>
                <a:tc vMerge="1">
                  <a:txBody>
                    <a:bodyPr/>
                    <a:lstStyle/>
                    <a:p>
                      <a:endParaRPr lang="en-US"/>
                    </a:p>
                  </a:txBody>
                  <a:tcPr/>
                </a:tc>
                <a:tc rowSpan="2">
                  <a:txBody>
                    <a:bodyPr/>
                    <a:lstStyle/>
                    <a:p>
                      <a:pPr marL="0" indent="0" algn="l" defTabSz="685800" rtl="0" eaLnBrk="1" latinLnBrk="0" hangingPunct="1">
                        <a:buFont typeface="Arial" panose="020B0604020202020204" pitchFamily="34" charset="0"/>
                        <a:buNone/>
                      </a:pPr>
                      <a:r>
                        <a:rPr kumimoji="0" lang="en-US" sz="10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Push notifications</a:t>
                      </a:r>
                    </a:p>
                  </a:txBody>
                  <a:tcPr marR="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57312112"/>
                  </a:ext>
                </a:extLst>
              </a:tr>
              <a:tr h="158965">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14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sz="800" b="0" i="0" u="none" strike="noStrike" kern="0" cap="none" spc="0" normalizeH="0" baseline="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a:txBody>
                  <a:tcPr marL="91643" marR="91643"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60250171"/>
                  </a:ext>
                </a:extLst>
              </a:tr>
            </a:tbl>
          </a:graphicData>
        </a:graphic>
      </p:graphicFrame>
      <p:sp>
        <p:nvSpPr>
          <p:cNvPr id="2" name="Rectangle 1">
            <a:extLst>
              <a:ext uri="{FF2B5EF4-FFF2-40B4-BE49-F238E27FC236}">
                <a16:creationId xmlns:a16="http://schemas.microsoft.com/office/drawing/2014/main" id="{DCD3235D-66B8-4A16-AB2E-F98D7349D98E}"/>
              </a:ext>
            </a:extLst>
          </p:cNvPr>
          <p:cNvSpPr/>
          <p:nvPr/>
        </p:nvSpPr>
        <p:spPr>
          <a:xfrm>
            <a:off x="11289795" y="696685"/>
            <a:ext cx="815117" cy="87085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Meets </a:t>
            </a:r>
          </a:p>
          <a:p>
            <a:pPr lvl="0" algn="ctr">
              <a:defRPr/>
            </a:pPr>
            <a:r>
              <a:rPr lang="en-US" sz="900" dirty="0">
                <a:solidFill>
                  <a:prstClr val="black"/>
                </a:solidFill>
              </a:rPr>
              <a:t>Requirement</a:t>
            </a:r>
          </a:p>
          <a:p>
            <a:pPr lvl="0" algn="ctr">
              <a:defRPr/>
            </a:pPr>
            <a:r>
              <a:rPr lang="en-US" sz="900" dirty="0">
                <a:solidFill>
                  <a:prstClr val="black"/>
                </a:solidFill>
                <a:latin typeface="Calibri" panose="020F0502020204030204"/>
              </a:rPr>
              <a:t>(Out of box)</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5" name="Rectangle 4">
            <a:extLst>
              <a:ext uri="{FF2B5EF4-FFF2-40B4-BE49-F238E27FC236}">
                <a16:creationId xmlns:a16="http://schemas.microsoft.com/office/drawing/2014/main" id="{6D2E1885-07DC-4FFC-A6D8-FCDCB39ED4DC}"/>
              </a:ext>
            </a:extLst>
          </p:cNvPr>
          <p:cNvSpPr/>
          <p:nvPr/>
        </p:nvSpPr>
        <p:spPr>
          <a:xfrm>
            <a:off x="11289795" y="1752379"/>
            <a:ext cx="815118" cy="9688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Requirement Not Met</a:t>
            </a:r>
          </a:p>
        </p:txBody>
      </p:sp>
    </p:spTree>
    <p:extLst>
      <p:ext uri="{BB962C8B-B14F-4D97-AF65-F5344CB8AC3E}">
        <p14:creationId xmlns:p14="http://schemas.microsoft.com/office/powerpoint/2010/main" val="293020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85C555-A4A0-40FC-8F33-1933F0D4E33E}"/>
              </a:ext>
            </a:extLst>
          </p:cNvPr>
          <p:cNvSpPr txBox="1"/>
          <p:nvPr/>
        </p:nvSpPr>
        <p:spPr>
          <a:xfrm>
            <a:off x="1736090" y="6010833"/>
            <a:ext cx="9356121" cy="369332"/>
          </a:xfrm>
          <a:prstGeom prst="rect">
            <a:avLst/>
          </a:prstGeom>
          <a:solidFill>
            <a:schemeClr val="accent4">
              <a:lumMod val="20000"/>
              <a:lumOff val="80000"/>
            </a:schemeClr>
          </a:solidFill>
        </p:spPr>
        <p:txBody>
          <a:bodyPr wrap="square" rtlCol="0">
            <a:spAutoFit/>
          </a:bodyPr>
          <a:lstStyle/>
          <a:p>
            <a:r>
              <a:rPr lang="en-US" b="1" i="1" dirty="0"/>
              <a:t>SHORTENED REQUIREMENTS LIST FOR TESTERS TO CONSIDER. PLEASE RATE ON SCALE OF 1 to 5.</a:t>
            </a:r>
          </a:p>
        </p:txBody>
      </p:sp>
      <p:graphicFrame>
        <p:nvGraphicFramePr>
          <p:cNvPr id="3" name="Table 3">
            <a:extLst>
              <a:ext uri="{FF2B5EF4-FFF2-40B4-BE49-F238E27FC236}">
                <a16:creationId xmlns:a16="http://schemas.microsoft.com/office/drawing/2014/main" id="{37862648-4E28-4A0E-91BC-8173B17CDECC}"/>
              </a:ext>
            </a:extLst>
          </p:cNvPr>
          <p:cNvGraphicFramePr>
            <a:graphicFrameLocks noGrp="1"/>
          </p:cNvGraphicFramePr>
          <p:nvPr>
            <p:extLst>
              <p:ext uri="{D42A27DB-BD31-4B8C-83A1-F6EECF244321}">
                <p14:modId xmlns:p14="http://schemas.microsoft.com/office/powerpoint/2010/main" val="3771594256"/>
              </p:ext>
            </p:extLst>
          </p:nvPr>
        </p:nvGraphicFramePr>
        <p:xfrm>
          <a:off x="1736090" y="1146386"/>
          <a:ext cx="9356121" cy="4565227"/>
        </p:xfrm>
        <a:graphic>
          <a:graphicData uri="http://schemas.openxmlformats.org/drawingml/2006/table">
            <a:tbl>
              <a:tblPr firstRow="1" bandRow="1">
                <a:tableStyleId>{793D81CF-94F2-401A-BA57-92F5A7B2D0C5}</a:tableStyleId>
              </a:tblPr>
              <a:tblGrid>
                <a:gridCol w="1040671">
                  <a:extLst>
                    <a:ext uri="{9D8B030D-6E8A-4147-A177-3AD203B41FA5}">
                      <a16:colId xmlns:a16="http://schemas.microsoft.com/office/drawing/2014/main" val="2486083166"/>
                    </a:ext>
                  </a:extLst>
                </a:gridCol>
                <a:gridCol w="1851119">
                  <a:extLst>
                    <a:ext uri="{9D8B030D-6E8A-4147-A177-3AD203B41FA5}">
                      <a16:colId xmlns:a16="http://schemas.microsoft.com/office/drawing/2014/main" val="3287989093"/>
                    </a:ext>
                  </a:extLst>
                </a:gridCol>
                <a:gridCol w="1475061">
                  <a:extLst>
                    <a:ext uri="{9D8B030D-6E8A-4147-A177-3AD203B41FA5}">
                      <a16:colId xmlns:a16="http://schemas.microsoft.com/office/drawing/2014/main" val="676361758"/>
                    </a:ext>
                  </a:extLst>
                </a:gridCol>
                <a:gridCol w="1663090">
                  <a:extLst>
                    <a:ext uri="{9D8B030D-6E8A-4147-A177-3AD203B41FA5}">
                      <a16:colId xmlns:a16="http://schemas.microsoft.com/office/drawing/2014/main" val="2707767334"/>
                    </a:ext>
                  </a:extLst>
                </a:gridCol>
                <a:gridCol w="1663090">
                  <a:extLst>
                    <a:ext uri="{9D8B030D-6E8A-4147-A177-3AD203B41FA5}">
                      <a16:colId xmlns:a16="http://schemas.microsoft.com/office/drawing/2014/main" val="1868999232"/>
                    </a:ext>
                  </a:extLst>
                </a:gridCol>
                <a:gridCol w="1663090">
                  <a:extLst>
                    <a:ext uri="{9D8B030D-6E8A-4147-A177-3AD203B41FA5}">
                      <a16:colId xmlns:a16="http://schemas.microsoft.com/office/drawing/2014/main" val="180639152"/>
                    </a:ext>
                  </a:extLst>
                </a:gridCol>
              </a:tblGrid>
              <a:tr h="457200">
                <a:tc gridSpan="6">
                  <a:txBody>
                    <a:bodyPr/>
                    <a:lstStyle/>
                    <a:p>
                      <a:pPr algn="ctr"/>
                      <a:r>
                        <a:rPr lang="en-US" sz="2400" dirty="0">
                          <a:solidFill>
                            <a:srgbClr val="00B050"/>
                          </a:solidFill>
                        </a:rPr>
                        <a:t>TD Digital Vault </a:t>
                      </a:r>
                      <a:r>
                        <a:rPr lang="en-US" sz="1800" dirty="0">
                          <a:solidFill>
                            <a:srgbClr val="00B050"/>
                          </a:solidFill>
                        </a:rPr>
                        <a:t>– </a:t>
                      </a:r>
                    </a:p>
                    <a:p>
                      <a:pPr algn="ctr"/>
                      <a:r>
                        <a:rPr lang="en-US" sz="1800" dirty="0">
                          <a:solidFill>
                            <a:srgbClr val="00B050"/>
                          </a:solidFill>
                        </a:rPr>
                        <a:t>Secure Document Locker &amp; File Sharing At Your Fingertips</a:t>
                      </a:r>
                    </a:p>
                  </a:txBody>
                  <a:tcPr anchor="ctr">
                    <a:solidFill>
                      <a:schemeClr val="bg1"/>
                    </a:solidFill>
                  </a:tcPr>
                </a:tc>
                <a:tc hMerge="1">
                  <a:txBody>
                    <a:bodyPr/>
                    <a:lstStyle/>
                    <a:p>
                      <a:endParaRPr lang="en-US" sz="1200" dirty="0">
                        <a:solidFill>
                          <a:schemeClr val="bg1"/>
                        </a:solidFill>
                      </a:endParaRPr>
                    </a:p>
                  </a:txBody>
                  <a:tcPr>
                    <a:solidFill>
                      <a:schemeClr val="tx1">
                        <a:lumMod val="65000"/>
                        <a:lumOff val="35000"/>
                      </a:schemeClr>
                    </a:solidFill>
                  </a:tcPr>
                </a:tc>
                <a:tc hMerge="1">
                  <a:txBody>
                    <a:bodyPr/>
                    <a:lstStyle/>
                    <a:p>
                      <a:pPr algn="ctr"/>
                      <a:endParaRPr lang="en-US" sz="1800" dirty="0">
                        <a:solidFill>
                          <a:srgbClr val="00B050"/>
                        </a:solidFill>
                      </a:endParaRPr>
                    </a:p>
                  </a:txBody>
                  <a:tcPr anchor="ctr">
                    <a:solidFill>
                      <a:schemeClr val="bg1"/>
                    </a:solidFill>
                  </a:tcPr>
                </a:tc>
                <a:tc hMerge="1">
                  <a:txBody>
                    <a:bodyPr/>
                    <a:lstStyle/>
                    <a:p>
                      <a:endParaRPr lang="en-US"/>
                    </a:p>
                  </a:txBody>
                  <a:tcPr/>
                </a:tc>
                <a:tc hMerge="1">
                  <a:txBody>
                    <a:bodyPr/>
                    <a:lstStyle/>
                    <a:p>
                      <a:endParaRPr lang="en-US"/>
                    </a:p>
                  </a:txBody>
                  <a:tcPr/>
                </a:tc>
                <a:tc hMerge="1">
                  <a:txBody>
                    <a:bodyPr/>
                    <a:lstStyle/>
                    <a:p>
                      <a:pPr algn="ctr"/>
                      <a:endParaRPr lang="en-US" sz="1800" dirty="0">
                        <a:solidFill>
                          <a:srgbClr val="00B050"/>
                        </a:solidFill>
                      </a:endParaRPr>
                    </a:p>
                  </a:txBody>
                  <a:tcPr anchor="ctr">
                    <a:solidFill>
                      <a:schemeClr val="bg1"/>
                    </a:solidFill>
                  </a:tcPr>
                </a:tc>
                <a:extLst>
                  <a:ext uri="{0D108BD9-81ED-4DB2-BD59-A6C34878D82A}">
                    <a16:rowId xmlns:a16="http://schemas.microsoft.com/office/drawing/2014/main" val="3789218625"/>
                  </a:ext>
                </a:extLst>
              </a:tr>
              <a:tr h="526975">
                <a:tc>
                  <a:txBody>
                    <a:bodyPr/>
                    <a:lstStyle/>
                    <a:p>
                      <a:r>
                        <a:rPr lang="en-US" sz="1200" b="1" dirty="0">
                          <a:solidFill>
                            <a:schemeClr val="bg1"/>
                          </a:solidFill>
                        </a:rPr>
                        <a:t>Requirement Block</a:t>
                      </a:r>
                    </a:p>
                  </a:txBody>
                  <a:tcPr anchor="ctr">
                    <a:solidFill>
                      <a:schemeClr val="tx1">
                        <a:lumMod val="65000"/>
                        <a:lumOff val="35000"/>
                      </a:schemeClr>
                    </a:solidFill>
                  </a:tcPr>
                </a:tc>
                <a:tc>
                  <a:txBody>
                    <a:bodyPr/>
                    <a:lstStyle/>
                    <a:p>
                      <a:r>
                        <a:rPr lang="en-US" sz="1200" b="1" dirty="0">
                          <a:solidFill>
                            <a:schemeClr val="bg1"/>
                          </a:solidFill>
                        </a:rPr>
                        <a:t>POC requirements</a:t>
                      </a:r>
                    </a:p>
                  </a:txBody>
                  <a:tcPr anchor="ctr">
                    <a:solidFill>
                      <a:schemeClr val="tx1">
                        <a:lumMod val="65000"/>
                        <a:lumOff val="35000"/>
                      </a:schemeClr>
                    </a:solidFill>
                  </a:tcPr>
                </a:tc>
                <a:tc>
                  <a:txBody>
                    <a:bodyPr/>
                    <a:lstStyle/>
                    <a:p>
                      <a:pPr algn="ctr"/>
                      <a:r>
                        <a:rPr lang="en-US" sz="1200" b="1" dirty="0" err="1">
                          <a:solidFill>
                            <a:schemeClr val="bg1"/>
                          </a:solidFill>
                        </a:rPr>
                        <a:t>FutureVault</a:t>
                      </a:r>
                      <a:r>
                        <a:rPr lang="en-US" sz="1200" b="1" dirty="0">
                          <a:solidFill>
                            <a:schemeClr val="bg1"/>
                          </a:solidFill>
                        </a:rPr>
                        <a:t> </a:t>
                      </a:r>
                    </a:p>
                    <a:p>
                      <a:pPr algn="ctr"/>
                      <a:r>
                        <a:rPr lang="en-US" sz="1200" b="1" dirty="0">
                          <a:solidFill>
                            <a:schemeClr val="bg1"/>
                          </a:solidFill>
                        </a:rPr>
                        <a:t>Rating </a:t>
                      </a:r>
                    </a:p>
                    <a:p>
                      <a:pPr algn="ctr"/>
                      <a:r>
                        <a:rPr lang="en-US" sz="900" b="0" dirty="0">
                          <a:solidFill>
                            <a:schemeClr val="bg1"/>
                          </a:solidFill>
                        </a:rPr>
                        <a:t> (1 = lowest  5= highest))</a:t>
                      </a:r>
                    </a:p>
                  </a:txBody>
                  <a:tcPr anchor="ctr">
                    <a:solidFill>
                      <a:schemeClr val="tx1">
                        <a:lumMod val="65000"/>
                        <a:lumOff val="35000"/>
                      </a:schemeClr>
                    </a:solidFill>
                  </a:tcPr>
                </a:tc>
                <a:tc>
                  <a:txBody>
                    <a:bodyPr/>
                    <a:lstStyle/>
                    <a:p>
                      <a:pPr algn="ctr"/>
                      <a:endParaRPr lang="en-US" sz="1200" b="1" dirty="0">
                        <a:solidFill>
                          <a:schemeClr val="bg1"/>
                        </a:solidFill>
                      </a:endParaRPr>
                    </a:p>
                    <a:p>
                      <a:pPr algn="ctr"/>
                      <a:r>
                        <a:rPr lang="en-US" sz="1200" b="1" dirty="0">
                          <a:solidFill>
                            <a:schemeClr val="bg1"/>
                          </a:solidFill>
                        </a:rPr>
                        <a:t>Prevail</a:t>
                      </a:r>
                    </a:p>
                    <a:p>
                      <a:pPr algn="ctr"/>
                      <a:r>
                        <a:rPr lang="en-US" sz="1200" b="1" dirty="0">
                          <a:solidFill>
                            <a:schemeClr val="bg1"/>
                          </a:solidFill>
                        </a:rPr>
                        <a:t>Rating </a:t>
                      </a:r>
                    </a:p>
                    <a:p>
                      <a:pPr algn="ctr"/>
                      <a:r>
                        <a:rPr lang="en-US" sz="900" b="0" dirty="0">
                          <a:solidFill>
                            <a:schemeClr val="bg1"/>
                          </a:solidFill>
                        </a:rPr>
                        <a:t> (1 = lowest  5= highest))</a:t>
                      </a:r>
                    </a:p>
                    <a:p>
                      <a:endParaRPr lang="en-US" sz="900" b="0" dirty="0">
                        <a:solidFill>
                          <a:schemeClr val="bg1"/>
                        </a:solidFill>
                      </a:endParaRPr>
                    </a:p>
                  </a:txBody>
                  <a:tcPr anchor="ctr">
                    <a:solidFill>
                      <a:schemeClr val="tx1">
                        <a:lumMod val="65000"/>
                        <a:lumOff val="35000"/>
                      </a:schemeClr>
                    </a:solidFill>
                  </a:tcPr>
                </a:tc>
                <a:tc>
                  <a:txBody>
                    <a:bodyPr/>
                    <a:lstStyle/>
                    <a:p>
                      <a:pPr algn="ctr"/>
                      <a:endParaRPr lang="en-US" sz="1200" b="1" dirty="0">
                        <a:solidFill>
                          <a:schemeClr val="bg1"/>
                        </a:solidFill>
                      </a:endParaRPr>
                    </a:p>
                    <a:p>
                      <a:pPr algn="ctr"/>
                      <a:r>
                        <a:rPr lang="en-US" sz="1200" b="1" dirty="0">
                          <a:solidFill>
                            <a:schemeClr val="bg1"/>
                          </a:solidFill>
                        </a:rPr>
                        <a:t>Box</a:t>
                      </a:r>
                    </a:p>
                    <a:p>
                      <a:pPr algn="ctr"/>
                      <a:r>
                        <a:rPr lang="en-US" sz="1200" b="1" dirty="0">
                          <a:solidFill>
                            <a:schemeClr val="bg1"/>
                          </a:solidFill>
                        </a:rPr>
                        <a:t>Rating </a:t>
                      </a:r>
                    </a:p>
                    <a:p>
                      <a:pPr algn="ctr"/>
                      <a:r>
                        <a:rPr lang="en-US" sz="900" b="0" dirty="0">
                          <a:solidFill>
                            <a:schemeClr val="bg1"/>
                          </a:solidFill>
                        </a:rPr>
                        <a:t> (1 = lowest  5= highest))</a:t>
                      </a:r>
                    </a:p>
                    <a:p>
                      <a:endParaRPr lang="en-US" sz="900" b="0" dirty="0">
                        <a:solidFill>
                          <a:schemeClr val="bg1"/>
                        </a:solidFill>
                      </a:endParaRPr>
                    </a:p>
                  </a:txBody>
                  <a:tcPr anchor="ctr">
                    <a:solidFill>
                      <a:schemeClr val="tx1">
                        <a:lumMod val="65000"/>
                        <a:lumOff val="35000"/>
                      </a:schemeClr>
                    </a:solidFill>
                  </a:tcPr>
                </a:tc>
                <a:tc>
                  <a:txBody>
                    <a:bodyPr/>
                    <a:lstStyle/>
                    <a:p>
                      <a:r>
                        <a:rPr lang="en-US" sz="1200" b="1" dirty="0">
                          <a:solidFill>
                            <a:schemeClr val="bg1"/>
                          </a:solidFill>
                        </a:rPr>
                        <a:t>Provide any Comments</a:t>
                      </a:r>
                    </a:p>
                  </a:txBody>
                  <a:tcPr anchor="ctr">
                    <a:solidFill>
                      <a:schemeClr val="tx1">
                        <a:lumMod val="65000"/>
                        <a:lumOff val="35000"/>
                      </a:schemeClr>
                    </a:solidFill>
                  </a:tcPr>
                </a:tc>
                <a:extLst>
                  <a:ext uri="{0D108BD9-81ED-4DB2-BD59-A6C34878D82A}">
                    <a16:rowId xmlns:a16="http://schemas.microsoft.com/office/drawing/2014/main" val="3280410612"/>
                  </a:ext>
                </a:extLst>
              </a:tr>
              <a:tr h="4123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kern="1200" noProof="0" dirty="0">
                        <a:solidFill>
                          <a:schemeClr val="dk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noProof="0" dirty="0">
                          <a:solidFill>
                            <a:schemeClr val="dk1"/>
                          </a:solidFill>
                          <a:latin typeface="+mn-lt"/>
                          <a:ea typeface="+mn-ea"/>
                          <a:cs typeface="+mn-cs"/>
                        </a:rPr>
                        <a:t>General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mn-lt"/>
                        <a:ea typeface="+mn-ea"/>
                        <a:cs typeface="+mn-cs"/>
                      </a:endParaRPr>
                    </a:p>
                  </a:txBody>
                  <a:tcPr anchor="ctr">
                    <a:lnR w="12700" cap="flat" cmpd="sng" algn="ctr">
                      <a:solidFill>
                        <a:schemeClr val="tx1"/>
                      </a:solidFill>
                      <a:prstDash val="solid"/>
                      <a:round/>
                      <a:headEnd type="none" w="med" len="med"/>
                      <a:tailEnd type="none" w="med" len="med"/>
                    </a:lnR>
                    <a:solidFill>
                      <a:schemeClr val="accent3">
                        <a:lumMod val="40000"/>
                        <a:lumOff val="60000"/>
                      </a:schemeClr>
                    </a:solidFill>
                  </a:tcPr>
                </a:tc>
                <a:tc>
                  <a:txBody>
                    <a:bodyPr/>
                    <a:lstStyle/>
                    <a:p>
                      <a:pPr algn="l"/>
                      <a:r>
                        <a:rPr lang="en-US" sz="1000" dirty="0"/>
                        <a:t>Modern Platform – seamless User experience / user interface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l"/>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val="321411042"/>
                  </a:ext>
                </a:extLst>
              </a:tr>
              <a:tr h="267734">
                <a:tc rowSpan="2">
                  <a:txBody>
                    <a:bodyPr/>
                    <a:lstStyle/>
                    <a:p>
                      <a:pPr algn="ctr"/>
                      <a:r>
                        <a:rPr lang="en-US" sz="1000" dirty="0"/>
                        <a:t>Ingest Documents</a:t>
                      </a:r>
                    </a:p>
                  </a:txBody>
                  <a:tcPr anchor="ct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l"/>
                      <a:r>
                        <a:rPr lang="en-US" sz="1000" dirty="0"/>
                        <a:t>Ease of document upload / download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algn="l" defTabSz="9144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711111541"/>
                  </a:ext>
                </a:extLst>
              </a:tr>
              <a:tr h="290008">
                <a:tc vMerge="1">
                  <a:txBody>
                    <a:bodyPr/>
                    <a:lstStyle/>
                    <a:p>
                      <a:pPr algn="ctr"/>
                      <a:endParaRPr lang="en-US" sz="1000" dirty="0"/>
                    </a:p>
                  </a:txBody>
                  <a:tcPr anchor="ctr"/>
                </a:tc>
                <a:tc>
                  <a:txBody>
                    <a:bodyPr/>
                    <a:lstStyle/>
                    <a:p>
                      <a:pPr algn="l"/>
                      <a:r>
                        <a:rPr lang="en-US" sz="1000" dirty="0"/>
                        <a:t>Camera scan documents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algn="l" defTabSz="9144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980289851"/>
                  </a:ext>
                </a:extLst>
              </a:tr>
              <a:tr h="294540">
                <a:tc rowSpan="2">
                  <a:txBody>
                    <a:bodyPr/>
                    <a:lstStyle/>
                    <a:p>
                      <a:pPr algn="ctr"/>
                      <a:r>
                        <a:rPr lang="en-US" sz="1000" dirty="0"/>
                        <a:t>Store &amp; Organize Documents</a:t>
                      </a:r>
                    </a:p>
                  </a:txBody>
                  <a:tcPr anchor="ctr">
                    <a:lnR w="12700" cap="flat" cmpd="sng" algn="ctr">
                      <a:solidFill>
                        <a:schemeClr val="tx1"/>
                      </a:solidFill>
                      <a:prstDash val="solid"/>
                      <a:round/>
                      <a:headEnd type="none" w="med" len="med"/>
                      <a:tailEnd type="none" w="med" len="med"/>
                    </a:lnR>
                    <a:solidFill>
                      <a:schemeClr val="accent3">
                        <a:lumMod val="40000"/>
                        <a:lumOff val="60000"/>
                      </a:schemeClr>
                    </a:solidFill>
                  </a:tcPr>
                </a:tc>
                <a:tc>
                  <a:txBody>
                    <a:bodyPr/>
                    <a:lstStyle/>
                    <a:p>
                      <a:pPr algn="l"/>
                      <a:r>
                        <a:rPr lang="en-US" sz="1000" dirty="0"/>
                        <a:t>Seamless storage and organization of documents / folder creation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marL="0" algn="l" defTabSz="9144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val="4115325096"/>
                  </a:ext>
                </a:extLst>
              </a:tr>
              <a:tr h="312391">
                <a:tc vMerge="1">
                  <a:txBody>
                    <a:bodyPr/>
                    <a:lstStyle/>
                    <a:p>
                      <a:pPr algn="ctr"/>
                      <a:endParaRPr lang="en-US" sz="1000" dirty="0"/>
                    </a:p>
                  </a:txBody>
                  <a:tcPr anchor="ctr"/>
                </a:tc>
                <a:tc>
                  <a:txBody>
                    <a:bodyPr/>
                    <a:lstStyle/>
                    <a:p>
                      <a:pPr algn="l"/>
                      <a:r>
                        <a:rPr lang="en-US" sz="1000" dirty="0"/>
                        <a:t>Document search / tagging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marL="0" algn="l" defTabSz="9144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val="3943253870"/>
                  </a:ext>
                </a:extLst>
              </a:tr>
              <a:tr h="412356">
                <a:tc rowSpan="2">
                  <a:txBody>
                    <a:bodyPr/>
                    <a:lstStyle/>
                    <a:p>
                      <a:pPr algn="ctr"/>
                      <a:r>
                        <a:rPr lang="en-US" sz="1000" dirty="0"/>
                        <a:t>Secure File Sharing</a:t>
                      </a:r>
                    </a:p>
                  </a:txBody>
                  <a:tcPr anchor="ct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l"/>
                      <a:r>
                        <a:rPr lang="en-US" sz="1000" dirty="0"/>
                        <a:t>Ease of document sharing (externally)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algn="l" defTabSz="9144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458901909"/>
                  </a:ext>
                </a:extLst>
              </a:tr>
              <a:tr h="385923">
                <a:tc vMerge="1">
                  <a:txBody>
                    <a:bodyPr/>
                    <a:lstStyle/>
                    <a:p>
                      <a:pPr algn="ctr"/>
                      <a:endParaRPr lang="en-US" sz="1000" dirty="0"/>
                    </a:p>
                  </a:txBody>
                  <a:tcPr anchor="ctr"/>
                </a:tc>
                <a:tc>
                  <a:txBody>
                    <a:bodyPr/>
                    <a:lstStyle/>
                    <a:p>
                      <a:pPr algn="l"/>
                      <a:r>
                        <a:rPr lang="en-US" sz="1000" dirty="0"/>
                        <a:t>Granular permissions (i.e., read-only, expiry dates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algn="l" defTabSz="9144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199354802"/>
                  </a:ext>
                </a:extLst>
              </a:tr>
            </a:tbl>
          </a:graphicData>
        </a:graphic>
      </p:graphicFrame>
      <p:sp>
        <p:nvSpPr>
          <p:cNvPr id="5" name="Title 1">
            <a:extLst>
              <a:ext uri="{FF2B5EF4-FFF2-40B4-BE49-F238E27FC236}">
                <a16:creationId xmlns:a16="http://schemas.microsoft.com/office/drawing/2014/main" id="{FC69C6B8-77B2-4DDA-BE94-7302BE116DD6}"/>
              </a:ext>
            </a:extLst>
          </p:cNvPr>
          <p:cNvSpPr>
            <a:spLocks noGrp="1"/>
          </p:cNvSpPr>
          <p:nvPr>
            <p:ph type="title"/>
          </p:nvPr>
        </p:nvSpPr>
        <p:spPr>
          <a:xfrm>
            <a:off x="340360" y="0"/>
            <a:ext cx="10515600" cy="1325563"/>
          </a:xfrm>
        </p:spPr>
        <p:txBody>
          <a:bodyPr/>
          <a:lstStyle/>
          <a:p>
            <a:r>
              <a:rPr lang="en-US" b="1" dirty="0">
                <a:solidFill>
                  <a:srgbClr val="00B050"/>
                </a:solidFill>
              </a:rPr>
              <a:t>Vendor App - Employee Testing</a:t>
            </a:r>
          </a:p>
        </p:txBody>
      </p:sp>
    </p:spTree>
    <p:extLst>
      <p:ext uri="{BB962C8B-B14F-4D97-AF65-F5344CB8AC3E}">
        <p14:creationId xmlns:p14="http://schemas.microsoft.com/office/powerpoint/2010/main" val="2761139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BEE445E-A5EF-4E33-9F89-BAA761F1BECF}"/>
              </a:ext>
            </a:extLst>
          </p:cNvPr>
          <p:cNvSpPr/>
          <p:nvPr/>
        </p:nvSpPr>
        <p:spPr>
          <a:xfrm>
            <a:off x="0" y="296195"/>
            <a:ext cx="5598039" cy="52023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Vendor Comparison</a:t>
            </a:r>
          </a:p>
        </p:txBody>
      </p:sp>
      <p:sp>
        <p:nvSpPr>
          <p:cNvPr id="12" name="Rectangle 11">
            <a:extLst>
              <a:ext uri="{FF2B5EF4-FFF2-40B4-BE49-F238E27FC236}">
                <a16:creationId xmlns:a16="http://schemas.microsoft.com/office/drawing/2014/main" id="{165A961B-AF85-4EB9-8853-400ED249AABE}"/>
              </a:ext>
            </a:extLst>
          </p:cNvPr>
          <p:cNvSpPr/>
          <p:nvPr/>
        </p:nvSpPr>
        <p:spPr>
          <a:xfrm>
            <a:off x="1887561" y="2097490"/>
            <a:ext cx="3094258" cy="475503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17" name="Rectangle 16">
            <a:extLst>
              <a:ext uri="{FF2B5EF4-FFF2-40B4-BE49-F238E27FC236}">
                <a16:creationId xmlns:a16="http://schemas.microsoft.com/office/drawing/2014/main" id="{BB4BD777-0F87-47AB-B383-A223F8D7090D}"/>
              </a:ext>
            </a:extLst>
          </p:cNvPr>
          <p:cNvSpPr/>
          <p:nvPr/>
        </p:nvSpPr>
        <p:spPr>
          <a:xfrm>
            <a:off x="8905908" y="2097490"/>
            <a:ext cx="3094258" cy="475503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3" name="Rectangle 2">
            <a:extLst>
              <a:ext uri="{FF2B5EF4-FFF2-40B4-BE49-F238E27FC236}">
                <a16:creationId xmlns:a16="http://schemas.microsoft.com/office/drawing/2014/main" id="{106D79D6-E6E9-4333-A74F-6301D84D2C70}"/>
              </a:ext>
            </a:extLst>
          </p:cNvPr>
          <p:cNvSpPr/>
          <p:nvPr/>
        </p:nvSpPr>
        <p:spPr>
          <a:xfrm>
            <a:off x="2096254" y="1282067"/>
            <a:ext cx="2690037" cy="52023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rPr>
              <a:t>Top choice for POC</a:t>
            </a:r>
          </a:p>
        </p:txBody>
      </p:sp>
      <p:sp>
        <p:nvSpPr>
          <p:cNvPr id="20" name="Rectangle 19">
            <a:extLst>
              <a:ext uri="{FF2B5EF4-FFF2-40B4-BE49-F238E27FC236}">
                <a16:creationId xmlns:a16="http://schemas.microsoft.com/office/drawing/2014/main" id="{A7D30D27-C950-4C92-9D34-BF1B99297F28}"/>
              </a:ext>
            </a:extLst>
          </p:cNvPr>
          <p:cNvSpPr/>
          <p:nvPr/>
        </p:nvSpPr>
        <p:spPr>
          <a:xfrm>
            <a:off x="5382520" y="2097490"/>
            <a:ext cx="3094258" cy="475503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7" name="Rectangle 6">
            <a:extLst>
              <a:ext uri="{FF2B5EF4-FFF2-40B4-BE49-F238E27FC236}">
                <a16:creationId xmlns:a16="http://schemas.microsoft.com/office/drawing/2014/main" id="{FCA707FE-4CC5-4EF3-8442-F0BB21FE097C}"/>
              </a:ext>
            </a:extLst>
          </p:cNvPr>
          <p:cNvSpPr/>
          <p:nvPr/>
        </p:nvSpPr>
        <p:spPr>
          <a:xfrm>
            <a:off x="4300" y="2668731"/>
            <a:ext cx="1883261" cy="79415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lumMod val="95000"/>
                </a:schemeClr>
              </a:solidFill>
            </a:endParaRPr>
          </a:p>
          <a:p>
            <a:r>
              <a:rPr lang="en-US" sz="1400" dirty="0">
                <a:solidFill>
                  <a:schemeClr val="bg1">
                    <a:lumMod val="95000"/>
                  </a:schemeClr>
                </a:solidFill>
              </a:rPr>
              <a:t>Meets Requirements Out-of-Box</a:t>
            </a:r>
          </a:p>
          <a:p>
            <a:endParaRPr lang="en-US" sz="1400" dirty="0">
              <a:solidFill>
                <a:schemeClr val="bg1">
                  <a:lumMod val="95000"/>
                </a:schemeClr>
              </a:solidFill>
            </a:endParaRPr>
          </a:p>
        </p:txBody>
      </p:sp>
      <p:sp>
        <p:nvSpPr>
          <p:cNvPr id="8" name="Rectangle 7">
            <a:extLst>
              <a:ext uri="{FF2B5EF4-FFF2-40B4-BE49-F238E27FC236}">
                <a16:creationId xmlns:a16="http://schemas.microsoft.com/office/drawing/2014/main" id="{E268D084-E630-4CC5-9F45-83C902127784}"/>
              </a:ext>
            </a:extLst>
          </p:cNvPr>
          <p:cNvSpPr/>
          <p:nvPr/>
        </p:nvSpPr>
        <p:spPr>
          <a:xfrm>
            <a:off x="4300" y="3794890"/>
            <a:ext cx="1883261" cy="79415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lumMod val="95000"/>
                </a:schemeClr>
              </a:solidFill>
            </a:endParaRPr>
          </a:p>
          <a:p>
            <a:r>
              <a:rPr lang="en-US" sz="1400" dirty="0">
                <a:solidFill>
                  <a:schemeClr val="bg1">
                    <a:lumMod val="95000"/>
                  </a:schemeClr>
                </a:solidFill>
              </a:rPr>
              <a:t>User Experience Testing (App test)</a:t>
            </a:r>
          </a:p>
          <a:p>
            <a:endParaRPr lang="en-US" sz="1400" dirty="0">
              <a:solidFill>
                <a:schemeClr val="bg1">
                  <a:lumMod val="95000"/>
                </a:schemeClr>
              </a:solidFill>
            </a:endParaRPr>
          </a:p>
        </p:txBody>
      </p:sp>
      <p:sp>
        <p:nvSpPr>
          <p:cNvPr id="9" name="Rectangle 8">
            <a:extLst>
              <a:ext uri="{FF2B5EF4-FFF2-40B4-BE49-F238E27FC236}">
                <a16:creationId xmlns:a16="http://schemas.microsoft.com/office/drawing/2014/main" id="{D61AC9BC-9361-499C-8CAC-90191C1A528B}"/>
              </a:ext>
            </a:extLst>
          </p:cNvPr>
          <p:cNvSpPr/>
          <p:nvPr/>
        </p:nvSpPr>
        <p:spPr>
          <a:xfrm>
            <a:off x="4300" y="5875079"/>
            <a:ext cx="1883261" cy="69440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lumMod val="95000"/>
                </a:schemeClr>
              </a:solidFill>
            </a:endParaRPr>
          </a:p>
          <a:p>
            <a:r>
              <a:rPr lang="en-US" sz="1400" dirty="0">
                <a:solidFill>
                  <a:schemeClr val="bg1">
                    <a:lumMod val="95000"/>
                  </a:schemeClr>
                </a:solidFill>
              </a:rPr>
              <a:t>Vendor Experience working with Financial Institutions</a:t>
            </a:r>
          </a:p>
          <a:p>
            <a:endParaRPr lang="en-US" sz="1400" dirty="0">
              <a:solidFill>
                <a:schemeClr val="bg1">
                  <a:lumMod val="95000"/>
                </a:schemeClr>
              </a:solidFill>
            </a:endParaRPr>
          </a:p>
        </p:txBody>
      </p:sp>
      <p:sp>
        <p:nvSpPr>
          <p:cNvPr id="11" name="Rectangle 10">
            <a:extLst>
              <a:ext uri="{FF2B5EF4-FFF2-40B4-BE49-F238E27FC236}">
                <a16:creationId xmlns:a16="http://schemas.microsoft.com/office/drawing/2014/main" id="{0EFA4D9D-1B83-4B9D-8FDD-EC6F762A63DF}"/>
              </a:ext>
            </a:extLst>
          </p:cNvPr>
          <p:cNvSpPr/>
          <p:nvPr/>
        </p:nvSpPr>
        <p:spPr>
          <a:xfrm>
            <a:off x="4300" y="4910293"/>
            <a:ext cx="1883261" cy="72364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lumMod val="95000"/>
                </a:schemeClr>
              </a:solidFill>
            </a:endParaRPr>
          </a:p>
          <a:p>
            <a:r>
              <a:rPr lang="en-US" sz="1400" dirty="0">
                <a:solidFill>
                  <a:schemeClr val="bg1">
                    <a:lumMod val="95000"/>
                  </a:schemeClr>
                </a:solidFill>
              </a:rPr>
              <a:t>Security</a:t>
            </a:r>
          </a:p>
          <a:p>
            <a:endParaRPr lang="en-US" sz="1400" dirty="0">
              <a:solidFill>
                <a:schemeClr val="bg1">
                  <a:lumMod val="95000"/>
                </a:schemeClr>
              </a:solidFill>
            </a:endParaRPr>
          </a:p>
        </p:txBody>
      </p:sp>
      <p:sp>
        <p:nvSpPr>
          <p:cNvPr id="2" name="Rectangle 1">
            <a:extLst>
              <a:ext uri="{FF2B5EF4-FFF2-40B4-BE49-F238E27FC236}">
                <a16:creationId xmlns:a16="http://schemas.microsoft.com/office/drawing/2014/main" id="{7846E26F-F54D-47CD-A9BE-2CD6B4E09D6A}"/>
              </a:ext>
            </a:extLst>
          </p:cNvPr>
          <p:cNvSpPr/>
          <p:nvPr/>
        </p:nvSpPr>
        <p:spPr>
          <a:xfrm>
            <a:off x="1880728" y="2668731"/>
            <a:ext cx="3094257" cy="794158"/>
          </a:xfrm>
          <a:prstGeom prst="rect">
            <a:avLst/>
          </a:prstGeom>
          <a:solidFill>
            <a:schemeClr val="bg2">
              <a:lumMod val="90000"/>
              <a:alpha val="58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
            </a:pPr>
            <a:r>
              <a:rPr lang="en-US" sz="1400" b="1" dirty="0">
                <a:solidFill>
                  <a:prstClr val="black"/>
                </a:solidFill>
              </a:rPr>
              <a:t>Meets all business requirements out-of-box </a:t>
            </a:r>
            <a:r>
              <a:rPr lang="en-US" sz="1400" dirty="0">
                <a:solidFill>
                  <a:prstClr val="black"/>
                </a:solidFill>
              </a:rPr>
              <a:t>for POC and long-term roadmap (top 3 use cases)</a:t>
            </a:r>
          </a:p>
        </p:txBody>
      </p:sp>
      <p:sp>
        <p:nvSpPr>
          <p:cNvPr id="13" name="Rectangle 12">
            <a:extLst>
              <a:ext uri="{FF2B5EF4-FFF2-40B4-BE49-F238E27FC236}">
                <a16:creationId xmlns:a16="http://schemas.microsoft.com/office/drawing/2014/main" id="{CFDEBB99-DD9D-4CAB-801E-FEFD91D21625}"/>
              </a:ext>
            </a:extLst>
          </p:cNvPr>
          <p:cNvSpPr/>
          <p:nvPr/>
        </p:nvSpPr>
        <p:spPr>
          <a:xfrm>
            <a:off x="1876818" y="3784134"/>
            <a:ext cx="3094257" cy="794158"/>
          </a:xfrm>
          <a:prstGeom prst="rect">
            <a:avLst/>
          </a:prstGeom>
          <a:solidFill>
            <a:schemeClr val="bg2">
              <a:lumMod val="90000"/>
              <a:alpha val="58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b="1" dirty="0">
                <a:solidFill>
                  <a:schemeClr val="tx1"/>
                </a:solidFill>
              </a:rPr>
              <a:t>Highest score on user experience </a:t>
            </a:r>
            <a:r>
              <a:rPr lang="en-US" sz="1400" dirty="0">
                <a:solidFill>
                  <a:schemeClr val="tx1"/>
                </a:solidFill>
              </a:rPr>
              <a:t>testing; most testers selected it as favorite overall app</a:t>
            </a:r>
          </a:p>
        </p:txBody>
      </p:sp>
      <p:sp>
        <p:nvSpPr>
          <p:cNvPr id="14" name="Rectangle 13">
            <a:extLst>
              <a:ext uri="{FF2B5EF4-FFF2-40B4-BE49-F238E27FC236}">
                <a16:creationId xmlns:a16="http://schemas.microsoft.com/office/drawing/2014/main" id="{86771BB7-2973-4C80-9DE3-E91F139DE0B0}"/>
              </a:ext>
            </a:extLst>
          </p:cNvPr>
          <p:cNvSpPr/>
          <p:nvPr/>
        </p:nvSpPr>
        <p:spPr>
          <a:xfrm>
            <a:off x="1887557" y="5037022"/>
            <a:ext cx="3094257" cy="609018"/>
          </a:xfrm>
          <a:prstGeom prst="rect">
            <a:avLst/>
          </a:prstGeom>
          <a:solidFill>
            <a:schemeClr val="bg2">
              <a:lumMod val="9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b="1" dirty="0">
                <a:solidFill>
                  <a:schemeClr val="tx1"/>
                </a:solidFill>
              </a:rPr>
              <a:t>Bank-grade security </a:t>
            </a:r>
            <a:r>
              <a:rPr lang="en-US" sz="1400" dirty="0">
                <a:solidFill>
                  <a:schemeClr val="tx1"/>
                </a:solidFill>
              </a:rPr>
              <a:t>(SOC1, SOC2 in progress, PCI, GDPR, SSL, encryption)</a:t>
            </a:r>
          </a:p>
        </p:txBody>
      </p:sp>
      <p:sp>
        <p:nvSpPr>
          <p:cNvPr id="15" name="Rectangle 14">
            <a:extLst>
              <a:ext uri="{FF2B5EF4-FFF2-40B4-BE49-F238E27FC236}">
                <a16:creationId xmlns:a16="http://schemas.microsoft.com/office/drawing/2014/main" id="{84FD716E-7C5A-4D9A-87AE-B18081513738}"/>
              </a:ext>
            </a:extLst>
          </p:cNvPr>
          <p:cNvSpPr/>
          <p:nvPr/>
        </p:nvSpPr>
        <p:spPr>
          <a:xfrm>
            <a:off x="1891791" y="5887185"/>
            <a:ext cx="3094257" cy="831275"/>
          </a:xfrm>
          <a:prstGeom prst="rect">
            <a:avLst/>
          </a:prstGeom>
          <a:solidFill>
            <a:schemeClr val="bg2">
              <a:lumMod val="9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b="1" dirty="0">
                <a:solidFill>
                  <a:schemeClr val="tx1"/>
                </a:solidFill>
              </a:rPr>
              <a:t>Examples of FI partnerships </a:t>
            </a:r>
            <a:r>
              <a:rPr lang="en-US" sz="1400" dirty="0">
                <a:solidFill>
                  <a:schemeClr val="tx1"/>
                </a:solidFill>
              </a:rPr>
              <a:t>in market (CI Financial, </a:t>
            </a:r>
            <a:r>
              <a:rPr lang="en-US" sz="1400" dirty="0" err="1">
                <a:solidFill>
                  <a:schemeClr val="tx1"/>
                </a:solidFill>
              </a:rPr>
              <a:t>Coinsquare</a:t>
            </a:r>
            <a:r>
              <a:rPr lang="en-US" sz="1400" dirty="0">
                <a:solidFill>
                  <a:schemeClr val="tx1"/>
                </a:solidFill>
              </a:rPr>
              <a:t>, </a:t>
            </a:r>
            <a:r>
              <a:rPr lang="en-US" sz="1400" dirty="0" err="1">
                <a:solidFill>
                  <a:schemeClr val="tx1"/>
                </a:solidFill>
              </a:rPr>
              <a:t>Clarfeld</a:t>
            </a:r>
            <a:r>
              <a:rPr lang="en-US" sz="1400" dirty="0">
                <a:solidFill>
                  <a:schemeClr val="tx1"/>
                </a:solidFill>
              </a:rPr>
              <a:t> Wealth, </a:t>
            </a:r>
            <a:r>
              <a:rPr lang="en-US" sz="1400" dirty="0" err="1">
                <a:solidFill>
                  <a:schemeClr val="tx1"/>
                </a:solidFill>
              </a:rPr>
              <a:t>Bailard</a:t>
            </a:r>
            <a:r>
              <a:rPr lang="en-US" sz="1400" dirty="0">
                <a:solidFill>
                  <a:schemeClr val="tx1"/>
                </a:solidFill>
              </a:rPr>
              <a:t>, Mandeville)</a:t>
            </a:r>
          </a:p>
        </p:txBody>
      </p:sp>
      <p:pic>
        <p:nvPicPr>
          <p:cNvPr id="9218" name="Picture 2" descr="The Industry-Leading Digital Vault Platform for Documents | FutureVault">
            <a:extLst>
              <a:ext uri="{FF2B5EF4-FFF2-40B4-BE49-F238E27FC236}">
                <a16:creationId xmlns:a16="http://schemas.microsoft.com/office/drawing/2014/main" id="{421F8CAA-8472-4D5E-9018-1364429EEC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92" t="20393" r="6261" b="12170"/>
          <a:stretch/>
        </p:blipFill>
        <p:spPr bwMode="auto">
          <a:xfrm>
            <a:off x="2421454" y="2031668"/>
            <a:ext cx="1802103" cy="457204"/>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9220" name="Picture 4" descr="box-logo-BF13409756-seeklogo.com - Authy">
            <a:extLst>
              <a:ext uri="{FF2B5EF4-FFF2-40B4-BE49-F238E27FC236}">
                <a16:creationId xmlns:a16="http://schemas.microsoft.com/office/drawing/2014/main" id="{13076E66-F135-41F8-BCB6-2550436454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86" b="17428"/>
          <a:stretch/>
        </p:blipFill>
        <p:spPr bwMode="auto">
          <a:xfrm>
            <a:off x="6250002" y="1933445"/>
            <a:ext cx="968781" cy="557470"/>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9222" name="Picture 6" descr="Move Over, Dropbox - Announcing PreVeil Drive's Encrypted File Sharing.  Because Hackers Can't Steal What They Can't See.">
            <a:extLst>
              <a:ext uri="{FF2B5EF4-FFF2-40B4-BE49-F238E27FC236}">
                <a16:creationId xmlns:a16="http://schemas.microsoft.com/office/drawing/2014/main" id="{B490F70F-DDD8-4279-AD09-EAA5C02688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0415" y="2061910"/>
            <a:ext cx="1144065" cy="463460"/>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B86F8952-FD14-41A4-A6DB-290A634716B7}"/>
              </a:ext>
            </a:extLst>
          </p:cNvPr>
          <p:cNvSpPr/>
          <p:nvPr/>
        </p:nvSpPr>
        <p:spPr>
          <a:xfrm>
            <a:off x="5382519" y="3794890"/>
            <a:ext cx="3094257" cy="794158"/>
          </a:xfrm>
          <a:prstGeom prst="rect">
            <a:avLst/>
          </a:prstGeom>
          <a:solidFill>
            <a:schemeClr val="bg2">
              <a:lumMod val="9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b="1" dirty="0">
                <a:solidFill>
                  <a:schemeClr val="tx1"/>
                </a:solidFill>
              </a:rPr>
              <a:t>Close second score on user experience </a:t>
            </a:r>
            <a:r>
              <a:rPr lang="en-US" sz="1400" dirty="0">
                <a:solidFill>
                  <a:schemeClr val="tx1"/>
                </a:solidFill>
              </a:rPr>
              <a:t>testing; several testers selected it as favorite overall app</a:t>
            </a:r>
          </a:p>
        </p:txBody>
      </p:sp>
      <p:sp>
        <p:nvSpPr>
          <p:cNvPr id="22" name="Rectangle 21">
            <a:extLst>
              <a:ext uri="{FF2B5EF4-FFF2-40B4-BE49-F238E27FC236}">
                <a16:creationId xmlns:a16="http://schemas.microsoft.com/office/drawing/2014/main" id="{EA7AD809-44B5-4F99-A8B9-1C455CCCD247}"/>
              </a:ext>
            </a:extLst>
          </p:cNvPr>
          <p:cNvSpPr/>
          <p:nvPr/>
        </p:nvSpPr>
        <p:spPr>
          <a:xfrm>
            <a:off x="5382519" y="2697341"/>
            <a:ext cx="3094257" cy="856984"/>
          </a:xfrm>
          <a:prstGeom prst="rect">
            <a:avLst/>
          </a:prstGeom>
          <a:solidFill>
            <a:schemeClr val="bg2">
              <a:lumMod val="9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b="1" dirty="0">
                <a:solidFill>
                  <a:schemeClr val="tx1"/>
                </a:solidFill>
              </a:rPr>
              <a:t>Partially meets business requirements</a:t>
            </a:r>
            <a:r>
              <a:rPr lang="en-US" sz="1400" dirty="0">
                <a:solidFill>
                  <a:schemeClr val="tx1"/>
                </a:solidFill>
              </a:rPr>
              <a:t> for POC. Long-term roadmap will require additional development/ partnerships.</a:t>
            </a:r>
          </a:p>
        </p:txBody>
      </p:sp>
      <p:sp>
        <p:nvSpPr>
          <p:cNvPr id="23" name="Rectangle 22">
            <a:extLst>
              <a:ext uri="{FF2B5EF4-FFF2-40B4-BE49-F238E27FC236}">
                <a16:creationId xmlns:a16="http://schemas.microsoft.com/office/drawing/2014/main" id="{BA7103E5-1669-40C7-8B2F-0F816AF916DE}"/>
              </a:ext>
            </a:extLst>
          </p:cNvPr>
          <p:cNvSpPr/>
          <p:nvPr/>
        </p:nvSpPr>
        <p:spPr>
          <a:xfrm>
            <a:off x="5382517" y="4987708"/>
            <a:ext cx="3094257" cy="674848"/>
          </a:xfrm>
          <a:prstGeom prst="rect">
            <a:avLst/>
          </a:prstGeom>
          <a:solidFill>
            <a:schemeClr val="bg2">
              <a:lumMod val="9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b="1" dirty="0">
                <a:solidFill>
                  <a:schemeClr val="tx1"/>
                </a:solidFill>
              </a:rPr>
              <a:t>Bank-grade security </a:t>
            </a:r>
            <a:r>
              <a:rPr lang="en-US" sz="1400" dirty="0">
                <a:solidFill>
                  <a:schemeClr val="tx1"/>
                </a:solidFill>
              </a:rPr>
              <a:t>(2FA, AES-256 bit encryption, watermarking, classification restrictions, GDPR )</a:t>
            </a:r>
          </a:p>
        </p:txBody>
      </p:sp>
      <p:sp>
        <p:nvSpPr>
          <p:cNvPr id="24" name="Rectangle 23">
            <a:extLst>
              <a:ext uri="{FF2B5EF4-FFF2-40B4-BE49-F238E27FC236}">
                <a16:creationId xmlns:a16="http://schemas.microsoft.com/office/drawing/2014/main" id="{59F72324-90DB-4E21-A230-58A92D6A7541}"/>
              </a:ext>
            </a:extLst>
          </p:cNvPr>
          <p:cNvSpPr/>
          <p:nvPr/>
        </p:nvSpPr>
        <p:spPr>
          <a:xfrm>
            <a:off x="5382517" y="5905251"/>
            <a:ext cx="3094257" cy="856984"/>
          </a:xfrm>
          <a:prstGeom prst="rect">
            <a:avLst/>
          </a:prstGeom>
          <a:solidFill>
            <a:schemeClr val="bg2">
              <a:lumMod val="90000"/>
              <a:alpha val="58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b="1" dirty="0">
                <a:solidFill>
                  <a:schemeClr val="tx1"/>
                </a:solidFill>
              </a:rPr>
              <a:t>Strongest on significant FI partnerships </a:t>
            </a:r>
            <a:r>
              <a:rPr lang="en-US" sz="1400" dirty="0">
                <a:solidFill>
                  <a:schemeClr val="tx1"/>
                </a:solidFill>
              </a:rPr>
              <a:t>in market (Morgan Stanley, FICO, SunTrust Bank, ATB Financial, Nationwide, GE, P&amp;G)</a:t>
            </a:r>
          </a:p>
        </p:txBody>
      </p:sp>
      <p:sp>
        <p:nvSpPr>
          <p:cNvPr id="26" name="Rectangle 25">
            <a:extLst>
              <a:ext uri="{FF2B5EF4-FFF2-40B4-BE49-F238E27FC236}">
                <a16:creationId xmlns:a16="http://schemas.microsoft.com/office/drawing/2014/main" id="{2BA001B7-7F09-41BA-91B9-7449E6680948}"/>
              </a:ext>
            </a:extLst>
          </p:cNvPr>
          <p:cNvSpPr/>
          <p:nvPr/>
        </p:nvSpPr>
        <p:spPr>
          <a:xfrm>
            <a:off x="8905909" y="3803064"/>
            <a:ext cx="3094257" cy="856984"/>
          </a:xfrm>
          <a:prstGeom prst="rect">
            <a:avLst/>
          </a:prstGeom>
          <a:solidFill>
            <a:schemeClr val="bg2">
              <a:lumMod val="9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b="1" dirty="0">
                <a:solidFill>
                  <a:schemeClr val="tx1"/>
                </a:solidFill>
              </a:rPr>
              <a:t>Poor overall score on UX. </a:t>
            </a:r>
            <a:r>
              <a:rPr lang="en-US" sz="1400" dirty="0">
                <a:solidFill>
                  <a:schemeClr val="tx1"/>
                </a:solidFill>
              </a:rPr>
              <a:t>Secure email didn’t work, built on windows, mailbox feel, security limits UX.</a:t>
            </a:r>
          </a:p>
        </p:txBody>
      </p:sp>
      <p:sp>
        <p:nvSpPr>
          <p:cNvPr id="27" name="Rectangle 26">
            <a:extLst>
              <a:ext uri="{FF2B5EF4-FFF2-40B4-BE49-F238E27FC236}">
                <a16:creationId xmlns:a16="http://schemas.microsoft.com/office/drawing/2014/main" id="{D869020F-3364-454A-89B8-99F5D1546EB8}"/>
              </a:ext>
            </a:extLst>
          </p:cNvPr>
          <p:cNvSpPr/>
          <p:nvPr/>
        </p:nvSpPr>
        <p:spPr>
          <a:xfrm>
            <a:off x="8905909" y="5048275"/>
            <a:ext cx="3094257" cy="520236"/>
          </a:xfrm>
          <a:prstGeom prst="rect">
            <a:avLst/>
          </a:prstGeom>
          <a:solidFill>
            <a:schemeClr val="bg2">
              <a:lumMod val="90000"/>
              <a:alpha val="58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b="1" dirty="0">
                <a:solidFill>
                  <a:schemeClr val="tx1"/>
                </a:solidFill>
              </a:rPr>
              <a:t>Most advanced security protocol </a:t>
            </a:r>
            <a:r>
              <a:rPr lang="en-US" sz="1400" dirty="0">
                <a:solidFill>
                  <a:schemeClr val="tx1"/>
                </a:solidFill>
              </a:rPr>
              <a:t>(Zero Knowledge Proof)</a:t>
            </a:r>
          </a:p>
        </p:txBody>
      </p:sp>
      <p:sp>
        <p:nvSpPr>
          <p:cNvPr id="28" name="Rectangle 27">
            <a:extLst>
              <a:ext uri="{FF2B5EF4-FFF2-40B4-BE49-F238E27FC236}">
                <a16:creationId xmlns:a16="http://schemas.microsoft.com/office/drawing/2014/main" id="{FD12C89F-52E0-4CD5-A8FE-3CDF965F9B69}"/>
              </a:ext>
            </a:extLst>
          </p:cNvPr>
          <p:cNvSpPr/>
          <p:nvPr/>
        </p:nvSpPr>
        <p:spPr>
          <a:xfrm>
            <a:off x="8905909" y="5887185"/>
            <a:ext cx="3094257" cy="794158"/>
          </a:xfrm>
          <a:prstGeom prst="rect">
            <a:avLst/>
          </a:prstGeom>
          <a:solidFill>
            <a:schemeClr val="bg2">
              <a:lumMod val="9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b="1" dirty="0">
                <a:solidFill>
                  <a:schemeClr val="tx1"/>
                </a:solidFill>
              </a:rPr>
              <a:t>No examples of FI partnerships in market; </a:t>
            </a:r>
            <a:r>
              <a:rPr lang="en-US" sz="1400" dirty="0">
                <a:solidFill>
                  <a:schemeClr val="tx1"/>
                </a:solidFill>
              </a:rPr>
              <a:t>primary experience with defense industry</a:t>
            </a:r>
          </a:p>
        </p:txBody>
      </p:sp>
      <p:sp>
        <p:nvSpPr>
          <p:cNvPr id="29" name="Rectangle 28">
            <a:extLst>
              <a:ext uri="{FF2B5EF4-FFF2-40B4-BE49-F238E27FC236}">
                <a16:creationId xmlns:a16="http://schemas.microsoft.com/office/drawing/2014/main" id="{D435B464-A5BF-4814-8A95-495433F60587}"/>
              </a:ext>
            </a:extLst>
          </p:cNvPr>
          <p:cNvSpPr/>
          <p:nvPr/>
        </p:nvSpPr>
        <p:spPr>
          <a:xfrm>
            <a:off x="8905906" y="2697341"/>
            <a:ext cx="3094257" cy="856984"/>
          </a:xfrm>
          <a:prstGeom prst="rect">
            <a:avLst/>
          </a:prstGeom>
          <a:solidFill>
            <a:schemeClr val="bg2">
              <a:lumMod val="9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b="1" dirty="0">
                <a:solidFill>
                  <a:schemeClr val="tx1"/>
                </a:solidFill>
              </a:rPr>
              <a:t>Partially meets business requirements</a:t>
            </a:r>
            <a:r>
              <a:rPr lang="en-US" sz="1400" dirty="0">
                <a:solidFill>
                  <a:schemeClr val="tx1"/>
                </a:solidFill>
              </a:rPr>
              <a:t> for POC. Long-term roadmap will require additional development/ partnerships.</a:t>
            </a:r>
          </a:p>
        </p:txBody>
      </p:sp>
      <p:graphicFrame>
        <p:nvGraphicFramePr>
          <p:cNvPr id="6" name="Table 5">
            <a:extLst>
              <a:ext uri="{FF2B5EF4-FFF2-40B4-BE49-F238E27FC236}">
                <a16:creationId xmlns:a16="http://schemas.microsoft.com/office/drawing/2014/main" id="{5F5C38BA-F4E0-4F10-8732-33A4FD38008D}"/>
              </a:ext>
            </a:extLst>
          </p:cNvPr>
          <p:cNvGraphicFramePr>
            <a:graphicFrameLocks noGrp="1"/>
          </p:cNvGraphicFramePr>
          <p:nvPr>
            <p:extLst>
              <p:ext uri="{D42A27DB-BD31-4B8C-83A1-F6EECF244321}">
                <p14:modId xmlns:p14="http://schemas.microsoft.com/office/powerpoint/2010/main" val="2775147303"/>
              </p:ext>
            </p:extLst>
          </p:nvPr>
        </p:nvGraphicFramePr>
        <p:xfrm>
          <a:off x="6265872" y="255413"/>
          <a:ext cx="5598039" cy="1493520"/>
        </p:xfrm>
        <a:graphic>
          <a:graphicData uri="http://schemas.openxmlformats.org/drawingml/2006/table">
            <a:tbl>
              <a:tblPr firstRow="1" bandRow="1">
                <a:tableStyleId>{793D81CF-94F2-401A-BA57-92F5A7B2D0C5}</a:tableStyleId>
              </a:tblPr>
              <a:tblGrid>
                <a:gridCol w="984014">
                  <a:extLst>
                    <a:ext uri="{9D8B030D-6E8A-4147-A177-3AD203B41FA5}">
                      <a16:colId xmlns:a16="http://schemas.microsoft.com/office/drawing/2014/main" val="3453137195"/>
                    </a:ext>
                  </a:extLst>
                </a:gridCol>
                <a:gridCol w="1480457">
                  <a:extLst>
                    <a:ext uri="{9D8B030D-6E8A-4147-A177-3AD203B41FA5}">
                      <a16:colId xmlns:a16="http://schemas.microsoft.com/office/drawing/2014/main" val="3679429498"/>
                    </a:ext>
                  </a:extLst>
                </a:gridCol>
                <a:gridCol w="1665514">
                  <a:extLst>
                    <a:ext uri="{9D8B030D-6E8A-4147-A177-3AD203B41FA5}">
                      <a16:colId xmlns:a16="http://schemas.microsoft.com/office/drawing/2014/main" val="3764841000"/>
                    </a:ext>
                  </a:extLst>
                </a:gridCol>
                <a:gridCol w="1468054">
                  <a:extLst>
                    <a:ext uri="{9D8B030D-6E8A-4147-A177-3AD203B41FA5}">
                      <a16:colId xmlns:a16="http://schemas.microsoft.com/office/drawing/2014/main" val="1696609689"/>
                    </a:ext>
                  </a:extLst>
                </a:gridCol>
              </a:tblGrid>
              <a:tr h="228195">
                <a:tc>
                  <a:txBody>
                    <a:bodyPr/>
                    <a:lstStyle/>
                    <a:p>
                      <a:endParaRPr lang="en-US" sz="1200" b="0" dirty="0">
                        <a:solidFill>
                          <a:schemeClr val="bg1"/>
                        </a:solidFill>
                      </a:endParaRPr>
                    </a:p>
                  </a:txBody>
                  <a:tcPr anchor="ctr">
                    <a:solidFill>
                      <a:schemeClr val="tx1">
                        <a:lumMod val="65000"/>
                        <a:lumOff val="35000"/>
                      </a:schemeClr>
                    </a:solidFill>
                  </a:tcPr>
                </a:tc>
                <a:tc>
                  <a:txBody>
                    <a:bodyPr/>
                    <a:lstStyle/>
                    <a:p>
                      <a:pPr algn="ctr"/>
                      <a:r>
                        <a:rPr lang="en-US" sz="1200" b="0" dirty="0">
                          <a:solidFill>
                            <a:schemeClr val="bg1"/>
                          </a:solidFill>
                        </a:rPr>
                        <a:t>FutureVault </a:t>
                      </a:r>
                    </a:p>
                  </a:txBody>
                  <a:tcPr>
                    <a:solidFill>
                      <a:schemeClr val="tx1">
                        <a:lumMod val="65000"/>
                        <a:lumOff val="35000"/>
                      </a:schemeClr>
                    </a:solidFill>
                  </a:tcPr>
                </a:tc>
                <a:tc>
                  <a:txBody>
                    <a:bodyPr/>
                    <a:lstStyle/>
                    <a:p>
                      <a:pPr algn="ctr"/>
                      <a:r>
                        <a:rPr lang="en-US" sz="1200" b="0" dirty="0">
                          <a:solidFill>
                            <a:schemeClr val="bg1"/>
                          </a:solidFill>
                        </a:rPr>
                        <a:t>Preveil</a:t>
                      </a:r>
                    </a:p>
                  </a:txBody>
                  <a:tcPr>
                    <a:solidFill>
                      <a:schemeClr val="tx1">
                        <a:lumMod val="65000"/>
                        <a:lumOff val="35000"/>
                      </a:schemeClr>
                    </a:solidFill>
                  </a:tcPr>
                </a:tc>
                <a:tc>
                  <a:txBody>
                    <a:bodyPr/>
                    <a:lstStyle/>
                    <a:p>
                      <a:pPr algn="ctr"/>
                      <a:r>
                        <a:rPr lang="en-US" sz="1200" b="0" dirty="0">
                          <a:solidFill>
                            <a:schemeClr val="bg1"/>
                          </a:solidFill>
                        </a:rPr>
                        <a:t>Box</a:t>
                      </a:r>
                    </a:p>
                  </a:txBody>
                  <a:tcPr>
                    <a:solidFill>
                      <a:schemeClr val="tx1">
                        <a:lumMod val="65000"/>
                        <a:lumOff val="35000"/>
                      </a:schemeClr>
                    </a:solidFill>
                  </a:tcPr>
                </a:tc>
                <a:extLst>
                  <a:ext uri="{0D108BD9-81ED-4DB2-BD59-A6C34878D82A}">
                    <a16:rowId xmlns:a16="http://schemas.microsoft.com/office/drawing/2014/main" val="1206306025"/>
                  </a:ext>
                </a:extLst>
              </a:tr>
              <a:tr h="253550">
                <a:tc>
                  <a:txBody>
                    <a:bodyPr/>
                    <a:lstStyle/>
                    <a:p>
                      <a:pPr algn="l"/>
                      <a:r>
                        <a:rPr lang="en-US" sz="1000" dirty="0"/>
                        <a:t>Overall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a:r>
                        <a:rPr lang="en-US" sz="1400" b="1" dirty="0"/>
                        <a:t>135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a:r>
                        <a:rPr lang="en-US" sz="1400" b="1" dirty="0"/>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a:r>
                        <a:rPr lang="en-US" sz="1400" b="1" dirty="0"/>
                        <a:t>132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val="3799440565"/>
                  </a:ext>
                </a:extLst>
              </a:tr>
              <a:tr h="760651">
                <a:tc>
                  <a:txBody>
                    <a:bodyPr/>
                    <a:lstStyle/>
                    <a:p>
                      <a:pPr algn="l"/>
                      <a:r>
                        <a:rPr lang="en-US" sz="1000" dirty="0"/>
                        <a:t>Summary of 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171450" indent="-171450" algn="l">
                        <a:buFont typeface="Arial" panose="020B0604020202020204" pitchFamily="34" charset="0"/>
                        <a:buChar char="•"/>
                      </a:pPr>
                      <a:r>
                        <a:rPr lang="en-US" sz="900" b="0" dirty="0"/>
                        <a:t>Professional interface</a:t>
                      </a:r>
                    </a:p>
                    <a:p>
                      <a:pPr marL="171450" indent="-171450" algn="l">
                        <a:buFont typeface="Arial" panose="020B0604020202020204" pitchFamily="34" charset="0"/>
                        <a:buChar char="•"/>
                      </a:pPr>
                      <a:r>
                        <a:rPr lang="en-US" sz="900" b="0" dirty="0"/>
                        <a:t>Ease of ingestion (camera &amp; upload)</a:t>
                      </a:r>
                    </a:p>
                    <a:p>
                      <a:pPr marL="171450" indent="-171450" algn="l">
                        <a:buFont typeface="Arial" panose="020B0604020202020204" pitchFamily="34" charset="0"/>
                        <a:buChar char="•"/>
                      </a:pPr>
                      <a:r>
                        <a:rPr lang="en-US" sz="900" b="0" dirty="0"/>
                        <a:t>Best folder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Poor user experience (limited features, windows mailbox feel)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key features don’t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Strong security &amp; best granular permissions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Modern intuitive interface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Ease of use (upload, camera, file sharing, permissions)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655596848"/>
                  </a:ext>
                </a:extLst>
              </a:tr>
            </a:tbl>
          </a:graphicData>
        </a:graphic>
      </p:graphicFrame>
      <p:sp>
        <p:nvSpPr>
          <p:cNvPr id="4" name="TextBox 3">
            <a:extLst>
              <a:ext uri="{FF2B5EF4-FFF2-40B4-BE49-F238E27FC236}">
                <a16:creationId xmlns:a16="http://schemas.microsoft.com/office/drawing/2014/main" id="{7B01C151-CC7E-4561-80E0-F8F85D5D9BA7}"/>
              </a:ext>
            </a:extLst>
          </p:cNvPr>
          <p:cNvSpPr txBox="1"/>
          <p:nvPr/>
        </p:nvSpPr>
        <p:spPr>
          <a:xfrm>
            <a:off x="7964043" y="5480"/>
            <a:ext cx="2464105" cy="230832"/>
          </a:xfrm>
          <a:prstGeom prst="rect">
            <a:avLst/>
          </a:prstGeom>
          <a:noFill/>
        </p:spPr>
        <p:txBody>
          <a:bodyPr wrap="square" rtlCol="0">
            <a:spAutoFit/>
          </a:bodyPr>
          <a:lstStyle/>
          <a:p>
            <a:r>
              <a:rPr lang="en-US" sz="900" b="1" dirty="0"/>
              <a:t>App User Experience Testing Results*</a:t>
            </a:r>
          </a:p>
        </p:txBody>
      </p:sp>
      <p:sp>
        <p:nvSpPr>
          <p:cNvPr id="5" name="TextBox 4">
            <a:extLst>
              <a:ext uri="{FF2B5EF4-FFF2-40B4-BE49-F238E27FC236}">
                <a16:creationId xmlns:a16="http://schemas.microsoft.com/office/drawing/2014/main" id="{FB2C57FE-F5D4-4EE4-9B1A-A1D920BE2AD9}"/>
              </a:ext>
            </a:extLst>
          </p:cNvPr>
          <p:cNvSpPr txBox="1"/>
          <p:nvPr/>
        </p:nvSpPr>
        <p:spPr>
          <a:xfrm>
            <a:off x="6250002" y="1715307"/>
            <a:ext cx="2226772" cy="200055"/>
          </a:xfrm>
          <a:prstGeom prst="rect">
            <a:avLst/>
          </a:prstGeom>
          <a:noFill/>
        </p:spPr>
        <p:txBody>
          <a:bodyPr wrap="square" rtlCol="0">
            <a:spAutoFit/>
          </a:bodyPr>
          <a:lstStyle/>
          <a:p>
            <a:r>
              <a:rPr lang="en-US" sz="700" dirty="0"/>
              <a:t>*Six (6) testers completed the test and provided ratings</a:t>
            </a:r>
          </a:p>
        </p:txBody>
      </p:sp>
    </p:spTree>
    <p:extLst>
      <p:ext uri="{BB962C8B-B14F-4D97-AF65-F5344CB8AC3E}">
        <p14:creationId xmlns:p14="http://schemas.microsoft.com/office/powerpoint/2010/main" val="2318583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BEE445E-A5EF-4E33-9F89-BAA761F1BECF}"/>
              </a:ext>
            </a:extLst>
          </p:cNvPr>
          <p:cNvSpPr/>
          <p:nvPr/>
        </p:nvSpPr>
        <p:spPr>
          <a:xfrm>
            <a:off x="0" y="135304"/>
            <a:ext cx="5598039" cy="52023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Large vs Niche Vendor Comparison</a:t>
            </a:r>
          </a:p>
        </p:txBody>
      </p:sp>
      <p:sp>
        <p:nvSpPr>
          <p:cNvPr id="12" name="Rectangle 11">
            <a:extLst>
              <a:ext uri="{FF2B5EF4-FFF2-40B4-BE49-F238E27FC236}">
                <a16:creationId xmlns:a16="http://schemas.microsoft.com/office/drawing/2014/main" id="{165A961B-AF85-4EB9-8853-400ED249AABE}"/>
              </a:ext>
            </a:extLst>
          </p:cNvPr>
          <p:cNvSpPr/>
          <p:nvPr/>
        </p:nvSpPr>
        <p:spPr>
          <a:xfrm>
            <a:off x="1778704" y="1898442"/>
            <a:ext cx="3094258" cy="4755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20" name="Rectangle 19">
            <a:extLst>
              <a:ext uri="{FF2B5EF4-FFF2-40B4-BE49-F238E27FC236}">
                <a16:creationId xmlns:a16="http://schemas.microsoft.com/office/drawing/2014/main" id="{A7D30D27-C950-4C92-9D34-BF1B99297F28}"/>
              </a:ext>
            </a:extLst>
          </p:cNvPr>
          <p:cNvSpPr/>
          <p:nvPr/>
        </p:nvSpPr>
        <p:spPr>
          <a:xfrm>
            <a:off x="5273663" y="1898442"/>
            <a:ext cx="3094258" cy="4755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graphicFrame>
        <p:nvGraphicFramePr>
          <p:cNvPr id="18" name="Table 18">
            <a:extLst>
              <a:ext uri="{FF2B5EF4-FFF2-40B4-BE49-F238E27FC236}">
                <a16:creationId xmlns:a16="http://schemas.microsoft.com/office/drawing/2014/main" id="{65E8620F-9DD4-4F1F-915E-468783E1411F}"/>
              </a:ext>
            </a:extLst>
          </p:cNvPr>
          <p:cNvGraphicFramePr>
            <a:graphicFrameLocks noGrp="1"/>
          </p:cNvGraphicFramePr>
          <p:nvPr>
            <p:extLst>
              <p:ext uri="{D42A27DB-BD31-4B8C-83A1-F6EECF244321}">
                <p14:modId xmlns:p14="http://schemas.microsoft.com/office/powerpoint/2010/main" val="2016342714"/>
              </p:ext>
            </p:extLst>
          </p:nvPr>
        </p:nvGraphicFramePr>
        <p:xfrm>
          <a:off x="618669" y="1542624"/>
          <a:ext cx="10996388" cy="5130615"/>
        </p:xfrm>
        <a:graphic>
          <a:graphicData uri="http://schemas.openxmlformats.org/drawingml/2006/table">
            <a:tbl>
              <a:tblPr firstRow="1" bandRow="1">
                <a:tableStyleId>{1FECB4D8-DB02-4DC6-A0A2-4F2EBAE1DC90}</a:tableStyleId>
              </a:tblPr>
              <a:tblGrid>
                <a:gridCol w="2749097">
                  <a:extLst>
                    <a:ext uri="{9D8B030D-6E8A-4147-A177-3AD203B41FA5}">
                      <a16:colId xmlns:a16="http://schemas.microsoft.com/office/drawing/2014/main" val="1960616637"/>
                    </a:ext>
                  </a:extLst>
                </a:gridCol>
                <a:gridCol w="2749097">
                  <a:extLst>
                    <a:ext uri="{9D8B030D-6E8A-4147-A177-3AD203B41FA5}">
                      <a16:colId xmlns:a16="http://schemas.microsoft.com/office/drawing/2014/main" val="3175852375"/>
                    </a:ext>
                  </a:extLst>
                </a:gridCol>
                <a:gridCol w="2749097">
                  <a:extLst>
                    <a:ext uri="{9D8B030D-6E8A-4147-A177-3AD203B41FA5}">
                      <a16:colId xmlns:a16="http://schemas.microsoft.com/office/drawing/2014/main" val="3313348364"/>
                    </a:ext>
                  </a:extLst>
                </a:gridCol>
                <a:gridCol w="2749097">
                  <a:extLst>
                    <a:ext uri="{9D8B030D-6E8A-4147-A177-3AD203B41FA5}">
                      <a16:colId xmlns:a16="http://schemas.microsoft.com/office/drawing/2014/main" val="1280532613"/>
                    </a:ext>
                  </a:extLst>
                </a:gridCol>
              </a:tblGrid>
              <a:tr h="751157">
                <a:tc>
                  <a:txBody>
                    <a:bodyPr/>
                    <a:lstStyle/>
                    <a:p>
                      <a:r>
                        <a:rPr lang="en-US" dirty="0">
                          <a:solidFill>
                            <a:schemeClr val="tx1">
                              <a:lumMod val="65000"/>
                              <a:lumOff val="35000"/>
                            </a:schemeClr>
                          </a:solidFill>
                        </a:rPr>
                        <a:t>Consideration/ Factor</a:t>
                      </a:r>
                    </a:p>
                  </a:txBody>
                  <a:tcPr>
                    <a:solidFill>
                      <a:schemeClr val="accent6">
                        <a:lumMod val="20000"/>
                        <a:lumOff val="80000"/>
                      </a:schemeClr>
                    </a:solidFill>
                  </a:tcPr>
                </a:tc>
                <a:tc>
                  <a:txBody>
                    <a:bodyPr/>
                    <a:lstStyle/>
                    <a:p>
                      <a:r>
                        <a:rPr lang="en-US" dirty="0">
                          <a:solidFill>
                            <a:schemeClr val="tx1">
                              <a:lumMod val="65000"/>
                              <a:lumOff val="35000"/>
                            </a:schemeClr>
                          </a:solidFill>
                        </a:rPr>
                        <a:t>Large Provider-</a:t>
                      </a:r>
                    </a:p>
                    <a:p>
                      <a:r>
                        <a:rPr lang="en-US" dirty="0">
                          <a:solidFill>
                            <a:schemeClr val="tx1">
                              <a:lumMod val="65000"/>
                              <a:lumOff val="35000"/>
                            </a:schemeClr>
                          </a:solidFill>
                        </a:rPr>
                        <a:t>Document storage</a:t>
                      </a:r>
                    </a:p>
                  </a:txBody>
                  <a:tcPr>
                    <a:solidFill>
                      <a:schemeClr val="accent6">
                        <a:lumMod val="20000"/>
                        <a:lumOff val="80000"/>
                      </a:schemeClr>
                    </a:solidFill>
                  </a:tcPr>
                </a:tc>
                <a:tc>
                  <a:txBody>
                    <a:bodyPr/>
                    <a:lstStyle/>
                    <a:p>
                      <a:r>
                        <a:rPr lang="en-US" dirty="0">
                          <a:solidFill>
                            <a:schemeClr val="tx1">
                              <a:lumMod val="65000"/>
                              <a:lumOff val="35000"/>
                            </a:schemeClr>
                          </a:solidFill>
                        </a:rPr>
                        <a:t>Small Start Up – Document storage &amp; sharing</a:t>
                      </a:r>
                    </a:p>
                  </a:txBody>
                  <a:tcPr>
                    <a:solidFill>
                      <a:schemeClr val="accent6">
                        <a:lumMod val="20000"/>
                        <a:lumOff val="80000"/>
                      </a:schemeClr>
                    </a:solidFill>
                  </a:tcPr>
                </a:tc>
                <a:tc>
                  <a:txBody>
                    <a:bodyPr/>
                    <a:lstStyle/>
                    <a:p>
                      <a:r>
                        <a:rPr lang="en-US" dirty="0">
                          <a:solidFill>
                            <a:schemeClr val="tx1">
                              <a:lumMod val="65000"/>
                              <a:lumOff val="35000"/>
                            </a:schemeClr>
                          </a:solidFill>
                        </a:rPr>
                        <a:t>Small Start Up –Instruction monitoring / execution</a:t>
                      </a:r>
                    </a:p>
                  </a:txBody>
                  <a:tcPr>
                    <a:solidFill>
                      <a:schemeClr val="accent6">
                        <a:lumMod val="20000"/>
                        <a:lumOff val="80000"/>
                      </a:schemeClr>
                    </a:solidFill>
                  </a:tcPr>
                </a:tc>
                <a:extLst>
                  <a:ext uri="{0D108BD9-81ED-4DB2-BD59-A6C34878D82A}">
                    <a16:rowId xmlns:a16="http://schemas.microsoft.com/office/drawing/2014/main" val="367267278"/>
                  </a:ext>
                </a:extLst>
              </a:tr>
              <a:tr h="589529">
                <a:tc>
                  <a:txBody>
                    <a:bodyPr/>
                    <a:lstStyle/>
                    <a:p>
                      <a:pPr algn="ctr"/>
                      <a:r>
                        <a:rPr lang="en-US" sz="1600" dirty="0"/>
                        <a:t>Solves for Long Term Business Needs?</a:t>
                      </a:r>
                    </a:p>
                    <a:p>
                      <a:pPr algn="l"/>
                      <a:r>
                        <a:rPr lang="en-US" sz="1400" b="1" dirty="0"/>
                        <a:t>1. Secure document delivery (away from insecure inbox)</a:t>
                      </a:r>
                    </a:p>
                    <a:p>
                      <a:pPr algn="l"/>
                      <a:r>
                        <a:rPr lang="en-US" sz="1400" b="1" dirty="0"/>
                        <a:t>2. Secure client-advisor exchange</a:t>
                      </a:r>
                    </a:p>
                    <a:p>
                      <a:pPr algn="l"/>
                      <a:r>
                        <a:rPr lang="en-US" sz="1400" b="1" dirty="0"/>
                        <a:t>3. Place for adjacent documents</a:t>
                      </a:r>
                    </a:p>
                  </a:txBody>
                  <a:tcPr/>
                </a:tc>
                <a:tc>
                  <a:txBody>
                    <a:bodyPr/>
                    <a:lstStyle/>
                    <a:p>
                      <a:r>
                        <a:rPr lang="en-US" sz="1200" dirty="0"/>
                        <a:t>YES – </a:t>
                      </a:r>
                    </a:p>
                    <a:p>
                      <a:pPr marL="228600" indent="-228600">
                        <a:buAutoNum type="arabicPeriod"/>
                      </a:pPr>
                      <a:r>
                        <a:rPr lang="en-US" sz="1200" dirty="0"/>
                        <a:t>Insurance – customer can secure send to claims advisor from Vault</a:t>
                      </a:r>
                    </a:p>
                    <a:p>
                      <a:pPr marL="228600" indent="-228600">
                        <a:buAutoNum type="arabicPeriod"/>
                      </a:pPr>
                      <a:r>
                        <a:rPr lang="en-US" sz="1200" dirty="0"/>
                        <a:t>Wealth -  Advisor can secure drop meeting notes, share wealth plan</a:t>
                      </a:r>
                    </a:p>
                  </a:txBody>
                  <a:tcPr/>
                </a:tc>
                <a:tc>
                  <a:txBody>
                    <a:bodyPr/>
                    <a:lstStyle/>
                    <a:p>
                      <a:r>
                        <a:rPr lang="en-US" sz="1200" dirty="0"/>
                        <a:t>Yes</a:t>
                      </a:r>
                    </a:p>
                    <a:p>
                      <a:r>
                        <a:rPr lang="en-US" sz="1200" dirty="0"/>
                        <a:t>1. Customer can only download from non-secure email and chose to store in Vault / Integration Possible</a:t>
                      </a:r>
                    </a:p>
                  </a:txBody>
                  <a:tcPr/>
                </a:tc>
                <a:tc>
                  <a:txBody>
                    <a:bodyPr/>
                    <a:lstStyle/>
                    <a:p>
                      <a:r>
                        <a:rPr lang="en-US" sz="1200" dirty="0"/>
                        <a:t>NO</a:t>
                      </a:r>
                    </a:p>
                    <a:p>
                      <a:pPr marL="228600" indent="-228600">
                        <a:buAutoNum type="arabicPeriod"/>
                      </a:pPr>
                      <a:r>
                        <a:rPr lang="en-US" sz="1200" dirty="0"/>
                        <a:t>Wealth only, not scalable</a:t>
                      </a:r>
                    </a:p>
                    <a:p>
                      <a:pPr marL="228600" indent="-228600">
                        <a:buAutoNum type="arabicPeriod"/>
                      </a:pPr>
                      <a:r>
                        <a:rPr lang="en-US" sz="1200" dirty="0"/>
                        <a:t>Solves for small portion of wealth client needs (</a:t>
                      </a:r>
                      <a:r>
                        <a:rPr lang="en-US" sz="1200" b="1" dirty="0"/>
                        <a:t>focus tipped in favor of collecting and managing account instructions, rather than document/receipt management </a:t>
                      </a:r>
                      <a:r>
                        <a:rPr lang="en-US" sz="1200" b="1"/>
                        <a:t>for assets </a:t>
                      </a:r>
                      <a:r>
                        <a:rPr lang="en-US" sz="1200" b="1" dirty="0"/>
                        <a:t>(wrong product fit)</a:t>
                      </a:r>
                      <a:endParaRPr lang="en-US" sz="1200" dirty="0"/>
                    </a:p>
                    <a:p>
                      <a:endParaRPr lang="en-US" sz="1200" dirty="0"/>
                    </a:p>
                  </a:txBody>
                  <a:tcPr/>
                </a:tc>
                <a:extLst>
                  <a:ext uri="{0D108BD9-81ED-4DB2-BD59-A6C34878D82A}">
                    <a16:rowId xmlns:a16="http://schemas.microsoft.com/office/drawing/2014/main" val="438603001"/>
                  </a:ext>
                </a:extLst>
              </a:tr>
              <a:tr h="589529">
                <a:tc>
                  <a:txBody>
                    <a:bodyPr/>
                    <a:lstStyle/>
                    <a:p>
                      <a:pPr algn="ctr"/>
                      <a:r>
                        <a:rPr lang="en-US" sz="1600" dirty="0"/>
                        <a:t>Ability to meet bank grade security / processes</a:t>
                      </a:r>
                    </a:p>
                  </a:txBody>
                  <a:tcPr/>
                </a:tc>
                <a:tc>
                  <a:txBody>
                    <a:bodyPr/>
                    <a:lstStyle/>
                    <a:p>
                      <a:r>
                        <a:rPr lang="en-US" sz="1200" dirty="0"/>
                        <a:t>YES</a:t>
                      </a:r>
                    </a:p>
                  </a:txBody>
                  <a:tcPr/>
                </a:tc>
                <a:tc>
                  <a:txBody>
                    <a:bodyPr/>
                    <a:lstStyle/>
                    <a:p>
                      <a:r>
                        <a:rPr lang="en-US" sz="1200" dirty="0"/>
                        <a:t>MAYBE</a:t>
                      </a:r>
                    </a:p>
                  </a:txBody>
                  <a:tcPr/>
                </a:tc>
                <a:tc>
                  <a:txBody>
                    <a:bodyPr/>
                    <a:lstStyle/>
                    <a:p>
                      <a:r>
                        <a:rPr lang="en-US" sz="1200" dirty="0"/>
                        <a:t>NO/ LIMITED</a:t>
                      </a:r>
                    </a:p>
                  </a:txBody>
                  <a:tcPr/>
                </a:tc>
                <a:extLst>
                  <a:ext uri="{0D108BD9-81ED-4DB2-BD59-A6C34878D82A}">
                    <a16:rowId xmlns:a16="http://schemas.microsoft.com/office/drawing/2014/main" val="1546729798"/>
                  </a:ext>
                </a:extLst>
              </a:tr>
              <a:tr h="589529">
                <a:tc>
                  <a:txBody>
                    <a:bodyPr/>
                    <a:lstStyle/>
                    <a:p>
                      <a:pPr algn="ctr"/>
                      <a:r>
                        <a:rPr lang="en-US" sz="1600" dirty="0"/>
                        <a:t>Ability to Generate Revenue</a:t>
                      </a:r>
                    </a:p>
                  </a:txBody>
                  <a:tcPr/>
                </a:tc>
                <a:tc>
                  <a:txBody>
                    <a:bodyPr/>
                    <a:lstStyle/>
                    <a:p>
                      <a:r>
                        <a:rPr lang="en-US" sz="1200" dirty="0"/>
                        <a:t>YES</a:t>
                      </a:r>
                    </a:p>
                    <a:p>
                      <a:pPr marL="228600" indent="-228600">
                        <a:buFont typeface="Arial" panose="020B0604020202020204" pitchFamily="34" charset="0"/>
                        <a:buAutoNum type="arabicPeriod"/>
                      </a:pPr>
                      <a:r>
                        <a:rPr lang="en-US" sz="1200" dirty="0"/>
                        <a:t>Fee for non-bank documents (UBS)</a:t>
                      </a:r>
                    </a:p>
                    <a:p>
                      <a:pPr marL="228600" indent="-228600">
                        <a:buFont typeface="Arial" panose="020B0604020202020204" pitchFamily="34" charset="0"/>
                        <a:buAutoNum type="arabicPeriod"/>
                      </a:pPr>
                      <a:r>
                        <a:rPr lang="en-US" sz="1200" dirty="0"/>
                        <a:t>Fee for storage beyond X GB</a:t>
                      </a:r>
                    </a:p>
                    <a:p>
                      <a:pPr marL="228600" indent="-228600">
                        <a:buFont typeface="Arial" panose="020B0604020202020204" pitchFamily="34" charset="0"/>
                        <a:buAutoNum type="arabicPeriod"/>
                      </a:pPr>
                      <a:r>
                        <a:rPr lang="en-US" sz="1200" dirty="0"/>
                        <a:t>Fee for unlocking premium features</a:t>
                      </a:r>
                    </a:p>
                  </a:txBody>
                  <a:tcPr/>
                </a:tc>
                <a:tc>
                  <a:txBody>
                    <a:bodyPr/>
                    <a:lstStyle/>
                    <a:p>
                      <a:r>
                        <a:rPr lang="en-US" sz="1200" dirty="0"/>
                        <a:t>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 Fee for storage beyond X GB</a:t>
                      </a:r>
                    </a:p>
                  </a:txBody>
                  <a:tcPr/>
                </a:tc>
                <a:tc>
                  <a:txBody>
                    <a:bodyPr/>
                    <a:lstStyle/>
                    <a:p>
                      <a:r>
                        <a:rPr lang="en-US" sz="1200" dirty="0"/>
                        <a:t>YES</a:t>
                      </a:r>
                    </a:p>
                    <a:p>
                      <a:r>
                        <a:rPr lang="en-US" sz="1200" dirty="0"/>
                        <a:t>1. Overall management fee (annual/one-time)</a:t>
                      </a:r>
                    </a:p>
                  </a:txBody>
                  <a:tcPr/>
                </a:tc>
                <a:extLst>
                  <a:ext uri="{0D108BD9-81ED-4DB2-BD59-A6C34878D82A}">
                    <a16:rowId xmlns:a16="http://schemas.microsoft.com/office/drawing/2014/main" val="1076187011"/>
                  </a:ext>
                </a:extLst>
              </a:tr>
              <a:tr h="589529">
                <a:tc>
                  <a:txBody>
                    <a:bodyPr/>
                    <a:lstStyle/>
                    <a:p>
                      <a:pPr algn="ctr"/>
                      <a:r>
                        <a:rPr lang="en-US" sz="1600" dirty="0"/>
                        <a:t>Supports New Journey Model?</a:t>
                      </a:r>
                    </a:p>
                  </a:txBody>
                  <a:tcPr/>
                </a:tc>
                <a:tc>
                  <a:txBody>
                    <a:bodyPr/>
                    <a:lstStyle/>
                    <a:p>
                      <a:r>
                        <a:rPr lang="en-US" sz="1200" dirty="0"/>
                        <a:t>YES</a:t>
                      </a:r>
                    </a:p>
                  </a:txBody>
                  <a:tcPr/>
                </a:tc>
                <a:tc>
                  <a:txBody>
                    <a:bodyPr/>
                    <a:lstStyle/>
                    <a:p>
                      <a:r>
                        <a:rPr lang="en-US" sz="1200" dirty="0"/>
                        <a:t>YES- Integration Possible</a:t>
                      </a:r>
                    </a:p>
                  </a:txBody>
                  <a:tcPr/>
                </a:tc>
                <a:tc>
                  <a:txBody>
                    <a:bodyPr/>
                    <a:lstStyle/>
                    <a:p>
                      <a:r>
                        <a:rPr lang="en-US" sz="1200" dirty="0"/>
                        <a:t>SOMEWHAT – Broken journey experience</a:t>
                      </a:r>
                    </a:p>
                  </a:txBody>
                  <a:tcPr/>
                </a:tc>
                <a:extLst>
                  <a:ext uri="{0D108BD9-81ED-4DB2-BD59-A6C34878D82A}">
                    <a16:rowId xmlns:a16="http://schemas.microsoft.com/office/drawing/2014/main" val="2751941231"/>
                  </a:ext>
                </a:extLst>
              </a:tr>
              <a:tr h="589529">
                <a:tc>
                  <a:txBody>
                    <a:bodyPr/>
                    <a:lstStyle/>
                    <a:p>
                      <a:pPr algn="ctr"/>
                      <a:r>
                        <a:rPr lang="en-US" sz="1600" dirty="0"/>
                        <a:t>Existing TD Solution / Pilot</a:t>
                      </a:r>
                    </a:p>
                  </a:txBody>
                  <a:tcPr/>
                </a:tc>
                <a:tc>
                  <a:txBody>
                    <a:bodyPr/>
                    <a:lstStyle/>
                    <a:p>
                      <a:r>
                        <a:rPr lang="en-US" sz="1200" dirty="0"/>
                        <a:t>NO</a:t>
                      </a:r>
                    </a:p>
                    <a:p>
                      <a:r>
                        <a:rPr lang="en-US" sz="1200" dirty="0"/>
                        <a:t>Limited use case secure exchange (</a:t>
                      </a:r>
                      <a:r>
                        <a:rPr lang="en-US" sz="1200" dirty="0" err="1"/>
                        <a:t>visolution</a:t>
                      </a:r>
                      <a:r>
                        <a:rPr lang="en-US" sz="1200" dirty="0"/>
                        <a:t>, ump)</a:t>
                      </a:r>
                    </a:p>
                  </a:txBody>
                  <a:tcPr/>
                </a:tc>
                <a:tc>
                  <a:txBody>
                    <a:bodyPr/>
                    <a:lstStyle/>
                    <a:p>
                      <a:r>
                        <a:rPr lang="en-US" sz="1200" dirty="0"/>
                        <a:t>No</a:t>
                      </a:r>
                    </a:p>
                  </a:txBody>
                  <a:tcPr/>
                </a:tc>
                <a:tc>
                  <a:txBody>
                    <a:bodyPr/>
                    <a:lstStyle/>
                    <a:p>
                      <a:r>
                        <a:rPr lang="en-US" sz="1200" dirty="0"/>
                        <a:t>YES – Pilot in wealth with DCS (Directive Communication Systems)</a:t>
                      </a:r>
                    </a:p>
                  </a:txBody>
                  <a:tcPr/>
                </a:tc>
                <a:extLst>
                  <a:ext uri="{0D108BD9-81ED-4DB2-BD59-A6C34878D82A}">
                    <a16:rowId xmlns:a16="http://schemas.microsoft.com/office/drawing/2014/main" val="3306107126"/>
                  </a:ext>
                </a:extLst>
              </a:tr>
            </a:tbl>
          </a:graphicData>
        </a:graphic>
      </p:graphicFrame>
      <p:pic>
        <p:nvPicPr>
          <p:cNvPr id="16" name="Picture 2" descr="Digital Wealth Management Platform">
            <a:extLst>
              <a:ext uri="{FF2B5EF4-FFF2-40B4-BE49-F238E27FC236}">
                <a16:creationId xmlns:a16="http://schemas.microsoft.com/office/drawing/2014/main" id="{1A723FC7-7566-4346-BD0F-B7F5A93CD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084" y="618474"/>
            <a:ext cx="952990" cy="794158"/>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The Industry-Leading Digital Vault Platform for Documents | FutureVault">
            <a:extLst>
              <a:ext uri="{FF2B5EF4-FFF2-40B4-BE49-F238E27FC236}">
                <a16:creationId xmlns:a16="http://schemas.microsoft.com/office/drawing/2014/main" id="{421F8CAA-8472-4D5E-9018-1364429EEC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92" t="20393" r="6261" b="12170"/>
          <a:stretch/>
        </p:blipFill>
        <p:spPr bwMode="auto">
          <a:xfrm>
            <a:off x="4085225" y="973201"/>
            <a:ext cx="1802103" cy="457204"/>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9220" name="Picture 4" descr="box-logo-BF13409756-seeklogo.com - Authy">
            <a:extLst>
              <a:ext uri="{FF2B5EF4-FFF2-40B4-BE49-F238E27FC236}">
                <a16:creationId xmlns:a16="http://schemas.microsoft.com/office/drawing/2014/main" id="{13076E66-F135-41F8-BCB6-2550436454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286" b="17428"/>
          <a:stretch/>
        </p:blipFill>
        <p:spPr bwMode="auto">
          <a:xfrm>
            <a:off x="3413797" y="747375"/>
            <a:ext cx="868028" cy="499493"/>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F443EDE9-7B90-4760-86F9-A51AC3F6CF17}"/>
              </a:ext>
            </a:extLst>
          </p:cNvPr>
          <p:cNvPicPr>
            <a:picLocks noChangeAspect="1"/>
          </p:cNvPicPr>
          <p:nvPr/>
        </p:nvPicPr>
        <p:blipFill>
          <a:blip r:embed="rId5"/>
          <a:stretch>
            <a:fillRect/>
          </a:stretch>
        </p:blipFill>
        <p:spPr>
          <a:xfrm>
            <a:off x="9259976" y="1038609"/>
            <a:ext cx="2116020" cy="327258"/>
          </a:xfrm>
          <a:prstGeom prst="rect">
            <a:avLst/>
          </a:prstGeom>
        </p:spPr>
      </p:pic>
      <p:pic>
        <p:nvPicPr>
          <p:cNvPr id="30" name="Picture 4" descr="DCS - Directive Communication Systems">
            <a:extLst>
              <a:ext uri="{FF2B5EF4-FFF2-40B4-BE49-F238E27FC236}">
                <a16:creationId xmlns:a16="http://schemas.microsoft.com/office/drawing/2014/main" id="{328B2DF3-98CF-4DAF-85E3-02C77B5CAE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93442" y="395422"/>
            <a:ext cx="1519237" cy="68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75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BEE445E-A5EF-4E33-9F89-BAA761F1BECF}"/>
              </a:ext>
            </a:extLst>
          </p:cNvPr>
          <p:cNvSpPr/>
          <p:nvPr/>
        </p:nvSpPr>
        <p:spPr>
          <a:xfrm>
            <a:off x="0" y="135304"/>
            <a:ext cx="8977222" cy="52023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Acquisition Review: Evaluate Acquisition of Content Management Platform Providers</a:t>
            </a:r>
          </a:p>
        </p:txBody>
      </p:sp>
      <p:sp>
        <p:nvSpPr>
          <p:cNvPr id="12" name="Rectangle 11">
            <a:extLst>
              <a:ext uri="{FF2B5EF4-FFF2-40B4-BE49-F238E27FC236}">
                <a16:creationId xmlns:a16="http://schemas.microsoft.com/office/drawing/2014/main" id="{165A961B-AF85-4EB9-8853-400ED249AABE}"/>
              </a:ext>
            </a:extLst>
          </p:cNvPr>
          <p:cNvSpPr/>
          <p:nvPr/>
        </p:nvSpPr>
        <p:spPr>
          <a:xfrm>
            <a:off x="1778704" y="1898442"/>
            <a:ext cx="3094258" cy="4755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20" name="Rectangle 19">
            <a:extLst>
              <a:ext uri="{FF2B5EF4-FFF2-40B4-BE49-F238E27FC236}">
                <a16:creationId xmlns:a16="http://schemas.microsoft.com/office/drawing/2014/main" id="{A7D30D27-C950-4C92-9D34-BF1B99297F28}"/>
              </a:ext>
            </a:extLst>
          </p:cNvPr>
          <p:cNvSpPr/>
          <p:nvPr/>
        </p:nvSpPr>
        <p:spPr>
          <a:xfrm>
            <a:off x="5273663" y="1898442"/>
            <a:ext cx="3094258" cy="4755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graphicFrame>
        <p:nvGraphicFramePr>
          <p:cNvPr id="18" name="Table 18">
            <a:extLst>
              <a:ext uri="{FF2B5EF4-FFF2-40B4-BE49-F238E27FC236}">
                <a16:creationId xmlns:a16="http://schemas.microsoft.com/office/drawing/2014/main" id="{65E8620F-9DD4-4F1F-915E-468783E1411F}"/>
              </a:ext>
            </a:extLst>
          </p:cNvPr>
          <p:cNvGraphicFramePr>
            <a:graphicFrameLocks noGrp="1"/>
          </p:cNvGraphicFramePr>
          <p:nvPr>
            <p:extLst>
              <p:ext uri="{D42A27DB-BD31-4B8C-83A1-F6EECF244321}">
                <p14:modId xmlns:p14="http://schemas.microsoft.com/office/powerpoint/2010/main" val="4170105272"/>
              </p:ext>
            </p:extLst>
          </p:nvPr>
        </p:nvGraphicFramePr>
        <p:xfrm>
          <a:off x="1684774" y="3563268"/>
          <a:ext cx="9026769" cy="3281990"/>
        </p:xfrm>
        <a:graphic>
          <a:graphicData uri="http://schemas.openxmlformats.org/drawingml/2006/table">
            <a:tbl>
              <a:tblPr firstRow="1" bandRow="1">
                <a:tableStyleId>{1FECB4D8-DB02-4DC6-A0A2-4F2EBAE1DC90}</a:tableStyleId>
              </a:tblPr>
              <a:tblGrid>
                <a:gridCol w="3008923">
                  <a:extLst>
                    <a:ext uri="{9D8B030D-6E8A-4147-A177-3AD203B41FA5}">
                      <a16:colId xmlns:a16="http://schemas.microsoft.com/office/drawing/2014/main" val="1960616637"/>
                    </a:ext>
                  </a:extLst>
                </a:gridCol>
                <a:gridCol w="3008923">
                  <a:extLst>
                    <a:ext uri="{9D8B030D-6E8A-4147-A177-3AD203B41FA5}">
                      <a16:colId xmlns:a16="http://schemas.microsoft.com/office/drawing/2014/main" val="3175852375"/>
                    </a:ext>
                  </a:extLst>
                </a:gridCol>
                <a:gridCol w="3008923">
                  <a:extLst>
                    <a:ext uri="{9D8B030D-6E8A-4147-A177-3AD203B41FA5}">
                      <a16:colId xmlns:a16="http://schemas.microsoft.com/office/drawing/2014/main" val="3313348364"/>
                    </a:ext>
                  </a:extLst>
                </a:gridCol>
              </a:tblGrid>
              <a:tr h="447350">
                <a:tc>
                  <a:txBody>
                    <a:bodyPr/>
                    <a:lstStyle/>
                    <a:p>
                      <a:pPr algn="ctr"/>
                      <a:r>
                        <a:rPr lang="en-US" sz="1400" dirty="0">
                          <a:solidFill>
                            <a:schemeClr val="tx1">
                              <a:lumMod val="65000"/>
                              <a:lumOff val="35000"/>
                            </a:schemeClr>
                          </a:solidFill>
                        </a:rPr>
                        <a:t>Established Provider</a:t>
                      </a:r>
                    </a:p>
                  </a:txBody>
                  <a:tcPr anchor="ctr">
                    <a:solidFill>
                      <a:schemeClr val="accent6">
                        <a:lumMod val="20000"/>
                        <a:lumOff val="80000"/>
                      </a:schemeClr>
                    </a:solidFill>
                  </a:tcPr>
                </a:tc>
                <a:tc>
                  <a:txBody>
                    <a:bodyPr/>
                    <a:lstStyle/>
                    <a:p>
                      <a:pPr algn="ctr"/>
                      <a:r>
                        <a:rPr lang="en-US" sz="1400" dirty="0">
                          <a:solidFill>
                            <a:schemeClr val="tx1">
                              <a:lumMod val="65000"/>
                              <a:lumOff val="35000"/>
                            </a:schemeClr>
                          </a:solidFill>
                        </a:rPr>
                        <a:t>Medium Scale Provider</a:t>
                      </a:r>
                    </a:p>
                  </a:txBody>
                  <a:tcPr anchor="ctr">
                    <a:solidFill>
                      <a:schemeClr val="accent6">
                        <a:lumMod val="20000"/>
                        <a:lumOff val="80000"/>
                      </a:schemeClr>
                    </a:solidFill>
                  </a:tcPr>
                </a:tc>
                <a:tc>
                  <a:txBody>
                    <a:bodyPr/>
                    <a:lstStyle/>
                    <a:p>
                      <a:pPr algn="ctr"/>
                      <a:r>
                        <a:rPr lang="en-US" sz="1400" dirty="0">
                          <a:solidFill>
                            <a:schemeClr val="tx1">
                              <a:lumMod val="65000"/>
                              <a:lumOff val="35000"/>
                            </a:schemeClr>
                          </a:solidFill>
                        </a:rPr>
                        <a:t>Small Start Up</a:t>
                      </a:r>
                    </a:p>
                  </a:txBody>
                  <a:tcPr anchor="ctr">
                    <a:solidFill>
                      <a:schemeClr val="accent6">
                        <a:lumMod val="20000"/>
                        <a:lumOff val="80000"/>
                      </a:schemeClr>
                    </a:solidFill>
                  </a:tcPr>
                </a:tc>
                <a:extLst>
                  <a:ext uri="{0D108BD9-81ED-4DB2-BD59-A6C34878D82A}">
                    <a16:rowId xmlns:a16="http://schemas.microsoft.com/office/drawing/2014/main" val="367267278"/>
                  </a:ext>
                </a:extLst>
              </a:tr>
              <a:tr h="740010">
                <a:tc>
                  <a:txBody>
                    <a:bodyPr/>
                    <a:lstStyle/>
                    <a:p>
                      <a:pPr marL="285750" indent="-285750" algn="l">
                        <a:buFont typeface="Arial" panose="020B0604020202020204" pitchFamily="34" charset="0"/>
                        <a:buChar char="•"/>
                      </a:pPr>
                      <a:r>
                        <a:rPr lang="en-US" sz="1200" b="0" dirty="0"/>
                        <a:t>Large providers of content management &amp; collaboration platforms to fortune 1000 clients</a:t>
                      </a:r>
                    </a:p>
                    <a:p>
                      <a:pPr marL="285750" indent="-285750" algn="l">
                        <a:buFont typeface="Arial" panose="020B0604020202020204" pitchFamily="34" charset="0"/>
                        <a:buChar char="•"/>
                      </a:pPr>
                      <a:r>
                        <a:rPr lang="en-US" sz="1200" b="0" dirty="0"/>
                        <a:t>Strong present in B2C market (</a:t>
                      </a:r>
                      <a:r>
                        <a:rPr lang="en-US" sz="1200" b="0" dirty="0" err="1"/>
                        <a:t>i.e</a:t>
                      </a:r>
                      <a:r>
                        <a:rPr lang="en-US" sz="1200" b="0" dirty="0"/>
                        <a:t>, </a:t>
                      </a:r>
                      <a:r>
                        <a:rPr lang="en-US" sz="1200" b="0" dirty="0" err="1"/>
                        <a:t>dropbox</a:t>
                      </a:r>
                      <a:r>
                        <a:rPr lang="en-US" sz="1200" b="0" dirty="0"/>
                        <a:t>)</a:t>
                      </a:r>
                    </a:p>
                    <a:p>
                      <a:pPr algn="ctr"/>
                      <a:endParaRPr lang="en-US" sz="1400" b="1" dirty="0"/>
                    </a:p>
                  </a:txBody>
                  <a:tcPr/>
                </a:tc>
                <a:tc>
                  <a:txBody>
                    <a:bodyPr/>
                    <a:lstStyle/>
                    <a:p>
                      <a:pPr marL="285750" indent="-285750" algn="l">
                        <a:buFont typeface="Arial" panose="020B0604020202020204" pitchFamily="34" charset="0"/>
                        <a:buChar char="•"/>
                      </a:pPr>
                      <a:r>
                        <a:rPr lang="en-US" sz="1200" b="0" dirty="0"/>
                        <a:t>Medium providers of content management &amp; collaboration platforms to specialized clients (specialized wealth /asset managers, small-medium size FI's)</a:t>
                      </a:r>
                    </a:p>
                    <a:p>
                      <a:endParaRPr lang="en-US" sz="1200" dirty="0"/>
                    </a:p>
                  </a:txBody>
                  <a:tcPr/>
                </a:tc>
                <a:tc>
                  <a:txBody>
                    <a:bodyPr/>
                    <a:lstStyle/>
                    <a:p>
                      <a:pPr marL="171450" indent="-171450">
                        <a:buFont typeface="Arial" panose="020B0604020202020204" pitchFamily="34" charset="0"/>
                        <a:buChar char="•"/>
                      </a:pPr>
                      <a:r>
                        <a:rPr lang="en-US" sz="1200" b="0" dirty="0"/>
                        <a:t>Small providers of general document management and exchange with superior UX OR highly specialized niche services (i.e. instruction management)</a:t>
                      </a:r>
                    </a:p>
                    <a:p>
                      <a:pPr marL="171450" indent="-171450">
                        <a:buFont typeface="Arial" panose="020B0604020202020204" pitchFamily="34" charset="0"/>
                        <a:buChar char="•"/>
                      </a:pPr>
                      <a:r>
                        <a:rPr lang="en-US" sz="1200" b="0" dirty="0"/>
                        <a:t>No /few clients</a:t>
                      </a:r>
                      <a:endParaRPr lang="en-US" sz="1200" dirty="0"/>
                    </a:p>
                  </a:txBody>
                  <a:tcPr/>
                </a:tc>
                <a:extLst>
                  <a:ext uri="{0D108BD9-81ED-4DB2-BD59-A6C34878D82A}">
                    <a16:rowId xmlns:a16="http://schemas.microsoft.com/office/drawing/2014/main" val="438603001"/>
                  </a:ext>
                </a:extLst>
              </a:tr>
              <a:tr h="508966">
                <a:tc>
                  <a:txBody>
                    <a:bodyPr/>
                    <a:lstStyle/>
                    <a:p>
                      <a:pPr algn="ctr"/>
                      <a:r>
                        <a:rPr lang="en-US" sz="1400" b="1" dirty="0"/>
                        <a:t>Strong on both ends</a:t>
                      </a:r>
                    </a:p>
                    <a:p>
                      <a:pPr marL="171450" indent="-171450" algn="l">
                        <a:buFont typeface="Arial" panose="020B0604020202020204" pitchFamily="34" charset="0"/>
                        <a:buChar char="•"/>
                      </a:pPr>
                      <a:r>
                        <a:rPr lang="en-US" sz="1200" dirty="0"/>
                        <a:t>Strong front user experience</a:t>
                      </a:r>
                    </a:p>
                    <a:p>
                      <a:pPr marL="171450" indent="-171450" algn="l">
                        <a:buFont typeface="Arial" panose="020B0604020202020204" pitchFamily="34" charset="0"/>
                        <a:buChar char="•"/>
                      </a:pPr>
                      <a:r>
                        <a:rPr lang="en-US" sz="1200" dirty="0"/>
                        <a:t>Strong back-end file hosting /management infrastructure</a:t>
                      </a:r>
                    </a:p>
                  </a:txBody>
                  <a:tcPr/>
                </a:tc>
                <a:tc>
                  <a:txBody>
                    <a:bodyPr/>
                    <a:lstStyle/>
                    <a:p>
                      <a:pPr algn="ctr"/>
                      <a:r>
                        <a:rPr lang="en-US" sz="1400" b="1" dirty="0"/>
                        <a:t>Medium on both ends</a:t>
                      </a:r>
                    </a:p>
                    <a:p>
                      <a:pPr marL="171450" indent="-171450" algn="l">
                        <a:buFont typeface="Arial" panose="020B0604020202020204" pitchFamily="34" charset="0"/>
                        <a:buChar char="•"/>
                      </a:pPr>
                      <a:r>
                        <a:rPr lang="en-US" sz="1200" dirty="0"/>
                        <a:t>Medium front user experience</a:t>
                      </a:r>
                    </a:p>
                    <a:p>
                      <a:pPr marL="171450" indent="-171450" algn="l">
                        <a:buFont typeface="Arial" panose="020B0604020202020204" pitchFamily="34" charset="0"/>
                        <a:buChar char="•"/>
                      </a:pPr>
                      <a:r>
                        <a:rPr lang="en-US" sz="1200" dirty="0"/>
                        <a:t>Medium back-end file hosting /management infrastructure</a:t>
                      </a:r>
                    </a:p>
                  </a:txBody>
                  <a:tcPr/>
                </a:tc>
                <a:tc>
                  <a:txBody>
                    <a:bodyPr/>
                    <a:lstStyle/>
                    <a:p>
                      <a:pPr algn="ctr"/>
                      <a:r>
                        <a:rPr lang="en-US" sz="1400" b="1" dirty="0"/>
                        <a:t>Strong on UX, Plausible back-end</a:t>
                      </a:r>
                    </a:p>
                    <a:p>
                      <a:pPr marL="171450" indent="-171450" algn="l">
                        <a:buFont typeface="Arial" panose="020B0604020202020204" pitchFamily="34" charset="0"/>
                        <a:buChar char="•"/>
                      </a:pPr>
                      <a:r>
                        <a:rPr lang="en-US" sz="1200" dirty="0"/>
                        <a:t>Strong front user experience</a:t>
                      </a:r>
                    </a:p>
                    <a:p>
                      <a:pPr marL="171450" indent="-171450" algn="l">
                        <a:buFont typeface="Arial" panose="020B0604020202020204" pitchFamily="34" charset="0"/>
                        <a:buChar char="•"/>
                      </a:pPr>
                      <a:r>
                        <a:rPr lang="en-US" sz="1200" dirty="0"/>
                        <a:t>Plausible back-end file hosting /management infrastructure</a:t>
                      </a:r>
                    </a:p>
                  </a:txBody>
                  <a:tcPr/>
                </a:tc>
                <a:extLst>
                  <a:ext uri="{0D108BD9-81ED-4DB2-BD59-A6C34878D82A}">
                    <a16:rowId xmlns:a16="http://schemas.microsoft.com/office/drawing/2014/main" val="1546729798"/>
                  </a:ext>
                </a:extLst>
              </a:tr>
              <a:tr h="710497">
                <a:tc>
                  <a:txBody>
                    <a:bodyPr/>
                    <a:lstStyle/>
                    <a:p>
                      <a:pPr algn="ctr"/>
                      <a:endParaRPr lang="en-US" sz="1600" dirty="0"/>
                    </a:p>
                    <a:p>
                      <a:pPr algn="ctr"/>
                      <a:r>
                        <a:rPr lang="en-US" sz="1600" dirty="0"/>
                        <a:t>$1B-$10B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&lt;$750,000</a:t>
                      </a:r>
                    </a:p>
                    <a:p>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&lt;$250,000</a:t>
                      </a:r>
                    </a:p>
                    <a:p>
                      <a:endParaRPr lang="en-US" sz="1200" dirty="0"/>
                    </a:p>
                  </a:txBody>
                  <a:tcPr/>
                </a:tc>
                <a:extLst>
                  <a:ext uri="{0D108BD9-81ED-4DB2-BD59-A6C34878D82A}">
                    <a16:rowId xmlns:a16="http://schemas.microsoft.com/office/drawing/2014/main" val="1076187011"/>
                  </a:ext>
                </a:extLst>
              </a:tr>
            </a:tbl>
          </a:graphicData>
        </a:graphic>
      </p:graphicFrame>
      <p:sp>
        <p:nvSpPr>
          <p:cNvPr id="2" name="Rectangle 1">
            <a:extLst>
              <a:ext uri="{FF2B5EF4-FFF2-40B4-BE49-F238E27FC236}">
                <a16:creationId xmlns:a16="http://schemas.microsoft.com/office/drawing/2014/main" id="{571D91F5-36BA-4E21-ABF2-D8EACC936C5E}"/>
              </a:ext>
            </a:extLst>
          </p:cNvPr>
          <p:cNvSpPr/>
          <p:nvPr/>
        </p:nvSpPr>
        <p:spPr>
          <a:xfrm>
            <a:off x="250371" y="775958"/>
            <a:ext cx="11473543" cy="1877437"/>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Findings from Fortune Business Insights Report, </a:t>
            </a:r>
            <a:r>
              <a:rPr lang="fr-FR" sz="1600" dirty="0">
                <a:latin typeface="Arial" panose="020B0604020202020204" pitchFamily="34" charset="0"/>
                <a:cs typeface="Arial" panose="020B0604020202020204" pitchFamily="34" charset="0"/>
              </a:rPr>
              <a:t>“Enterprise Content Management (ECM) </a:t>
            </a:r>
            <a:r>
              <a:rPr lang="fr-FR" sz="1600" dirty="0" err="1">
                <a:latin typeface="Arial" panose="020B0604020202020204" pitchFamily="34" charset="0"/>
                <a:cs typeface="Arial" panose="020B0604020202020204" pitchFamily="34" charset="0"/>
              </a:rPr>
              <a:t>Market</a:t>
            </a:r>
            <a:r>
              <a:rPr lang="fr-FR" sz="1600" dirty="0">
                <a:latin typeface="Arial" panose="020B0604020202020204" pitchFamily="34" charset="0"/>
                <a:cs typeface="Arial" panose="020B0604020202020204" pitchFamily="34" charset="0"/>
              </a:rPr>
              <a:t>, 2021-2028”:</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a:solidFill>
                  <a:schemeClr val="bg1">
                    <a:lumMod val="50000"/>
                  </a:schemeClr>
                </a:solidFill>
                <a:latin typeface="Arial" panose="020B0604020202020204" pitchFamily="34" charset="0"/>
                <a:cs typeface="Arial" panose="020B0604020202020204" pitchFamily="34" charset="0"/>
              </a:rPr>
              <a:t>Enterprise Content Management (ECM) Market to Exhibit a CAGR of 14.3% during 2021- 2028 </a:t>
            </a:r>
          </a:p>
          <a:p>
            <a:pPr marL="742950" lvl="1" indent="-285750">
              <a:buFont typeface="Arial" panose="020B0604020202020204" pitchFamily="34" charset="0"/>
              <a:buChar char="•"/>
            </a:pPr>
            <a:endParaRPr lang="en-US" sz="1400" dirty="0">
              <a:solidFill>
                <a:schemeClr val="bg1">
                  <a:lumMod val="50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a:solidFill>
                  <a:schemeClr val="bg1">
                    <a:lumMod val="50000"/>
                  </a:schemeClr>
                </a:solidFill>
                <a:latin typeface="Arial" panose="020B0604020202020204" pitchFamily="34" charset="0"/>
                <a:cs typeface="Arial" panose="020B0604020202020204" pitchFamily="34" charset="0"/>
              </a:rPr>
              <a:t>The market size stood at USD 10.33 billion in 2020, and is expected to reach </a:t>
            </a:r>
            <a:r>
              <a:rPr lang="en-US" sz="1400" b="1" dirty="0">
                <a:solidFill>
                  <a:schemeClr val="bg1">
                    <a:lumMod val="50000"/>
                  </a:schemeClr>
                </a:solidFill>
                <a:latin typeface="Arial" panose="020B0604020202020204" pitchFamily="34" charset="0"/>
                <a:cs typeface="Arial" panose="020B0604020202020204" pitchFamily="34" charset="0"/>
              </a:rPr>
              <a:t>USD 29.64 billion </a:t>
            </a:r>
            <a:r>
              <a:rPr lang="en-US" sz="1400" dirty="0">
                <a:solidFill>
                  <a:schemeClr val="bg1">
                    <a:lumMod val="50000"/>
                  </a:schemeClr>
                </a:solidFill>
                <a:latin typeface="Arial" panose="020B0604020202020204" pitchFamily="34" charset="0"/>
                <a:cs typeface="Arial" panose="020B0604020202020204" pitchFamily="34" charset="0"/>
              </a:rPr>
              <a:t>by 2028</a:t>
            </a:r>
          </a:p>
          <a:p>
            <a:pPr marL="742950" lvl="1" indent="-285750">
              <a:buFont typeface="Arial" panose="020B0604020202020204" pitchFamily="34" charset="0"/>
              <a:buChar char="•"/>
            </a:pPr>
            <a:endParaRPr lang="en-US" sz="1400" dirty="0">
              <a:solidFill>
                <a:schemeClr val="bg1">
                  <a:lumMod val="50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a:solidFill>
                  <a:schemeClr val="bg1">
                    <a:lumMod val="50000"/>
                  </a:schemeClr>
                </a:solidFill>
                <a:latin typeface="Arial" panose="020B0604020202020204" pitchFamily="34" charset="0"/>
                <a:cs typeface="Arial" panose="020B0604020202020204" pitchFamily="34" charset="0"/>
              </a:rPr>
              <a:t>Growth driven primarily by evolving basic content management category in "smart content management"-  embedding artificial intelligence / automation / e-signature into use cases and processes</a:t>
            </a:r>
          </a:p>
        </p:txBody>
      </p:sp>
      <p:pic>
        <p:nvPicPr>
          <p:cNvPr id="13" name="Picture 2" descr="Digital Wealth Management Platform">
            <a:extLst>
              <a:ext uri="{FF2B5EF4-FFF2-40B4-BE49-F238E27FC236}">
                <a16:creationId xmlns:a16="http://schemas.microsoft.com/office/drawing/2014/main" id="{BBD171E2-1F6D-4F7E-8DEF-7F3098217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5373" y="2903845"/>
            <a:ext cx="685095" cy="5709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Branding - Dropbox">
            <a:extLst>
              <a:ext uri="{FF2B5EF4-FFF2-40B4-BE49-F238E27FC236}">
                <a16:creationId xmlns:a16="http://schemas.microsoft.com/office/drawing/2014/main" id="{CB5CC759-3B01-40C6-9F7B-80426C4B62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9" t="22109" r="7199" b="28323"/>
          <a:stretch/>
        </p:blipFill>
        <p:spPr bwMode="auto">
          <a:xfrm>
            <a:off x="2524163" y="3189301"/>
            <a:ext cx="905544" cy="2936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ntelligent Information Management | M-Files">
            <a:extLst>
              <a:ext uri="{FF2B5EF4-FFF2-40B4-BE49-F238E27FC236}">
                <a16:creationId xmlns:a16="http://schemas.microsoft.com/office/drawing/2014/main" id="{7B30B071-CED4-4394-B1F6-D8F6D43958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440" t="14745" r="11440" b="15183"/>
          <a:stretch/>
        </p:blipFill>
        <p:spPr bwMode="auto">
          <a:xfrm>
            <a:off x="2923899" y="2744760"/>
            <a:ext cx="1223039" cy="50390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box-logo-BF13409756-seeklogo.com - Authy">
            <a:extLst>
              <a:ext uri="{FF2B5EF4-FFF2-40B4-BE49-F238E27FC236}">
                <a16:creationId xmlns:a16="http://schemas.microsoft.com/office/drawing/2014/main" id="{60CA6E5E-7E6B-4DBE-9BF9-1C9EA9EB8E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0286" b="17428"/>
          <a:stretch/>
        </p:blipFill>
        <p:spPr bwMode="auto">
          <a:xfrm>
            <a:off x="2105884" y="2718185"/>
            <a:ext cx="755536" cy="43476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7" name="Picture 2" descr="The Industry-Leading Digital Vault Platform for Documents | FutureVault">
            <a:extLst>
              <a:ext uri="{FF2B5EF4-FFF2-40B4-BE49-F238E27FC236}">
                <a16:creationId xmlns:a16="http://schemas.microsoft.com/office/drawing/2014/main" id="{F518A75B-09F3-4B71-8C8F-1B8630855C5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592" t="20393" r="6261" b="12170"/>
          <a:stretch/>
        </p:blipFill>
        <p:spPr bwMode="auto">
          <a:xfrm>
            <a:off x="5242992" y="2817845"/>
            <a:ext cx="1802103" cy="45720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222" name="Picture 6" descr="Online Document &amp; Secure File Sharing Software Provider | SmartVault">
            <a:extLst>
              <a:ext uri="{FF2B5EF4-FFF2-40B4-BE49-F238E27FC236}">
                <a16:creationId xmlns:a16="http://schemas.microsoft.com/office/drawing/2014/main" id="{00ADC36D-D152-48B9-8FE0-EA37662EE6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0527" y="3292524"/>
            <a:ext cx="1400863" cy="2066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0E1987F-A16D-45E8-93C0-CB5F8C18272D}"/>
              </a:ext>
            </a:extLst>
          </p:cNvPr>
          <p:cNvSpPr txBox="1"/>
          <p:nvPr/>
        </p:nvSpPr>
        <p:spPr>
          <a:xfrm>
            <a:off x="468086" y="4060371"/>
            <a:ext cx="815987" cy="369332"/>
          </a:xfrm>
          <a:prstGeom prst="rect">
            <a:avLst/>
          </a:prstGeom>
          <a:noFill/>
        </p:spPr>
        <p:txBody>
          <a:bodyPr wrap="square" rtlCol="0">
            <a:spAutoFit/>
          </a:bodyPr>
          <a:lstStyle/>
          <a:p>
            <a:r>
              <a:rPr lang="en-US" dirty="0"/>
              <a:t>Profile</a:t>
            </a:r>
          </a:p>
        </p:txBody>
      </p:sp>
      <p:sp>
        <p:nvSpPr>
          <p:cNvPr id="19" name="TextBox 18">
            <a:extLst>
              <a:ext uri="{FF2B5EF4-FFF2-40B4-BE49-F238E27FC236}">
                <a16:creationId xmlns:a16="http://schemas.microsoft.com/office/drawing/2014/main" id="{CE6E3253-E69C-4848-8362-59C82809F7BA}"/>
              </a:ext>
            </a:extLst>
          </p:cNvPr>
          <p:cNvSpPr txBox="1"/>
          <p:nvPr/>
        </p:nvSpPr>
        <p:spPr>
          <a:xfrm>
            <a:off x="237294" y="5403481"/>
            <a:ext cx="1479696" cy="369332"/>
          </a:xfrm>
          <a:prstGeom prst="rect">
            <a:avLst/>
          </a:prstGeom>
          <a:noFill/>
        </p:spPr>
        <p:txBody>
          <a:bodyPr wrap="square" rtlCol="0">
            <a:spAutoFit/>
          </a:bodyPr>
          <a:lstStyle/>
          <a:p>
            <a:r>
              <a:rPr lang="en-US" dirty="0"/>
              <a:t>Specialization</a:t>
            </a:r>
          </a:p>
        </p:txBody>
      </p:sp>
      <p:sp>
        <p:nvSpPr>
          <p:cNvPr id="21" name="TextBox 20">
            <a:extLst>
              <a:ext uri="{FF2B5EF4-FFF2-40B4-BE49-F238E27FC236}">
                <a16:creationId xmlns:a16="http://schemas.microsoft.com/office/drawing/2014/main" id="{4CCF9185-A384-47E9-B782-13C5E8AC4718}"/>
              </a:ext>
            </a:extLst>
          </p:cNvPr>
          <p:cNvSpPr txBox="1"/>
          <p:nvPr/>
        </p:nvSpPr>
        <p:spPr>
          <a:xfrm>
            <a:off x="429555" y="6227749"/>
            <a:ext cx="1479696" cy="646331"/>
          </a:xfrm>
          <a:prstGeom prst="rect">
            <a:avLst/>
          </a:prstGeom>
          <a:noFill/>
        </p:spPr>
        <p:txBody>
          <a:bodyPr wrap="square" rtlCol="0">
            <a:spAutoFit/>
          </a:bodyPr>
          <a:lstStyle/>
          <a:p>
            <a:r>
              <a:rPr lang="en-US" dirty="0"/>
              <a:t>Valuation Estimate</a:t>
            </a:r>
          </a:p>
        </p:txBody>
      </p:sp>
      <p:pic>
        <p:nvPicPr>
          <p:cNvPr id="22" name="Picture 21">
            <a:extLst>
              <a:ext uri="{FF2B5EF4-FFF2-40B4-BE49-F238E27FC236}">
                <a16:creationId xmlns:a16="http://schemas.microsoft.com/office/drawing/2014/main" id="{6A1EBA87-813E-470A-A9B1-09A0DA0123C9}"/>
              </a:ext>
            </a:extLst>
          </p:cNvPr>
          <p:cNvPicPr>
            <a:picLocks noChangeAspect="1"/>
          </p:cNvPicPr>
          <p:nvPr/>
        </p:nvPicPr>
        <p:blipFill>
          <a:blip r:embed="rId8"/>
          <a:stretch>
            <a:fillRect/>
          </a:stretch>
        </p:blipFill>
        <p:spPr>
          <a:xfrm>
            <a:off x="8630651" y="3027859"/>
            <a:ext cx="1818161" cy="281192"/>
          </a:xfrm>
          <a:prstGeom prst="rect">
            <a:avLst/>
          </a:prstGeom>
        </p:spPr>
      </p:pic>
      <p:sp>
        <p:nvSpPr>
          <p:cNvPr id="24" name="Rectangle 23">
            <a:extLst>
              <a:ext uri="{FF2B5EF4-FFF2-40B4-BE49-F238E27FC236}">
                <a16:creationId xmlns:a16="http://schemas.microsoft.com/office/drawing/2014/main" id="{6CCA8ADD-FCD4-416A-AEDD-83FFDCDB3B94}"/>
              </a:ext>
            </a:extLst>
          </p:cNvPr>
          <p:cNvSpPr/>
          <p:nvPr/>
        </p:nvSpPr>
        <p:spPr>
          <a:xfrm>
            <a:off x="4736245" y="2653395"/>
            <a:ext cx="5975298" cy="419186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6" name="Arrow: Left 5">
            <a:extLst>
              <a:ext uri="{FF2B5EF4-FFF2-40B4-BE49-F238E27FC236}">
                <a16:creationId xmlns:a16="http://schemas.microsoft.com/office/drawing/2014/main" id="{89AFEA2F-80B1-4E4A-8F68-6B319285407F}"/>
              </a:ext>
            </a:extLst>
          </p:cNvPr>
          <p:cNvSpPr/>
          <p:nvPr/>
        </p:nvSpPr>
        <p:spPr>
          <a:xfrm>
            <a:off x="10794776" y="2622466"/>
            <a:ext cx="1299168" cy="15821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Consider small or medium players for acquisition</a:t>
            </a:r>
          </a:p>
        </p:txBody>
      </p:sp>
    </p:spTree>
    <p:extLst>
      <p:ext uri="{BB962C8B-B14F-4D97-AF65-F5344CB8AC3E}">
        <p14:creationId xmlns:p14="http://schemas.microsoft.com/office/powerpoint/2010/main" val="1805829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4E4F-CEF8-4B5A-A389-118BD37FEF71}"/>
              </a:ext>
            </a:extLst>
          </p:cNvPr>
          <p:cNvSpPr>
            <a:spLocks noGrp="1"/>
          </p:cNvSpPr>
          <p:nvPr>
            <p:ph type="title"/>
          </p:nvPr>
        </p:nvSpPr>
        <p:spPr>
          <a:xfrm>
            <a:off x="1081314" y="2363016"/>
            <a:ext cx="10515600" cy="1325563"/>
          </a:xfrm>
        </p:spPr>
        <p:txBody>
          <a:bodyPr/>
          <a:lstStyle/>
          <a:p>
            <a:r>
              <a:rPr lang="en-US" dirty="0"/>
              <a:t>Appendix</a:t>
            </a:r>
          </a:p>
        </p:txBody>
      </p:sp>
    </p:spTree>
    <p:extLst>
      <p:ext uri="{BB962C8B-B14F-4D97-AF65-F5344CB8AC3E}">
        <p14:creationId xmlns:p14="http://schemas.microsoft.com/office/powerpoint/2010/main" val="2113184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942A9E-818E-4BDD-9EC7-DDE42BA20C8C}"/>
              </a:ext>
            </a:extLst>
          </p:cNvPr>
          <p:cNvSpPr/>
          <p:nvPr/>
        </p:nvSpPr>
        <p:spPr>
          <a:xfrm>
            <a:off x="226385" y="195587"/>
            <a:ext cx="10429748" cy="4308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6600"/>
                </a:solidFill>
                <a:effectLst/>
                <a:uLnTx/>
                <a:uFillTx/>
                <a:latin typeface="Arial"/>
                <a:ea typeface="+mn-ea"/>
                <a:cs typeface="+mn-cs"/>
              </a:rPr>
              <a:t>TD Digital Vault  - Capability Scope</a:t>
            </a:r>
          </a:p>
        </p:txBody>
      </p:sp>
      <p:sp>
        <p:nvSpPr>
          <p:cNvPr id="71" name="Rectangle 70">
            <a:extLst>
              <a:ext uri="{FF2B5EF4-FFF2-40B4-BE49-F238E27FC236}">
                <a16:creationId xmlns:a16="http://schemas.microsoft.com/office/drawing/2014/main" id="{B8AC1A40-530F-4B3E-9282-4ECFC2A1F337}"/>
              </a:ext>
            </a:extLst>
          </p:cNvPr>
          <p:cNvSpPr/>
          <p:nvPr/>
        </p:nvSpPr>
        <p:spPr>
          <a:xfrm>
            <a:off x="2108538" y="3530010"/>
            <a:ext cx="2437795" cy="2400657"/>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200" dirty="0">
                <a:solidFill>
                  <a:srgbClr val="6A737B"/>
                </a:solidFill>
                <a:latin typeface="Arial"/>
              </a:rPr>
              <a:t>Customer opens new TD mortgage account</a:t>
            </a:r>
          </a:p>
          <a:p>
            <a:pPr marR="0" lvl="0" algn="l" defTabSz="914400" rtl="0" eaLnBrk="1" fontAlgn="auto" latinLnBrk="0" hangingPunct="1">
              <a:lnSpc>
                <a:spcPct val="100000"/>
              </a:lnSpc>
              <a:spcBef>
                <a:spcPts val="0"/>
              </a:spcBef>
              <a:spcAft>
                <a:spcPts val="0"/>
              </a:spcAft>
              <a:buClrTx/>
              <a:buSzTx/>
              <a:tabLst/>
              <a:defRPr/>
            </a:pPr>
            <a:endParaRPr lang="en-US" sz="1100" dirty="0">
              <a:solidFill>
                <a:srgbClr val="6A737B"/>
              </a:solidFill>
              <a:latin typeface="Arial"/>
            </a:endParaRPr>
          </a:p>
          <a:p>
            <a:pPr marL="628650" lvl="1" indent="-171450">
              <a:buFont typeface="Arial" panose="020B0604020202020204" pitchFamily="34" charset="0"/>
              <a:buChar char="•"/>
              <a:defRPr/>
            </a:pPr>
            <a:r>
              <a:rPr lang="en-US" sz="1100" dirty="0">
                <a:solidFill>
                  <a:srgbClr val="6A737B"/>
                </a:solidFill>
                <a:latin typeface="Arial"/>
              </a:rPr>
              <a:t>Customer temporarily attaches supporting docs through secure message, and signs loan documents with e-Sign</a:t>
            </a:r>
          </a:p>
          <a:p>
            <a:pPr marR="0" lvl="0" algn="l" defTabSz="914400" rtl="0" eaLnBrk="1" fontAlgn="auto" latinLnBrk="0" hangingPunct="1">
              <a:lnSpc>
                <a:spcPct val="100000"/>
              </a:lnSpc>
              <a:spcBef>
                <a:spcPts val="0"/>
              </a:spcBef>
              <a:spcAft>
                <a:spcPts val="0"/>
              </a:spcAft>
              <a:buClrTx/>
              <a:buSzTx/>
              <a:tabLst/>
              <a:defRPr/>
            </a:pPr>
            <a:endParaRPr lang="en-US" sz="1200" dirty="0">
              <a:solidFill>
                <a:srgbClr val="6A737B"/>
              </a:solidFill>
              <a:latin typeface="Arial"/>
            </a:endParaRPr>
          </a:p>
          <a:p>
            <a:pPr marR="0" lvl="0" algn="l" defTabSz="914400" rtl="0" eaLnBrk="1" fontAlgn="auto" latinLnBrk="0" hangingPunct="1">
              <a:lnSpc>
                <a:spcPct val="100000"/>
              </a:lnSpc>
              <a:spcBef>
                <a:spcPts val="0"/>
              </a:spcBef>
              <a:spcAft>
                <a:spcPts val="0"/>
              </a:spcAft>
              <a:buClrTx/>
              <a:buSzTx/>
              <a:tabLst/>
              <a:defRPr/>
            </a:pPr>
            <a:r>
              <a:rPr lang="en-US" sz="1200" dirty="0">
                <a:solidFill>
                  <a:srgbClr val="6A737B"/>
                </a:solidFill>
                <a:latin typeface="Arial"/>
              </a:rPr>
              <a:t>Customer account opening generates a set of 7 onboarding documents (sent to customers insecure inbox)</a:t>
            </a:r>
          </a:p>
        </p:txBody>
      </p:sp>
      <p:cxnSp>
        <p:nvCxnSpPr>
          <p:cNvPr id="87" name="Straight Connector 86">
            <a:extLst>
              <a:ext uri="{FF2B5EF4-FFF2-40B4-BE49-F238E27FC236}">
                <a16:creationId xmlns:a16="http://schemas.microsoft.com/office/drawing/2014/main" id="{35307643-A236-414E-B678-1AD98C325A1C}"/>
              </a:ext>
            </a:extLst>
          </p:cNvPr>
          <p:cNvCxnSpPr>
            <a:cxnSpLocks/>
          </p:cNvCxnSpPr>
          <p:nvPr/>
        </p:nvCxnSpPr>
        <p:spPr>
          <a:xfrm>
            <a:off x="226385" y="650334"/>
            <a:ext cx="4844058" cy="0"/>
          </a:xfrm>
          <a:prstGeom prst="line">
            <a:avLst/>
          </a:prstGeom>
        </p:spPr>
        <p:style>
          <a:lnRef idx="1">
            <a:schemeClr val="accent3"/>
          </a:lnRef>
          <a:fillRef idx="0">
            <a:schemeClr val="accent3"/>
          </a:fillRef>
          <a:effectRef idx="0">
            <a:schemeClr val="accent3"/>
          </a:effectRef>
          <a:fontRef idx="minor">
            <a:schemeClr val="tx1"/>
          </a:fontRef>
        </p:style>
      </p:cxnSp>
      <p:sp>
        <p:nvSpPr>
          <p:cNvPr id="59" name="TextBox 58">
            <a:extLst>
              <a:ext uri="{FF2B5EF4-FFF2-40B4-BE49-F238E27FC236}">
                <a16:creationId xmlns:a16="http://schemas.microsoft.com/office/drawing/2014/main" id="{38450BA0-DAA8-4C94-B266-0C01FCAF130B}"/>
              </a:ext>
            </a:extLst>
          </p:cNvPr>
          <p:cNvSpPr txBox="1"/>
          <p:nvPr/>
        </p:nvSpPr>
        <p:spPr>
          <a:xfrm>
            <a:off x="1267723" y="1958501"/>
            <a:ext cx="10814196" cy="769441"/>
          </a:xfrm>
          <a:prstGeom prst="rect">
            <a:avLst/>
          </a:prstGeom>
          <a:solidFill>
            <a:schemeClr val="bg1">
              <a:lumMod val="50000"/>
            </a:schemeClr>
          </a:solid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95000"/>
                </a:prstClr>
              </a:solidFill>
              <a:effectLst/>
              <a:uLnTx/>
              <a:uFillTx/>
              <a:latin typeface="Arial"/>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Arial"/>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600" b="0" i="0" u="none" strike="noStrike" kern="1200" cap="none" spc="0" normalizeH="0" baseline="0" noProof="0" dirty="0">
              <a:ln>
                <a:noFill/>
              </a:ln>
              <a:solidFill>
                <a:prstClr val="white">
                  <a:lumMod val="95000"/>
                </a:prstClr>
              </a:solidFill>
              <a:effectLst/>
              <a:uLnTx/>
              <a:uFillTx/>
              <a:latin typeface="Arial"/>
              <a:ea typeface="+mn-ea"/>
              <a:cs typeface="+mn-cs"/>
            </a:endParaRPr>
          </a:p>
        </p:txBody>
      </p:sp>
      <p:sp>
        <p:nvSpPr>
          <p:cNvPr id="58" name="Arrow: Right 57">
            <a:extLst>
              <a:ext uri="{FF2B5EF4-FFF2-40B4-BE49-F238E27FC236}">
                <a16:creationId xmlns:a16="http://schemas.microsoft.com/office/drawing/2014/main" id="{8CDF9ED6-77B9-4094-840A-796957E8EA36}"/>
              </a:ext>
            </a:extLst>
          </p:cNvPr>
          <p:cNvSpPr/>
          <p:nvPr/>
        </p:nvSpPr>
        <p:spPr>
          <a:xfrm>
            <a:off x="1454888" y="1822393"/>
            <a:ext cx="3154867" cy="1011794"/>
          </a:xfrm>
          <a:prstGeom prst="right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2">
                    <a:lumMod val="95000"/>
                    <a:lumOff val="5000"/>
                  </a:schemeClr>
                </a:solidFill>
                <a:effectLst/>
                <a:uLnTx/>
                <a:uFillTx/>
                <a:latin typeface="Arial"/>
                <a:ea typeface="+mn-ea"/>
                <a:cs typeface="+mn-cs"/>
              </a:rPr>
              <a:t>Secure msg + temporary doc attach</a:t>
            </a:r>
          </a:p>
        </p:txBody>
      </p:sp>
      <p:sp>
        <p:nvSpPr>
          <p:cNvPr id="52" name="Rectangle 51">
            <a:extLst>
              <a:ext uri="{FF2B5EF4-FFF2-40B4-BE49-F238E27FC236}">
                <a16:creationId xmlns:a16="http://schemas.microsoft.com/office/drawing/2014/main" id="{8838F3E9-5638-437C-AA06-305A4459D6CE}"/>
              </a:ext>
            </a:extLst>
          </p:cNvPr>
          <p:cNvSpPr/>
          <p:nvPr/>
        </p:nvSpPr>
        <p:spPr>
          <a:xfrm>
            <a:off x="69846" y="1937809"/>
            <a:ext cx="1186241" cy="823938"/>
          </a:xfrm>
          <a:prstGeom prst="rect">
            <a:avLst/>
          </a:prstGeom>
          <a:solidFill>
            <a:srgbClr val="E2F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53" name="TextBox 47">
            <a:extLst>
              <a:ext uri="{FF2B5EF4-FFF2-40B4-BE49-F238E27FC236}">
                <a16:creationId xmlns:a16="http://schemas.microsoft.com/office/drawing/2014/main" id="{DF141F29-92E3-48E9-95DD-675370EECAE4}"/>
              </a:ext>
            </a:extLst>
          </p:cNvPr>
          <p:cNvSpPr txBox="1"/>
          <p:nvPr/>
        </p:nvSpPr>
        <p:spPr>
          <a:xfrm>
            <a:off x="159013" y="2209220"/>
            <a:ext cx="1025022" cy="24622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783" rtl="0" eaLnBrk="1" fontAlgn="auto" latinLnBrk="0" hangingPunct="1">
              <a:lnSpc>
                <a:spcPct val="100000"/>
              </a:lnSpc>
              <a:spcBef>
                <a:spcPts val="450"/>
              </a:spcBef>
              <a:spcAft>
                <a:spcPts val="0"/>
              </a:spcAft>
              <a:buClrTx/>
              <a:buSzTx/>
              <a:buFontTx/>
              <a:buNone/>
              <a:tabLst>
                <a:tab pos="58735" algn="l"/>
              </a:tabLst>
              <a:defRPr/>
            </a:pPr>
            <a:r>
              <a:rPr kumimoji="0" lang="en-US" sz="1600" b="1" i="0" u="none" strike="noStrike" kern="1200" cap="none" spc="0" normalizeH="0" baseline="0" noProof="0" dirty="0">
                <a:ln>
                  <a:noFill/>
                </a:ln>
                <a:solidFill>
                  <a:srgbClr val="6A737B">
                    <a:lumMod val="75000"/>
                    <a:lumOff val="25000"/>
                  </a:srgbClr>
                </a:solidFill>
                <a:effectLst/>
                <a:uLnTx/>
                <a:uFillTx/>
                <a:latin typeface="Calibri" panose="020F0502020204030204" pitchFamily="34" charset="0"/>
                <a:ea typeface="+mn-ea"/>
                <a:cs typeface="Arial"/>
              </a:rPr>
              <a:t>Capability</a:t>
            </a:r>
          </a:p>
        </p:txBody>
      </p:sp>
      <p:cxnSp>
        <p:nvCxnSpPr>
          <p:cNvPr id="4" name="Straight Connector 3">
            <a:extLst>
              <a:ext uri="{FF2B5EF4-FFF2-40B4-BE49-F238E27FC236}">
                <a16:creationId xmlns:a16="http://schemas.microsoft.com/office/drawing/2014/main" id="{6B6CA040-0992-4528-B232-F45888A1723E}"/>
              </a:ext>
            </a:extLst>
          </p:cNvPr>
          <p:cNvCxnSpPr>
            <a:cxnSpLocks/>
          </p:cNvCxnSpPr>
          <p:nvPr/>
        </p:nvCxnSpPr>
        <p:spPr>
          <a:xfrm>
            <a:off x="1273735" y="7234907"/>
            <a:ext cx="0" cy="262647"/>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0AA95173-D03A-4079-8848-5B0047172C39}"/>
              </a:ext>
            </a:extLst>
          </p:cNvPr>
          <p:cNvSpPr/>
          <p:nvPr/>
        </p:nvSpPr>
        <p:spPr>
          <a:xfrm>
            <a:off x="5147654" y="1859537"/>
            <a:ext cx="6538824" cy="1011794"/>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lumMod val="95000"/>
                    <a:lumOff val="5000"/>
                  </a:schemeClr>
                </a:solidFill>
                <a:latin typeface="Arial"/>
              </a:rPr>
              <a:t>Secure storage locker – important documents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2">
                    <a:lumMod val="95000"/>
                    <a:lumOff val="5000"/>
                  </a:schemeClr>
                </a:solidFill>
                <a:effectLst/>
                <a:uLnTx/>
                <a:uFillTx/>
                <a:latin typeface="Arial"/>
              </a:rPr>
              <a:t>Secure document e</a:t>
            </a:r>
            <a:r>
              <a:rPr lang="en-US" sz="1400" dirty="0" err="1">
                <a:solidFill>
                  <a:schemeClr val="tx2">
                    <a:lumMod val="95000"/>
                    <a:lumOff val="5000"/>
                  </a:schemeClr>
                </a:solidFill>
                <a:latin typeface="Arial"/>
              </a:rPr>
              <a:t>xchange</a:t>
            </a:r>
            <a:r>
              <a:rPr lang="en-US" sz="1400" dirty="0">
                <a:solidFill>
                  <a:schemeClr val="tx2">
                    <a:lumMod val="95000"/>
                    <a:lumOff val="5000"/>
                  </a:schemeClr>
                </a:solidFill>
                <a:latin typeface="Arial"/>
              </a:rPr>
              <a:t> with TD, service providers, family</a:t>
            </a:r>
            <a:endParaRPr kumimoji="0" lang="en-US" sz="1400" b="0" i="0" u="none" strike="noStrike" kern="1200" cap="none" spc="0" normalizeH="0" baseline="0" noProof="0" dirty="0">
              <a:ln>
                <a:noFill/>
              </a:ln>
              <a:solidFill>
                <a:schemeClr val="tx2">
                  <a:lumMod val="95000"/>
                  <a:lumOff val="5000"/>
                </a:schemeClr>
              </a:solidFill>
              <a:effectLst/>
              <a:uLnTx/>
              <a:uFillTx/>
              <a:latin typeface="Arial"/>
            </a:endParaRPr>
          </a:p>
        </p:txBody>
      </p:sp>
      <p:sp>
        <p:nvSpPr>
          <p:cNvPr id="10" name="TextBox 9">
            <a:extLst>
              <a:ext uri="{FF2B5EF4-FFF2-40B4-BE49-F238E27FC236}">
                <a16:creationId xmlns:a16="http://schemas.microsoft.com/office/drawing/2014/main" id="{FC82463D-A0F7-4BFF-BDF4-23AEBF2CB085}"/>
              </a:ext>
            </a:extLst>
          </p:cNvPr>
          <p:cNvSpPr txBox="1"/>
          <p:nvPr/>
        </p:nvSpPr>
        <p:spPr>
          <a:xfrm>
            <a:off x="2036649" y="1536816"/>
            <a:ext cx="1785257" cy="326243"/>
          </a:xfrm>
          <a:prstGeom prst="rect">
            <a:avLst/>
          </a:prstGeom>
          <a:noFill/>
        </p:spPr>
        <p:txBody>
          <a:bodyPr wrap="square" rtlCol="0">
            <a:spAutoFit/>
          </a:bodyPr>
          <a:lstStyle/>
          <a:p>
            <a:pPr>
              <a:lnSpc>
                <a:spcPct val="95000"/>
              </a:lnSpc>
            </a:pPr>
            <a:r>
              <a:rPr lang="en-US" sz="1600" dirty="0"/>
              <a:t>UMP, E-Sign</a:t>
            </a:r>
          </a:p>
        </p:txBody>
      </p:sp>
      <p:sp>
        <p:nvSpPr>
          <p:cNvPr id="22" name="TextBox 21">
            <a:extLst>
              <a:ext uri="{FF2B5EF4-FFF2-40B4-BE49-F238E27FC236}">
                <a16:creationId xmlns:a16="http://schemas.microsoft.com/office/drawing/2014/main" id="{CA75C14E-18FF-4DE3-95F8-00538033944B}"/>
              </a:ext>
            </a:extLst>
          </p:cNvPr>
          <p:cNvSpPr txBox="1"/>
          <p:nvPr/>
        </p:nvSpPr>
        <p:spPr>
          <a:xfrm>
            <a:off x="7193805" y="1197581"/>
            <a:ext cx="3369759" cy="355482"/>
          </a:xfrm>
          <a:prstGeom prst="rect">
            <a:avLst/>
          </a:prstGeom>
          <a:noFill/>
        </p:spPr>
        <p:txBody>
          <a:bodyPr wrap="square" rtlCol="0">
            <a:spAutoFit/>
          </a:bodyPr>
          <a:lstStyle/>
          <a:p>
            <a:pPr>
              <a:lnSpc>
                <a:spcPct val="95000"/>
              </a:lnSpc>
            </a:pPr>
            <a:r>
              <a:rPr lang="en-US" i="1" dirty="0">
                <a:solidFill>
                  <a:srgbClr val="00B624"/>
                </a:solidFill>
              </a:rPr>
              <a:t>LOB capability gap</a:t>
            </a:r>
          </a:p>
        </p:txBody>
      </p:sp>
      <p:pic>
        <p:nvPicPr>
          <p:cNvPr id="48" name="Graphic 47" descr="User">
            <a:extLst>
              <a:ext uri="{FF2B5EF4-FFF2-40B4-BE49-F238E27FC236}">
                <a16:creationId xmlns:a16="http://schemas.microsoft.com/office/drawing/2014/main" id="{7A1BC2FA-E058-4812-BF95-ECC96787B3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13046" y="3020201"/>
            <a:ext cx="514389" cy="514389"/>
          </a:xfrm>
          <a:prstGeom prst="rect">
            <a:avLst/>
          </a:prstGeom>
        </p:spPr>
      </p:pic>
      <p:sp>
        <p:nvSpPr>
          <p:cNvPr id="49" name="Rectangle 48">
            <a:extLst>
              <a:ext uri="{FF2B5EF4-FFF2-40B4-BE49-F238E27FC236}">
                <a16:creationId xmlns:a16="http://schemas.microsoft.com/office/drawing/2014/main" id="{FF7F3A11-0D6D-43D5-A967-AF8AACBC0BE6}"/>
              </a:ext>
            </a:extLst>
          </p:cNvPr>
          <p:cNvSpPr/>
          <p:nvPr/>
        </p:nvSpPr>
        <p:spPr>
          <a:xfrm>
            <a:off x="5341874" y="3614793"/>
            <a:ext cx="2967154" cy="830997"/>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200" dirty="0">
                <a:solidFill>
                  <a:srgbClr val="6A737B"/>
                </a:solidFill>
                <a:latin typeface="Arial"/>
              </a:rPr>
              <a:t>Customer requires long term secure storage and easy access to account documents and broader home owner journey documents</a:t>
            </a:r>
          </a:p>
        </p:txBody>
      </p:sp>
      <p:pic>
        <p:nvPicPr>
          <p:cNvPr id="54" name="Graphic 53" descr="Download from cloud">
            <a:extLst>
              <a:ext uri="{FF2B5EF4-FFF2-40B4-BE49-F238E27FC236}">
                <a16:creationId xmlns:a16="http://schemas.microsoft.com/office/drawing/2014/main" id="{8FAC45A3-3FF6-4CE7-B4D3-39643A87A4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3477" y="2966773"/>
            <a:ext cx="575068" cy="575068"/>
          </a:xfrm>
          <a:prstGeom prst="rect">
            <a:avLst/>
          </a:prstGeom>
        </p:spPr>
      </p:pic>
      <p:pic>
        <p:nvPicPr>
          <p:cNvPr id="55" name="Graphic 54" descr="Cycle with people">
            <a:extLst>
              <a:ext uri="{FF2B5EF4-FFF2-40B4-BE49-F238E27FC236}">
                <a16:creationId xmlns:a16="http://schemas.microsoft.com/office/drawing/2014/main" id="{CF1AE385-C6FA-43E3-AC69-9C84EE893E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34110" y="3003528"/>
            <a:ext cx="622023" cy="622023"/>
          </a:xfrm>
          <a:prstGeom prst="rect">
            <a:avLst/>
          </a:prstGeom>
        </p:spPr>
      </p:pic>
      <p:sp>
        <p:nvSpPr>
          <p:cNvPr id="60" name="Rectangle 59">
            <a:extLst>
              <a:ext uri="{FF2B5EF4-FFF2-40B4-BE49-F238E27FC236}">
                <a16:creationId xmlns:a16="http://schemas.microsoft.com/office/drawing/2014/main" id="{1AD1BBF5-DFDA-479C-8470-5779DBF60D19}"/>
              </a:ext>
            </a:extLst>
          </p:cNvPr>
          <p:cNvSpPr/>
          <p:nvPr/>
        </p:nvSpPr>
        <p:spPr>
          <a:xfrm>
            <a:off x="9268378" y="3714560"/>
            <a:ext cx="2590371" cy="156966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200" dirty="0">
                <a:solidFill>
                  <a:srgbClr val="6A737B"/>
                </a:solidFill>
                <a:latin typeface="Arial"/>
              </a:rPr>
              <a:t>Customer requires ability to share documents securely with family members, including spouse, and with service providers including lawyer and accountant. In the event of insurance claim, the customer needs to share documents, receipts with TD.</a:t>
            </a:r>
          </a:p>
        </p:txBody>
      </p:sp>
      <p:sp>
        <p:nvSpPr>
          <p:cNvPr id="62" name="TextBox 61">
            <a:extLst>
              <a:ext uri="{FF2B5EF4-FFF2-40B4-BE49-F238E27FC236}">
                <a16:creationId xmlns:a16="http://schemas.microsoft.com/office/drawing/2014/main" id="{59A7AA5F-FEEF-49F5-B45F-933FE3BBB306}"/>
              </a:ext>
            </a:extLst>
          </p:cNvPr>
          <p:cNvSpPr txBox="1"/>
          <p:nvPr/>
        </p:nvSpPr>
        <p:spPr>
          <a:xfrm>
            <a:off x="5399085" y="4450317"/>
            <a:ext cx="1505371" cy="823302"/>
          </a:xfrm>
          <a:prstGeom prst="rect">
            <a:avLst/>
          </a:prstGeom>
          <a:noFill/>
        </p:spPr>
        <p:txBody>
          <a:bodyPr wrap="square" rtlCol="0">
            <a:spAutoFit/>
          </a:bodyPr>
          <a:lstStyle/>
          <a:p>
            <a:pPr>
              <a:lnSpc>
                <a:spcPct val="95000"/>
              </a:lnSpc>
            </a:pPr>
            <a:r>
              <a:rPr lang="en-US" sz="1000" b="1" dirty="0">
                <a:solidFill>
                  <a:srgbClr val="000000"/>
                </a:solidFill>
              </a:rPr>
              <a:t>Account opening documents</a:t>
            </a:r>
          </a:p>
          <a:p>
            <a:pPr marL="171450" indent="-171450">
              <a:lnSpc>
                <a:spcPct val="95000"/>
              </a:lnSpc>
              <a:buFont typeface="Arial" panose="020B0604020202020204" pitchFamily="34" charset="0"/>
              <a:buChar char="•"/>
            </a:pPr>
            <a:r>
              <a:rPr lang="en-US" sz="1000" dirty="0">
                <a:solidFill>
                  <a:schemeClr val="bg1">
                    <a:lumMod val="65000"/>
                  </a:schemeClr>
                </a:solidFill>
              </a:rPr>
              <a:t>Loan agreement</a:t>
            </a:r>
          </a:p>
          <a:p>
            <a:pPr marL="171450" indent="-171450">
              <a:lnSpc>
                <a:spcPct val="95000"/>
              </a:lnSpc>
              <a:buFont typeface="Arial" panose="020B0604020202020204" pitchFamily="34" charset="0"/>
              <a:buChar char="•"/>
            </a:pPr>
            <a:r>
              <a:rPr lang="en-US" sz="1000" dirty="0">
                <a:solidFill>
                  <a:schemeClr val="bg1">
                    <a:lumMod val="65000"/>
                  </a:schemeClr>
                </a:solidFill>
              </a:rPr>
              <a:t>T&amp;C's</a:t>
            </a:r>
          </a:p>
          <a:p>
            <a:pPr marL="171450" indent="-171450">
              <a:lnSpc>
                <a:spcPct val="95000"/>
              </a:lnSpc>
              <a:buFont typeface="Arial" panose="020B0604020202020204" pitchFamily="34" charset="0"/>
              <a:buChar char="•"/>
            </a:pPr>
            <a:r>
              <a:rPr lang="en-US" sz="1000" dirty="0">
                <a:solidFill>
                  <a:schemeClr val="bg1">
                    <a:lumMod val="65000"/>
                  </a:schemeClr>
                </a:solidFill>
              </a:rPr>
              <a:t>Disclosures</a:t>
            </a:r>
            <a:endParaRPr lang="en-US" sz="1050" dirty="0">
              <a:solidFill>
                <a:schemeClr val="bg1">
                  <a:lumMod val="65000"/>
                </a:schemeClr>
              </a:solidFill>
            </a:endParaRPr>
          </a:p>
        </p:txBody>
      </p:sp>
      <p:sp>
        <p:nvSpPr>
          <p:cNvPr id="24" name="Left Brace 23">
            <a:extLst>
              <a:ext uri="{FF2B5EF4-FFF2-40B4-BE49-F238E27FC236}">
                <a16:creationId xmlns:a16="http://schemas.microsoft.com/office/drawing/2014/main" id="{513B960D-BD26-4963-A0EE-B9933FF0E4BB}"/>
              </a:ext>
            </a:extLst>
          </p:cNvPr>
          <p:cNvSpPr/>
          <p:nvPr/>
        </p:nvSpPr>
        <p:spPr>
          <a:xfrm rot="5400000">
            <a:off x="8344038" y="-1324823"/>
            <a:ext cx="266382" cy="6093648"/>
          </a:xfrm>
          <a:prstGeom prst="leftBrac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TextBox 71">
            <a:extLst>
              <a:ext uri="{FF2B5EF4-FFF2-40B4-BE49-F238E27FC236}">
                <a16:creationId xmlns:a16="http://schemas.microsoft.com/office/drawing/2014/main" id="{AD90D8C4-EB6A-4758-8915-ABC36C4E0920}"/>
              </a:ext>
            </a:extLst>
          </p:cNvPr>
          <p:cNvSpPr txBox="1"/>
          <p:nvPr/>
        </p:nvSpPr>
        <p:spPr>
          <a:xfrm>
            <a:off x="6746649" y="4448613"/>
            <a:ext cx="1726188" cy="823302"/>
          </a:xfrm>
          <a:prstGeom prst="rect">
            <a:avLst/>
          </a:prstGeom>
          <a:noFill/>
        </p:spPr>
        <p:txBody>
          <a:bodyPr wrap="square" rtlCol="0">
            <a:spAutoFit/>
          </a:bodyPr>
          <a:lstStyle/>
          <a:p>
            <a:pPr>
              <a:lnSpc>
                <a:spcPct val="95000"/>
              </a:lnSpc>
            </a:pPr>
            <a:r>
              <a:rPr lang="en-US" sz="1000" b="1" dirty="0">
                <a:solidFill>
                  <a:srgbClr val="000000"/>
                </a:solidFill>
              </a:rPr>
              <a:t>Home journey doc</a:t>
            </a:r>
            <a:r>
              <a:rPr lang="en-US" sz="1000" b="1" dirty="0">
                <a:solidFill>
                  <a:schemeClr val="bg2">
                    <a:lumMod val="75000"/>
                  </a:schemeClr>
                </a:solidFill>
              </a:rPr>
              <a:t>s</a:t>
            </a:r>
          </a:p>
          <a:p>
            <a:pPr marL="171450" indent="-171450">
              <a:lnSpc>
                <a:spcPct val="95000"/>
              </a:lnSpc>
              <a:buFont typeface="Arial" panose="020B0604020202020204" pitchFamily="34" charset="0"/>
              <a:buChar char="•"/>
            </a:pPr>
            <a:r>
              <a:rPr lang="en-US" sz="1000" dirty="0">
                <a:solidFill>
                  <a:schemeClr val="bg1">
                    <a:lumMod val="65000"/>
                  </a:schemeClr>
                </a:solidFill>
              </a:rPr>
              <a:t>Home closing docs</a:t>
            </a:r>
          </a:p>
          <a:p>
            <a:pPr marL="171450" indent="-171450">
              <a:lnSpc>
                <a:spcPct val="95000"/>
              </a:lnSpc>
              <a:buFont typeface="Arial" panose="020B0604020202020204" pitchFamily="34" charset="0"/>
              <a:buChar char="•"/>
            </a:pPr>
            <a:r>
              <a:rPr lang="en-US" sz="1000" dirty="0">
                <a:solidFill>
                  <a:schemeClr val="bg1">
                    <a:lumMod val="65000"/>
                  </a:schemeClr>
                </a:solidFill>
              </a:rPr>
              <a:t>Home insurance</a:t>
            </a:r>
          </a:p>
          <a:p>
            <a:pPr marL="171450" indent="-171450">
              <a:lnSpc>
                <a:spcPct val="95000"/>
              </a:lnSpc>
              <a:buFont typeface="Arial" panose="020B0604020202020204" pitchFamily="34" charset="0"/>
              <a:buChar char="•"/>
            </a:pPr>
            <a:r>
              <a:rPr lang="en-US" sz="1000" dirty="0">
                <a:solidFill>
                  <a:schemeClr val="bg1">
                    <a:lumMod val="65000"/>
                  </a:schemeClr>
                </a:solidFill>
              </a:rPr>
              <a:t>Reno / appliance receipts </a:t>
            </a:r>
          </a:p>
        </p:txBody>
      </p:sp>
      <p:sp>
        <p:nvSpPr>
          <p:cNvPr id="47" name="Rectangle 46">
            <a:extLst>
              <a:ext uri="{FF2B5EF4-FFF2-40B4-BE49-F238E27FC236}">
                <a16:creationId xmlns:a16="http://schemas.microsoft.com/office/drawing/2014/main" id="{AB8EAC66-CC45-49D1-A249-368EAFCA080E}"/>
              </a:ext>
            </a:extLst>
          </p:cNvPr>
          <p:cNvSpPr/>
          <p:nvPr/>
        </p:nvSpPr>
        <p:spPr>
          <a:xfrm rot="10800000" flipV="1">
            <a:off x="411204" y="3614360"/>
            <a:ext cx="1331553" cy="1169551"/>
          </a:xfrm>
          <a:prstGeom prst="rect">
            <a:avLst/>
          </a:prstGeom>
          <a:noFill/>
        </p:spPr>
        <p:txBody>
          <a:bodyPr wrap="square">
            <a:spAutoFit/>
          </a:bodyPr>
          <a:lstStyle/>
          <a:p>
            <a:pPr lvl="0">
              <a:defRPr/>
            </a:pPr>
            <a:r>
              <a:rPr lang="en-US" sz="1400" b="1" i="1" dirty="0">
                <a:solidFill>
                  <a:srgbClr val="6A737B"/>
                </a:solidFill>
              </a:rPr>
              <a:t>Mortgage account opening &amp; adjacent journey</a:t>
            </a:r>
          </a:p>
        </p:txBody>
      </p:sp>
    </p:spTree>
    <p:extLst>
      <p:ext uri="{BB962C8B-B14F-4D97-AF65-F5344CB8AC3E}">
        <p14:creationId xmlns:p14="http://schemas.microsoft.com/office/powerpoint/2010/main" val="341820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79C3E4-9395-4A9F-9F07-A656ACC918D1}"/>
              </a:ext>
            </a:extLst>
          </p:cNvPr>
          <p:cNvSpPr txBox="1"/>
          <p:nvPr/>
        </p:nvSpPr>
        <p:spPr>
          <a:xfrm>
            <a:off x="115713" y="56341"/>
            <a:ext cx="12272229" cy="49244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B050"/>
                </a:solidFill>
                <a:effectLst/>
                <a:uLnTx/>
                <a:uFillTx/>
                <a:latin typeface="Segoe UI" panose="020B0502040204020203" pitchFamily="34" charset="0"/>
                <a:ea typeface="+mn-ea"/>
                <a:cs typeface="Segoe UI" panose="020B0502040204020203" pitchFamily="34" charset="0"/>
              </a:rPr>
              <a:t>TD Digital Vault</a:t>
            </a:r>
            <a:r>
              <a:rPr kumimoji="0" lang="en-US" sz="2667" b="1" i="0" u="none" strike="noStrike" kern="1200" cap="none" spc="0" normalizeH="0" baseline="0" noProof="0" dirty="0">
                <a:ln>
                  <a:noFill/>
                </a:ln>
                <a:solidFill>
                  <a:srgbClr val="00B050"/>
                </a:solidFill>
                <a:effectLst/>
                <a:uLnTx/>
                <a:uFillTx/>
                <a:latin typeface="Segoe UI" panose="020B0502040204020203" pitchFamily="34" charset="0"/>
                <a:ea typeface="+mn-ea"/>
                <a:cs typeface="Segoe UI" panose="020B0502040204020203" pitchFamily="34" charset="0"/>
              </a:rPr>
              <a:t>®</a:t>
            </a:r>
            <a:r>
              <a:rPr kumimoji="0" lang="en-US" sz="3200" b="1" i="0" u="none" strike="noStrike" kern="1200" cap="none" spc="0" normalizeH="0" baseline="0" noProof="0" dirty="0">
                <a:ln>
                  <a:noFill/>
                </a:ln>
                <a:solidFill>
                  <a:srgbClr val="00B050"/>
                </a:solidFill>
                <a:effectLst/>
                <a:uLnTx/>
                <a:uFillTx/>
                <a:latin typeface="Segoe UI" panose="020B0502040204020203" pitchFamily="34" charset="0"/>
                <a:ea typeface="+mn-ea"/>
                <a:cs typeface="Segoe UI" panose="020B0502040204020203" pitchFamily="34" charset="0"/>
              </a:rPr>
              <a:t>  </a:t>
            </a:r>
            <a:r>
              <a:rPr kumimoji="0" lang="en-US" sz="2000" b="1" i="0" u="none" strike="noStrike" kern="1200" cap="none" spc="0" normalizeH="0" baseline="0" noProof="0" dirty="0">
                <a:ln>
                  <a:noFill/>
                </a:ln>
                <a:solidFill>
                  <a:srgbClr val="00A44A"/>
                </a:solidFill>
                <a:effectLst/>
                <a:uLnTx/>
                <a:uFillTx/>
                <a:latin typeface="Segoe UI" panose="020B0502040204020203" pitchFamily="34" charset="0"/>
                <a:ea typeface="+mn-ea"/>
                <a:cs typeface="Segoe UI" panose="020B0502040204020203" pitchFamily="34" charset="0"/>
              </a:rPr>
              <a:t>End-State Product Vision &amp; Strategy</a:t>
            </a:r>
            <a:endParaRPr kumimoji="0" lang="en-US" sz="3200" b="0" i="0" u="none" strike="noStrike" kern="1200" cap="none" spc="0" normalizeH="0" baseline="0" noProof="0" dirty="0">
              <a:ln>
                <a:noFill/>
              </a:ln>
              <a:solidFill>
                <a:srgbClr val="00A44A"/>
              </a:solidFill>
              <a:effectLst/>
              <a:uLnTx/>
              <a:uFillTx/>
              <a:latin typeface="Segoe UI" panose="020B0502040204020203" pitchFamily="34" charset="0"/>
              <a:ea typeface="+mn-ea"/>
              <a:cs typeface="Segoe UI" panose="020B0502040204020203" pitchFamily="34" charset="0"/>
            </a:endParaRPr>
          </a:p>
        </p:txBody>
      </p:sp>
      <p:cxnSp>
        <p:nvCxnSpPr>
          <p:cNvPr id="10" name="Straight Connector 9">
            <a:extLst>
              <a:ext uri="{FF2B5EF4-FFF2-40B4-BE49-F238E27FC236}">
                <a16:creationId xmlns:a16="http://schemas.microsoft.com/office/drawing/2014/main" id="{23EDEE97-EA7F-4A00-81A6-92B993DB5D3F}"/>
              </a:ext>
            </a:extLst>
          </p:cNvPr>
          <p:cNvCxnSpPr/>
          <p:nvPr/>
        </p:nvCxnSpPr>
        <p:spPr>
          <a:xfrm>
            <a:off x="3285378" y="128069"/>
            <a:ext cx="0" cy="348985"/>
          </a:xfrm>
          <a:prstGeom prst="line">
            <a:avLst/>
          </a:prstGeom>
          <a:ln w="57150">
            <a:solidFill>
              <a:srgbClr val="00A44A"/>
            </a:solidFill>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44105E41-5608-474B-B953-CDE15AEBB029}"/>
              </a:ext>
            </a:extLst>
          </p:cNvPr>
          <p:cNvPicPr>
            <a:picLocks noChangeAspect="1"/>
          </p:cNvPicPr>
          <p:nvPr/>
        </p:nvPicPr>
        <p:blipFill rotWithShape="1">
          <a:blip r:embed="rId3"/>
          <a:srcRect t="7866" r="62828"/>
          <a:stretch/>
        </p:blipFill>
        <p:spPr>
          <a:xfrm>
            <a:off x="741072" y="1328059"/>
            <a:ext cx="4701529" cy="5365707"/>
          </a:xfrm>
          <a:prstGeom prst="rect">
            <a:avLst/>
          </a:prstGeom>
        </p:spPr>
      </p:pic>
      <p:cxnSp>
        <p:nvCxnSpPr>
          <p:cNvPr id="12" name="Straight Arrow Connector 11">
            <a:extLst>
              <a:ext uri="{FF2B5EF4-FFF2-40B4-BE49-F238E27FC236}">
                <a16:creationId xmlns:a16="http://schemas.microsoft.com/office/drawing/2014/main" id="{3F220552-F858-41B7-B666-55402494FFBD}"/>
              </a:ext>
            </a:extLst>
          </p:cNvPr>
          <p:cNvCxnSpPr>
            <a:cxnSpLocks/>
          </p:cNvCxnSpPr>
          <p:nvPr/>
        </p:nvCxnSpPr>
        <p:spPr>
          <a:xfrm>
            <a:off x="2438399" y="5648526"/>
            <a:ext cx="0" cy="958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53F42E-C1DD-4F61-9BC0-16EF1973E207}"/>
              </a:ext>
            </a:extLst>
          </p:cNvPr>
          <p:cNvSpPr txBox="1"/>
          <p:nvPr/>
        </p:nvSpPr>
        <p:spPr>
          <a:xfrm>
            <a:off x="1970321" y="6563076"/>
            <a:ext cx="231865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Banking &amp; Personal Documents</a:t>
            </a:r>
          </a:p>
        </p:txBody>
      </p:sp>
      <p:sp>
        <p:nvSpPr>
          <p:cNvPr id="32" name="TextBox 31">
            <a:extLst>
              <a:ext uri="{FF2B5EF4-FFF2-40B4-BE49-F238E27FC236}">
                <a16:creationId xmlns:a16="http://schemas.microsoft.com/office/drawing/2014/main" id="{9AAF1080-C3FC-4D2E-B5DC-3FD22887C699}"/>
              </a:ext>
            </a:extLst>
          </p:cNvPr>
          <p:cNvSpPr txBox="1"/>
          <p:nvPr/>
        </p:nvSpPr>
        <p:spPr>
          <a:xfrm>
            <a:off x="1822898" y="2177480"/>
            <a:ext cx="2338035" cy="276999"/>
          </a:xfrm>
          <a:prstGeom prst="rect">
            <a:avLst/>
          </a:prstGeom>
          <a:solidFill>
            <a:srgbClr val="00A44A"/>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TD Digital Vault</a:t>
            </a:r>
            <a:r>
              <a:rPr kumimoji="0" lang="en-US" sz="1200" b="1" i="0" u="none" strike="noStrike" kern="1200" cap="none" spc="0" normalizeH="0" baseline="0" noProof="0" dirty="0">
                <a:ln>
                  <a:noFill/>
                </a:ln>
                <a:solidFill>
                  <a:prstClr val="white">
                    <a:lumMod val="95000"/>
                  </a:prstClr>
                </a:solidFill>
                <a:effectLst/>
                <a:uLnTx/>
                <a:uFillTx/>
                <a:latin typeface="Segoe UI" panose="020B0502040204020203" pitchFamily="34" charset="0"/>
                <a:ea typeface="+mn-ea"/>
                <a:cs typeface="Segoe UI" panose="020B0502040204020203" pitchFamily="34" charset="0"/>
              </a:rPr>
              <a:t>®</a:t>
            </a:r>
            <a:endParaRPr kumimoji="0" lang="en-US" sz="1100" b="1"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78AB8727-3E3C-4DF9-8187-83BB8666465B}"/>
              </a:ext>
            </a:extLst>
          </p:cNvPr>
          <p:cNvSpPr txBox="1"/>
          <p:nvPr/>
        </p:nvSpPr>
        <p:spPr>
          <a:xfrm>
            <a:off x="5218921" y="1480828"/>
            <a:ext cx="3070630" cy="538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Easily import documents</a:t>
            </a: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t>
            </a:r>
            <a:r>
              <a:rPr kumimoji="0" lang="en-US" sz="1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Automatic ingestion of documents &amp; receipts</a:t>
            </a:r>
            <a:endPar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3ECE18E5-E0F0-41C0-AF13-35BBCBA30C22}"/>
              </a:ext>
            </a:extLst>
          </p:cNvPr>
          <p:cNvSpPr txBox="1"/>
          <p:nvPr/>
        </p:nvSpPr>
        <p:spPr>
          <a:xfrm>
            <a:off x="5208100" y="2154954"/>
            <a:ext cx="3364787" cy="538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Smart organizer </a:t>
            </a: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 AI-driven folder recommendations &amp; tagging taxonomy </a:t>
            </a:r>
            <a:endPar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022EDDD7-5548-4042-90CF-50C3BD1C8C04}"/>
              </a:ext>
            </a:extLst>
          </p:cNvPr>
          <p:cNvSpPr txBox="1"/>
          <p:nvPr/>
        </p:nvSpPr>
        <p:spPr>
          <a:xfrm>
            <a:off x="5186868" y="4772101"/>
            <a:ext cx="310268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Custom permissioning</a:t>
            </a: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t>
            </a:r>
            <a:r>
              <a:rPr kumimoji="0" lang="en-US" sz="16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Customer can give time-bound / persistent access to key files (i.e., advisor, family)</a:t>
            </a:r>
          </a:p>
        </p:txBody>
      </p:sp>
      <p:sp>
        <p:nvSpPr>
          <p:cNvPr id="42" name="TextBox 41">
            <a:extLst>
              <a:ext uri="{FF2B5EF4-FFF2-40B4-BE49-F238E27FC236}">
                <a16:creationId xmlns:a16="http://schemas.microsoft.com/office/drawing/2014/main" id="{2266DE76-F92F-467A-9DCB-23D1F4280280}"/>
              </a:ext>
            </a:extLst>
          </p:cNvPr>
          <p:cNvSpPr txBox="1"/>
          <p:nvPr/>
        </p:nvSpPr>
        <p:spPr>
          <a:xfrm>
            <a:off x="5187710" y="5703167"/>
            <a:ext cx="308463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Document Insights</a:t>
            </a: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t>
            </a:r>
            <a:r>
              <a:rPr kumimoji="0" lang="en-US" sz="16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Notifications, benefits explanation, journey-focused document checklists</a:t>
            </a:r>
          </a:p>
        </p:txBody>
      </p:sp>
      <p:sp>
        <p:nvSpPr>
          <p:cNvPr id="31" name="Rectangle 30">
            <a:extLst>
              <a:ext uri="{FF2B5EF4-FFF2-40B4-BE49-F238E27FC236}">
                <a16:creationId xmlns:a16="http://schemas.microsoft.com/office/drawing/2014/main" id="{628828D3-36A9-4978-981E-A1B6B0FC0CBA}"/>
              </a:ext>
            </a:extLst>
          </p:cNvPr>
          <p:cNvSpPr/>
          <p:nvPr/>
        </p:nvSpPr>
        <p:spPr>
          <a:xfrm>
            <a:off x="10138201" y="1500576"/>
            <a:ext cx="1947067" cy="507831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"Smart document and receipt organizer &amp; secure file sharing from your banking app"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"All your important digital files in </a:t>
            </a:r>
            <a:r>
              <a:rPr kumimoji="0" lang="en-US" sz="1800" b="1" i="0" u="sng" strike="noStrike" kern="1200" cap="none" spc="0" normalizeH="0" baseline="0" noProof="0" dirty="0">
                <a:ln>
                  <a:noFill/>
                </a:ln>
                <a:solidFill>
                  <a:prstClr val="white">
                    <a:lumMod val="75000"/>
                  </a:prstClr>
                </a:solidFill>
                <a:effectLst/>
                <a:uLnTx/>
                <a:uFillTx/>
                <a:latin typeface="Calibri" panose="020F0502020204030204"/>
                <a:ea typeface="+mn-ea"/>
                <a:cs typeface="+mn-cs"/>
              </a:rPr>
              <a:t>one secure place</a:t>
            </a:r>
            <a:r>
              <a:rPr kumimoji="0" lang="en-US" sz="1800" b="1"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and always at your fingertips"</a:t>
            </a:r>
            <a:endPar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70515146-4FF2-4DFE-B40D-7C1650DC0DA9}"/>
              </a:ext>
            </a:extLst>
          </p:cNvPr>
          <p:cNvSpPr txBox="1"/>
          <p:nvPr/>
        </p:nvSpPr>
        <p:spPr>
          <a:xfrm>
            <a:off x="5197011" y="3719348"/>
            <a:ext cx="3084637" cy="96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Secure file sharing &amp; collaboration</a:t>
            </a: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 Easy &amp; secure exchange of documents including collaboration (i.e., with family/ service providers, TD)</a:t>
            </a:r>
            <a:endPar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cxnSp>
        <p:nvCxnSpPr>
          <p:cNvPr id="2049" name="Straight Connector 2048">
            <a:extLst>
              <a:ext uri="{FF2B5EF4-FFF2-40B4-BE49-F238E27FC236}">
                <a16:creationId xmlns:a16="http://schemas.microsoft.com/office/drawing/2014/main" id="{11681468-7FD6-4481-BBDC-FBCDF4AC1577}"/>
              </a:ext>
            </a:extLst>
          </p:cNvPr>
          <p:cNvCxnSpPr>
            <a:cxnSpLocks/>
          </p:cNvCxnSpPr>
          <p:nvPr/>
        </p:nvCxnSpPr>
        <p:spPr>
          <a:xfrm>
            <a:off x="9979945" y="1605109"/>
            <a:ext cx="0" cy="4750319"/>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FC63EA5-AE1D-4086-9977-B9B823E569F8}"/>
              </a:ext>
            </a:extLst>
          </p:cNvPr>
          <p:cNvSpPr txBox="1"/>
          <p:nvPr/>
        </p:nvSpPr>
        <p:spPr>
          <a:xfrm>
            <a:off x="5179091" y="2758005"/>
            <a:ext cx="3070632"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Ultra secure storage (documents &amp; receipts) </a:t>
            </a: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all your important documents in one place</a:t>
            </a:r>
          </a:p>
        </p:txBody>
      </p:sp>
      <p:cxnSp>
        <p:nvCxnSpPr>
          <p:cNvPr id="51" name="Straight Arrow Connector 50">
            <a:extLst>
              <a:ext uri="{FF2B5EF4-FFF2-40B4-BE49-F238E27FC236}">
                <a16:creationId xmlns:a16="http://schemas.microsoft.com/office/drawing/2014/main" id="{3D1EE488-ED5A-4854-93CF-8EA1EBD3A36E}"/>
              </a:ext>
            </a:extLst>
          </p:cNvPr>
          <p:cNvCxnSpPr>
            <a:cxnSpLocks/>
          </p:cNvCxnSpPr>
          <p:nvPr/>
        </p:nvCxnSpPr>
        <p:spPr>
          <a:xfrm>
            <a:off x="4648197" y="1694080"/>
            <a:ext cx="435428" cy="0"/>
          </a:xfrm>
          <a:prstGeom prst="straightConnector1">
            <a:avLst/>
          </a:prstGeom>
          <a:ln w="95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B90D79E-FD75-4212-8967-50C5E1C50BE9}"/>
              </a:ext>
            </a:extLst>
          </p:cNvPr>
          <p:cNvSpPr txBox="1"/>
          <p:nvPr/>
        </p:nvSpPr>
        <p:spPr>
          <a:xfrm>
            <a:off x="115714" y="642696"/>
            <a:ext cx="11969554"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 </a:t>
            </a:r>
            <a:r>
              <a:rPr kumimoji="0" lang="en-US" sz="1500" b="1" i="0" u="none" strike="noStrike" kern="1200" cap="none" spc="0" normalizeH="0" baseline="0" noProof="0" dirty="0">
                <a:ln>
                  <a:noFill/>
                </a:ln>
                <a:solidFill>
                  <a:srgbClr val="00A44A"/>
                </a:solidFill>
                <a:effectLst/>
                <a:uLnTx/>
                <a:uFillTx/>
                <a:latin typeface="Calibri" panose="020F0502020204030204"/>
                <a:ea typeface="+mn-ea"/>
                <a:cs typeface="+mn-cs"/>
              </a:rPr>
              <a:t>smart document platform </a:t>
            </a:r>
            <a:r>
              <a:rPr kumimoji="0" lang="en-US" sz="15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that creates </a:t>
            </a:r>
            <a:r>
              <a:rPr kumimoji="0" lang="en-US" sz="1500" b="1" i="0" u="none" strike="noStrike" kern="1200" cap="none" spc="0" normalizeH="0" baseline="0" noProof="0" dirty="0">
                <a:ln>
                  <a:noFill/>
                </a:ln>
                <a:solidFill>
                  <a:srgbClr val="00A44A"/>
                </a:solidFill>
                <a:effectLst/>
                <a:uLnTx/>
                <a:uFillTx/>
                <a:latin typeface="Calibri" panose="020F0502020204030204"/>
                <a:ea typeface="+mn-ea"/>
                <a:cs typeface="+mn-cs"/>
              </a:rPr>
              <a:t>smart &amp; secure document experiences</a:t>
            </a:r>
            <a:r>
              <a:rPr kumimoji="0" lang="en-US" sz="15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 </a:t>
            </a:r>
            <a:r>
              <a:rPr kumimoji="0" lang="en-US" sz="15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for key customer journeys (i.e., new home or car, taxes, emergency preparedness) to ensure customers are supported during important life moments</a:t>
            </a:r>
          </a:p>
        </p:txBody>
      </p:sp>
      <p:cxnSp>
        <p:nvCxnSpPr>
          <p:cNvPr id="52" name="Straight Connector 51">
            <a:extLst>
              <a:ext uri="{FF2B5EF4-FFF2-40B4-BE49-F238E27FC236}">
                <a16:creationId xmlns:a16="http://schemas.microsoft.com/office/drawing/2014/main" id="{56034A32-CBF0-4E4B-A921-2FC4ED924942}"/>
              </a:ext>
            </a:extLst>
          </p:cNvPr>
          <p:cNvCxnSpPr>
            <a:cxnSpLocks/>
          </p:cNvCxnSpPr>
          <p:nvPr/>
        </p:nvCxnSpPr>
        <p:spPr>
          <a:xfrm>
            <a:off x="215897" y="596012"/>
            <a:ext cx="11475360" cy="46684"/>
          </a:xfrm>
          <a:prstGeom prst="line">
            <a:avLst/>
          </a:prstGeom>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7B758F05-4B2F-47B1-A18C-216C5D8CFA39}"/>
              </a:ext>
            </a:extLst>
          </p:cNvPr>
          <p:cNvSpPr txBox="1"/>
          <p:nvPr/>
        </p:nvSpPr>
        <p:spPr>
          <a:xfrm>
            <a:off x="8258660" y="1915870"/>
            <a:ext cx="1569138" cy="1077218"/>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Centralized storage – </a:t>
            </a:r>
            <a:r>
              <a:rPr kumimoji="0" lang="en-US" sz="1600" b="0"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for customer documents </a:t>
            </a:r>
          </a:p>
        </p:txBody>
      </p:sp>
      <p:sp>
        <p:nvSpPr>
          <p:cNvPr id="55" name="TextBox 54">
            <a:extLst>
              <a:ext uri="{FF2B5EF4-FFF2-40B4-BE49-F238E27FC236}">
                <a16:creationId xmlns:a16="http://schemas.microsoft.com/office/drawing/2014/main" id="{EAD821A3-D07B-4EE3-981B-4FE73D9994DA}"/>
              </a:ext>
            </a:extLst>
          </p:cNvPr>
          <p:cNvSpPr txBox="1"/>
          <p:nvPr/>
        </p:nvSpPr>
        <p:spPr>
          <a:xfrm>
            <a:off x="8302943" y="5625379"/>
            <a:ext cx="1586307" cy="1077218"/>
          </a:xfrm>
          <a:prstGeom prst="rect">
            <a:avLst/>
          </a:prstGeom>
          <a:solidFill>
            <a:schemeClr val="accent5">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Smart features – </a:t>
            </a:r>
            <a:r>
              <a:rPr kumimoji="0" lang="en-US" sz="1600" b="0"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help customers manage digital documents</a:t>
            </a:r>
          </a:p>
        </p:txBody>
      </p:sp>
      <p:sp>
        <p:nvSpPr>
          <p:cNvPr id="57" name="TextBox 56">
            <a:extLst>
              <a:ext uri="{FF2B5EF4-FFF2-40B4-BE49-F238E27FC236}">
                <a16:creationId xmlns:a16="http://schemas.microsoft.com/office/drawing/2014/main" id="{F78910DE-CA3B-4345-9EB0-0CB0423209DE}"/>
              </a:ext>
            </a:extLst>
          </p:cNvPr>
          <p:cNvSpPr txBox="1"/>
          <p:nvPr/>
        </p:nvSpPr>
        <p:spPr>
          <a:xfrm>
            <a:off x="8269162" y="3851490"/>
            <a:ext cx="1586308" cy="830997"/>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Secure sharing</a:t>
            </a:r>
            <a:r>
              <a:rPr kumimoji="0" lang="en-US" sz="1600" b="0"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 share files with anyone, securely</a:t>
            </a:r>
            <a:endParaRPr kumimoji="0" lang="en-US" sz="1800" b="0"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cxnSp>
        <p:nvCxnSpPr>
          <p:cNvPr id="59" name="Straight Connector 58">
            <a:extLst>
              <a:ext uri="{FF2B5EF4-FFF2-40B4-BE49-F238E27FC236}">
                <a16:creationId xmlns:a16="http://schemas.microsoft.com/office/drawing/2014/main" id="{FC66DE11-1490-4900-AAE4-A4104A2DAD6B}"/>
              </a:ext>
            </a:extLst>
          </p:cNvPr>
          <p:cNvCxnSpPr>
            <a:cxnSpLocks/>
          </p:cNvCxnSpPr>
          <p:nvPr/>
        </p:nvCxnSpPr>
        <p:spPr>
          <a:xfrm>
            <a:off x="5300396" y="5625379"/>
            <a:ext cx="278674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0B543C8-5C85-4311-81ED-0C52324820A7}"/>
              </a:ext>
            </a:extLst>
          </p:cNvPr>
          <p:cNvCxnSpPr>
            <a:cxnSpLocks/>
          </p:cNvCxnSpPr>
          <p:nvPr/>
        </p:nvCxnSpPr>
        <p:spPr>
          <a:xfrm>
            <a:off x="5300396" y="3626672"/>
            <a:ext cx="278674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F83CF2F-755A-4382-82F0-E9183AB4B7EC}"/>
              </a:ext>
            </a:extLst>
          </p:cNvPr>
          <p:cNvCxnSpPr>
            <a:cxnSpLocks/>
          </p:cNvCxnSpPr>
          <p:nvPr/>
        </p:nvCxnSpPr>
        <p:spPr>
          <a:xfrm>
            <a:off x="4648197" y="2415053"/>
            <a:ext cx="435428" cy="0"/>
          </a:xfrm>
          <a:prstGeom prst="straightConnector1">
            <a:avLst/>
          </a:prstGeom>
          <a:ln w="95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DF9F2CC-4859-4546-A71F-F0D1926A7CEA}"/>
              </a:ext>
            </a:extLst>
          </p:cNvPr>
          <p:cNvCxnSpPr>
            <a:cxnSpLocks/>
          </p:cNvCxnSpPr>
          <p:nvPr/>
        </p:nvCxnSpPr>
        <p:spPr>
          <a:xfrm>
            <a:off x="4648197" y="3098338"/>
            <a:ext cx="435428" cy="0"/>
          </a:xfrm>
          <a:prstGeom prst="straightConnector1">
            <a:avLst/>
          </a:prstGeom>
          <a:ln w="95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5F2183D-2BED-4BBD-8160-4EF686C6E008}"/>
              </a:ext>
            </a:extLst>
          </p:cNvPr>
          <p:cNvCxnSpPr>
            <a:cxnSpLocks/>
          </p:cNvCxnSpPr>
          <p:nvPr/>
        </p:nvCxnSpPr>
        <p:spPr>
          <a:xfrm>
            <a:off x="4648197" y="3934710"/>
            <a:ext cx="435428" cy="0"/>
          </a:xfrm>
          <a:prstGeom prst="straightConnector1">
            <a:avLst/>
          </a:prstGeom>
          <a:ln w="95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5809ED8-F977-4FA5-895E-595006C6D75F}"/>
              </a:ext>
            </a:extLst>
          </p:cNvPr>
          <p:cNvCxnSpPr>
            <a:cxnSpLocks/>
          </p:cNvCxnSpPr>
          <p:nvPr/>
        </p:nvCxnSpPr>
        <p:spPr>
          <a:xfrm>
            <a:off x="4669962" y="5025107"/>
            <a:ext cx="435428" cy="0"/>
          </a:xfrm>
          <a:prstGeom prst="straightConnector1">
            <a:avLst/>
          </a:prstGeom>
          <a:ln w="95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1790492-F22B-4B0C-9A36-80DC90784C7B}"/>
              </a:ext>
            </a:extLst>
          </p:cNvPr>
          <p:cNvCxnSpPr>
            <a:cxnSpLocks/>
          </p:cNvCxnSpPr>
          <p:nvPr/>
        </p:nvCxnSpPr>
        <p:spPr>
          <a:xfrm>
            <a:off x="4680847" y="6050287"/>
            <a:ext cx="435428" cy="0"/>
          </a:xfrm>
          <a:prstGeom prst="straightConnector1">
            <a:avLst/>
          </a:prstGeom>
          <a:ln w="95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A7A2411-BDB2-43B9-B399-11E799239B15}"/>
              </a:ext>
            </a:extLst>
          </p:cNvPr>
          <p:cNvCxnSpPr>
            <a:cxnSpLocks/>
          </p:cNvCxnSpPr>
          <p:nvPr/>
        </p:nvCxnSpPr>
        <p:spPr>
          <a:xfrm>
            <a:off x="215897" y="1194813"/>
            <a:ext cx="11616874" cy="24386"/>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90686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978CDDA2-DE97-4358-AB5B-ADDF4C7C083D}"/>
              </a:ext>
            </a:extLst>
          </p:cNvPr>
          <p:cNvSpPr/>
          <p:nvPr/>
        </p:nvSpPr>
        <p:spPr>
          <a:xfrm>
            <a:off x="7620000" y="3338128"/>
            <a:ext cx="2237005" cy="2177111"/>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2" name="Title 1">
            <a:extLst>
              <a:ext uri="{FF2B5EF4-FFF2-40B4-BE49-F238E27FC236}">
                <a16:creationId xmlns:a16="http://schemas.microsoft.com/office/drawing/2014/main" id="{B7F4D7CC-5121-4B3F-AD98-A2235AE07275}"/>
              </a:ext>
            </a:extLst>
          </p:cNvPr>
          <p:cNvSpPr>
            <a:spLocks noGrp="1"/>
          </p:cNvSpPr>
          <p:nvPr>
            <p:ph type="title"/>
          </p:nvPr>
        </p:nvSpPr>
        <p:spPr>
          <a:xfrm>
            <a:off x="21544" y="11299"/>
            <a:ext cx="9042400" cy="808039"/>
          </a:xfrm>
        </p:spPr>
        <p:txBody>
          <a:bodyPr/>
          <a:lstStyle/>
          <a:p>
            <a:r>
              <a:rPr lang="en-US" b="1" dirty="0">
                <a:solidFill>
                  <a:schemeClr val="tx2">
                    <a:lumMod val="75000"/>
                    <a:lumOff val="25000"/>
                  </a:schemeClr>
                </a:solidFill>
              </a:rPr>
              <a:t>Sample Vault Journey – </a:t>
            </a:r>
            <a:r>
              <a:rPr lang="en-US" dirty="0">
                <a:solidFill>
                  <a:schemeClr val="tx2">
                    <a:lumMod val="75000"/>
                    <a:lumOff val="25000"/>
                  </a:schemeClr>
                </a:solidFill>
              </a:rPr>
              <a:t>Account Opening</a:t>
            </a:r>
          </a:p>
        </p:txBody>
      </p:sp>
      <p:sp>
        <p:nvSpPr>
          <p:cNvPr id="4" name="Slide Number Placeholder 3">
            <a:extLst>
              <a:ext uri="{FF2B5EF4-FFF2-40B4-BE49-F238E27FC236}">
                <a16:creationId xmlns:a16="http://schemas.microsoft.com/office/drawing/2014/main" id="{57C134B3-E3E7-4E67-B68F-DB5842E4DF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BDBD4D-7B7B-4EC0-AB6E-424933B04FED}" type="slidenum">
              <a:rPr kumimoji="0" lang="en-US" sz="1467" b="0" i="0" u="none" strike="noStrike" kern="1200" cap="none" spc="0" normalizeH="0" baseline="0" noProof="0" smtClean="0">
                <a:ln>
                  <a:noFill/>
                </a:ln>
                <a:solidFill>
                  <a:srgbClr val="6A737B"/>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467" b="0" i="0" u="none" strike="noStrike" kern="1200" cap="none" spc="0" normalizeH="0" baseline="0" noProof="0" dirty="0">
              <a:ln>
                <a:noFill/>
              </a:ln>
              <a:solidFill>
                <a:srgbClr val="6A737B"/>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9254A483-9426-4CDD-B5FD-3FC4C4717C21}"/>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00B624">
                    <a:lumMod val="75000"/>
                  </a:srgbClr>
                </a:solidFill>
                <a:effectLst/>
                <a:uLnTx/>
                <a:uFillTx/>
                <a:latin typeface="Arial"/>
                <a:ea typeface="Comic Sans MS" charset="0"/>
                <a:cs typeface="Arial" panose="020B0604020202020204" pitchFamily="34" charset="0"/>
              </a:rPr>
              <a:t>Creating</a:t>
            </a:r>
            <a:r>
              <a:rPr kumimoji="0" lang="en-US" sz="1200" b="0" i="1" u="none" strike="noStrike" kern="1200" cap="none" spc="0" normalizeH="0" baseline="0" noProof="0">
                <a:ln>
                  <a:noFill/>
                </a:ln>
                <a:solidFill>
                  <a:srgbClr val="00B624">
                    <a:lumMod val="50000"/>
                  </a:srgbClr>
                </a:solidFill>
                <a:effectLst/>
                <a:uLnTx/>
                <a:uFillTx/>
                <a:latin typeface="Arial"/>
                <a:ea typeface="Comic Sans MS" charset="0"/>
                <a:cs typeface="Arial" panose="020B0604020202020204" pitchFamily="34" charset="0"/>
              </a:rPr>
              <a:t> Excellence </a:t>
            </a:r>
            <a:r>
              <a:rPr kumimoji="0" lang="en-US" sz="1200" b="0" i="1" u="none" strike="noStrike" kern="1200" cap="none" spc="0" normalizeH="0" baseline="0" noProof="0">
                <a:ln>
                  <a:noFill/>
                </a:ln>
                <a:solidFill>
                  <a:srgbClr val="000000"/>
                </a:solidFill>
                <a:effectLst/>
                <a:uLnTx/>
                <a:uFillTx/>
                <a:latin typeface="Arial"/>
                <a:ea typeface="Comic Sans MS" charset="0"/>
                <a:cs typeface="Arial" panose="020B0604020202020204" pitchFamily="34" charset="0"/>
              </a:rPr>
              <a:t>Together</a:t>
            </a:r>
            <a:endParaRPr kumimoji="0" lang="en-US" sz="1067"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Graphic 5" descr="User">
            <a:extLst>
              <a:ext uri="{FF2B5EF4-FFF2-40B4-BE49-F238E27FC236}">
                <a16:creationId xmlns:a16="http://schemas.microsoft.com/office/drawing/2014/main" id="{DBE2DC50-E9B8-426F-8B89-C2F6BA2C8C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32" y="2087292"/>
            <a:ext cx="590593" cy="590593"/>
          </a:xfrm>
          <a:prstGeom prst="rect">
            <a:avLst/>
          </a:prstGeom>
        </p:spPr>
      </p:pic>
      <p:sp>
        <p:nvSpPr>
          <p:cNvPr id="7" name="Arrow: Right 6">
            <a:extLst>
              <a:ext uri="{FF2B5EF4-FFF2-40B4-BE49-F238E27FC236}">
                <a16:creationId xmlns:a16="http://schemas.microsoft.com/office/drawing/2014/main" id="{D044E2CB-7FAE-434F-BCEF-7C28711EB791}"/>
              </a:ext>
            </a:extLst>
          </p:cNvPr>
          <p:cNvSpPr/>
          <p:nvPr/>
        </p:nvSpPr>
        <p:spPr>
          <a:xfrm>
            <a:off x="1785258" y="2188520"/>
            <a:ext cx="1439636" cy="267766"/>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8" name="TextBox 7">
            <a:extLst>
              <a:ext uri="{FF2B5EF4-FFF2-40B4-BE49-F238E27FC236}">
                <a16:creationId xmlns:a16="http://schemas.microsoft.com/office/drawing/2014/main" id="{335597BE-FE57-4EDA-A0A4-0F35B2113A9F}"/>
              </a:ext>
            </a:extLst>
          </p:cNvPr>
          <p:cNvSpPr txBox="1"/>
          <p:nvPr/>
        </p:nvSpPr>
        <p:spPr>
          <a:xfrm>
            <a:off x="2051955" y="1630340"/>
            <a:ext cx="1143000" cy="618631"/>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lumMod val="95000"/>
                    <a:lumOff val="5000"/>
                  </a:srgbClr>
                </a:solidFill>
                <a:effectLst/>
                <a:uLnTx/>
                <a:uFillTx/>
                <a:latin typeface="Arial"/>
                <a:ea typeface="+mn-ea"/>
                <a:cs typeface="+mn-cs"/>
              </a:rPr>
              <a:t>New Mortgage Account </a:t>
            </a:r>
          </a:p>
        </p:txBody>
      </p:sp>
      <p:sp>
        <p:nvSpPr>
          <p:cNvPr id="9" name="Rectangle: Single Corner Snipped 8">
            <a:extLst>
              <a:ext uri="{FF2B5EF4-FFF2-40B4-BE49-F238E27FC236}">
                <a16:creationId xmlns:a16="http://schemas.microsoft.com/office/drawing/2014/main" id="{48ADE7DB-4F71-4235-8907-D94B7072C7DF}"/>
              </a:ext>
            </a:extLst>
          </p:cNvPr>
          <p:cNvSpPr/>
          <p:nvPr/>
        </p:nvSpPr>
        <p:spPr>
          <a:xfrm>
            <a:off x="3653039" y="1758219"/>
            <a:ext cx="1283632" cy="1089443"/>
          </a:xfrm>
          <a:prstGeom prst="snip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10" name="TextBox 9">
            <a:extLst>
              <a:ext uri="{FF2B5EF4-FFF2-40B4-BE49-F238E27FC236}">
                <a16:creationId xmlns:a16="http://schemas.microsoft.com/office/drawing/2014/main" id="{2CD30F13-D417-4CE4-8933-6C87BC285EBF}"/>
              </a:ext>
            </a:extLst>
          </p:cNvPr>
          <p:cNvSpPr txBox="1"/>
          <p:nvPr/>
        </p:nvSpPr>
        <p:spPr>
          <a:xfrm>
            <a:off x="3718406" y="1819090"/>
            <a:ext cx="1211017" cy="896399"/>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6A737B"/>
                </a:solidFill>
                <a:effectLst/>
                <a:uLnTx/>
                <a:uFillTx/>
                <a:latin typeface="Arial"/>
                <a:ea typeface="+mn-ea"/>
                <a:cs typeface="+mn-cs"/>
              </a:rPr>
              <a:t>Documents Provided:</a:t>
            </a:r>
          </a:p>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737B"/>
                </a:solidFill>
                <a:effectLst/>
                <a:uLnTx/>
                <a:uFillTx/>
                <a:latin typeface="Arial"/>
                <a:ea typeface="+mn-ea"/>
                <a:cs typeface="+mn-cs"/>
              </a:rPr>
              <a:t>KYC </a:t>
            </a:r>
          </a:p>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737B"/>
                </a:solidFill>
                <a:effectLst/>
                <a:uLnTx/>
                <a:uFillTx/>
                <a:latin typeface="Arial"/>
                <a:ea typeface="+mn-ea"/>
                <a:cs typeface="+mn-cs"/>
              </a:rPr>
              <a:t>Proof of income </a:t>
            </a:r>
          </a:p>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737B"/>
                </a:solidFill>
                <a:effectLst/>
                <a:uLnTx/>
                <a:uFillTx/>
                <a:latin typeface="Arial"/>
                <a:ea typeface="+mn-ea"/>
                <a:cs typeface="+mn-cs"/>
              </a:rPr>
              <a:t>Proof of assets</a:t>
            </a:r>
          </a:p>
        </p:txBody>
      </p:sp>
      <p:pic>
        <p:nvPicPr>
          <p:cNvPr id="9218" name="Picture 2" descr="Vizolution: Face-to-Face Experiences, Remotely">
            <a:extLst>
              <a:ext uri="{FF2B5EF4-FFF2-40B4-BE49-F238E27FC236}">
                <a16:creationId xmlns:a16="http://schemas.microsoft.com/office/drawing/2014/main" id="{08F8865A-2120-4F3B-96F7-D57DFB3904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09" t="16137" r="2202" b="14445"/>
          <a:stretch/>
        </p:blipFill>
        <p:spPr bwMode="auto">
          <a:xfrm>
            <a:off x="5273221" y="1667209"/>
            <a:ext cx="1152074" cy="30376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7AA90BF-E5F3-4B5F-9155-C8C43412D3E9}"/>
              </a:ext>
            </a:extLst>
          </p:cNvPr>
          <p:cNvSpPr txBox="1"/>
          <p:nvPr/>
        </p:nvSpPr>
        <p:spPr>
          <a:xfrm>
            <a:off x="5327644" y="2407989"/>
            <a:ext cx="1248227" cy="618631"/>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A737B"/>
                </a:solidFill>
                <a:effectLst/>
                <a:uLnTx/>
                <a:uFillTx/>
                <a:latin typeface="Arial"/>
                <a:ea typeface="+mn-ea"/>
                <a:cs typeface="+mn-cs"/>
              </a:rPr>
              <a:t>Screenshare</a:t>
            </a:r>
          </a:p>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A737B"/>
                </a:solidFill>
                <a:effectLst/>
                <a:uLnTx/>
                <a:uFillTx/>
                <a:latin typeface="Arial"/>
                <a:ea typeface="+mn-ea"/>
                <a:cs typeface="+mn-cs"/>
              </a:rPr>
              <a:t>Doc exchange</a:t>
            </a:r>
          </a:p>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6A737B"/>
                </a:solidFill>
                <a:effectLst/>
                <a:uLnTx/>
                <a:uFillTx/>
                <a:latin typeface="Arial"/>
                <a:ea typeface="+mn-ea"/>
                <a:cs typeface="+mn-cs"/>
              </a:rPr>
              <a:t>No storage</a:t>
            </a:r>
          </a:p>
        </p:txBody>
      </p:sp>
      <p:sp>
        <p:nvSpPr>
          <p:cNvPr id="14" name="TextBox 13">
            <a:extLst>
              <a:ext uri="{FF2B5EF4-FFF2-40B4-BE49-F238E27FC236}">
                <a16:creationId xmlns:a16="http://schemas.microsoft.com/office/drawing/2014/main" id="{5230BD9A-5170-4FFA-BB7A-7AF30949C2C3}"/>
              </a:ext>
            </a:extLst>
          </p:cNvPr>
          <p:cNvSpPr txBox="1"/>
          <p:nvPr/>
        </p:nvSpPr>
        <p:spPr>
          <a:xfrm>
            <a:off x="2081894" y="2456286"/>
            <a:ext cx="1143000" cy="413959"/>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A737B"/>
                </a:solidFill>
                <a:effectLst/>
                <a:uLnTx/>
                <a:uFillTx/>
                <a:latin typeface="Arial"/>
                <a:ea typeface="+mn-ea"/>
                <a:cs typeface="+mn-cs"/>
              </a:rPr>
              <a:t>[Phone channel]</a:t>
            </a:r>
          </a:p>
        </p:txBody>
      </p:sp>
      <p:sp>
        <p:nvSpPr>
          <p:cNvPr id="13" name="Arrow: Right 12">
            <a:extLst>
              <a:ext uri="{FF2B5EF4-FFF2-40B4-BE49-F238E27FC236}">
                <a16:creationId xmlns:a16="http://schemas.microsoft.com/office/drawing/2014/main" id="{CBA98C41-CE78-4008-826A-030A6BCA6503}"/>
              </a:ext>
            </a:extLst>
          </p:cNvPr>
          <p:cNvSpPr/>
          <p:nvPr/>
        </p:nvSpPr>
        <p:spPr>
          <a:xfrm>
            <a:off x="4997437" y="2200384"/>
            <a:ext cx="357421" cy="224301"/>
          </a:xfrm>
          <a:prstGeom prst="rightArrow">
            <a:avLst/>
          </a:prstGeom>
          <a:solidFill>
            <a:schemeClr val="tx2">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17" name="Rectangle 16">
            <a:extLst>
              <a:ext uri="{FF2B5EF4-FFF2-40B4-BE49-F238E27FC236}">
                <a16:creationId xmlns:a16="http://schemas.microsoft.com/office/drawing/2014/main" id="{40188CE1-BCCA-4FB9-B354-FC8B71BBAEF8}"/>
              </a:ext>
            </a:extLst>
          </p:cNvPr>
          <p:cNvSpPr/>
          <p:nvPr/>
        </p:nvSpPr>
        <p:spPr>
          <a:xfrm>
            <a:off x="3461652" y="1563150"/>
            <a:ext cx="3106971" cy="15516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20" name="Arrow: Right 19">
            <a:extLst>
              <a:ext uri="{FF2B5EF4-FFF2-40B4-BE49-F238E27FC236}">
                <a16:creationId xmlns:a16="http://schemas.microsoft.com/office/drawing/2014/main" id="{63B893E6-7D9B-4A45-99B2-5CE12C188D3E}"/>
              </a:ext>
            </a:extLst>
          </p:cNvPr>
          <p:cNvSpPr/>
          <p:nvPr/>
        </p:nvSpPr>
        <p:spPr>
          <a:xfrm>
            <a:off x="6653916" y="2188521"/>
            <a:ext cx="1248227" cy="267765"/>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21" name="Rectangle 20">
            <a:extLst>
              <a:ext uri="{FF2B5EF4-FFF2-40B4-BE49-F238E27FC236}">
                <a16:creationId xmlns:a16="http://schemas.microsoft.com/office/drawing/2014/main" id="{A02731AF-1CC2-4FE5-B19B-F511755F633D}"/>
              </a:ext>
            </a:extLst>
          </p:cNvPr>
          <p:cNvSpPr/>
          <p:nvPr/>
        </p:nvSpPr>
        <p:spPr>
          <a:xfrm>
            <a:off x="7967465" y="2152501"/>
            <a:ext cx="2700534"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95000"/>
                    <a:lumOff val="5000"/>
                  </a:srgbClr>
                </a:solidFill>
                <a:effectLst/>
                <a:uLnTx/>
                <a:uFillTx/>
                <a:latin typeface="Arial"/>
                <a:ea typeface="+mn-ea"/>
                <a:cs typeface="+mn-cs"/>
              </a:rPr>
              <a:t>Customer receives 10 documents to Gmail: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B050"/>
                </a:solidFill>
                <a:effectLst/>
                <a:uLnTx/>
                <a:uFillTx/>
                <a:latin typeface="Arial"/>
                <a:ea typeface="+mn-ea"/>
                <a:cs typeface="+mn-cs"/>
              </a:rPr>
              <a:t>Loan Agreement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B050"/>
                </a:solidFill>
                <a:effectLst/>
                <a:uLnTx/>
                <a:uFillTx/>
                <a:latin typeface="Arial"/>
                <a:ea typeface="+mn-ea"/>
                <a:cs typeface="+mn-cs"/>
              </a:rPr>
              <a:t>Disclosures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B050"/>
                </a:solidFill>
                <a:effectLst/>
                <a:uLnTx/>
                <a:uFillTx/>
                <a:latin typeface="Arial"/>
                <a:ea typeface="+mn-ea"/>
                <a:cs typeface="+mn-cs"/>
              </a:rPr>
              <a:t>Terms and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B050"/>
                </a:solidFill>
                <a:effectLst/>
                <a:uLnTx/>
                <a:uFillTx/>
                <a:latin typeface="Arial"/>
                <a:ea typeface="+mn-ea"/>
                <a:cs typeface="+mn-cs"/>
              </a:rPr>
              <a:t>Privacy notice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B050"/>
                </a:solidFill>
                <a:effectLst/>
                <a:uLnTx/>
                <a:uFillTx/>
                <a:latin typeface="Arial"/>
                <a:ea typeface="+mn-ea"/>
                <a:cs typeface="+mn-cs"/>
              </a:rPr>
              <a:t>Pricing </a:t>
            </a:r>
            <a:endParaRPr kumimoji="0" lang="en-US" sz="1800" b="0" i="0" u="none" strike="noStrike" kern="1200" cap="none" spc="0" normalizeH="0" baseline="0" noProof="0" dirty="0">
              <a:ln>
                <a:noFill/>
              </a:ln>
              <a:solidFill>
                <a:srgbClr val="6A737B"/>
              </a:solidFill>
              <a:effectLst/>
              <a:uLnTx/>
              <a:uFillTx/>
              <a:latin typeface="Arial"/>
              <a:ea typeface="+mn-ea"/>
              <a:cs typeface="+mn-cs"/>
            </a:endParaRPr>
          </a:p>
        </p:txBody>
      </p:sp>
      <p:pic>
        <p:nvPicPr>
          <p:cNvPr id="23" name="Graphic 22" descr="Call center">
            <a:extLst>
              <a:ext uri="{FF2B5EF4-FFF2-40B4-BE49-F238E27FC236}">
                <a16:creationId xmlns:a16="http://schemas.microsoft.com/office/drawing/2014/main" id="{6DBA2382-04E1-4C58-8153-FF09E9BE6D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54232" y="1885349"/>
            <a:ext cx="533400" cy="533400"/>
          </a:xfrm>
          <a:prstGeom prst="rect">
            <a:avLst/>
          </a:prstGeom>
        </p:spPr>
      </p:pic>
      <p:sp>
        <p:nvSpPr>
          <p:cNvPr id="25" name="TextBox 24">
            <a:extLst>
              <a:ext uri="{FF2B5EF4-FFF2-40B4-BE49-F238E27FC236}">
                <a16:creationId xmlns:a16="http://schemas.microsoft.com/office/drawing/2014/main" id="{3C412D83-1C07-4858-988E-DF197D1C287A}"/>
              </a:ext>
            </a:extLst>
          </p:cNvPr>
          <p:cNvSpPr txBox="1"/>
          <p:nvPr/>
        </p:nvSpPr>
        <p:spPr>
          <a:xfrm>
            <a:off x="7967465" y="1693101"/>
            <a:ext cx="1143000" cy="443198"/>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lumMod val="95000"/>
                    <a:lumOff val="5000"/>
                  </a:srgbClr>
                </a:solidFill>
                <a:effectLst/>
                <a:uLnTx/>
                <a:uFillTx/>
                <a:latin typeface="Arial"/>
                <a:ea typeface="+mn-ea"/>
                <a:cs typeface="+mn-cs"/>
              </a:rPr>
              <a:t>Onboarding Email</a:t>
            </a:r>
          </a:p>
        </p:txBody>
      </p:sp>
      <p:cxnSp>
        <p:nvCxnSpPr>
          <p:cNvPr id="26" name="Straight Connector 25">
            <a:extLst>
              <a:ext uri="{FF2B5EF4-FFF2-40B4-BE49-F238E27FC236}">
                <a16:creationId xmlns:a16="http://schemas.microsoft.com/office/drawing/2014/main" id="{40DB0033-2F50-44F2-B1F1-5A26315D1887}"/>
              </a:ext>
            </a:extLst>
          </p:cNvPr>
          <p:cNvCxnSpPr/>
          <p:nvPr/>
        </p:nvCxnSpPr>
        <p:spPr>
          <a:xfrm>
            <a:off x="7967465" y="3222171"/>
            <a:ext cx="2700535" cy="0"/>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BD635A9-3303-4641-A085-0440DBE09D78}"/>
              </a:ext>
            </a:extLst>
          </p:cNvPr>
          <p:cNvSpPr/>
          <p:nvPr/>
        </p:nvSpPr>
        <p:spPr>
          <a:xfrm>
            <a:off x="7967465" y="4190170"/>
            <a:ext cx="2100960" cy="861774"/>
          </a:xfrm>
          <a:prstGeom prst="rect">
            <a:avLst/>
          </a:prstGeom>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lumMod val="95000"/>
                    <a:lumOff val="5000"/>
                  </a:srgbClr>
                </a:solidFill>
                <a:effectLst/>
                <a:uLnTx/>
                <a:uFillTx/>
                <a:latin typeface="Arial"/>
                <a:ea typeface="+mn-ea"/>
                <a:cs typeface="+mn-cs"/>
              </a:rPr>
              <a:t>Link to open new Vault account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lumMod val="95000"/>
                    <a:lumOff val="5000"/>
                  </a:srgbClr>
                </a:solidFill>
                <a:effectLst/>
                <a:uLnTx/>
                <a:uFillTx/>
                <a:latin typeface="Arial"/>
                <a:ea typeface="+mn-ea"/>
                <a:cs typeface="+mn-cs"/>
              </a:rPr>
              <a:t>Click to download email directly to Vault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rgbClr val="00B050"/>
              </a:solidFill>
              <a:effectLst/>
              <a:uLnTx/>
              <a:uFillTx/>
              <a:latin typeface="Arial"/>
              <a:ea typeface="+mn-ea"/>
              <a:cs typeface="+mn-cs"/>
            </a:endParaRPr>
          </a:p>
        </p:txBody>
      </p:sp>
      <p:sp>
        <p:nvSpPr>
          <p:cNvPr id="29" name="TextBox 28">
            <a:extLst>
              <a:ext uri="{FF2B5EF4-FFF2-40B4-BE49-F238E27FC236}">
                <a16:creationId xmlns:a16="http://schemas.microsoft.com/office/drawing/2014/main" id="{93B3B0DB-42B3-4EB8-B2FC-92EEB97E2F24}"/>
              </a:ext>
            </a:extLst>
          </p:cNvPr>
          <p:cNvSpPr txBox="1"/>
          <p:nvPr/>
        </p:nvSpPr>
        <p:spPr>
          <a:xfrm>
            <a:off x="8023240" y="3849447"/>
            <a:ext cx="1316703" cy="267766"/>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lumMod val="95000"/>
                    <a:lumOff val="5000"/>
                  </a:srgbClr>
                </a:solidFill>
                <a:effectLst/>
                <a:uLnTx/>
                <a:uFillTx/>
                <a:latin typeface="Arial"/>
                <a:ea typeface="+mn-ea"/>
                <a:cs typeface="+mn-cs"/>
              </a:rPr>
              <a:t>TD Digital Vault</a:t>
            </a:r>
          </a:p>
        </p:txBody>
      </p:sp>
      <p:sp>
        <p:nvSpPr>
          <p:cNvPr id="27" name="Plus Sign 26">
            <a:extLst>
              <a:ext uri="{FF2B5EF4-FFF2-40B4-BE49-F238E27FC236}">
                <a16:creationId xmlns:a16="http://schemas.microsoft.com/office/drawing/2014/main" id="{0EEC6220-EE24-4903-A378-80E7C728728C}"/>
              </a:ext>
            </a:extLst>
          </p:cNvPr>
          <p:cNvSpPr/>
          <p:nvPr/>
        </p:nvSpPr>
        <p:spPr>
          <a:xfrm>
            <a:off x="8413060" y="3147552"/>
            <a:ext cx="650884" cy="585939"/>
          </a:xfrm>
          <a:prstGeom prst="mathPlu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9216" name="TextBox 9215">
            <a:extLst>
              <a:ext uri="{FF2B5EF4-FFF2-40B4-BE49-F238E27FC236}">
                <a16:creationId xmlns:a16="http://schemas.microsoft.com/office/drawing/2014/main" id="{7DF76476-5A6E-490F-8507-9B592C8D0319}"/>
              </a:ext>
            </a:extLst>
          </p:cNvPr>
          <p:cNvSpPr txBox="1"/>
          <p:nvPr/>
        </p:nvSpPr>
        <p:spPr>
          <a:xfrm>
            <a:off x="1503830" y="3672954"/>
            <a:ext cx="4081920" cy="2431435"/>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6A737B"/>
                </a:solidFill>
                <a:effectLst/>
                <a:uLnTx/>
                <a:uFillTx/>
                <a:latin typeface="Arial"/>
                <a:ea typeface="+mn-ea"/>
                <a:cs typeface="+mn-cs"/>
              </a:rPr>
              <a:t>Applies to all </a:t>
            </a:r>
            <a:r>
              <a:rPr kumimoji="0" lang="en-US" sz="1600" b="0" i="1" u="sng" strike="noStrike" kern="1200" cap="none" spc="0" normalizeH="0" baseline="0" noProof="0" dirty="0">
                <a:ln>
                  <a:noFill/>
                </a:ln>
                <a:solidFill>
                  <a:srgbClr val="6A737B"/>
                </a:solidFill>
                <a:effectLst/>
                <a:uLnTx/>
                <a:uFillTx/>
                <a:latin typeface="Arial"/>
                <a:ea typeface="+mn-ea"/>
                <a:cs typeface="+mn-cs"/>
              </a:rPr>
              <a:t>types of account openings</a:t>
            </a:r>
            <a:r>
              <a:rPr kumimoji="0" lang="en-US" sz="1600" b="0" i="1" u="none" strike="noStrike" kern="1200" cap="none" spc="0" normalizeH="0" baseline="0" noProof="0" dirty="0">
                <a:ln>
                  <a:noFill/>
                </a:ln>
                <a:solidFill>
                  <a:srgbClr val="6A737B"/>
                </a:solidFill>
                <a:effectLst/>
                <a:uLnTx/>
                <a:uFillTx/>
                <a:latin typeface="Arial"/>
                <a:ea typeface="+mn-ea"/>
                <a:cs typeface="+mn-cs"/>
              </a:rPr>
              <a:t>:</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400" b="0" i="1" u="none" strike="noStrike" kern="1200" cap="none" spc="0" normalizeH="0" baseline="0" noProof="0" dirty="0">
                <a:ln>
                  <a:noFill/>
                </a:ln>
                <a:solidFill>
                  <a:srgbClr val="6A737B"/>
                </a:solidFill>
                <a:effectLst/>
                <a:uLnTx/>
                <a:uFillTx/>
                <a:latin typeface="Arial"/>
                <a:ea typeface="+mn-ea"/>
                <a:cs typeface="+mn-cs"/>
              </a:rPr>
              <a:t>Wealth</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400" b="0" i="1" u="none" strike="noStrike" kern="1200" cap="none" spc="0" normalizeH="0" baseline="0" noProof="0" dirty="0">
                <a:ln>
                  <a:noFill/>
                </a:ln>
                <a:solidFill>
                  <a:srgbClr val="6A737B"/>
                </a:solidFill>
                <a:effectLst/>
                <a:uLnTx/>
                <a:uFillTx/>
                <a:latin typeface="Arial"/>
                <a:ea typeface="+mn-ea"/>
                <a:cs typeface="+mn-cs"/>
              </a:rPr>
              <a:t>Insurance</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400" b="0" i="1" u="none" strike="noStrike" kern="1200" cap="none" spc="0" normalizeH="0" baseline="0" noProof="0" dirty="0">
                <a:ln>
                  <a:noFill/>
                </a:ln>
                <a:solidFill>
                  <a:srgbClr val="6A737B"/>
                </a:solidFill>
                <a:effectLst/>
                <a:uLnTx/>
                <a:uFillTx/>
                <a:latin typeface="Arial"/>
                <a:ea typeface="+mn-ea"/>
                <a:cs typeface="+mn-cs"/>
              </a:rPr>
              <a:t>Deposits</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400" b="0" i="1" u="none" strike="noStrike" kern="1200" cap="none" spc="0" normalizeH="0" baseline="0" noProof="0" dirty="0">
                <a:ln>
                  <a:noFill/>
                </a:ln>
                <a:solidFill>
                  <a:srgbClr val="6A737B"/>
                </a:solidFill>
                <a:effectLst/>
                <a:uLnTx/>
                <a:uFillTx/>
                <a:latin typeface="Arial"/>
                <a:ea typeface="+mn-ea"/>
                <a:cs typeface="+mn-cs"/>
              </a:rPr>
              <a:t>Savings &amp; Investing</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400" b="0" i="1" u="none" strike="noStrike" kern="1200" cap="none" spc="0" normalizeH="0" baseline="0" noProof="0" dirty="0">
                <a:ln>
                  <a:noFill/>
                </a:ln>
                <a:solidFill>
                  <a:srgbClr val="6A737B"/>
                </a:solidFill>
                <a:effectLst/>
                <a:uLnTx/>
                <a:uFillTx/>
                <a:latin typeface="Arial"/>
                <a:ea typeface="+mn-ea"/>
                <a:cs typeface="+mn-cs"/>
              </a:rPr>
              <a:t>Lending</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600" b="0" i="1" u="none" strike="noStrike" kern="1200" cap="none" spc="0" normalizeH="0" baseline="0" noProof="0" dirty="0">
              <a:ln>
                <a:noFill/>
              </a:ln>
              <a:solidFill>
                <a:srgbClr val="6A737B"/>
              </a:solidFill>
              <a:effectLst/>
              <a:uLnTx/>
              <a:uFillTx/>
              <a:latin typeface="Arial"/>
              <a:ea typeface="+mn-ea"/>
              <a:cs typeface="+mn-cs"/>
            </a:endParaRPr>
          </a:p>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6A737B"/>
                </a:solidFill>
                <a:effectLst/>
                <a:uLnTx/>
                <a:uFillTx/>
                <a:latin typeface="Arial"/>
                <a:ea typeface="+mn-ea"/>
                <a:cs typeface="+mn-cs"/>
              </a:rPr>
              <a:t>Applies to </a:t>
            </a:r>
            <a:r>
              <a:rPr kumimoji="0" lang="en-US" sz="1600" b="0" i="1" u="sng" strike="noStrike" kern="1200" cap="none" spc="0" normalizeH="0" baseline="0" noProof="0" dirty="0">
                <a:ln>
                  <a:noFill/>
                </a:ln>
                <a:solidFill>
                  <a:srgbClr val="6A737B"/>
                </a:solidFill>
                <a:effectLst/>
                <a:uLnTx/>
                <a:uFillTx/>
                <a:latin typeface="Arial"/>
                <a:ea typeface="+mn-ea"/>
                <a:cs typeface="+mn-cs"/>
              </a:rPr>
              <a:t>all channels</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400" b="0" i="1" u="none" strike="noStrike" kern="1200" cap="none" spc="0" normalizeH="0" baseline="0" noProof="0" dirty="0">
                <a:ln>
                  <a:noFill/>
                </a:ln>
                <a:solidFill>
                  <a:srgbClr val="6A737B"/>
                </a:solidFill>
                <a:effectLst/>
                <a:uLnTx/>
                <a:uFillTx/>
                <a:latin typeface="Arial"/>
                <a:ea typeface="+mn-ea"/>
                <a:cs typeface="+mn-cs"/>
              </a:rPr>
              <a:t>Phone</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400" b="0" i="1" u="none" strike="noStrike" kern="1200" cap="none" spc="0" normalizeH="0" baseline="0" noProof="0" dirty="0">
                <a:ln>
                  <a:noFill/>
                </a:ln>
                <a:solidFill>
                  <a:srgbClr val="6A737B"/>
                </a:solidFill>
                <a:effectLst/>
                <a:uLnTx/>
                <a:uFillTx/>
                <a:latin typeface="Arial"/>
                <a:ea typeface="+mn-ea"/>
                <a:cs typeface="+mn-cs"/>
              </a:rPr>
              <a:t>Branch</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400" b="0" i="1" u="none" strike="noStrike" kern="1200" cap="none" spc="0" normalizeH="0" baseline="0" noProof="0" dirty="0">
                <a:ln>
                  <a:noFill/>
                </a:ln>
                <a:solidFill>
                  <a:srgbClr val="6A737B"/>
                </a:solidFill>
                <a:effectLst/>
                <a:uLnTx/>
                <a:uFillTx/>
                <a:latin typeface="Arial"/>
                <a:ea typeface="+mn-ea"/>
                <a:cs typeface="+mn-cs"/>
              </a:rPr>
              <a:t>Online</a:t>
            </a:r>
          </a:p>
        </p:txBody>
      </p:sp>
      <p:sp>
        <p:nvSpPr>
          <p:cNvPr id="9217" name="Oval 9216">
            <a:extLst>
              <a:ext uri="{FF2B5EF4-FFF2-40B4-BE49-F238E27FC236}">
                <a16:creationId xmlns:a16="http://schemas.microsoft.com/office/drawing/2014/main" id="{21EC5C56-59AC-4141-913A-44AE6094CAB5}"/>
              </a:ext>
            </a:extLst>
          </p:cNvPr>
          <p:cNvSpPr/>
          <p:nvPr/>
        </p:nvSpPr>
        <p:spPr>
          <a:xfrm>
            <a:off x="8915382" y="4755497"/>
            <a:ext cx="2237005" cy="126444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prstClr val="white"/>
              </a:solidFill>
              <a:effectLst/>
              <a:uLnTx/>
              <a:uFillTx/>
              <a:latin typeface="Arial"/>
              <a:ea typeface="+mn-ea"/>
              <a:cs typeface="+mn-cs"/>
            </a:endParaRPr>
          </a:p>
        </p:txBody>
      </p:sp>
      <p:sp>
        <p:nvSpPr>
          <p:cNvPr id="36" name="TextBox 35">
            <a:extLst>
              <a:ext uri="{FF2B5EF4-FFF2-40B4-BE49-F238E27FC236}">
                <a16:creationId xmlns:a16="http://schemas.microsoft.com/office/drawing/2014/main" id="{C9FDF9D5-E6AB-470C-94B0-02650728CFCE}"/>
              </a:ext>
            </a:extLst>
          </p:cNvPr>
          <p:cNvSpPr txBox="1"/>
          <p:nvPr/>
        </p:nvSpPr>
        <p:spPr>
          <a:xfrm>
            <a:off x="9233400" y="5030490"/>
            <a:ext cx="1670049" cy="794064"/>
          </a:xfrm>
          <a:prstGeom prst="rect">
            <a:avLst/>
          </a:prstGeom>
          <a:noFill/>
        </p:spPr>
        <p:txBody>
          <a:bodyPr wrap="square" rtlCol="0">
            <a:spAutoFit/>
          </a:bodyPr>
          <a:lstStyle/>
          <a:p>
            <a:pPr marL="171450" marR="0" lvl="0" indent="-171450" algn="l" defTabSz="914400" rtl="0" eaLnBrk="1" fontAlgn="auto" latinLnBrk="0" hangingPunct="1">
              <a:lnSpc>
                <a:spcPct val="95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Secure Storage</a:t>
            </a:r>
          </a:p>
          <a:p>
            <a:pPr marL="171450" marR="0" lvl="0" indent="-171450" algn="l" defTabSz="914400" rtl="0" eaLnBrk="1" fontAlgn="auto" latinLnBrk="0" hangingPunct="1">
              <a:lnSpc>
                <a:spcPct val="95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Easy Reference</a:t>
            </a:r>
          </a:p>
          <a:p>
            <a:pPr marL="171450" marR="0" lvl="0" indent="-171450" algn="l" defTabSz="914400" rtl="0" eaLnBrk="1" fontAlgn="auto" latinLnBrk="0" hangingPunct="1">
              <a:lnSpc>
                <a:spcPct val="95000"/>
              </a:lnSpc>
              <a:spcBef>
                <a:spcPts val="0"/>
              </a:spcBef>
              <a:spcAft>
                <a:spcPts val="0"/>
              </a:spcAft>
              <a:buClrTx/>
              <a:buSzTx/>
              <a:buFont typeface="Wingdings" panose="05000000000000000000" pitchFamily="2" charset="2"/>
              <a:buChar char="ü"/>
              <a:tabLst/>
              <a:defRPr/>
            </a:pPr>
            <a:r>
              <a:rPr kumimoji="0" lang="en-US" sz="1200" b="1" i="0" u="none" strike="noStrike" kern="1200" cap="none" spc="0" normalizeH="0" baseline="0" noProof="0" dirty="0">
                <a:ln>
                  <a:noFill/>
                </a:ln>
                <a:solidFill>
                  <a:prstClr val="white"/>
                </a:solidFill>
                <a:effectLst/>
                <a:uLnTx/>
                <a:uFillTx/>
                <a:latin typeface="Arial"/>
                <a:ea typeface="+mn-ea"/>
                <a:cs typeface="+mn-cs"/>
              </a:rPr>
              <a:t>Sensitive files all in one place</a:t>
            </a:r>
          </a:p>
        </p:txBody>
      </p:sp>
      <p:sp>
        <p:nvSpPr>
          <p:cNvPr id="9220" name="Oval 9219">
            <a:extLst>
              <a:ext uri="{FF2B5EF4-FFF2-40B4-BE49-F238E27FC236}">
                <a16:creationId xmlns:a16="http://schemas.microsoft.com/office/drawing/2014/main" id="{3D3BFA75-D973-4A49-902B-90F0010A9223}"/>
              </a:ext>
            </a:extLst>
          </p:cNvPr>
          <p:cNvSpPr/>
          <p:nvPr/>
        </p:nvSpPr>
        <p:spPr>
          <a:xfrm>
            <a:off x="2051955" y="1190151"/>
            <a:ext cx="299337" cy="32219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1</a:t>
            </a:r>
          </a:p>
        </p:txBody>
      </p:sp>
      <p:sp>
        <p:nvSpPr>
          <p:cNvPr id="39" name="Oval 38">
            <a:extLst>
              <a:ext uri="{FF2B5EF4-FFF2-40B4-BE49-F238E27FC236}">
                <a16:creationId xmlns:a16="http://schemas.microsoft.com/office/drawing/2014/main" id="{56CCE295-0137-4806-AC2C-EFB55262952C}"/>
              </a:ext>
            </a:extLst>
          </p:cNvPr>
          <p:cNvSpPr/>
          <p:nvPr/>
        </p:nvSpPr>
        <p:spPr>
          <a:xfrm>
            <a:off x="5101329" y="1138200"/>
            <a:ext cx="299337" cy="32219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2</a:t>
            </a:r>
          </a:p>
        </p:txBody>
      </p:sp>
      <p:sp>
        <p:nvSpPr>
          <p:cNvPr id="40" name="Oval 39">
            <a:extLst>
              <a:ext uri="{FF2B5EF4-FFF2-40B4-BE49-F238E27FC236}">
                <a16:creationId xmlns:a16="http://schemas.microsoft.com/office/drawing/2014/main" id="{F1B575D5-F0A0-4DE2-8BCB-A1574AC2E1C2}"/>
              </a:ext>
            </a:extLst>
          </p:cNvPr>
          <p:cNvSpPr/>
          <p:nvPr/>
        </p:nvSpPr>
        <p:spPr>
          <a:xfrm>
            <a:off x="8791131" y="1190150"/>
            <a:ext cx="299337" cy="32219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3</a:t>
            </a:r>
          </a:p>
        </p:txBody>
      </p:sp>
      <p:sp>
        <p:nvSpPr>
          <p:cNvPr id="41" name="Oval 40">
            <a:extLst>
              <a:ext uri="{FF2B5EF4-FFF2-40B4-BE49-F238E27FC236}">
                <a16:creationId xmlns:a16="http://schemas.microsoft.com/office/drawing/2014/main" id="{36F50AF8-EB75-41CC-BCE0-6D9BAD45D51A}"/>
              </a:ext>
            </a:extLst>
          </p:cNvPr>
          <p:cNvSpPr/>
          <p:nvPr/>
        </p:nvSpPr>
        <p:spPr>
          <a:xfrm>
            <a:off x="7413604" y="4214491"/>
            <a:ext cx="299337" cy="32219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4</a:t>
            </a:r>
          </a:p>
        </p:txBody>
      </p:sp>
    </p:spTree>
    <p:extLst>
      <p:ext uri="{BB962C8B-B14F-4D97-AF65-F5344CB8AC3E}">
        <p14:creationId xmlns:p14="http://schemas.microsoft.com/office/powerpoint/2010/main" val="1603113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51D66FC-2A49-4285-903F-E02394EB4245}"/>
              </a:ext>
            </a:extLst>
          </p:cNvPr>
          <p:cNvGraphicFramePr>
            <a:graphicFrameLocks noGrp="1"/>
          </p:cNvGraphicFramePr>
          <p:nvPr/>
        </p:nvGraphicFramePr>
        <p:xfrm>
          <a:off x="25551" y="1799988"/>
          <a:ext cx="12137722" cy="4915199"/>
        </p:xfrm>
        <a:graphic>
          <a:graphicData uri="http://schemas.openxmlformats.org/drawingml/2006/table">
            <a:tbl>
              <a:tblPr firstRow="1">
                <a:tableStyleId>{5940675A-B579-460E-94D1-54222C63F5DA}</a:tableStyleId>
              </a:tblPr>
              <a:tblGrid>
                <a:gridCol w="1942393">
                  <a:extLst>
                    <a:ext uri="{9D8B030D-6E8A-4147-A177-3AD203B41FA5}">
                      <a16:colId xmlns:a16="http://schemas.microsoft.com/office/drawing/2014/main" val="2285579867"/>
                    </a:ext>
                  </a:extLst>
                </a:gridCol>
                <a:gridCol w="3398443">
                  <a:extLst>
                    <a:ext uri="{9D8B030D-6E8A-4147-A177-3AD203B41FA5}">
                      <a16:colId xmlns:a16="http://schemas.microsoft.com/office/drawing/2014/main" val="3114992658"/>
                    </a:ext>
                  </a:extLst>
                </a:gridCol>
                <a:gridCol w="3398443">
                  <a:extLst>
                    <a:ext uri="{9D8B030D-6E8A-4147-A177-3AD203B41FA5}">
                      <a16:colId xmlns:a16="http://schemas.microsoft.com/office/drawing/2014/main" val="1912891130"/>
                    </a:ext>
                  </a:extLst>
                </a:gridCol>
                <a:gridCol w="3398443">
                  <a:extLst>
                    <a:ext uri="{9D8B030D-6E8A-4147-A177-3AD203B41FA5}">
                      <a16:colId xmlns:a16="http://schemas.microsoft.com/office/drawing/2014/main" val="1927078837"/>
                    </a:ext>
                  </a:extLst>
                </a:gridCol>
              </a:tblGrid>
              <a:tr h="649055">
                <a:tc>
                  <a:txBody>
                    <a:bodyPr/>
                    <a:lstStyle/>
                    <a:p>
                      <a:pPr algn="ctr"/>
                      <a:r>
                        <a:rPr lang="en-CA" sz="1200" b="1">
                          <a:solidFill>
                            <a:schemeClr val="tx2"/>
                          </a:solidFill>
                          <a:latin typeface="Calibri" panose="020F0502020204030204" pitchFamily="34" charset="0"/>
                          <a:cs typeface="Calibri" panose="020F0502020204030204" pitchFamily="34" charset="0"/>
                        </a:rPr>
                        <a:t>Description / Customer Need</a:t>
                      </a:r>
                    </a:p>
                  </a:txBody>
                  <a:tcPr anchor="ctr">
                    <a:lnL w="19050" cap="flat" cmpd="sng" algn="ctr">
                      <a:noFill/>
                      <a:prstDash val="dot"/>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r>
                        <a:rPr lang="en-US" sz="1000" b="0" i="0" kern="1200">
                          <a:solidFill>
                            <a:srgbClr val="1A5336"/>
                          </a:solidFill>
                          <a:effectLst/>
                          <a:latin typeface="Calibri" panose="020F0502020204030204" pitchFamily="34" charset="0"/>
                          <a:ea typeface="+mn-ea"/>
                          <a:cs typeface="Calibri" panose="020F0502020204030204" pitchFamily="34" charset="0"/>
                        </a:rPr>
                        <a:t>Improve customers tax journey through </a:t>
                      </a:r>
                      <a:r>
                        <a:rPr lang="en-US" sz="1000" b="1" i="0" u="sng" kern="1200">
                          <a:solidFill>
                            <a:srgbClr val="1A5336"/>
                          </a:solidFill>
                          <a:effectLst/>
                          <a:latin typeface="Calibri" panose="020F0502020204030204" pitchFamily="34" charset="0"/>
                          <a:ea typeface="+mn-ea"/>
                          <a:cs typeface="Calibri" panose="020F0502020204030204" pitchFamily="34" charset="0"/>
                        </a:rPr>
                        <a:t>TD's self-serve tax hub </a:t>
                      </a:r>
                      <a:r>
                        <a:rPr lang="en-US" sz="1000" b="1" i="0" u="none" kern="1200">
                          <a:solidFill>
                            <a:srgbClr val="1A5336"/>
                          </a:solidFill>
                          <a:effectLst/>
                          <a:latin typeface="Calibri" panose="020F0502020204030204" pitchFamily="34" charset="0"/>
                          <a:ea typeface="+mn-ea"/>
                          <a:cs typeface="Calibri" panose="020F0502020204030204" pitchFamily="34" charset="0"/>
                        </a:rPr>
                        <a:t>- </a:t>
                      </a:r>
                      <a:r>
                        <a:rPr lang="en-US" sz="1000" b="0" i="0" u="none" kern="1200">
                          <a:solidFill>
                            <a:srgbClr val="1A5336"/>
                          </a:solidFill>
                          <a:effectLst/>
                          <a:latin typeface="Calibri" panose="020F0502020204030204" pitchFamily="34" charset="0"/>
                          <a:ea typeface="+mn-ea"/>
                          <a:cs typeface="Calibri" panose="020F0502020204030204" pitchFamily="34" charset="0"/>
                        </a:rPr>
                        <a:t>a single place where customers can manage their taxes 360. </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BFC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kern="1200">
                          <a:solidFill>
                            <a:srgbClr val="1A5336"/>
                          </a:solidFill>
                          <a:effectLst/>
                          <a:latin typeface="Calibri" panose="020F0502020204030204" pitchFamily="34" charset="0"/>
                          <a:ea typeface="+mn-ea"/>
                          <a:cs typeface="Calibri" panose="020F0502020204030204" pitchFamily="34" charset="0"/>
                        </a:rPr>
                        <a:t>Help customers </a:t>
                      </a:r>
                      <a:r>
                        <a:rPr lang="en-US" sz="1050" b="1" i="0" u="sng" kern="1200">
                          <a:solidFill>
                            <a:srgbClr val="1A5336"/>
                          </a:solidFill>
                          <a:effectLst/>
                          <a:latin typeface="Calibri" panose="020F0502020204030204" pitchFamily="34" charset="0"/>
                          <a:ea typeface="+mn-ea"/>
                          <a:cs typeface="Calibri" panose="020F0502020204030204" pitchFamily="34" charset="0"/>
                        </a:rPr>
                        <a:t>optimize their taxes through tailored tips and insights</a:t>
                      </a:r>
                      <a:r>
                        <a:rPr lang="en-US" sz="1050" b="0" i="0" u="sng" kern="1200">
                          <a:solidFill>
                            <a:srgbClr val="1A5336"/>
                          </a:solidFill>
                          <a:effectLst/>
                          <a:latin typeface="Calibri" panose="020F0502020204030204" pitchFamily="34" charset="0"/>
                          <a:ea typeface="+mn-ea"/>
                          <a:cs typeface="Calibri" panose="020F0502020204030204" pitchFamily="34" charset="0"/>
                        </a:rPr>
                        <a:t> </a:t>
                      </a:r>
                      <a:r>
                        <a:rPr lang="en-US" sz="1050" b="0" i="0" kern="1200">
                          <a:solidFill>
                            <a:srgbClr val="1A5336"/>
                          </a:solidFill>
                          <a:effectLst/>
                          <a:latin typeface="Calibri" panose="020F0502020204030204" pitchFamily="34" charset="0"/>
                          <a:ea typeface="+mn-ea"/>
                          <a:cs typeface="Calibri" panose="020F0502020204030204" pitchFamily="34" charset="0"/>
                        </a:rPr>
                        <a:t>on optimizing contribution room to minimize taxes owed, and on eligible tax credits / government benefits.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BFC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kern="1200">
                          <a:solidFill>
                            <a:srgbClr val="1A5336"/>
                          </a:solidFill>
                          <a:effectLst/>
                          <a:latin typeface="Calibri" panose="020F0502020204030204" pitchFamily="34" charset="0"/>
                          <a:ea typeface="+mn-ea"/>
                          <a:cs typeface="Calibri" panose="020F0502020204030204" pitchFamily="34" charset="0"/>
                        </a:rPr>
                        <a:t>Help customers with advanced tax planning needs through a </a:t>
                      </a:r>
                      <a:r>
                        <a:rPr lang="en-US" sz="1050" b="1" i="0" u="sng" kern="1200">
                          <a:solidFill>
                            <a:srgbClr val="1A5336"/>
                          </a:solidFill>
                          <a:effectLst/>
                          <a:latin typeface="Calibri" panose="020F0502020204030204" pitchFamily="34" charset="0"/>
                          <a:ea typeface="+mn-ea"/>
                          <a:cs typeface="Calibri" panose="020F0502020204030204" pitchFamily="34" charset="0"/>
                        </a:rPr>
                        <a:t>Digital Tax Planner that will generate personalized tax planning strategies </a:t>
                      </a:r>
                      <a:r>
                        <a:rPr lang="en-US" sz="1050" b="0" i="0" kern="1200">
                          <a:solidFill>
                            <a:srgbClr val="1A5336"/>
                          </a:solidFill>
                          <a:effectLst/>
                          <a:latin typeface="Calibri" panose="020F0502020204030204" pitchFamily="34" charset="0"/>
                          <a:ea typeface="+mn-ea"/>
                          <a:cs typeface="Calibri" panose="020F0502020204030204" pitchFamily="34" charset="0"/>
                        </a:rPr>
                        <a:t>and act as a tax planning consultant. Coordination with human-interaction financial advice.</a:t>
                      </a:r>
                      <a:endParaRPr lang="en-US" sz="1050" b="0" i="0">
                        <a:solidFill>
                          <a:srgbClr val="1A5336"/>
                        </a:solidFill>
                        <a:effectLst/>
                        <a:latin typeface="Calibri" panose="020F0502020204030204" pitchFamily="34" charset="0"/>
                        <a:cs typeface="Calibri" panose="020F050202020403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BFCFB"/>
                    </a:solidFill>
                  </a:tcPr>
                </a:tc>
                <a:extLst>
                  <a:ext uri="{0D108BD9-81ED-4DB2-BD59-A6C34878D82A}">
                    <a16:rowId xmlns:a16="http://schemas.microsoft.com/office/drawing/2014/main" val="2604067193"/>
                  </a:ext>
                </a:extLst>
              </a:tr>
              <a:tr h="1636748">
                <a:tc>
                  <a:txBody>
                    <a:bodyPr/>
                    <a:lstStyle/>
                    <a:p>
                      <a:pPr algn="ctr"/>
                      <a:r>
                        <a:rPr lang="en-CA" sz="1200" b="1">
                          <a:solidFill>
                            <a:schemeClr val="tx2"/>
                          </a:solidFill>
                          <a:latin typeface="Calibri" panose="020F0502020204030204" pitchFamily="34" charset="0"/>
                          <a:cs typeface="Calibri" panose="020F0502020204030204" pitchFamily="34" charset="0"/>
                        </a:rPr>
                        <a:t>Key Outcomes /Features</a:t>
                      </a:r>
                    </a:p>
                  </a:txBody>
                  <a:tcPr anchor="ctr">
                    <a:lnL w="19050" cap="flat" cmpd="sng" algn="ctr">
                      <a:noFill/>
                      <a:prstDash val="dot"/>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7E8E9"/>
                    </a:solidFill>
                  </a:tcPr>
                </a:tc>
                <a:tc>
                  <a:txBody>
                    <a:bodyPr/>
                    <a:lstStyle/>
                    <a:p>
                      <a:pPr marL="46038"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kumimoji="0" lang="en-US" sz="1000" b="0" i="0" u="none" strike="noStrike" kern="1200" cap="none" spc="0" normalizeH="0" baseline="0" noProof="0">
                          <a:ln>
                            <a:noFill/>
                          </a:ln>
                          <a:solidFill>
                            <a:schemeClr val="tx2"/>
                          </a:solidFill>
                          <a:effectLst/>
                          <a:uLnTx/>
                          <a:uFillTx/>
                          <a:latin typeface="Calibri" panose="020F0502020204030204" pitchFamily="34" charset="0"/>
                          <a:ea typeface="+mn-ea"/>
                          <a:cs typeface="Calibri" panose="020F0502020204030204" pitchFamily="34" charset="0"/>
                        </a:rPr>
                        <a:t>Customers will prepare and file their taxes using an intuitive tax platform (TD will partner with an innovative Tax provider): </a:t>
                      </a:r>
                    </a:p>
                    <a:p>
                      <a:pPr marL="171450" indent="-171450" algn="l">
                        <a:buFont typeface="Arial" panose="020B0604020202020204" pitchFamily="34" charset="0"/>
                        <a:buChar char="•"/>
                      </a:pPr>
                      <a:r>
                        <a:rPr lang="en-US" sz="1000" b="0" kern="1200">
                          <a:solidFill>
                            <a:schemeClr val="tx2"/>
                          </a:solidFill>
                          <a:latin typeface="Calibri" panose="020F0502020204030204" pitchFamily="34" charset="0"/>
                          <a:ea typeface="+mn-ea"/>
                          <a:cs typeface="Calibri" panose="020F0502020204030204" pitchFamily="34" charset="0"/>
                        </a:rPr>
                        <a:t>Tax filing through TD platform</a:t>
                      </a:r>
                    </a:p>
                    <a:p>
                      <a:pPr marL="171450" indent="-171450" algn="l">
                        <a:buFont typeface="Arial" panose="020B0604020202020204" pitchFamily="34" charset="0"/>
                        <a:buChar char="•"/>
                      </a:pPr>
                      <a:r>
                        <a:rPr lang="en-US" sz="1000" b="0" kern="1200">
                          <a:solidFill>
                            <a:schemeClr val="tx2"/>
                          </a:solidFill>
                          <a:latin typeface="Calibri" panose="020F0502020204030204" pitchFamily="34" charset="0"/>
                          <a:ea typeface="+mn-ea"/>
                          <a:cs typeface="Calibri" panose="020F0502020204030204" pitchFamily="34" charset="0"/>
                        </a:rPr>
                        <a:t>Store and organize tax receipts (i.e. medical, donation) in one place in preparation for tax time</a:t>
                      </a:r>
                    </a:p>
                    <a:p>
                      <a:pPr marL="171450" indent="-171450" algn="l">
                        <a:buFont typeface="Arial" panose="020B0604020202020204" pitchFamily="34" charset="0"/>
                        <a:buChar char="•"/>
                      </a:pPr>
                      <a:r>
                        <a:rPr lang="en-US" sz="1000" b="0" kern="1200">
                          <a:solidFill>
                            <a:schemeClr val="tx2"/>
                          </a:solidFill>
                          <a:latin typeface="Calibri" panose="020F0502020204030204" pitchFamily="34" charset="0"/>
                          <a:ea typeface="+mn-ea"/>
                          <a:cs typeface="Calibri" panose="020F0502020204030204" pitchFamily="34" charset="0"/>
                        </a:rPr>
                        <a:t>Enhanced tax form pre-fill (beyond CRA data) including credits/deductions, investments etc.</a:t>
                      </a:r>
                    </a:p>
                    <a:p>
                      <a:pPr marL="171450" indent="-171450" algn="l">
                        <a:buFont typeface="Arial" panose="020B0604020202020204" pitchFamily="34" charset="0"/>
                        <a:buChar char="•"/>
                      </a:pPr>
                      <a:r>
                        <a:rPr lang="en-US" sz="1000" b="0" i="0" kern="1200">
                          <a:solidFill>
                            <a:schemeClr val="tx2"/>
                          </a:solidFill>
                          <a:effectLst/>
                          <a:latin typeface="Calibri" panose="020F0502020204030204" pitchFamily="34" charset="0"/>
                          <a:ea typeface="+mn-ea"/>
                          <a:cs typeface="Calibri" panose="020F0502020204030204" pitchFamily="34" charset="0"/>
                        </a:rPr>
                        <a:t>Real-time contribution tracker that monitors TFSA /RRSP contribution room for the year</a:t>
                      </a:r>
                      <a:endParaRPr kumimoji="0" lang="en-US" sz="1000" b="0" i="0" u="none" strike="noStrike" kern="1200" cap="none" spc="0" normalizeH="0" baseline="0" noProof="0">
                        <a:ln>
                          <a:noFill/>
                        </a:ln>
                        <a:solidFill>
                          <a:schemeClr val="tx2"/>
                        </a:solidFill>
                        <a:effectLst/>
                        <a:uLnTx/>
                        <a:uFillTx/>
                        <a:latin typeface="Calibri" panose="020F0502020204030204" pitchFamily="34" charset="0"/>
                        <a:ea typeface="+mn-ea"/>
                        <a:cs typeface="Calibri" panose="020F0502020204030204" pitchFamily="34" charset="0"/>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7E8E9"/>
                    </a:solidFill>
                  </a:tcPr>
                </a:tc>
                <a:tc>
                  <a:txBody>
                    <a:bodyPr/>
                    <a:lstStyle/>
                    <a:p>
                      <a:pPr marL="46038"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kumimoji="0" lang="en-US" sz="1000" b="0" i="0" u="none" strike="noStrike" kern="1200" cap="none" spc="0" normalizeH="0" baseline="0" noProof="0">
                          <a:ln>
                            <a:noFill/>
                          </a:ln>
                          <a:solidFill>
                            <a:schemeClr val="tx2"/>
                          </a:solidFill>
                          <a:effectLst/>
                          <a:uLnTx/>
                          <a:uFillTx/>
                          <a:latin typeface="Calibri" panose="020F0502020204030204" pitchFamily="34" charset="0"/>
                          <a:ea typeface="+mn-ea"/>
                          <a:cs typeface="Calibri" panose="020F0502020204030204" pitchFamily="34" charset="0"/>
                        </a:rPr>
                        <a:t>Customers will receive continuous personalized insights to optimize  tax-returns and maximize government benefits: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b="0" kern="1200">
                          <a:solidFill>
                            <a:schemeClr val="tx2"/>
                          </a:solidFill>
                          <a:latin typeface="Calibri" panose="020F0502020204030204" pitchFamily="34" charset="0"/>
                          <a:ea typeface="+mn-ea"/>
                          <a:cs typeface="Calibri" panose="020F0502020204030204" pitchFamily="34" charset="0"/>
                        </a:rPr>
                        <a:t>Advice for tax reduction opportunities such as using the RRSP contribution room.</a:t>
                      </a:r>
                      <a:endParaRPr lang="en-US" sz="1000" b="0" kern="1200" noProof="0">
                        <a:solidFill>
                          <a:schemeClr val="tx2"/>
                        </a:solidFill>
                        <a:latin typeface="Calibri" panose="020F0502020204030204" pitchFamily="34" charset="0"/>
                        <a:ea typeface="+mn-ea"/>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b="0" kern="1200" noProof="0">
                          <a:solidFill>
                            <a:schemeClr val="tx2"/>
                          </a:solidFill>
                          <a:latin typeface="Calibri" panose="020F0502020204030204" pitchFamily="34" charset="0"/>
                          <a:ea typeface="+mn-ea"/>
                          <a:cs typeface="Calibri" panose="020F0502020204030204" pitchFamily="34" charset="0"/>
                        </a:rPr>
                        <a:t>Optimize Tax credits based on complete financial picture</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b="0" kern="1200" noProof="0">
                          <a:solidFill>
                            <a:schemeClr val="tx2"/>
                          </a:solidFill>
                          <a:latin typeface="Calibri" panose="020F0502020204030204" pitchFamily="34" charset="0"/>
                          <a:ea typeface="+mn-ea"/>
                          <a:cs typeface="Calibri" panose="020F0502020204030204" pitchFamily="34" charset="0"/>
                        </a:rPr>
                        <a:t>Automated 3</a:t>
                      </a:r>
                      <a:r>
                        <a:rPr lang="en-US" sz="1000" b="0" kern="1200" baseline="30000" noProof="0">
                          <a:solidFill>
                            <a:schemeClr val="tx2"/>
                          </a:solidFill>
                          <a:latin typeface="Calibri" panose="020F0502020204030204" pitchFamily="34" charset="0"/>
                          <a:ea typeface="+mn-ea"/>
                          <a:cs typeface="Calibri" panose="020F0502020204030204" pitchFamily="34" charset="0"/>
                        </a:rPr>
                        <a:t>rd</a:t>
                      </a:r>
                      <a:r>
                        <a:rPr lang="en-US" sz="1000" b="0" kern="1200" noProof="0">
                          <a:solidFill>
                            <a:schemeClr val="tx2"/>
                          </a:solidFill>
                          <a:latin typeface="Calibri" panose="020F0502020204030204" pitchFamily="34" charset="0"/>
                          <a:ea typeface="+mn-ea"/>
                          <a:cs typeface="Calibri" panose="020F0502020204030204" pitchFamily="34" charset="0"/>
                        </a:rPr>
                        <a:t> party tax receipts (i.e., medical, donations, childcare, property tax) – in partnership with 3</a:t>
                      </a:r>
                      <a:r>
                        <a:rPr lang="en-US" sz="1000" b="0" kern="1200" baseline="30000" noProof="0">
                          <a:solidFill>
                            <a:schemeClr val="tx2"/>
                          </a:solidFill>
                          <a:latin typeface="Calibri" panose="020F0502020204030204" pitchFamily="34" charset="0"/>
                          <a:ea typeface="+mn-ea"/>
                          <a:cs typeface="Calibri" panose="020F0502020204030204" pitchFamily="34" charset="0"/>
                        </a:rPr>
                        <a:t>rd</a:t>
                      </a:r>
                      <a:r>
                        <a:rPr lang="en-US" sz="1000" b="0" kern="1200" noProof="0">
                          <a:solidFill>
                            <a:schemeClr val="tx2"/>
                          </a:solidFill>
                          <a:latin typeface="Calibri" panose="020F0502020204030204" pitchFamily="34" charset="0"/>
                          <a:ea typeface="+mn-ea"/>
                          <a:cs typeface="Calibri" panose="020F0502020204030204" pitchFamily="34" charset="0"/>
                        </a:rPr>
                        <a:t> </a:t>
                      </a:r>
                      <a:r>
                        <a:rPr lang="en-US" sz="1000" b="0" kern="1200" noProof="0" err="1">
                          <a:solidFill>
                            <a:schemeClr val="tx2"/>
                          </a:solidFill>
                          <a:latin typeface="Calibri" panose="020F0502020204030204" pitchFamily="34" charset="0"/>
                          <a:ea typeface="+mn-ea"/>
                          <a:cs typeface="Calibri" panose="020F0502020204030204" pitchFamily="34" charset="0"/>
                        </a:rPr>
                        <a:t>parites</a:t>
                      </a:r>
                      <a:r>
                        <a:rPr lang="en-US" sz="1000" b="0" kern="1200" noProof="0">
                          <a:solidFill>
                            <a:schemeClr val="tx2"/>
                          </a:solidFill>
                          <a:latin typeface="Calibri" panose="020F0502020204030204" pitchFamily="34" charset="0"/>
                          <a:ea typeface="+mn-ea"/>
                          <a:cs typeface="Calibri" panose="020F0502020204030204" pitchFamily="34" charset="0"/>
                        </a:rPr>
                        <a:t> </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b="0" kern="1200" noProof="0">
                          <a:solidFill>
                            <a:schemeClr val="tx2"/>
                          </a:solidFill>
                          <a:latin typeface="Calibri" panose="020F0502020204030204" pitchFamily="34" charset="0"/>
                          <a:ea typeface="+mn-ea"/>
                          <a:cs typeface="Calibri" panose="020F0502020204030204" pitchFamily="34" charset="0"/>
                        </a:rPr>
                        <a:t>Advice on eligible government benefits (making sure they don’t lose out)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7E8E9"/>
                    </a:solidFill>
                  </a:tcPr>
                </a:tc>
                <a:tc>
                  <a:txBody>
                    <a:bodyPr/>
                    <a:lstStyle/>
                    <a:p>
                      <a:pPr marL="46038"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kumimoji="0" lang="en-US" sz="1000" b="0" i="0" u="none" strike="noStrike" kern="1200" cap="none" spc="0" normalizeH="0" baseline="0" noProof="0">
                          <a:ln>
                            <a:noFill/>
                          </a:ln>
                          <a:solidFill>
                            <a:schemeClr val="tx2"/>
                          </a:solidFill>
                          <a:effectLst/>
                          <a:uLnTx/>
                          <a:uFillTx/>
                          <a:latin typeface="Calibri" panose="020F0502020204030204" pitchFamily="34" charset="0"/>
                          <a:ea typeface="+mn-ea"/>
                          <a:cs typeface="Calibri" panose="020F0502020204030204" pitchFamily="34" charset="0"/>
                        </a:rPr>
                        <a:t>Supporting customers' complex tax planning needs by looking at complete financial and investment picture:</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b="0" kern="1200">
                          <a:solidFill>
                            <a:schemeClr val="tx2"/>
                          </a:solidFill>
                          <a:latin typeface="Calibri" panose="020F0502020204030204" pitchFamily="34" charset="0"/>
                          <a:ea typeface="+mn-ea"/>
                          <a:cs typeface="Calibri" panose="020F0502020204030204" pitchFamily="34" charset="0"/>
                        </a:rPr>
                        <a:t>Personalized advice on year-end tax planning strategies such as Tax loss selling, Capital gains deferral, year end bonus planning, charitable contributions, tax shelters etc.</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b="0" kern="1200">
                          <a:solidFill>
                            <a:schemeClr val="tx2"/>
                          </a:solidFill>
                          <a:latin typeface="Calibri" panose="020F0502020204030204" pitchFamily="34" charset="0"/>
                          <a:ea typeface="+mn-ea"/>
                          <a:cs typeface="Calibri" panose="020F0502020204030204" pitchFamily="34" charset="0"/>
                        </a:rPr>
                        <a:t>Advice on tax minimization strategies such as splitting income, tax efficient investments,  etc.</a:t>
                      </a:r>
                      <a:endParaRPr lang="en-US" sz="1000" b="0" kern="1200" noProof="0">
                        <a:solidFill>
                          <a:schemeClr val="tx2"/>
                        </a:solidFill>
                        <a:latin typeface="Calibri" panose="020F0502020204030204" pitchFamily="34" charset="0"/>
                        <a:ea typeface="+mn-ea"/>
                        <a:cs typeface="Calibri" panose="020F0502020204030204" pitchFamily="34" charset="0"/>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7E8E9"/>
                    </a:solidFill>
                  </a:tcPr>
                </a:tc>
                <a:extLst>
                  <a:ext uri="{0D108BD9-81ED-4DB2-BD59-A6C34878D82A}">
                    <a16:rowId xmlns:a16="http://schemas.microsoft.com/office/drawing/2014/main" val="809363822"/>
                  </a:ext>
                </a:extLst>
              </a:tr>
              <a:tr h="253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Data Requirements</a:t>
                      </a:r>
                    </a:p>
                  </a:txBody>
                  <a:tcPr anchor="ctr">
                    <a:lnL w="19050" cap="flat" cmpd="sng" algn="ctr">
                      <a:noFill/>
                      <a:prstDash val="dot"/>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kern="0">
                          <a:solidFill>
                            <a:schemeClr val="tx2"/>
                          </a:solidFill>
                          <a:latin typeface="Calibri" panose="020F0502020204030204" pitchFamily="34" charset="0"/>
                          <a:ea typeface="Open Sans" panose="020B0606030504020204" pitchFamily="34" charset="0"/>
                          <a:cs typeface="Calibri" panose="020F0502020204030204" pitchFamily="34" charset="0"/>
                        </a:rPr>
                        <a:t>TD Data + CRA data </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chemeClr val="tx2"/>
                          </a:solidFill>
                          <a:effectLst/>
                          <a:uLnTx/>
                          <a:uFillTx/>
                          <a:latin typeface="Calibri" panose="020F0502020204030204" pitchFamily="34" charset="0"/>
                          <a:ea typeface="Open Sans" panose="020B0606030504020204" pitchFamily="34" charset="0"/>
                          <a:cs typeface="Calibri" panose="020F0502020204030204" pitchFamily="34" charset="0"/>
                        </a:rPr>
                        <a:t>OFI + </a:t>
                      </a:r>
                      <a:r>
                        <a:rPr lang="en-US" sz="1000" b="1" kern="0">
                          <a:solidFill>
                            <a:schemeClr val="tx2"/>
                          </a:solidFill>
                          <a:latin typeface="Calibri" panose="020F0502020204030204" pitchFamily="34" charset="0"/>
                          <a:ea typeface="Open Sans" panose="020B0606030504020204" pitchFamily="34" charset="0"/>
                          <a:cs typeface="Calibri" panose="020F0502020204030204" pitchFamily="34" charset="0"/>
                        </a:rPr>
                        <a:t>3rd Party Digital Receipts</a:t>
                      </a:r>
                      <a:endParaRPr kumimoji="0" lang="en-US" sz="1000" b="1" i="0" u="none" strike="noStrike" kern="0" cap="none" spc="0" normalizeH="0" baseline="0" noProof="0">
                        <a:ln>
                          <a:noFill/>
                        </a:ln>
                        <a:solidFill>
                          <a:schemeClr val="tx2"/>
                        </a:solidFill>
                        <a:effectLst/>
                        <a:uLnTx/>
                        <a:uFillTx/>
                        <a:latin typeface="Calibri" panose="020F0502020204030204" pitchFamily="34" charset="0"/>
                        <a:ea typeface="Open Sans" panose="020B0606030504020204" pitchFamily="34" charset="0"/>
                        <a:cs typeface="Calibri" panose="020F050202020403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kern="0">
                          <a:solidFill>
                            <a:schemeClr val="tx2"/>
                          </a:solidFill>
                          <a:latin typeface="Calibri" panose="020F0502020204030204" pitchFamily="34" charset="0"/>
                          <a:ea typeface="Open Sans" panose="020B0606030504020204" pitchFamily="34" charset="0"/>
                          <a:cs typeface="Calibri" panose="020F0502020204030204" pitchFamily="34" charset="0"/>
                        </a:rPr>
                        <a:t>OFI (w/ investment data)+ 3rd Party Digital Receipts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2F2F2"/>
                    </a:solidFill>
                  </a:tcPr>
                </a:tc>
                <a:extLst>
                  <a:ext uri="{0D108BD9-81ED-4DB2-BD59-A6C34878D82A}">
                    <a16:rowId xmlns:a16="http://schemas.microsoft.com/office/drawing/2014/main" val="233802525"/>
                  </a:ext>
                </a:extLst>
              </a:tr>
              <a:tr h="726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Required Capabilities</a:t>
                      </a:r>
                    </a:p>
                  </a:txBody>
                  <a:tcPr anchor="ctr">
                    <a:lnL w="19050" cap="flat" cmpd="sng" algn="ctr">
                      <a:noFill/>
                      <a:prstDash val="dot"/>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7E8E9"/>
                    </a:solidFill>
                  </a:tcPr>
                </a:tc>
                <a:tc>
                  <a:txBody>
                    <a:bodyPr/>
                    <a:lstStyle/>
                    <a:p>
                      <a:pPr marL="171450" indent="-171450" algn="l" defTabSz="914400" rtl="0" eaLnBrk="1" latinLnBrk="0" hangingPunct="1">
                        <a:buFont typeface="Arial" panose="020B0604020202020204" pitchFamily="34" charset="0"/>
                        <a:buChar char="•"/>
                      </a:pPr>
                      <a:r>
                        <a:rPr lang="en-US" sz="1000" b="1" kern="1200">
                          <a:solidFill>
                            <a:schemeClr val="bg2">
                              <a:lumMod val="50000"/>
                            </a:schemeClr>
                          </a:solidFill>
                          <a:latin typeface="Calibri" panose="020F0502020204030204" pitchFamily="34" charset="0"/>
                          <a:ea typeface="+mn-ea"/>
                          <a:cs typeface="Calibri" panose="020F0502020204030204" pitchFamily="34" charset="0"/>
                        </a:rPr>
                        <a:t>Aggregation Out (internal) </a:t>
                      </a:r>
                      <a:r>
                        <a:rPr lang="en-US" sz="1000" b="0" kern="1200">
                          <a:solidFill>
                            <a:schemeClr val="tx2"/>
                          </a:solidFill>
                          <a:latin typeface="Calibri" panose="020F0502020204030204" pitchFamily="34" charset="0"/>
                          <a:ea typeface="+mn-ea"/>
                          <a:cs typeface="Calibri" panose="020F0502020204030204" pitchFamily="34" charset="0"/>
                        </a:rPr>
                        <a:t>required to pre-fill with TD data </a:t>
                      </a:r>
                      <a:endParaRPr kumimoji="0" lang="en-CA" sz="1000" b="0" i="0" u="none" strike="noStrike" kern="1200" cap="none" spc="0" normalizeH="0" baseline="0">
                        <a:ln>
                          <a:noFill/>
                        </a:ln>
                        <a:solidFill>
                          <a:schemeClr val="tx2"/>
                        </a:solidFill>
                        <a:effectLst/>
                        <a:uLnTx/>
                        <a:uFillTx/>
                        <a:latin typeface="Calibri" panose="020F0502020204030204" pitchFamily="34" charset="0"/>
                        <a:ea typeface="+mn-ea"/>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a:solidFill>
                            <a:schemeClr val="bg2">
                              <a:lumMod val="50000"/>
                            </a:schemeClr>
                          </a:solidFill>
                          <a:latin typeface="Calibri" panose="020F0502020204030204" pitchFamily="34" charset="0"/>
                          <a:cs typeface="Calibri" panose="020F0502020204030204" pitchFamily="34" charset="0"/>
                        </a:rPr>
                        <a:t>Receipt storage </a:t>
                      </a:r>
                      <a:r>
                        <a:rPr lang="en-US" sz="1000">
                          <a:solidFill>
                            <a:schemeClr val="tx2"/>
                          </a:solidFill>
                          <a:latin typeface="Calibri" panose="020F0502020204030204" pitchFamily="34" charset="0"/>
                          <a:cs typeface="Calibri" panose="020F0502020204030204" pitchFamily="34" charset="0"/>
                        </a:rPr>
                        <a:t>required to support Gov Credit pre-fill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kern="1200" noProof="0">
                          <a:solidFill>
                            <a:schemeClr val="bg2">
                              <a:lumMod val="50000"/>
                            </a:schemeClr>
                          </a:solidFill>
                          <a:latin typeface="Arial Narrow" panose="020B0606020202030204" pitchFamily="34" charset="0"/>
                          <a:ea typeface="+mn-ea"/>
                          <a:cs typeface="Calibri" panose="020F0502020204030204" pitchFamily="34" charset="0"/>
                        </a:rPr>
                        <a:t>Partnership: </a:t>
                      </a:r>
                      <a:r>
                        <a:rPr lang="en-US" sz="1000" kern="1200" noProof="0">
                          <a:solidFill>
                            <a:schemeClr val="tx2"/>
                          </a:solidFill>
                          <a:latin typeface="Arial Narrow" panose="020B0606020202030204" pitchFamily="34" charset="0"/>
                          <a:ea typeface="+mn-ea"/>
                          <a:cs typeface="Calibri" panose="020F0502020204030204" pitchFamily="34" charset="0"/>
                        </a:rPr>
                        <a:t>Strategic partnership with a tax software service provider</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7E8E9"/>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1" i="0" u="sng" strike="noStrike" kern="1200" cap="none" spc="0" normalizeH="0" baseline="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MVP 1 Capabilities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kern="1200">
                          <a:solidFill>
                            <a:schemeClr val="bg2">
                              <a:lumMod val="50000"/>
                            </a:schemeClr>
                          </a:solidFill>
                          <a:latin typeface="Calibri" panose="020F0502020204030204" pitchFamily="34" charset="0"/>
                          <a:ea typeface="+mn-ea"/>
                          <a:cs typeface="Calibri" panose="020F0502020204030204" pitchFamily="34" charset="0"/>
                        </a:rPr>
                        <a:t>Aggregation In </a:t>
                      </a:r>
                      <a:r>
                        <a:rPr lang="en-US" sz="1000" b="0" kern="1200">
                          <a:solidFill>
                            <a:schemeClr val="tx2"/>
                          </a:solidFill>
                          <a:latin typeface="Calibri" panose="020F0502020204030204" pitchFamily="34" charset="0"/>
                          <a:ea typeface="+mn-ea"/>
                          <a:cs typeface="Calibri" panose="020F0502020204030204" pitchFamily="34" charset="0"/>
                        </a:rPr>
                        <a:t>for financial picture 360 and 3rd party tax receipts </a:t>
                      </a:r>
                      <a:endParaRPr kumimoji="0" lang="en-CA" sz="1000" b="1" i="0" u="none" strike="noStrike" kern="0" cap="none" spc="0" normalizeH="0" baseline="0">
                        <a:ln>
                          <a:noFill/>
                        </a:ln>
                        <a:solidFill>
                          <a:schemeClr val="tx2"/>
                        </a:solidFill>
                        <a:effectLst/>
                        <a:uLnTx/>
                        <a:uFillTx/>
                        <a:latin typeface="Calibri" panose="020F0502020204030204" pitchFamily="34" charset="0"/>
                        <a:ea typeface="+mn-ea"/>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kern="1200">
                          <a:solidFill>
                            <a:schemeClr val="bg2">
                              <a:lumMod val="50000"/>
                            </a:schemeClr>
                          </a:solidFill>
                          <a:latin typeface="Calibri" panose="020F0502020204030204" pitchFamily="34" charset="0"/>
                          <a:ea typeface="+mn-ea"/>
                          <a:cs typeface="Calibri" panose="020F0502020204030204" pitchFamily="34" charset="0"/>
                        </a:rPr>
                        <a:t>AI recommendation engine</a:t>
                      </a:r>
                      <a:r>
                        <a:rPr lang="en-US" sz="1000" b="0" kern="1200">
                          <a:solidFill>
                            <a:schemeClr val="tx2"/>
                          </a:solidFill>
                          <a:latin typeface="Calibri" panose="020F0502020204030204" pitchFamily="34" charset="0"/>
                          <a:ea typeface="+mn-ea"/>
                          <a:cs typeface="Calibri" panose="020F0502020204030204" pitchFamily="34" charset="0"/>
                        </a:rPr>
                        <a:t> with the ability to take direct action to deliver advice </a:t>
                      </a:r>
                      <a:endParaRPr lang="en-US" sz="1000" b="0" kern="1200" noProof="0">
                        <a:solidFill>
                          <a:schemeClr val="tx2"/>
                        </a:solidFill>
                        <a:latin typeface="Calibri" panose="020F0502020204030204" pitchFamily="34" charset="0"/>
                        <a:ea typeface="+mn-ea"/>
                        <a:cs typeface="Calibri" panose="020F0502020204030204" pitchFamily="34" charset="0"/>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7E8E9"/>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1" i="0" u="sng" strike="noStrike" kern="1200" cap="none" spc="0" normalizeH="0" baseline="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MVP 1&amp; 2 Capabilities +</a:t>
                      </a:r>
                      <a:endParaRPr lang="en-US" sz="1000" b="1" kern="1200">
                        <a:solidFill>
                          <a:schemeClr val="tx2"/>
                        </a:solidFill>
                        <a:latin typeface="Calibri" panose="020F0502020204030204" pitchFamily="34" charset="0"/>
                        <a:ea typeface="+mn-ea"/>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a:solidFill>
                            <a:schemeClr val="bg2">
                              <a:lumMod val="50000"/>
                            </a:schemeClr>
                          </a:solidFill>
                          <a:latin typeface="Calibri" panose="020F0502020204030204" pitchFamily="34" charset="0"/>
                          <a:ea typeface="+mn-ea"/>
                          <a:cs typeface="Calibri" panose="020F0502020204030204" pitchFamily="34" charset="0"/>
                        </a:rPr>
                        <a:t>AI recommendation engine </a:t>
                      </a:r>
                      <a:r>
                        <a:rPr lang="en-US" sz="1000" b="0" kern="1200">
                          <a:solidFill>
                            <a:schemeClr val="tx2"/>
                          </a:solidFill>
                          <a:latin typeface="Calibri" panose="020F0502020204030204" pitchFamily="34" charset="0"/>
                          <a:ea typeface="+mn-ea"/>
                          <a:cs typeface="Calibri" panose="020F0502020204030204" pitchFamily="34" charset="0"/>
                        </a:rPr>
                        <a:t>for Tax Planning</a:t>
                      </a:r>
                      <a:endParaRPr lang="en-US" sz="1000" b="0" kern="1200" noProof="0">
                        <a:solidFill>
                          <a:schemeClr val="tx2"/>
                        </a:solidFill>
                        <a:latin typeface="Calibri" panose="020F0502020204030204" pitchFamily="34" charset="0"/>
                        <a:ea typeface="+mn-ea"/>
                        <a:cs typeface="Calibri" panose="020F0502020204030204" pitchFamily="34" charset="0"/>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7E8E9"/>
                    </a:solidFill>
                  </a:tcPr>
                </a:tc>
                <a:extLst>
                  <a:ext uri="{0D108BD9-81ED-4DB2-BD59-A6C34878D82A}">
                    <a16:rowId xmlns:a16="http://schemas.microsoft.com/office/drawing/2014/main" val="3077203146"/>
                  </a:ext>
                </a:extLst>
              </a:tr>
              <a:tr h="253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a:ln>
                            <a:noFill/>
                          </a:ln>
                          <a:solidFill>
                            <a:schemeClr val="tx2"/>
                          </a:solidFill>
                          <a:effectLst/>
                          <a:uLnTx/>
                          <a:uFillTx/>
                          <a:latin typeface="Calibri" panose="020F0502020204030204" pitchFamily="34" charset="0"/>
                          <a:ea typeface="+mn-ea"/>
                          <a:cs typeface="Calibri" panose="020F0502020204030204" pitchFamily="34" charset="0"/>
                        </a:rPr>
                        <a:t>5 YR Revenue Opportunity</a:t>
                      </a:r>
                    </a:p>
                  </a:txBody>
                  <a:tcPr anchor="ctr">
                    <a:lnL w="19050" cap="flat" cmpd="sng" algn="ctr">
                      <a:noFill/>
                      <a:prstDash val="dot"/>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2F2F2"/>
                    </a:solidFill>
                  </a:tcPr>
                </a:tc>
                <a:tc gridSpan="3">
                  <a:txBody>
                    <a:bodyPr/>
                    <a:lstStyle/>
                    <a:p>
                      <a:pPr marL="46038" marR="0" lvl="0" indent="0" algn="ctr"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CA" sz="1200" b="1" kern="1200">
                          <a:solidFill>
                            <a:schemeClr val="tx2"/>
                          </a:solidFill>
                          <a:latin typeface="Calibri" panose="020F0502020204030204" pitchFamily="34" charset="0"/>
                          <a:ea typeface="+mn-ea"/>
                          <a:cs typeface="Calibri" panose="020F0502020204030204" pitchFamily="34" charset="0"/>
                        </a:rPr>
                        <a:t>$ 20 – 30 MM</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2F2F2"/>
                    </a:solidFill>
                  </a:tcPr>
                </a:tc>
                <a:tc hMerge="1">
                  <a:txBody>
                    <a:bodyPr/>
                    <a:lstStyle/>
                    <a:p>
                      <a:pPr marL="46038" marR="0" lvl="0" indent="0" algn="ctr"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endParaRPr lang="en-US" sz="1000" b="1" kern="1200" noProof="0">
                        <a:solidFill>
                          <a:schemeClr val="tx1">
                            <a:lumMod val="75000"/>
                          </a:schemeClr>
                        </a:solidFill>
                        <a:latin typeface="Calibri" panose="020F0502020204030204" pitchFamily="34" charset="0"/>
                        <a:ea typeface="+mn-ea"/>
                        <a:cs typeface="Calibri" panose="020F050202020403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BFCFB"/>
                    </a:solidFill>
                  </a:tcPr>
                </a:tc>
                <a:tc hMerge="1">
                  <a:txBody>
                    <a:bodyPr/>
                    <a:lstStyle/>
                    <a:p>
                      <a:pPr marL="46038" marR="0" lvl="0" indent="0" algn="ctr"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endParaRPr lang="en-US" sz="1000" b="1" kern="1200" noProof="0">
                        <a:solidFill>
                          <a:schemeClr val="tx1">
                            <a:lumMod val="75000"/>
                          </a:schemeClr>
                        </a:solidFill>
                        <a:latin typeface="Calibri" panose="020F0502020204030204" pitchFamily="34" charset="0"/>
                        <a:ea typeface="+mn-ea"/>
                        <a:cs typeface="Calibri" panose="020F050202020403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BFCFB"/>
                    </a:solidFill>
                  </a:tcPr>
                </a:tc>
                <a:extLst>
                  <a:ext uri="{0D108BD9-81ED-4DB2-BD59-A6C34878D82A}">
                    <a16:rowId xmlns:a16="http://schemas.microsoft.com/office/drawing/2014/main" val="3657158680"/>
                  </a:ext>
                </a:extLst>
              </a:tr>
              <a:tr h="1013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Financial Benefit Drivers</a:t>
                      </a:r>
                    </a:p>
                  </a:txBody>
                  <a:tcPr anchor="ctr">
                    <a:lnL w="19050" cap="flat" cmpd="sng" algn="ctr">
                      <a:noFill/>
                      <a:prstDash val="dot"/>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7E8E9"/>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CA" sz="1000" b="0" i="0" u="none" strike="noStrike" kern="1200" cap="none" spc="0" normalizeH="0" baseline="0">
                          <a:ln>
                            <a:noFill/>
                          </a:ln>
                          <a:solidFill>
                            <a:schemeClr val="tx2"/>
                          </a:solidFill>
                          <a:effectLst/>
                          <a:uLnTx/>
                          <a:uFillTx/>
                          <a:latin typeface="Calibri" panose="020F0502020204030204" pitchFamily="34" charset="0"/>
                          <a:ea typeface="+mn-ea"/>
                          <a:cs typeface="Calibri" panose="020F0502020204030204" pitchFamily="34" charset="0"/>
                        </a:rPr>
                        <a:t>Transactional fees for filing taxes using TD's self-serve tax hub and customers acting on TD's targeted marketing: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00" b="0" i="0" u="none" strike="noStrike" kern="1200" cap="none" spc="0" normalizeH="0" baseline="0">
                          <a:ln>
                            <a:noFill/>
                          </a:ln>
                          <a:solidFill>
                            <a:schemeClr val="tx2"/>
                          </a:solidFill>
                          <a:effectLst/>
                          <a:uLnTx/>
                          <a:uFillTx/>
                          <a:latin typeface="Calibri" panose="020F0502020204030204" pitchFamily="34" charset="0"/>
                          <a:ea typeface="+mn-ea"/>
                          <a:cs typeface="Calibri" panose="020F0502020204030204" pitchFamily="34" charset="0"/>
                        </a:rPr>
                        <a:t>Adoption of TD's self-serve tax hub by 1.5 MM to 2.5 MM TD's digital customers over a period of 5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00" b="0" i="0" u="none" strike="noStrike" kern="1200" cap="none" spc="0" normalizeH="0" baseline="0">
                          <a:ln>
                            <a:noFill/>
                          </a:ln>
                          <a:solidFill>
                            <a:schemeClr val="tx2"/>
                          </a:solidFill>
                          <a:effectLst/>
                          <a:uLnTx/>
                          <a:uFillTx/>
                          <a:latin typeface="Calibri" panose="020F0502020204030204" pitchFamily="34" charset="0"/>
                          <a:ea typeface="+mn-ea"/>
                          <a:cs typeface="Calibri" panose="020F0502020204030204" pitchFamily="34" charset="0"/>
                        </a:rPr>
                        <a:t>25 M to 35 M TD customers acting on targeted marketing to invest their refunds in TD products (RRSP/TFSA </a:t>
                      </a:r>
                      <a:r>
                        <a:rPr kumimoji="0" lang="en-CA" sz="1000" b="0" i="0" u="none" strike="noStrike" kern="1200" cap="none" spc="0" normalizeH="0" baseline="0" err="1">
                          <a:ln>
                            <a:noFill/>
                          </a:ln>
                          <a:solidFill>
                            <a:schemeClr val="tx2"/>
                          </a:solidFill>
                          <a:effectLst/>
                          <a:uLnTx/>
                          <a:uFillTx/>
                          <a:latin typeface="Calibri" panose="020F0502020204030204" pitchFamily="34" charset="0"/>
                          <a:ea typeface="+mn-ea"/>
                          <a:cs typeface="Calibri" panose="020F0502020204030204" pitchFamily="34" charset="0"/>
                        </a:rPr>
                        <a:t>etc</a:t>
                      </a:r>
                      <a:r>
                        <a:rPr kumimoji="0" lang="en-CA" sz="1000" b="0" i="0" u="none" strike="noStrike" kern="1200" cap="none" spc="0" normalizeH="0" baseline="0">
                          <a:ln>
                            <a:noFill/>
                          </a:ln>
                          <a:solidFill>
                            <a:schemeClr val="tx2"/>
                          </a:solidFill>
                          <a:effectLst/>
                          <a:uLnTx/>
                          <a:uFillTx/>
                          <a:latin typeface="Calibri" panose="020F0502020204030204" pitchFamily="34" charset="0"/>
                          <a:ea typeface="+mn-ea"/>
                          <a:cs typeface="Calibri" panose="020F0502020204030204" pitchFamily="34" charset="0"/>
                        </a:rPr>
                        <a:t>)</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7E8E9"/>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a:ln>
                            <a:noFill/>
                          </a:ln>
                          <a:solidFill>
                            <a:schemeClr val="tx2"/>
                          </a:solidFill>
                          <a:effectLst/>
                          <a:uLnTx/>
                          <a:uFillTx/>
                          <a:latin typeface="Calibri" panose="020F0502020204030204" pitchFamily="34" charset="0"/>
                          <a:ea typeface="+mn-ea"/>
                          <a:cs typeface="Calibri" panose="020F0502020204030204" pitchFamily="34" charset="0"/>
                        </a:rPr>
                        <a:t>Customers acting on TD's Digital Tax Insights to use TD's products for optimizing their taxes: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a:ln>
                            <a:noFill/>
                          </a:ln>
                          <a:solidFill>
                            <a:schemeClr val="tx2"/>
                          </a:solidFill>
                          <a:effectLst/>
                          <a:uLnTx/>
                          <a:uFillTx/>
                          <a:latin typeface="Calibri" panose="020F0502020204030204" pitchFamily="34" charset="0"/>
                          <a:ea typeface="+mn-ea"/>
                          <a:cs typeface="Calibri" panose="020F0502020204030204" pitchFamily="34" charset="0"/>
                        </a:rPr>
                        <a:t>100 M to  200 M Incremental RRSP/RESP/TFSA accounts over five years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a:ln>
                          <a:noFill/>
                        </a:ln>
                        <a:solidFill>
                          <a:schemeClr val="tx2"/>
                        </a:solidFill>
                        <a:effectLst/>
                        <a:uLnTx/>
                        <a:uFillTx/>
                        <a:latin typeface="Calibri" panose="020F0502020204030204" pitchFamily="34" charset="0"/>
                        <a:ea typeface="+mn-ea"/>
                        <a:cs typeface="Calibri" panose="020F0502020204030204" pitchFamily="34" charset="0"/>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7E8E9"/>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a:ln>
                            <a:noFill/>
                          </a:ln>
                          <a:solidFill>
                            <a:schemeClr val="tx2"/>
                          </a:solidFill>
                          <a:effectLst/>
                          <a:uLnTx/>
                          <a:uFillTx/>
                          <a:latin typeface="Calibri" panose="020F0502020204030204" pitchFamily="34" charset="0"/>
                          <a:ea typeface="+mn-ea"/>
                          <a:cs typeface="Calibri" panose="020F0502020204030204" pitchFamily="34" charset="0"/>
                        </a:rPr>
                        <a:t>Providing retail customers digital tax planning services, leading to higher customers engagement and reduced attrition. </a:t>
                      </a:r>
                      <a:r>
                        <a:rPr kumimoji="0" lang="en-CA" sz="1000" b="0" i="0" u="none" strike="noStrike" kern="1200" cap="none" spc="0" normalizeH="0" baseline="0">
                          <a:ln>
                            <a:noFill/>
                          </a:ln>
                          <a:solidFill>
                            <a:schemeClr val="tx2"/>
                          </a:solidFill>
                          <a:effectLst/>
                          <a:uLnTx/>
                          <a:uFillTx/>
                          <a:latin typeface="Calibri" panose="020F0502020204030204" pitchFamily="34" charset="0"/>
                          <a:ea typeface="+mn-ea"/>
                          <a:cs typeface="Calibri" panose="020F0502020204030204" pitchFamily="34" charset="0"/>
                        </a:rPr>
                        <a:t>Additional assessment is required for determining the financial benefits.</a:t>
                      </a:r>
                      <a:endParaRPr kumimoji="0" lang="en-US" sz="1000" b="0" i="0" u="none" strike="noStrike" kern="1200" cap="none" spc="0" normalizeH="0" baseline="0">
                        <a:ln>
                          <a:noFill/>
                        </a:ln>
                        <a:solidFill>
                          <a:schemeClr val="tx2"/>
                        </a:solidFill>
                        <a:effectLst/>
                        <a:uLnTx/>
                        <a:uFillTx/>
                        <a:latin typeface="Calibri" panose="020F0502020204030204" pitchFamily="34" charset="0"/>
                        <a:ea typeface="+mn-ea"/>
                        <a:cs typeface="Calibri" panose="020F0502020204030204" pitchFamily="34" charset="0"/>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7E8E9"/>
                    </a:solidFill>
                  </a:tcPr>
                </a:tc>
                <a:extLst>
                  <a:ext uri="{0D108BD9-81ED-4DB2-BD59-A6C34878D82A}">
                    <a16:rowId xmlns:a16="http://schemas.microsoft.com/office/drawing/2014/main" val="871164922"/>
                  </a:ext>
                </a:extLst>
              </a:tr>
            </a:tbl>
          </a:graphicData>
        </a:graphic>
      </p:graphicFrame>
      <p:grpSp>
        <p:nvGrpSpPr>
          <p:cNvPr id="3" name="Group 2">
            <a:extLst>
              <a:ext uri="{FF2B5EF4-FFF2-40B4-BE49-F238E27FC236}">
                <a16:creationId xmlns:a16="http://schemas.microsoft.com/office/drawing/2014/main" id="{2C854678-9A17-4C8A-A177-589DCFAE31F9}"/>
              </a:ext>
            </a:extLst>
          </p:cNvPr>
          <p:cNvGrpSpPr/>
          <p:nvPr/>
        </p:nvGrpSpPr>
        <p:grpSpPr>
          <a:xfrm>
            <a:off x="2066034" y="1227013"/>
            <a:ext cx="3200400" cy="512608"/>
            <a:chOff x="2240993" y="1305928"/>
            <a:chExt cx="3165800" cy="512608"/>
          </a:xfrm>
        </p:grpSpPr>
        <p:sp>
          <p:nvSpPr>
            <p:cNvPr id="4" name="Pentagon 122">
              <a:extLst>
                <a:ext uri="{FF2B5EF4-FFF2-40B4-BE49-F238E27FC236}">
                  <a16:creationId xmlns:a16="http://schemas.microsoft.com/office/drawing/2014/main" id="{9126A40C-5773-4656-A2D6-22BBB91812FD}"/>
                </a:ext>
              </a:extLst>
            </p:cNvPr>
            <p:cNvSpPr/>
            <p:nvPr/>
          </p:nvSpPr>
          <p:spPr>
            <a:xfrm>
              <a:off x="2240993" y="1305928"/>
              <a:ext cx="3165800" cy="512608"/>
            </a:xfrm>
            <a:prstGeom prst="homePlate">
              <a:avLst/>
            </a:prstGeom>
            <a:solidFill>
              <a:schemeClr val="bg2"/>
            </a:solidFill>
            <a:ln w="25400" cap="flat" cmpd="sng" algn="ctr">
              <a:noFill/>
              <a:prstDash val="solid"/>
            </a:ln>
            <a:effectLst/>
          </p:spPr>
          <p:txBody>
            <a:bodyPr lIns="4572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rgbClr val="FFFFFF"/>
                  </a:solidFill>
                  <a:effectLst/>
                  <a:uLnTx/>
                  <a:uFillTx/>
                  <a:latin typeface="Calibri"/>
                  <a:ea typeface="+mn-ea"/>
                  <a:cs typeface="+mn-cs"/>
                </a:rPr>
                <a:t>Simplified Tax Filing 360</a:t>
              </a:r>
            </a:p>
          </p:txBody>
        </p:sp>
        <p:sp>
          <p:nvSpPr>
            <p:cNvPr id="5" name="Oval 4">
              <a:extLst>
                <a:ext uri="{FF2B5EF4-FFF2-40B4-BE49-F238E27FC236}">
                  <a16:creationId xmlns:a16="http://schemas.microsoft.com/office/drawing/2014/main" id="{906D04AA-A5E8-4B3F-92CA-0F5617075588}"/>
                </a:ext>
              </a:extLst>
            </p:cNvPr>
            <p:cNvSpPr/>
            <p:nvPr/>
          </p:nvSpPr>
          <p:spPr>
            <a:xfrm>
              <a:off x="2286585" y="1426425"/>
              <a:ext cx="254833" cy="262946"/>
            </a:xfrm>
            <a:prstGeom prst="ellipse">
              <a:avLst/>
            </a:prstGeom>
            <a:solidFill>
              <a:srgbClr val="92D050"/>
            </a:solidFill>
            <a:ln w="254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rgbClr val="000000">
                      <a:lumMod val="75000"/>
                      <a:lumOff val="25000"/>
                    </a:srgbClr>
                  </a:solidFill>
                  <a:effectLst/>
                  <a:uLnTx/>
                  <a:uFillTx/>
                  <a:latin typeface="Arial"/>
                  <a:ea typeface="+mn-ea"/>
                  <a:cs typeface="+mn-cs"/>
                </a:rPr>
                <a:t>1</a:t>
              </a:r>
            </a:p>
          </p:txBody>
        </p:sp>
      </p:grpSp>
      <p:grpSp>
        <p:nvGrpSpPr>
          <p:cNvPr id="6" name="Group 5">
            <a:extLst>
              <a:ext uri="{FF2B5EF4-FFF2-40B4-BE49-F238E27FC236}">
                <a16:creationId xmlns:a16="http://schemas.microsoft.com/office/drawing/2014/main" id="{4FF8AFB4-0917-41BC-9DA0-73D6F08EA845}"/>
              </a:ext>
            </a:extLst>
          </p:cNvPr>
          <p:cNvGrpSpPr/>
          <p:nvPr/>
        </p:nvGrpSpPr>
        <p:grpSpPr>
          <a:xfrm>
            <a:off x="5453708" y="1227013"/>
            <a:ext cx="3200400" cy="512608"/>
            <a:chOff x="5288752" y="1305928"/>
            <a:chExt cx="3163824" cy="512608"/>
          </a:xfrm>
        </p:grpSpPr>
        <p:sp>
          <p:nvSpPr>
            <p:cNvPr id="7" name="Pentagon 122">
              <a:extLst>
                <a:ext uri="{FF2B5EF4-FFF2-40B4-BE49-F238E27FC236}">
                  <a16:creationId xmlns:a16="http://schemas.microsoft.com/office/drawing/2014/main" id="{F46CBA5C-BFD4-4116-915D-3B0E640BF07D}"/>
                </a:ext>
              </a:extLst>
            </p:cNvPr>
            <p:cNvSpPr/>
            <p:nvPr/>
          </p:nvSpPr>
          <p:spPr>
            <a:xfrm>
              <a:off x="5288752" y="1305928"/>
              <a:ext cx="3163824" cy="512608"/>
            </a:xfrm>
            <a:prstGeom prst="homePlate">
              <a:avLst/>
            </a:prstGeom>
            <a:solidFill>
              <a:schemeClr val="bg2"/>
            </a:solidFill>
            <a:ln w="25400" cap="flat" cmpd="sng" algn="ctr">
              <a:noFill/>
              <a:prstDash val="solid"/>
            </a:ln>
            <a:effectLst/>
          </p:spPr>
          <p:txBody>
            <a:bodyPr lIns="4572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rgbClr val="FFFFFF"/>
                  </a:solidFill>
                  <a:effectLst/>
                  <a:uLnTx/>
                  <a:uFillTx/>
                  <a:latin typeface="Calibri"/>
                  <a:ea typeface="+mn-ea"/>
                  <a:cs typeface="+mn-cs"/>
                </a:rPr>
                <a:t>Digital Tax Insights</a:t>
              </a:r>
            </a:p>
          </p:txBody>
        </p:sp>
        <p:sp>
          <p:nvSpPr>
            <p:cNvPr id="8" name="Oval 7">
              <a:extLst>
                <a:ext uri="{FF2B5EF4-FFF2-40B4-BE49-F238E27FC236}">
                  <a16:creationId xmlns:a16="http://schemas.microsoft.com/office/drawing/2014/main" id="{CE836B51-EE12-4BF2-8B3B-2CBC0E313BBB}"/>
                </a:ext>
              </a:extLst>
            </p:cNvPr>
            <p:cNvSpPr/>
            <p:nvPr/>
          </p:nvSpPr>
          <p:spPr>
            <a:xfrm>
              <a:off x="5444183" y="1438837"/>
              <a:ext cx="259706" cy="262946"/>
            </a:xfrm>
            <a:prstGeom prst="ellipse">
              <a:avLst/>
            </a:prstGeom>
            <a:solidFill>
              <a:srgbClr val="92D050"/>
            </a:solidFill>
            <a:ln w="254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rgbClr val="000000">
                      <a:lumMod val="75000"/>
                      <a:lumOff val="25000"/>
                    </a:srgbClr>
                  </a:solidFill>
                  <a:effectLst/>
                  <a:uLnTx/>
                  <a:uFillTx/>
                  <a:latin typeface="Arial"/>
                  <a:ea typeface="+mn-ea"/>
                  <a:cs typeface="+mn-cs"/>
                </a:rPr>
                <a:t>2</a:t>
              </a:r>
            </a:p>
          </p:txBody>
        </p:sp>
      </p:grpSp>
      <p:grpSp>
        <p:nvGrpSpPr>
          <p:cNvPr id="9" name="Group 8">
            <a:extLst>
              <a:ext uri="{FF2B5EF4-FFF2-40B4-BE49-F238E27FC236}">
                <a16:creationId xmlns:a16="http://schemas.microsoft.com/office/drawing/2014/main" id="{FA47F91C-EFC9-40BE-BD9E-8F330C57F226}"/>
              </a:ext>
            </a:extLst>
          </p:cNvPr>
          <p:cNvGrpSpPr/>
          <p:nvPr/>
        </p:nvGrpSpPr>
        <p:grpSpPr>
          <a:xfrm>
            <a:off x="8841382" y="1227013"/>
            <a:ext cx="3200400" cy="512608"/>
            <a:chOff x="8778752" y="1305928"/>
            <a:chExt cx="3200400" cy="512608"/>
          </a:xfrm>
        </p:grpSpPr>
        <p:sp>
          <p:nvSpPr>
            <p:cNvPr id="10" name="Pentagon 122">
              <a:extLst>
                <a:ext uri="{FF2B5EF4-FFF2-40B4-BE49-F238E27FC236}">
                  <a16:creationId xmlns:a16="http://schemas.microsoft.com/office/drawing/2014/main" id="{C7941A87-E278-453B-B207-AD6FA0A45950}"/>
                </a:ext>
              </a:extLst>
            </p:cNvPr>
            <p:cNvSpPr/>
            <p:nvPr/>
          </p:nvSpPr>
          <p:spPr>
            <a:xfrm>
              <a:off x="8778752" y="1305928"/>
              <a:ext cx="3200400" cy="512608"/>
            </a:xfrm>
            <a:prstGeom prst="homePlate">
              <a:avLst/>
            </a:prstGeom>
            <a:solidFill>
              <a:schemeClr val="bg2"/>
            </a:solidFill>
            <a:ln w="25400" cap="flat" cmpd="sng" algn="ctr">
              <a:noFill/>
              <a:prstDash val="solid"/>
            </a:ln>
            <a:effectLst/>
          </p:spPr>
          <p:txBody>
            <a:bodyPr lIns="4572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rgbClr val="FFFFFF"/>
                  </a:solidFill>
                  <a:effectLst/>
                  <a:uLnTx/>
                  <a:uFillTx/>
                  <a:latin typeface="Calibri"/>
                  <a:ea typeface="+mn-ea"/>
                  <a:cs typeface="+mn-cs"/>
                </a:rPr>
                <a:t>Digital Tax Planning</a:t>
              </a:r>
            </a:p>
          </p:txBody>
        </p:sp>
        <p:sp>
          <p:nvSpPr>
            <p:cNvPr id="11" name="Oval 10">
              <a:extLst>
                <a:ext uri="{FF2B5EF4-FFF2-40B4-BE49-F238E27FC236}">
                  <a16:creationId xmlns:a16="http://schemas.microsoft.com/office/drawing/2014/main" id="{C1A270A7-2E77-4CA6-8BC1-BDAF89AB3DD3}"/>
                </a:ext>
              </a:extLst>
            </p:cNvPr>
            <p:cNvSpPr/>
            <p:nvPr/>
          </p:nvSpPr>
          <p:spPr>
            <a:xfrm>
              <a:off x="8962474" y="1431672"/>
              <a:ext cx="259706" cy="262946"/>
            </a:xfrm>
            <a:prstGeom prst="ellipse">
              <a:avLst/>
            </a:prstGeom>
            <a:solidFill>
              <a:srgbClr val="92D050"/>
            </a:solidFill>
            <a:ln w="254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rgbClr val="000000">
                      <a:lumMod val="75000"/>
                      <a:lumOff val="25000"/>
                    </a:srgbClr>
                  </a:solidFill>
                  <a:effectLst/>
                  <a:uLnTx/>
                  <a:uFillTx/>
                  <a:latin typeface="Arial"/>
                  <a:ea typeface="+mn-ea"/>
                  <a:cs typeface="+mn-cs"/>
                </a:rPr>
                <a:t>3</a:t>
              </a:r>
            </a:p>
          </p:txBody>
        </p:sp>
      </p:grpSp>
      <p:sp>
        <p:nvSpPr>
          <p:cNvPr id="12" name="TextBox 11">
            <a:extLst>
              <a:ext uri="{FF2B5EF4-FFF2-40B4-BE49-F238E27FC236}">
                <a16:creationId xmlns:a16="http://schemas.microsoft.com/office/drawing/2014/main" id="{54043096-5014-48AD-AFB4-911E796C44F2}"/>
              </a:ext>
            </a:extLst>
          </p:cNvPr>
          <p:cNvSpPr txBox="1"/>
          <p:nvPr/>
        </p:nvSpPr>
        <p:spPr>
          <a:xfrm>
            <a:off x="1108519" y="1320248"/>
            <a:ext cx="863878" cy="326243"/>
          </a:xfrm>
          <a:prstGeom prst="rect">
            <a:avLst/>
          </a:prstGeom>
          <a:noFill/>
        </p:spPr>
        <p:txBody>
          <a:bodyPr wrap="square" rtlCol="0">
            <a:spAutoFit/>
          </a:bodyPr>
          <a:lstStyle/>
          <a:p>
            <a:pPr marL="0" marR="0" lvl="0" indent="0" algn="r" defTabSz="914400" rtl="0" eaLnBrk="1" fontAlgn="auto" latinLnBrk="0" hangingPunct="1">
              <a:lnSpc>
                <a:spcPct val="95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a:ea typeface="+mn-ea"/>
                <a:cs typeface="+mn-cs"/>
              </a:rPr>
              <a:t>MVPs</a:t>
            </a:r>
          </a:p>
        </p:txBody>
      </p:sp>
      <p:sp>
        <p:nvSpPr>
          <p:cNvPr id="13" name="Rectangle 12">
            <a:extLst>
              <a:ext uri="{FF2B5EF4-FFF2-40B4-BE49-F238E27FC236}">
                <a16:creationId xmlns:a16="http://schemas.microsoft.com/office/drawing/2014/main" id="{020CBAE6-816A-4A6B-BE1C-738776439286}"/>
              </a:ext>
            </a:extLst>
          </p:cNvPr>
          <p:cNvSpPr/>
          <p:nvPr/>
        </p:nvSpPr>
        <p:spPr>
          <a:xfrm>
            <a:off x="1981200" y="1166752"/>
            <a:ext cx="3429000" cy="5548435"/>
          </a:xfrm>
          <a:prstGeom prst="rect">
            <a:avLst/>
          </a:prstGeom>
          <a:noFill/>
          <a:ln w="25400" cap="flat" cmpd="sng" algn="ctr">
            <a:solidFill>
              <a:srgbClr val="002060"/>
            </a:solidFill>
            <a:prstDash val="dash"/>
          </a:ln>
          <a:effectLst/>
        </p:spPr>
        <p:txBody>
          <a:bodyPr rtlCol="0" anchor="t"/>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400" b="1" i="1" u="none" strike="noStrike" kern="0" cap="none" spc="0" normalizeH="0" baseline="0" noProof="0">
              <a:ln>
                <a:noFill/>
              </a:ln>
              <a:solidFill>
                <a:srgbClr val="00B624"/>
              </a:solidFill>
              <a:effectLst/>
              <a:uLnTx/>
              <a:uFillTx/>
              <a:latin typeface="Arial Narrow" panose="020B0606020202030204" pitchFamily="34" charset="0"/>
              <a:ea typeface="+mn-ea"/>
              <a:cs typeface="+mn-cs"/>
            </a:endParaRPr>
          </a:p>
        </p:txBody>
      </p:sp>
      <p:sp>
        <p:nvSpPr>
          <p:cNvPr id="15" name="Title 1">
            <a:extLst>
              <a:ext uri="{FF2B5EF4-FFF2-40B4-BE49-F238E27FC236}">
                <a16:creationId xmlns:a16="http://schemas.microsoft.com/office/drawing/2014/main" id="{9AA03E13-11CA-4C46-8BFD-D5C392C466A2}"/>
              </a:ext>
            </a:extLst>
          </p:cNvPr>
          <p:cNvSpPr txBox="1">
            <a:spLocks/>
          </p:cNvSpPr>
          <p:nvPr/>
        </p:nvSpPr>
        <p:spPr>
          <a:xfrm>
            <a:off x="77243" y="69314"/>
            <a:ext cx="12188886" cy="807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rtlCol="0" anchor="ctr"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A221"/>
                </a:solidFill>
                <a:effectLst/>
                <a:uLnTx/>
                <a:uFillTx/>
                <a:latin typeface="Calibri"/>
                <a:ea typeface="+mj-ea"/>
                <a:cs typeface="Arial"/>
              </a:rPr>
              <a:t>TD Tax Hub – MVP Roadmap – CPB Open Banking Top 5 Idea</a:t>
            </a:r>
            <a:endParaRPr kumimoji="0" lang="en-US" sz="2400" b="1" i="0" u="none" strike="noStrike" kern="1200" cap="none" spc="0" normalizeH="0" baseline="0" noProof="0" dirty="0">
              <a:ln>
                <a:noFill/>
              </a:ln>
              <a:solidFill>
                <a:srgbClr val="00A221"/>
              </a:solidFill>
              <a:effectLst/>
              <a:uLnTx/>
              <a:uFillTx/>
              <a:latin typeface="Calibri"/>
              <a:ea typeface="+mj-ea"/>
              <a:cs typeface="Arial" panose="020B0604020202020204" pitchFamily="34" charset="0"/>
            </a:endParaRPr>
          </a:p>
        </p:txBody>
      </p:sp>
      <p:sp>
        <p:nvSpPr>
          <p:cNvPr id="17" name="Rectangle 16">
            <a:extLst>
              <a:ext uri="{FF2B5EF4-FFF2-40B4-BE49-F238E27FC236}">
                <a16:creationId xmlns:a16="http://schemas.microsoft.com/office/drawing/2014/main" id="{A65274CD-FA00-4B0C-9CA9-CB337B5F800B}"/>
              </a:ext>
            </a:extLst>
          </p:cNvPr>
          <p:cNvSpPr/>
          <p:nvPr/>
        </p:nvSpPr>
        <p:spPr>
          <a:xfrm>
            <a:off x="0" y="811271"/>
            <a:ext cx="12131717" cy="355481"/>
          </a:xfrm>
          <a:prstGeom prst="rect">
            <a:avLst/>
          </a:prstGeom>
          <a:solidFill>
            <a:srgbClr val="70AD47">
              <a:lumMod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prstClr val="white"/>
                </a:solidFill>
                <a:effectLst/>
                <a:uLnTx/>
                <a:uFillTx/>
                <a:latin typeface="Calibri"/>
                <a:ea typeface="+mn-ea"/>
                <a:cs typeface="+mn-cs"/>
              </a:rPr>
              <a:t>MVP-based approach to incrementally innovate and build holistic tax planning solution beginning with simplifying tax-filing </a:t>
            </a:r>
          </a:p>
        </p:txBody>
      </p:sp>
    </p:spTree>
    <p:extLst>
      <p:ext uri="{BB962C8B-B14F-4D97-AF65-F5344CB8AC3E}">
        <p14:creationId xmlns:p14="http://schemas.microsoft.com/office/powerpoint/2010/main" val="3010822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9AA03E13-11CA-4C46-8BFD-D5C392C466A2}"/>
              </a:ext>
            </a:extLst>
          </p:cNvPr>
          <p:cNvSpPr txBox="1">
            <a:spLocks/>
          </p:cNvSpPr>
          <p:nvPr/>
        </p:nvSpPr>
        <p:spPr>
          <a:xfrm>
            <a:off x="60283" y="117602"/>
            <a:ext cx="12188886" cy="807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rtlCol="0" anchor="ctr"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A221"/>
                </a:solidFill>
                <a:effectLst/>
                <a:uLnTx/>
                <a:uFillTx/>
                <a:latin typeface="Calibri"/>
                <a:ea typeface="+mj-ea"/>
                <a:cs typeface="Arial"/>
              </a:rPr>
              <a:t>TD Tax Hub MVP 1: </a:t>
            </a:r>
            <a:r>
              <a:rPr kumimoji="0" lang="en-US" sz="2400" b="1" i="0" u="none" strike="noStrike" kern="1200" cap="none" spc="0" normalizeH="0" baseline="0" noProof="0" dirty="0">
                <a:ln>
                  <a:noFill/>
                </a:ln>
                <a:solidFill>
                  <a:srgbClr val="00A221"/>
                </a:solidFill>
                <a:effectLst/>
                <a:uLnTx/>
                <a:uFillTx/>
                <a:latin typeface="Calibri"/>
                <a:ea typeface="+mj-ea"/>
                <a:cs typeface="Calibri"/>
              </a:rPr>
              <a:t> Customer Experience </a:t>
            </a:r>
            <a:endParaRPr kumimoji="0" lang="en-US" sz="2400" b="1" i="0" u="none" strike="noStrike" kern="1200" cap="none" spc="0" normalizeH="0" baseline="0" noProof="0" dirty="0">
              <a:ln>
                <a:noFill/>
              </a:ln>
              <a:solidFill>
                <a:srgbClr val="00A221"/>
              </a:solidFill>
              <a:effectLst/>
              <a:uLnTx/>
              <a:uFillTx/>
              <a:latin typeface="Calibri"/>
              <a:ea typeface="+mj-ea"/>
              <a:cs typeface="Arial" panose="020B0604020202020204" pitchFamily="34" charset="0"/>
            </a:endParaRPr>
          </a:p>
        </p:txBody>
      </p:sp>
      <p:sp>
        <p:nvSpPr>
          <p:cNvPr id="16" name="Rectangle 15">
            <a:extLst>
              <a:ext uri="{FF2B5EF4-FFF2-40B4-BE49-F238E27FC236}">
                <a16:creationId xmlns:a16="http://schemas.microsoft.com/office/drawing/2014/main" id="{84FC44E5-ABE7-4F7F-BE60-264728F6FE5B}"/>
              </a:ext>
            </a:extLst>
          </p:cNvPr>
          <p:cNvSpPr/>
          <p:nvPr/>
        </p:nvSpPr>
        <p:spPr>
          <a:xfrm>
            <a:off x="600010" y="3330208"/>
            <a:ext cx="11009376" cy="1804742"/>
          </a:xfrm>
          <a:prstGeom prst="rect">
            <a:avLst/>
          </a:prstGeom>
          <a:solidFill>
            <a:schemeClr val="bg2">
              <a:lumMod val="20000"/>
              <a:lumOff val="8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36" b="0" i="0" u="none" strike="noStrike" kern="1200" cap="none" spc="0" normalizeH="0" baseline="0" noProof="0">
              <a:ln>
                <a:noFill/>
              </a:ln>
              <a:solidFill>
                <a:prstClr val="white"/>
              </a:solidFill>
              <a:effectLst/>
              <a:uLnTx/>
              <a:uFillTx/>
              <a:latin typeface="Calibri"/>
              <a:ea typeface="+mn-ea"/>
              <a:cs typeface="+mn-cs"/>
            </a:endParaRPr>
          </a:p>
        </p:txBody>
      </p:sp>
      <p:grpSp>
        <p:nvGrpSpPr>
          <p:cNvPr id="17" name="Group 16">
            <a:extLst>
              <a:ext uri="{FF2B5EF4-FFF2-40B4-BE49-F238E27FC236}">
                <a16:creationId xmlns:a16="http://schemas.microsoft.com/office/drawing/2014/main" id="{602A4122-EEFE-4C37-9BFF-8BD1D1CD909C}"/>
              </a:ext>
            </a:extLst>
          </p:cNvPr>
          <p:cNvGrpSpPr/>
          <p:nvPr/>
        </p:nvGrpSpPr>
        <p:grpSpPr>
          <a:xfrm>
            <a:off x="598199" y="2244360"/>
            <a:ext cx="11012998" cy="1047095"/>
            <a:chOff x="437322" y="2014077"/>
            <a:chExt cx="11012998" cy="1133856"/>
          </a:xfrm>
        </p:grpSpPr>
        <p:sp>
          <p:nvSpPr>
            <p:cNvPr id="18" name="Rectangle 17">
              <a:extLst>
                <a:ext uri="{FF2B5EF4-FFF2-40B4-BE49-F238E27FC236}">
                  <a16:creationId xmlns:a16="http://schemas.microsoft.com/office/drawing/2014/main" id="{E959B0C4-2082-4359-B3A7-BF88DB5AA58C}"/>
                </a:ext>
              </a:extLst>
            </p:cNvPr>
            <p:cNvSpPr/>
            <p:nvPr/>
          </p:nvSpPr>
          <p:spPr>
            <a:xfrm>
              <a:off x="437322" y="2014488"/>
              <a:ext cx="11012998" cy="11330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B317AF74-B5A4-45AD-B443-8379A7D84100}"/>
                </a:ext>
              </a:extLst>
            </p:cNvPr>
            <p:cNvSpPr/>
            <p:nvPr/>
          </p:nvSpPr>
          <p:spPr>
            <a:xfrm>
              <a:off x="444289" y="2014077"/>
              <a:ext cx="213420" cy="1133856"/>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Narrow" panose="020B0606020202030204" pitchFamily="34" charset="0"/>
                  <a:ea typeface="+mn-ea"/>
                  <a:cs typeface="+mn-cs"/>
                </a:rPr>
                <a:t>Capability</a:t>
              </a:r>
            </a:p>
          </p:txBody>
        </p:sp>
      </p:grpSp>
      <p:sp>
        <p:nvSpPr>
          <p:cNvPr id="20" name="TextBox 19">
            <a:extLst>
              <a:ext uri="{FF2B5EF4-FFF2-40B4-BE49-F238E27FC236}">
                <a16:creationId xmlns:a16="http://schemas.microsoft.com/office/drawing/2014/main" id="{A6A7CC4B-C306-48B2-9F4C-9D77AD254D72}"/>
              </a:ext>
            </a:extLst>
          </p:cNvPr>
          <p:cNvSpPr txBox="1"/>
          <p:nvPr/>
        </p:nvSpPr>
        <p:spPr>
          <a:xfrm>
            <a:off x="818585" y="2217199"/>
            <a:ext cx="2191607" cy="794064"/>
          </a:xfrm>
          <a:prstGeom prst="rect">
            <a:avLst/>
          </a:prstGeom>
          <a:noFill/>
        </p:spPr>
        <p:txBody>
          <a:bodyPr wrap="square" rtlCol="0">
            <a:spAutoFit/>
          </a:bodyPr>
          <a:lstStyle/>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rPr>
              <a:t>Provide real time insights on contribution room for tax saving products such as RRSP, TFSA, etc.</a:t>
            </a:r>
          </a:p>
        </p:txBody>
      </p:sp>
      <p:sp>
        <p:nvSpPr>
          <p:cNvPr id="21" name="TextBox 20">
            <a:extLst>
              <a:ext uri="{FF2B5EF4-FFF2-40B4-BE49-F238E27FC236}">
                <a16:creationId xmlns:a16="http://schemas.microsoft.com/office/drawing/2014/main" id="{6EB97381-ED95-497F-A503-2537EBA85F69}"/>
              </a:ext>
            </a:extLst>
          </p:cNvPr>
          <p:cNvSpPr txBox="1"/>
          <p:nvPr/>
        </p:nvSpPr>
        <p:spPr>
          <a:xfrm>
            <a:off x="8241392" y="2177443"/>
            <a:ext cx="3220273" cy="1144929"/>
          </a:xfrm>
          <a:prstGeom prst="rect">
            <a:avLst/>
          </a:prstGeom>
          <a:noFill/>
        </p:spPr>
        <p:txBody>
          <a:bodyPr wrap="square" rtlCol="0">
            <a:spAutoFit/>
          </a:bodyPr>
          <a:lstStyle/>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rPr>
              <a:t>Self-serve tax filing for customers</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rPr>
              <a:t>Simplified tax filing with enhanced pre-fills, such as personal/private information</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rPr>
              <a:t>Auto-fill tax credits based on data captured on tax receipts </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cxnSp>
        <p:nvCxnSpPr>
          <p:cNvPr id="22" name="Straight Connector 21">
            <a:extLst>
              <a:ext uri="{FF2B5EF4-FFF2-40B4-BE49-F238E27FC236}">
                <a16:creationId xmlns:a16="http://schemas.microsoft.com/office/drawing/2014/main" id="{30B4AB4E-3256-4091-A2B5-D434CCD4973E}"/>
              </a:ext>
            </a:extLst>
          </p:cNvPr>
          <p:cNvCxnSpPr>
            <a:cxnSpLocks/>
          </p:cNvCxnSpPr>
          <p:nvPr/>
        </p:nvCxnSpPr>
        <p:spPr>
          <a:xfrm>
            <a:off x="8021496" y="1645920"/>
            <a:ext cx="21105" cy="4896084"/>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310FE5-18F1-454E-A98E-539113083D71}"/>
              </a:ext>
            </a:extLst>
          </p:cNvPr>
          <p:cNvCxnSpPr>
            <a:cxnSpLocks/>
          </p:cNvCxnSpPr>
          <p:nvPr/>
        </p:nvCxnSpPr>
        <p:spPr>
          <a:xfrm flipH="1">
            <a:off x="5474708" y="1645920"/>
            <a:ext cx="9692" cy="4987138"/>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699608E-C174-4A7F-8747-2FD682ECC988}"/>
              </a:ext>
            </a:extLst>
          </p:cNvPr>
          <p:cNvCxnSpPr>
            <a:cxnSpLocks/>
          </p:cNvCxnSpPr>
          <p:nvPr/>
        </p:nvCxnSpPr>
        <p:spPr>
          <a:xfrm>
            <a:off x="3075470" y="1645920"/>
            <a:ext cx="6353" cy="4906081"/>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0D6004E-C8C8-4005-9E67-3BAF02807712}"/>
              </a:ext>
            </a:extLst>
          </p:cNvPr>
          <p:cNvCxnSpPr>
            <a:cxnSpLocks/>
          </p:cNvCxnSpPr>
          <p:nvPr/>
        </p:nvCxnSpPr>
        <p:spPr>
          <a:xfrm>
            <a:off x="588134" y="1886873"/>
            <a:ext cx="11012998" cy="0"/>
          </a:xfrm>
          <a:prstGeom prst="straightConnector1">
            <a:avLst/>
          </a:prstGeom>
          <a:ln w="38100">
            <a:solidFill>
              <a:schemeClr val="bg2"/>
            </a:solidFill>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grpSp>
        <p:nvGrpSpPr>
          <p:cNvPr id="26" name="Group 25">
            <a:extLst>
              <a:ext uri="{FF2B5EF4-FFF2-40B4-BE49-F238E27FC236}">
                <a16:creationId xmlns:a16="http://schemas.microsoft.com/office/drawing/2014/main" id="{A9A79E5E-D389-46A4-B2EE-590044B0D807}"/>
              </a:ext>
            </a:extLst>
          </p:cNvPr>
          <p:cNvGrpSpPr/>
          <p:nvPr/>
        </p:nvGrpSpPr>
        <p:grpSpPr>
          <a:xfrm>
            <a:off x="9453817" y="1580873"/>
            <a:ext cx="612000" cy="612000"/>
            <a:chOff x="4966372" y="3474401"/>
            <a:chExt cx="612000" cy="612000"/>
          </a:xfrm>
          <a:solidFill>
            <a:schemeClr val="bg1"/>
          </a:solidFill>
        </p:grpSpPr>
        <p:sp>
          <p:nvSpPr>
            <p:cNvPr id="27" name="Oval 26">
              <a:extLst>
                <a:ext uri="{FF2B5EF4-FFF2-40B4-BE49-F238E27FC236}">
                  <a16:creationId xmlns:a16="http://schemas.microsoft.com/office/drawing/2014/main" id="{3CCEB880-3FAF-4053-84C0-7C0BF79DA725}"/>
                </a:ext>
              </a:extLst>
            </p:cNvPr>
            <p:cNvSpPr/>
            <p:nvPr/>
          </p:nvSpPr>
          <p:spPr bwMode="ltGray">
            <a:xfrm>
              <a:off x="4966372" y="3474401"/>
              <a:ext cx="612000" cy="612000"/>
            </a:xfrm>
            <a:prstGeom prst="ellipse">
              <a:avLst/>
            </a:prstGeom>
            <a:grpFill/>
            <a:ln w="317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err="1">
                <a:ln>
                  <a:noFill/>
                </a:ln>
                <a:solidFill>
                  <a:prstClr val="white"/>
                </a:solidFill>
                <a:effectLst/>
                <a:uLnTx/>
                <a:uFillTx/>
                <a:latin typeface="Georgia" pitchFamily="18" charset="0"/>
                <a:ea typeface="+mn-ea"/>
                <a:cs typeface="+mn-cs"/>
              </a:endParaRPr>
            </a:p>
          </p:txBody>
        </p:sp>
        <p:sp>
          <p:nvSpPr>
            <p:cNvPr id="28" name="Freeform 4991">
              <a:extLst>
                <a:ext uri="{FF2B5EF4-FFF2-40B4-BE49-F238E27FC236}">
                  <a16:creationId xmlns:a16="http://schemas.microsoft.com/office/drawing/2014/main" id="{ACD509F7-61DE-437E-9EA9-BC6A17B792B2}"/>
                </a:ext>
              </a:extLst>
            </p:cNvPr>
            <p:cNvSpPr>
              <a:spLocks noEditPoints="1"/>
            </p:cNvSpPr>
            <p:nvPr/>
          </p:nvSpPr>
          <p:spPr bwMode="auto">
            <a:xfrm>
              <a:off x="5148464" y="3577070"/>
              <a:ext cx="344069" cy="407068"/>
            </a:xfrm>
            <a:custGeom>
              <a:avLst/>
              <a:gdLst>
                <a:gd name="T0" fmla="*/ 50 w 284"/>
                <a:gd name="T1" fmla="*/ 26 h 336"/>
                <a:gd name="T2" fmla="*/ 170 w 284"/>
                <a:gd name="T3" fmla="*/ 0 h 336"/>
                <a:gd name="T4" fmla="*/ 182 w 284"/>
                <a:gd name="T5" fmla="*/ 2 h 336"/>
                <a:gd name="T6" fmla="*/ 200 w 284"/>
                <a:gd name="T7" fmla="*/ 52 h 336"/>
                <a:gd name="T8" fmla="*/ 180 w 284"/>
                <a:gd name="T9" fmla="*/ 20 h 336"/>
                <a:gd name="T10" fmla="*/ 162 w 284"/>
                <a:gd name="T11" fmla="*/ 20 h 336"/>
                <a:gd name="T12" fmla="*/ 142 w 284"/>
                <a:gd name="T13" fmla="*/ 52 h 336"/>
                <a:gd name="T14" fmla="*/ 204 w 284"/>
                <a:gd name="T15" fmla="*/ 326 h 336"/>
                <a:gd name="T16" fmla="*/ 16 w 284"/>
                <a:gd name="T17" fmla="*/ 336 h 336"/>
                <a:gd name="T18" fmla="*/ 0 w 284"/>
                <a:gd name="T19" fmla="*/ 92 h 336"/>
                <a:gd name="T20" fmla="*/ 16 w 284"/>
                <a:gd name="T21" fmla="*/ 76 h 336"/>
                <a:gd name="T22" fmla="*/ 204 w 284"/>
                <a:gd name="T23" fmla="*/ 86 h 336"/>
                <a:gd name="T24" fmla="*/ 66 w 284"/>
                <a:gd name="T25" fmla="*/ 278 h 336"/>
                <a:gd name="T26" fmla="*/ 38 w 284"/>
                <a:gd name="T27" fmla="*/ 272 h 336"/>
                <a:gd name="T28" fmla="*/ 28 w 284"/>
                <a:gd name="T29" fmla="*/ 300 h 336"/>
                <a:gd name="T30" fmla="*/ 38 w 284"/>
                <a:gd name="T31" fmla="*/ 310 h 336"/>
                <a:gd name="T32" fmla="*/ 66 w 284"/>
                <a:gd name="T33" fmla="*/ 304 h 336"/>
                <a:gd name="T34" fmla="*/ 66 w 284"/>
                <a:gd name="T35" fmla="*/ 222 h 336"/>
                <a:gd name="T36" fmla="*/ 38 w 284"/>
                <a:gd name="T37" fmla="*/ 216 h 336"/>
                <a:gd name="T38" fmla="*/ 28 w 284"/>
                <a:gd name="T39" fmla="*/ 246 h 336"/>
                <a:gd name="T40" fmla="*/ 38 w 284"/>
                <a:gd name="T41" fmla="*/ 256 h 336"/>
                <a:gd name="T42" fmla="*/ 66 w 284"/>
                <a:gd name="T43" fmla="*/ 250 h 336"/>
                <a:gd name="T44" fmla="*/ 66 w 284"/>
                <a:gd name="T45" fmla="*/ 168 h 336"/>
                <a:gd name="T46" fmla="*/ 38 w 284"/>
                <a:gd name="T47" fmla="*/ 162 h 336"/>
                <a:gd name="T48" fmla="*/ 28 w 284"/>
                <a:gd name="T49" fmla="*/ 192 h 336"/>
                <a:gd name="T50" fmla="*/ 38 w 284"/>
                <a:gd name="T51" fmla="*/ 202 h 336"/>
                <a:gd name="T52" fmla="*/ 66 w 284"/>
                <a:gd name="T53" fmla="*/ 196 h 336"/>
                <a:gd name="T54" fmla="*/ 122 w 284"/>
                <a:gd name="T55" fmla="*/ 278 h 336"/>
                <a:gd name="T56" fmla="*/ 94 w 284"/>
                <a:gd name="T57" fmla="*/ 272 h 336"/>
                <a:gd name="T58" fmla="*/ 84 w 284"/>
                <a:gd name="T59" fmla="*/ 300 h 336"/>
                <a:gd name="T60" fmla="*/ 94 w 284"/>
                <a:gd name="T61" fmla="*/ 310 h 336"/>
                <a:gd name="T62" fmla="*/ 122 w 284"/>
                <a:gd name="T63" fmla="*/ 304 h 336"/>
                <a:gd name="T64" fmla="*/ 122 w 284"/>
                <a:gd name="T65" fmla="*/ 222 h 336"/>
                <a:gd name="T66" fmla="*/ 94 w 284"/>
                <a:gd name="T67" fmla="*/ 216 h 336"/>
                <a:gd name="T68" fmla="*/ 84 w 284"/>
                <a:gd name="T69" fmla="*/ 246 h 336"/>
                <a:gd name="T70" fmla="*/ 94 w 284"/>
                <a:gd name="T71" fmla="*/ 256 h 336"/>
                <a:gd name="T72" fmla="*/ 122 w 284"/>
                <a:gd name="T73" fmla="*/ 250 h 336"/>
                <a:gd name="T74" fmla="*/ 112 w 284"/>
                <a:gd name="T75" fmla="*/ 202 h 336"/>
                <a:gd name="T76" fmla="*/ 122 w 284"/>
                <a:gd name="T77" fmla="*/ 172 h 336"/>
                <a:gd name="T78" fmla="*/ 112 w 284"/>
                <a:gd name="T79" fmla="*/ 162 h 336"/>
                <a:gd name="T80" fmla="*/ 84 w 284"/>
                <a:gd name="T81" fmla="*/ 168 h 336"/>
                <a:gd name="T82" fmla="*/ 86 w 284"/>
                <a:gd name="T83" fmla="*/ 198 h 336"/>
                <a:gd name="T84" fmla="*/ 176 w 284"/>
                <a:gd name="T85" fmla="*/ 226 h 336"/>
                <a:gd name="T86" fmla="*/ 148 w 284"/>
                <a:gd name="T87" fmla="*/ 216 h 336"/>
                <a:gd name="T88" fmla="*/ 138 w 284"/>
                <a:gd name="T89" fmla="*/ 226 h 336"/>
                <a:gd name="T90" fmla="*/ 140 w 284"/>
                <a:gd name="T91" fmla="*/ 308 h 336"/>
                <a:gd name="T92" fmla="*/ 170 w 284"/>
                <a:gd name="T93" fmla="*/ 310 h 336"/>
                <a:gd name="T94" fmla="*/ 176 w 284"/>
                <a:gd name="T95" fmla="*/ 226 h 336"/>
                <a:gd name="T96" fmla="*/ 170 w 284"/>
                <a:gd name="T97" fmla="*/ 164 h 336"/>
                <a:gd name="T98" fmla="*/ 140 w 284"/>
                <a:gd name="T99" fmla="*/ 166 h 336"/>
                <a:gd name="T100" fmla="*/ 138 w 284"/>
                <a:gd name="T101" fmla="*/ 196 h 336"/>
                <a:gd name="T102" fmla="*/ 166 w 284"/>
                <a:gd name="T103" fmla="*/ 202 h 336"/>
                <a:gd name="T104" fmla="*/ 176 w 284"/>
                <a:gd name="T105" fmla="*/ 172 h 336"/>
                <a:gd name="T106" fmla="*/ 176 w 284"/>
                <a:gd name="T107" fmla="*/ 104 h 336"/>
                <a:gd name="T108" fmla="*/ 264 w 284"/>
                <a:gd name="T109" fmla="*/ 162 h 336"/>
                <a:gd name="T110" fmla="*/ 244 w 284"/>
                <a:gd name="T111" fmla="*/ 138 h 336"/>
                <a:gd name="T112" fmla="*/ 238 w 284"/>
                <a:gd name="T113" fmla="*/ 124 h 336"/>
                <a:gd name="T114" fmla="*/ 228 w 284"/>
                <a:gd name="T115" fmla="*/ 128 h 336"/>
                <a:gd name="T116" fmla="*/ 226 w 284"/>
                <a:gd name="T117" fmla="*/ 196 h 336"/>
                <a:gd name="T118" fmla="*/ 234 w 284"/>
                <a:gd name="T119" fmla="*/ 204 h 336"/>
                <a:gd name="T120" fmla="*/ 276 w 284"/>
                <a:gd name="T121" fmla="*/ 190 h 336"/>
                <a:gd name="T122" fmla="*/ 284 w 284"/>
                <a:gd name="T123" fmla="*/ 174 h 336"/>
                <a:gd name="T124" fmla="*/ 280 w 284"/>
                <a:gd name="T125" fmla="*/ 16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4" h="336">
                  <a:moveTo>
                    <a:pt x="76" y="52"/>
                  </a:moveTo>
                  <a:lnTo>
                    <a:pt x="50" y="52"/>
                  </a:lnTo>
                  <a:lnTo>
                    <a:pt x="50" y="26"/>
                  </a:lnTo>
                  <a:lnTo>
                    <a:pt x="50" y="26"/>
                  </a:lnTo>
                  <a:lnTo>
                    <a:pt x="50" y="26"/>
                  </a:lnTo>
                  <a:lnTo>
                    <a:pt x="52" y="16"/>
                  </a:lnTo>
                  <a:lnTo>
                    <a:pt x="58" y="8"/>
                  </a:lnTo>
                  <a:lnTo>
                    <a:pt x="66" y="2"/>
                  </a:lnTo>
                  <a:lnTo>
                    <a:pt x="76" y="0"/>
                  </a:lnTo>
                  <a:lnTo>
                    <a:pt x="170" y="0"/>
                  </a:lnTo>
                  <a:lnTo>
                    <a:pt x="170" y="0"/>
                  </a:lnTo>
                  <a:lnTo>
                    <a:pt x="170" y="0"/>
                  </a:lnTo>
                  <a:lnTo>
                    <a:pt x="170" y="0"/>
                  </a:lnTo>
                  <a:lnTo>
                    <a:pt x="176" y="2"/>
                  </a:lnTo>
                  <a:lnTo>
                    <a:pt x="182" y="2"/>
                  </a:lnTo>
                  <a:lnTo>
                    <a:pt x="192" y="10"/>
                  </a:lnTo>
                  <a:lnTo>
                    <a:pt x="198" y="18"/>
                  </a:lnTo>
                  <a:lnTo>
                    <a:pt x="200" y="24"/>
                  </a:lnTo>
                  <a:lnTo>
                    <a:pt x="200" y="30"/>
                  </a:lnTo>
                  <a:lnTo>
                    <a:pt x="200" y="52"/>
                  </a:lnTo>
                  <a:lnTo>
                    <a:pt x="184" y="52"/>
                  </a:lnTo>
                  <a:lnTo>
                    <a:pt x="184" y="30"/>
                  </a:lnTo>
                  <a:lnTo>
                    <a:pt x="184" y="30"/>
                  </a:lnTo>
                  <a:lnTo>
                    <a:pt x="184" y="24"/>
                  </a:lnTo>
                  <a:lnTo>
                    <a:pt x="180" y="20"/>
                  </a:lnTo>
                  <a:lnTo>
                    <a:pt x="176" y="18"/>
                  </a:lnTo>
                  <a:lnTo>
                    <a:pt x="170" y="16"/>
                  </a:lnTo>
                  <a:lnTo>
                    <a:pt x="170" y="16"/>
                  </a:lnTo>
                  <a:lnTo>
                    <a:pt x="166" y="18"/>
                  </a:lnTo>
                  <a:lnTo>
                    <a:pt x="162" y="20"/>
                  </a:lnTo>
                  <a:lnTo>
                    <a:pt x="158" y="24"/>
                  </a:lnTo>
                  <a:lnTo>
                    <a:pt x="158" y="30"/>
                  </a:lnTo>
                  <a:lnTo>
                    <a:pt x="158" y="52"/>
                  </a:lnTo>
                  <a:lnTo>
                    <a:pt x="150" y="52"/>
                  </a:lnTo>
                  <a:lnTo>
                    <a:pt x="142" y="52"/>
                  </a:lnTo>
                  <a:lnTo>
                    <a:pt x="76" y="52"/>
                  </a:lnTo>
                  <a:close/>
                  <a:moveTo>
                    <a:pt x="206" y="92"/>
                  </a:moveTo>
                  <a:lnTo>
                    <a:pt x="206" y="320"/>
                  </a:lnTo>
                  <a:lnTo>
                    <a:pt x="206" y="320"/>
                  </a:lnTo>
                  <a:lnTo>
                    <a:pt x="204" y="326"/>
                  </a:lnTo>
                  <a:lnTo>
                    <a:pt x="200" y="332"/>
                  </a:lnTo>
                  <a:lnTo>
                    <a:pt x="196" y="334"/>
                  </a:lnTo>
                  <a:lnTo>
                    <a:pt x="190" y="336"/>
                  </a:lnTo>
                  <a:lnTo>
                    <a:pt x="16" y="336"/>
                  </a:lnTo>
                  <a:lnTo>
                    <a:pt x="16" y="336"/>
                  </a:lnTo>
                  <a:lnTo>
                    <a:pt x="10" y="334"/>
                  </a:lnTo>
                  <a:lnTo>
                    <a:pt x="4" y="332"/>
                  </a:lnTo>
                  <a:lnTo>
                    <a:pt x="2" y="326"/>
                  </a:lnTo>
                  <a:lnTo>
                    <a:pt x="0" y="320"/>
                  </a:lnTo>
                  <a:lnTo>
                    <a:pt x="0" y="92"/>
                  </a:lnTo>
                  <a:lnTo>
                    <a:pt x="0" y="92"/>
                  </a:lnTo>
                  <a:lnTo>
                    <a:pt x="2" y="86"/>
                  </a:lnTo>
                  <a:lnTo>
                    <a:pt x="4" y="80"/>
                  </a:lnTo>
                  <a:lnTo>
                    <a:pt x="10" y="78"/>
                  </a:lnTo>
                  <a:lnTo>
                    <a:pt x="16" y="76"/>
                  </a:lnTo>
                  <a:lnTo>
                    <a:pt x="190" y="76"/>
                  </a:lnTo>
                  <a:lnTo>
                    <a:pt x="190" y="76"/>
                  </a:lnTo>
                  <a:lnTo>
                    <a:pt x="196" y="78"/>
                  </a:lnTo>
                  <a:lnTo>
                    <a:pt x="200" y="80"/>
                  </a:lnTo>
                  <a:lnTo>
                    <a:pt x="204" y="86"/>
                  </a:lnTo>
                  <a:lnTo>
                    <a:pt x="206" y="92"/>
                  </a:lnTo>
                  <a:lnTo>
                    <a:pt x="206" y="92"/>
                  </a:lnTo>
                  <a:close/>
                  <a:moveTo>
                    <a:pt x="68" y="282"/>
                  </a:moveTo>
                  <a:lnTo>
                    <a:pt x="68" y="282"/>
                  </a:lnTo>
                  <a:lnTo>
                    <a:pt x="66" y="278"/>
                  </a:lnTo>
                  <a:lnTo>
                    <a:pt x="64" y="274"/>
                  </a:lnTo>
                  <a:lnTo>
                    <a:pt x="62" y="272"/>
                  </a:lnTo>
                  <a:lnTo>
                    <a:pt x="58" y="272"/>
                  </a:lnTo>
                  <a:lnTo>
                    <a:pt x="38" y="272"/>
                  </a:lnTo>
                  <a:lnTo>
                    <a:pt x="38" y="272"/>
                  </a:lnTo>
                  <a:lnTo>
                    <a:pt x="34" y="272"/>
                  </a:lnTo>
                  <a:lnTo>
                    <a:pt x="32" y="274"/>
                  </a:lnTo>
                  <a:lnTo>
                    <a:pt x="30" y="278"/>
                  </a:lnTo>
                  <a:lnTo>
                    <a:pt x="28" y="282"/>
                  </a:lnTo>
                  <a:lnTo>
                    <a:pt x="28" y="300"/>
                  </a:lnTo>
                  <a:lnTo>
                    <a:pt x="28" y="300"/>
                  </a:lnTo>
                  <a:lnTo>
                    <a:pt x="30" y="304"/>
                  </a:lnTo>
                  <a:lnTo>
                    <a:pt x="32" y="308"/>
                  </a:lnTo>
                  <a:lnTo>
                    <a:pt x="34" y="310"/>
                  </a:lnTo>
                  <a:lnTo>
                    <a:pt x="38" y="310"/>
                  </a:lnTo>
                  <a:lnTo>
                    <a:pt x="58" y="310"/>
                  </a:lnTo>
                  <a:lnTo>
                    <a:pt x="58" y="310"/>
                  </a:lnTo>
                  <a:lnTo>
                    <a:pt x="62" y="310"/>
                  </a:lnTo>
                  <a:lnTo>
                    <a:pt x="64" y="308"/>
                  </a:lnTo>
                  <a:lnTo>
                    <a:pt x="66" y="304"/>
                  </a:lnTo>
                  <a:lnTo>
                    <a:pt x="68" y="300"/>
                  </a:lnTo>
                  <a:lnTo>
                    <a:pt x="68" y="282"/>
                  </a:lnTo>
                  <a:close/>
                  <a:moveTo>
                    <a:pt x="68" y="226"/>
                  </a:moveTo>
                  <a:lnTo>
                    <a:pt x="68" y="226"/>
                  </a:lnTo>
                  <a:lnTo>
                    <a:pt x="66" y="222"/>
                  </a:lnTo>
                  <a:lnTo>
                    <a:pt x="64" y="220"/>
                  </a:lnTo>
                  <a:lnTo>
                    <a:pt x="62" y="218"/>
                  </a:lnTo>
                  <a:lnTo>
                    <a:pt x="58" y="216"/>
                  </a:lnTo>
                  <a:lnTo>
                    <a:pt x="38" y="216"/>
                  </a:lnTo>
                  <a:lnTo>
                    <a:pt x="38" y="216"/>
                  </a:lnTo>
                  <a:lnTo>
                    <a:pt x="34" y="218"/>
                  </a:lnTo>
                  <a:lnTo>
                    <a:pt x="32" y="220"/>
                  </a:lnTo>
                  <a:lnTo>
                    <a:pt x="30" y="222"/>
                  </a:lnTo>
                  <a:lnTo>
                    <a:pt x="28" y="226"/>
                  </a:lnTo>
                  <a:lnTo>
                    <a:pt x="28" y="246"/>
                  </a:lnTo>
                  <a:lnTo>
                    <a:pt x="28" y="246"/>
                  </a:lnTo>
                  <a:lnTo>
                    <a:pt x="30" y="250"/>
                  </a:lnTo>
                  <a:lnTo>
                    <a:pt x="32" y="252"/>
                  </a:lnTo>
                  <a:lnTo>
                    <a:pt x="34" y="254"/>
                  </a:lnTo>
                  <a:lnTo>
                    <a:pt x="38" y="256"/>
                  </a:lnTo>
                  <a:lnTo>
                    <a:pt x="58" y="256"/>
                  </a:lnTo>
                  <a:lnTo>
                    <a:pt x="58" y="256"/>
                  </a:lnTo>
                  <a:lnTo>
                    <a:pt x="62" y="254"/>
                  </a:lnTo>
                  <a:lnTo>
                    <a:pt x="64" y="252"/>
                  </a:lnTo>
                  <a:lnTo>
                    <a:pt x="66" y="250"/>
                  </a:lnTo>
                  <a:lnTo>
                    <a:pt x="68" y="246"/>
                  </a:lnTo>
                  <a:lnTo>
                    <a:pt x="68" y="226"/>
                  </a:lnTo>
                  <a:close/>
                  <a:moveTo>
                    <a:pt x="68" y="172"/>
                  </a:moveTo>
                  <a:lnTo>
                    <a:pt x="68" y="172"/>
                  </a:lnTo>
                  <a:lnTo>
                    <a:pt x="66" y="168"/>
                  </a:lnTo>
                  <a:lnTo>
                    <a:pt x="64" y="166"/>
                  </a:lnTo>
                  <a:lnTo>
                    <a:pt x="62" y="164"/>
                  </a:lnTo>
                  <a:lnTo>
                    <a:pt x="58" y="162"/>
                  </a:lnTo>
                  <a:lnTo>
                    <a:pt x="38" y="162"/>
                  </a:lnTo>
                  <a:lnTo>
                    <a:pt x="38" y="162"/>
                  </a:lnTo>
                  <a:lnTo>
                    <a:pt x="34" y="164"/>
                  </a:lnTo>
                  <a:lnTo>
                    <a:pt x="32" y="166"/>
                  </a:lnTo>
                  <a:lnTo>
                    <a:pt x="30" y="168"/>
                  </a:lnTo>
                  <a:lnTo>
                    <a:pt x="28" y="172"/>
                  </a:lnTo>
                  <a:lnTo>
                    <a:pt x="28" y="192"/>
                  </a:lnTo>
                  <a:lnTo>
                    <a:pt x="28" y="192"/>
                  </a:lnTo>
                  <a:lnTo>
                    <a:pt x="30" y="196"/>
                  </a:lnTo>
                  <a:lnTo>
                    <a:pt x="32" y="198"/>
                  </a:lnTo>
                  <a:lnTo>
                    <a:pt x="34" y="200"/>
                  </a:lnTo>
                  <a:lnTo>
                    <a:pt x="38" y="202"/>
                  </a:lnTo>
                  <a:lnTo>
                    <a:pt x="58" y="202"/>
                  </a:lnTo>
                  <a:lnTo>
                    <a:pt x="58" y="202"/>
                  </a:lnTo>
                  <a:lnTo>
                    <a:pt x="62" y="200"/>
                  </a:lnTo>
                  <a:lnTo>
                    <a:pt x="64" y="198"/>
                  </a:lnTo>
                  <a:lnTo>
                    <a:pt x="66" y="196"/>
                  </a:lnTo>
                  <a:lnTo>
                    <a:pt x="68" y="192"/>
                  </a:lnTo>
                  <a:lnTo>
                    <a:pt x="68" y="172"/>
                  </a:lnTo>
                  <a:close/>
                  <a:moveTo>
                    <a:pt x="122" y="282"/>
                  </a:moveTo>
                  <a:lnTo>
                    <a:pt x="122" y="282"/>
                  </a:lnTo>
                  <a:lnTo>
                    <a:pt x="122" y="278"/>
                  </a:lnTo>
                  <a:lnTo>
                    <a:pt x="120" y="274"/>
                  </a:lnTo>
                  <a:lnTo>
                    <a:pt x="116" y="272"/>
                  </a:lnTo>
                  <a:lnTo>
                    <a:pt x="112" y="272"/>
                  </a:lnTo>
                  <a:lnTo>
                    <a:pt x="94" y="272"/>
                  </a:lnTo>
                  <a:lnTo>
                    <a:pt x="94" y="272"/>
                  </a:lnTo>
                  <a:lnTo>
                    <a:pt x="90" y="272"/>
                  </a:lnTo>
                  <a:lnTo>
                    <a:pt x="86" y="274"/>
                  </a:lnTo>
                  <a:lnTo>
                    <a:pt x="84" y="278"/>
                  </a:lnTo>
                  <a:lnTo>
                    <a:pt x="84" y="282"/>
                  </a:lnTo>
                  <a:lnTo>
                    <a:pt x="84" y="300"/>
                  </a:lnTo>
                  <a:lnTo>
                    <a:pt x="84" y="300"/>
                  </a:lnTo>
                  <a:lnTo>
                    <a:pt x="84" y="304"/>
                  </a:lnTo>
                  <a:lnTo>
                    <a:pt x="86" y="308"/>
                  </a:lnTo>
                  <a:lnTo>
                    <a:pt x="90" y="310"/>
                  </a:lnTo>
                  <a:lnTo>
                    <a:pt x="94" y="310"/>
                  </a:lnTo>
                  <a:lnTo>
                    <a:pt x="112" y="310"/>
                  </a:lnTo>
                  <a:lnTo>
                    <a:pt x="112" y="310"/>
                  </a:lnTo>
                  <a:lnTo>
                    <a:pt x="116" y="310"/>
                  </a:lnTo>
                  <a:lnTo>
                    <a:pt x="120" y="308"/>
                  </a:lnTo>
                  <a:lnTo>
                    <a:pt x="122" y="304"/>
                  </a:lnTo>
                  <a:lnTo>
                    <a:pt x="122" y="300"/>
                  </a:lnTo>
                  <a:lnTo>
                    <a:pt x="122" y="282"/>
                  </a:lnTo>
                  <a:close/>
                  <a:moveTo>
                    <a:pt x="122" y="226"/>
                  </a:moveTo>
                  <a:lnTo>
                    <a:pt x="122" y="226"/>
                  </a:lnTo>
                  <a:lnTo>
                    <a:pt x="122" y="222"/>
                  </a:lnTo>
                  <a:lnTo>
                    <a:pt x="120" y="220"/>
                  </a:lnTo>
                  <a:lnTo>
                    <a:pt x="116" y="218"/>
                  </a:lnTo>
                  <a:lnTo>
                    <a:pt x="112" y="216"/>
                  </a:lnTo>
                  <a:lnTo>
                    <a:pt x="94" y="216"/>
                  </a:lnTo>
                  <a:lnTo>
                    <a:pt x="94" y="216"/>
                  </a:lnTo>
                  <a:lnTo>
                    <a:pt x="90" y="218"/>
                  </a:lnTo>
                  <a:lnTo>
                    <a:pt x="86" y="220"/>
                  </a:lnTo>
                  <a:lnTo>
                    <a:pt x="84" y="222"/>
                  </a:lnTo>
                  <a:lnTo>
                    <a:pt x="84" y="226"/>
                  </a:lnTo>
                  <a:lnTo>
                    <a:pt x="84" y="246"/>
                  </a:lnTo>
                  <a:lnTo>
                    <a:pt x="84" y="246"/>
                  </a:lnTo>
                  <a:lnTo>
                    <a:pt x="84" y="250"/>
                  </a:lnTo>
                  <a:lnTo>
                    <a:pt x="86" y="252"/>
                  </a:lnTo>
                  <a:lnTo>
                    <a:pt x="90" y="254"/>
                  </a:lnTo>
                  <a:lnTo>
                    <a:pt x="94" y="256"/>
                  </a:lnTo>
                  <a:lnTo>
                    <a:pt x="112" y="256"/>
                  </a:lnTo>
                  <a:lnTo>
                    <a:pt x="112" y="256"/>
                  </a:lnTo>
                  <a:lnTo>
                    <a:pt x="116" y="254"/>
                  </a:lnTo>
                  <a:lnTo>
                    <a:pt x="120" y="252"/>
                  </a:lnTo>
                  <a:lnTo>
                    <a:pt x="122" y="250"/>
                  </a:lnTo>
                  <a:lnTo>
                    <a:pt x="122" y="246"/>
                  </a:lnTo>
                  <a:lnTo>
                    <a:pt x="122" y="226"/>
                  </a:lnTo>
                  <a:close/>
                  <a:moveTo>
                    <a:pt x="94" y="202"/>
                  </a:moveTo>
                  <a:lnTo>
                    <a:pt x="112" y="202"/>
                  </a:lnTo>
                  <a:lnTo>
                    <a:pt x="112" y="202"/>
                  </a:lnTo>
                  <a:lnTo>
                    <a:pt x="116" y="200"/>
                  </a:lnTo>
                  <a:lnTo>
                    <a:pt x="120" y="198"/>
                  </a:lnTo>
                  <a:lnTo>
                    <a:pt x="122" y="196"/>
                  </a:lnTo>
                  <a:lnTo>
                    <a:pt x="122" y="192"/>
                  </a:lnTo>
                  <a:lnTo>
                    <a:pt x="122" y="172"/>
                  </a:lnTo>
                  <a:lnTo>
                    <a:pt x="122" y="172"/>
                  </a:lnTo>
                  <a:lnTo>
                    <a:pt x="122" y="168"/>
                  </a:lnTo>
                  <a:lnTo>
                    <a:pt x="120" y="166"/>
                  </a:lnTo>
                  <a:lnTo>
                    <a:pt x="116" y="164"/>
                  </a:lnTo>
                  <a:lnTo>
                    <a:pt x="112" y="162"/>
                  </a:lnTo>
                  <a:lnTo>
                    <a:pt x="94" y="162"/>
                  </a:lnTo>
                  <a:lnTo>
                    <a:pt x="94" y="162"/>
                  </a:lnTo>
                  <a:lnTo>
                    <a:pt x="90" y="164"/>
                  </a:lnTo>
                  <a:lnTo>
                    <a:pt x="86" y="166"/>
                  </a:lnTo>
                  <a:lnTo>
                    <a:pt x="84" y="168"/>
                  </a:lnTo>
                  <a:lnTo>
                    <a:pt x="84" y="172"/>
                  </a:lnTo>
                  <a:lnTo>
                    <a:pt x="84" y="192"/>
                  </a:lnTo>
                  <a:lnTo>
                    <a:pt x="84" y="192"/>
                  </a:lnTo>
                  <a:lnTo>
                    <a:pt x="84" y="196"/>
                  </a:lnTo>
                  <a:lnTo>
                    <a:pt x="86" y="198"/>
                  </a:lnTo>
                  <a:lnTo>
                    <a:pt x="90" y="200"/>
                  </a:lnTo>
                  <a:lnTo>
                    <a:pt x="94" y="202"/>
                  </a:lnTo>
                  <a:lnTo>
                    <a:pt x="94" y="202"/>
                  </a:lnTo>
                  <a:close/>
                  <a:moveTo>
                    <a:pt x="176" y="226"/>
                  </a:moveTo>
                  <a:lnTo>
                    <a:pt x="176" y="226"/>
                  </a:lnTo>
                  <a:lnTo>
                    <a:pt x="176" y="222"/>
                  </a:lnTo>
                  <a:lnTo>
                    <a:pt x="174" y="220"/>
                  </a:lnTo>
                  <a:lnTo>
                    <a:pt x="170" y="218"/>
                  </a:lnTo>
                  <a:lnTo>
                    <a:pt x="166" y="216"/>
                  </a:lnTo>
                  <a:lnTo>
                    <a:pt x="148" y="216"/>
                  </a:lnTo>
                  <a:lnTo>
                    <a:pt x="148" y="216"/>
                  </a:lnTo>
                  <a:lnTo>
                    <a:pt x="144" y="218"/>
                  </a:lnTo>
                  <a:lnTo>
                    <a:pt x="140" y="220"/>
                  </a:lnTo>
                  <a:lnTo>
                    <a:pt x="138" y="222"/>
                  </a:lnTo>
                  <a:lnTo>
                    <a:pt x="138" y="226"/>
                  </a:lnTo>
                  <a:lnTo>
                    <a:pt x="138" y="282"/>
                  </a:lnTo>
                  <a:lnTo>
                    <a:pt x="138" y="300"/>
                  </a:lnTo>
                  <a:lnTo>
                    <a:pt x="138" y="300"/>
                  </a:lnTo>
                  <a:lnTo>
                    <a:pt x="138" y="304"/>
                  </a:lnTo>
                  <a:lnTo>
                    <a:pt x="140" y="308"/>
                  </a:lnTo>
                  <a:lnTo>
                    <a:pt x="144" y="310"/>
                  </a:lnTo>
                  <a:lnTo>
                    <a:pt x="148" y="310"/>
                  </a:lnTo>
                  <a:lnTo>
                    <a:pt x="166" y="310"/>
                  </a:lnTo>
                  <a:lnTo>
                    <a:pt x="166" y="310"/>
                  </a:lnTo>
                  <a:lnTo>
                    <a:pt x="170" y="310"/>
                  </a:lnTo>
                  <a:lnTo>
                    <a:pt x="174" y="308"/>
                  </a:lnTo>
                  <a:lnTo>
                    <a:pt x="176" y="304"/>
                  </a:lnTo>
                  <a:lnTo>
                    <a:pt x="176" y="300"/>
                  </a:lnTo>
                  <a:lnTo>
                    <a:pt x="176" y="282"/>
                  </a:lnTo>
                  <a:lnTo>
                    <a:pt x="176" y="226"/>
                  </a:lnTo>
                  <a:close/>
                  <a:moveTo>
                    <a:pt x="176" y="172"/>
                  </a:moveTo>
                  <a:lnTo>
                    <a:pt x="176" y="172"/>
                  </a:lnTo>
                  <a:lnTo>
                    <a:pt x="176" y="168"/>
                  </a:lnTo>
                  <a:lnTo>
                    <a:pt x="174" y="166"/>
                  </a:lnTo>
                  <a:lnTo>
                    <a:pt x="170" y="164"/>
                  </a:lnTo>
                  <a:lnTo>
                    <a:pt x="166" y="162"/>
                  </a:lnTo>
                  <a:lnTo>
                    <a:pt x="148" y="162"/>
                  </a:lnTo>
                  <a:lnTo>
                    <a:pt x="148" y="162"/>
                  </a:lnTo>
                  <a:lnTo>
                    <a:pt x="144" y="164"/>
                  </a:lnTo>
                  <a:lnTo>
                    <a:pt x="140" y="166"/>
                  </a:lnTo>
                  <a:lnTo>
                    <a:pt x="138" y="168"/>
                  </a:lnTo>
                  <a:lnTo>
                    <a:pt x="138" y="172"/>
                  </a:lnTo>
                  <a:lnTo>
                    <a:pt x="138" y="192"/>
                  </a:lnTo>
                  <a:lnTo>
                    <a:pt x="138" y="192"/>
                  </a:lnTo>
                  <a:lnTo>
                    <a:pt x="138" y="196"/>
                  </a:lnTo>
                  <a:lnTo>
                    <a:pt x="140" y="198"/>
                  </a:lnTo>
                  <a:lnTo>
                    <a:pt x="144" y="200"/>
                  </a:lnTo>
                  <a:lnTo>
                    <a:pt x="148" y="202"/>
                  </a:lnTo>
                  <a:lnTo>
                    <a:pt x="166" y="202"/>
                  </a:lnTo>
                  <a:lnTo>
                    <a:pt x="166" y="202"/>
                  </a:lnTo>
                  <a:lnTo>
                    <a:pt x="170" y="200"/>
                  </a:lnTo>
                  <a:lnTo>
                    <a:pt x="174" y="198"/>
                  </a:lnTo>
                  <a:lnTo>
                    <a:pt x="176" y="196"/>
                  </a:lnTo>
                  <a:lnTo>
                    <a:pt x="176" y="192"/>
                  </a:lnTo>
                  <a:lnTo>
                    <a:pt x="176" y="172"/>
                  </a:lnTo>
                  <a:close/>
                  <a:moveTo>
                    <a:pt x="176" y="104"/>
                  </a:moveTo>
                  <a:lnTo>
                    <a:pt x="28" y="104"/>
                  </a:lnTo>
                  <a:lnTo>
                    <a:pt x="28" y="142"/>
                  </a:lnTo>
                  <a:lnTo>
                    <a:pt x="176" y="142"/>
                  </a:lnTo>
                  <a:lnTo>
                    <a:pt x="176" y="104"/>
                  </a:lnTo>
                  <a:close/>
                  <a:moveTo>
                    <a:pt x="276" y="166"/>
                  </a:moveTo>
                  <a:lnTo>
                    <a:pt x="276" y="166"/>
                  </a:lnTo>
                  <a:lnTo>
                    <a:pt x="276" y="166"/>
                  </a:lnTo>
                  <a:lnTo>
                    <a:pt x="270" y="164"/>
                  </a:lnTo>
                  <a:lnTo>
                    <a:pt x="264" y="162"/>
                  </a:lnTo>
                  <a:lnTo>
                    <a:pt x="258" y="160"/>
                  </a:lnTo>
                  <a:lnTo>
                    <a:pt x="252" y="156"/>
                  </a:lnTo>
                  <a:lnTo>
                    <a:pt x="248" y="150"/>
                  </a:lnTo>
                  <a:lnTo>
                    <a:pt x="246" y="144"/>
                  </a:lnTo>
                  <a:lnTo>
                    <a:pt x="244" y="138"/>
                  </a:lnTo>
                  <a:lnTo>
                    <a:pt x="242" y="132"/>
                  </a:lnTo>
                  <a:lnTo>
                    <a:pt x="242" y="132"/>
                  </a:lnTo>
                  <a:lnTo>
                    <a:pt x="242" y="128"/>
                  </a:lnTo>
                  <a:lnTo>
                    <a:pt x="240" y="126"/>
                  </a:lnTo>
                  <a:lnTo>
                    <a:pt x="238" y="124"/>
                  </a:lnTo>
                  <a:lnTo>
                    <a:pt x="234" y="124"/>
                  </a:lnTo>
                  <a:lnTo>
                    <a:pt x="234" y="124"/>
                  </a:lnTo>
                  <a:lnTo>
                    <a:pt x="232" y="124"/>
                  </a:lnTo>
                  <a:lnTo>
                    <a:pt x="230" y="126"/>
                  </a:lnTo>
                  <a:lnTo>
                    <a:pt x="228" y="128"/>
                  </a:lnTo>
                  <a:lnTo>
                    <a:pt x="226" y="132"/>
                  </a:lnTo>
                  <a:lnTo>
                    <a:pt x="226" y="174"/>
                  </a:lnTo>
                  <a:lnTo>
                    <a:pt x="226" y="174"/>
                  </a:lnTo>
                  <a:lnTo>
                    <a:pt x="226" y="196"/>
                  </a:lnTo>
                  <a:lnTo>
                    <a:pt x="226" y="196"/>
                  </a:lnTo>
                  <a:lnTo>
                    <a:pt x="228" y="198"/>
                  </a:lnTo>
                  <a:lnTo>
                    <a:pt x="230" y="200"/>
                  </a:lnTo>
                  <a:lnTo>
                    <a:pt x="232" y="202"/>
                  </a:lnTo>
                  <a:lnTo>
                    <a:pt x="234" y="204"/>
                  </a:lnTo>
                  <a:lnTo>
                    <a:pt x="234" y="204"/>
                  </a:lnTo>
                  <a:lnTo>
                    <a:pt x="246" y="202"/>
                  </a:lnTo>
                  <a:lnTo>
                    <a:pt x="254" y="200"/>
                  </a:lnTo>
                  <a:lnTo>
                    <a:pt x="264" y="198"/>
                  </a:lnTo>
                  <a:lnTo>
                    <a:pt x="270" y="194"/>
                  </a:lnTo>
                  <a:lnTo>
                    <a:pt x="276" y="190"/>
                  </a:lnTo>
                  <a:lnTo>
                    <a:pt x="280" y="186"/>
                  </a:lnTo>
                  <a:lnTo>
                    <a:pt x="284" y="180"/>
                  </a:lnTo>
                  <a:lnTo>
                    <a:pt x="284" y="174"/>
                  </a:lnTo>
                  <a:lnTo>
                    <a:pt x="284" y="174"/>
                  </a:lnTo>
                  <a:lnTo>
                    <a:pt x="284" y="174"/>
                  </a:lnTo>
                  <a:lnTo>
                    <a:pt x="284" y="174"/>
                  </a:lnTo>
                  <a:lnTo>
                    <a:pt x="284" y="174"/>
                  </a:lnTo>
                  <a:lnTo>
                    <a:pt x="284" y="170"/>
                  </a:lnTo>
                  <a:lnTo>
                    <a:pt x="282" y="168"/>
                  </a:lnTo>
                  <a:lnTo>
                    <a:pt x="280" y="166"/>
                  </a:lnTo>
                  <a:lnTo>
                    <a:pt x="276" y="166"/>
                  </a:lnTo>
                  <a:lnTo>
                    <a:pt x="276" y="166"/>
                  </a:lnTo>
                  <a:close/>
                </a:path>
              </a:pathLst>
            </a:custGeom>
            <a:grpFill/>
            <a:ln w="9525">
              <a:solidFill>
                <a:srgbClr val="0099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6A737B"/>
                </a:solidFill>
                <a:effectLst/>
                <a:uLnTx/>
                <a:uFillTx/>
                <a:latin typeface="Calibri"/>
                <a:ea typeface="+mn-ea"/>
                <a:cs typeface="+mn-cs"/>
              </a:endParaRPr>
            </a:p>
          </p:txBody>
        </p:sp>
      </p:grpSp>
      <p:grpSp>
        <p:nvGrpSpPr>
          <p:cNvPr id="29" name="Group 28">
            <a:extLst>
              <a:ext uri="{FF2B5EF4-FFF2-40B4-BE49-F238E27FC236}">
                <a16:creationId xmlns:a16="http://schemas.microsoft.com/office/drawing/2014/main" id="{936A1247-6B98-41BB-B433-F73E55B916E1}"/>
              </a:ext>
            </a:extLst>
          </p:cNvPr>
          <p:cNvGrpSpPr/>
          <p:nvPr/>
        </p:nvGrpSpPr>
        <p:grpSpPr>
          <a:xfrm>
            <a:off x="1584161" y="1580873"/>
            <a:ext cx="612000" cy="612000"/>
            <a:chOff x="2342233" y="5907019"/>
            <a:chExt cx="612000" cy="612000"/>
          </a:xfrm>
          <a:solidFill>
            <a:schemeClr val="bg1"/>
          </a:solidFill>
        </p:grpSpPr>
        <p:sp>
          <p:nvSpPr>
            <p:cNvPr id="30" name="Oval 29">
              <a:extLst>
                <a:ext uri="{FF2B5EF4-FFF2-40B4-BE49-F238E27FC236}">
                  <a16:creationId xmlns:a16="http://schemas.microsoft.com/office/drawing/2014/main" id="{929BE414-C614-4636-8BD6-7618341188E7}"/>
                </a:ext>
              </a:extLst>
            </p:cNvPr>
            <p:cNvSpPr/>
            <p:nvPr/>
          </p:nvSpPr>
          <p:spPr bwMode="ltGray">
            <a:xfrm>
              <a:off x="2342233" y="5907019"/>
              <a:ext cx="612000" cy="612000"/>
            </a:xfrm>
            <a:prstGeom prst="ellipse">
              <a:avLst/>
            </a:prstGeom>
            <a:grpFill/>
            <a:ln w="317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err="1">
                <a:ln>
                  <a:noFill/>
                </a:ln>
                <a:solidFill>
                  <a:prstClr val="white"/>
                </a:solidFill>
                <a:effectLst/>
                <a:uLnTx/>
                <a:uFillTx/>
                <a:latin typeface="Georgia" pitchFamily="18" charset="0"/>
                <a:ea typeface="+mn-ea"/>
                <a:cs typeface="+mn-cs"/>
              </a:endParaRPr>
            </a:p>
          </p:txBody>
        </p:sp>
        <p:sp>
          <p:nvSpPr>
            <p:cNvPr id="31" name="Freeform 4914">
              <a:extLst>
                <a:ext uri="{FF2B5EF4-FFF2-40B4-BE49-F238E27FC236}">
                  <a16:creationId xmlns:a16="http://schemas.microsoft.com/office/drawing/2014/main" id="{D70A6539-7B0F-4102-A1BA-1D27F417FC97}"/>
                </a:ext>
              </a:extLst>
            </p:cNvPr>
            <p:cNvSpPr>
              <a:spLocks noEditPoints="1"/>
            </p:cNvSpPr>
            <p:nvPr/>
          </p:nvSpPr>
          <p:spPr bwMode="auto">
            <a:xfrm>
              <a:off x="2437269" y="6029848"/>
              <a:ext cx="421929" cy="417080"/>
            </a:xfrm>
            <a:custGeom>
              <a:avLst/>
              <a:gdLst>
                <a:gd name="T0" fmla="*/ 134 w 348"/>
                <a:gd name="T1" fmla="*/ 64 h 344"/>
                <a:gd name="T2" fmla="*/ 80 w 348"/>
                <a:gd name="T3" fmla="*/ 98 h 344"/>
                <a:gd name="T4" fmla="*/ 48 w 348"/>
                <a:gd name="T5" fmla="*/ 152 h 344"/>
                <a:gd name="T6" fmla="*/ 42 w 348"/>
                <a:gd name="T7" fmla="*/ 206 h 344"/>
                <a:gd name="T8" fmla="*/ 64 w 348"/>
                <a:gd name="T9" fmla="*/ 266 h 344"/>
                <a:gd name="T10" fmla="*/ 110 w 348"/>
                <a:gd name="T11" fmla="*/ 308 h 344"/>
                <a:gd name="T12" fmla="*/ 174 w 348"/>
                <a:gd name="T13" fmla="*/ 324 h 344"/>
                <a:gd name="T14" fmla="*/ 226 w 348"/>
                <a:gd name="T15" fmla="*/ 314 h 344"/>
                <a:gd name="T16" fmla="*/ 276 w 348"/>
                <a:gd name="T17" fmla="*/ 276 h 344"/>
                <a:gd name="T18" fmla="*/ 304 w 348"/>
                <a:gd name="T19" fmla="*/ 218 h 344"/>
                <a:gd name="T20" fmla="*/ 304 w 348"/>
                <a:gd name="T21" fmla="*/ 164 h 344"/>
                <a:gd name="T22" fmla="*/ 276 w 348"/>
                <a:gd name="T23" fmla="*/ 108 h 344"/>
                <a:gd name="T24" fmla="*/ 226 w 348"/>
                <a:gd name="T25" fmla="*/ 70 h 344"/>
                <a:gd name="T26" fmla="*/ 174 w 348"/>
                <a:gd name="T27" fmla="*/ 58 h 344"/>
                <a:gd name="T28" fmla="*/ 180 w 348"/>
                <a:gd name="T29" fmla="*/ 290 h 344"/>
                <a:gd name="T30" fmla="*/ 168 w 348"/>
                <a:gd name="T31" fmla="*/ 290 h 344"/>
                <a:gd name="T32" fmla="*/ 146 w 348"/>
                <a:gd name="T33" fmla="*/ 302 h 344"/>
                <a:gd name="T34" fmla="*/ 70 w 348"/>
                <a:gd name="T35" fmla="*/ 240 h 344"/>
                <a:gd name="T36" fmla="*/ 74 w 348"/>
                <a:gd name="T37" fmla="*/ 200 h 344"/>
                <a:gd name="T38" fmla="*/ 78 w 348"/>
                <a:gd name="T39" fmla="*/ 188 h 344"/>
                <a:gd name="T40" fmla="*/ 60 w 348"/>
                <a:gd name="T41" fmla="*/ 184 h 344"/>
                <a:gd name="T42" fmla="*/ 108 w 348"/>
                <a:gd name="T43" fmla="*/ 98 h 344"/>
                <a:gd name="T44" fmla="*/ 166 w 348"/>
                <a:gd name="T45" fmla="*/ 88 h 344"/>
                <a:gd name="T46" fmla="*/ 174 w 348"/>
                <a:gd name="T47" fmla="*/ 96 h 344"/>
                <a:gd name="T48" fmla="*/ 182 w 348"/>
                <a:gd name="T49" fmla="*/ 78 h 344"/>
                <a:gd name="T50" fmla="*/ 254 w 348"/>
                <a:gd name="T51" fmla="*/ 112 h 344"/>
                <a:gd name="T52" fmla="*/ 278 w 348"/>
                <a:gd name="T53" fmla="*/ 184 h 344"/>
                <a:gd name="T54" fmla="*/ 270 w 348"/>
                <a:gd name="T55" fmla="*/ 192 h 344"/>
                <a:gd name="T56" fmla="*/ 278 w 348"/>
                <a:gd name="T57" fmla="*/ 200 h 344"/>
                <a:gd name="T58" fmla="*/ 268 w 348"/>
                <a:gd name="T59" fmla="*/ 256 h 344"/>
                <a:gd name="T60" fmla="*/ 182 w 348"/>
                <a:gd name="T61" fmla="*/ 304 h 344"/>
                <a:gd name="T62" fmla="*/ 256 w 348"/>
                <a:gd name="T63" fmla="*/ 146 h 344"/>
                <a:gd name="T64" fmla="*/ 188 w 348"/>
                <a:gd name="T65" fmla="*/ 198 h 344"/>
                <a:gd name="T66" fmla="*/ 174 w 348"/>
                <a:gd name="T67" fmla="*/ 206 h 344"/>
                <a:gd name="T68" fmla="*/ 112 w 348"/>
                <a:gd name="T69" fmla="*/ 170 h 344"/>
                <a:gd name="T70" fmla="*/ 108 w 348"/>
                <a:gd name="T71" fmla="*/ 158 h 344"/>
                <a:gd name="T72" fmla="*/ 120 w 348"/>
                <a:gd name="T73" fmla="*/ 154 h 344"/>
                <a:gd name="T74" fmla="*/ 180 w 348"/>
                <a:gd name="T75" fmla="*/ 178 h 344"/>
                <a:gd name="T76" fmla="*/ 246 w 348"/>
                <a:gd name="T77" fmla="*/ 136 h 344"/>
                <a:gd name="T78" fmla="*/ 326 w 348"/>
                <a:gd name="T79" fmla="*/ 150 h 344"/>
                <a:gd name="T80" fmla="*/ 308 w 348"/>
                <a:gd name="T81" fmla="*/ 118 h 344"/>
                <a:gd name="T82" fmla="*/ 234 w 348"/>
                <a:gd name="T83" fmla="*/ 52 h 344"/>
                <a:gd name="T84" fmla="*/ 230 w 348"/>
                <a:gd name="T85" fmla="*/ 32 h 344"/>
                <a:gd name="T86" fmla="*/ 300 w 348"/>
                <a:gd name="T87" fmla="*/ 26 h 344"/>
                <a:gd name="T88" fmla="*/ 342 w 348"/>
                <a:gd name="T89" fmla="*/ 68 h 344"/>
                <a:gd name="T90" fmla="*/ 336 w 348"/>
                <a:gd name="T91" fmla="*/ 138 h 344"/>
                <a:gd name="T92" fmla="*/ 154 w 348"/>
                <a:gd name="T93" fmla="*/ 0 h 344"/>
                <a:gd name="T94" fmla="*/ 184 w 348"/>
                <a:gd name="T95" fmla="*/ 40 h 344"/>
                <a:gd name="T96" fmla="*/ 292 w 348"/>
                <a:gd name="T97" fmla="*/ 314 h 344"/>
                <a:gd name="T98" fmla="*/ 286 w 348"/>
                <a:gd name="T99" fmla="*/ 342 h 344"/>
                <a:gd name="T100" fmla="*/ 270 w 348"/>
                <a:gd name="T101" fmla="*/ 344 h 344"/>
                <a:gd name="T102" fmla="*/ 252 w 348"/>
                <a:gd name="T103" fmla="*/ 324 h 344"/>
                <a:gd name="T104" fmla="*/ 64 w 348"/>
                <a:gd name="T105" fmla="*/ 298 h 344"/>
                <a:gd name="T106" fmla="*/ 86 w 348"/>
                <a:gd name="T107" fmla="*/ 338 h 344"/>
                <a:gd name="T108" fmla="*/ 68 w 348"/>
                <a:gd name="T109" fmla="*/ 344 h 344"/>
                <a:gd name="T110" fmla="*/ 52 w 348"/>
                <a:gd name="T111" fmla="*/ 322 h 344"/>
                <a:gd name="T112" fmla="*/ 22 w 348"/>
                <a:gd name="T113" fmla="*/ 150 h 344"/>
                <a:gd name="T114" fmla="*/ 0 w 348"/>
                <a:gd name="T115" fmla="*/ 96 h 344"/>
                <a:gd name="T116" fmla="*/ 22 w 348"/>
                <a:gd name="T117" fmla="*/ 42 h 344"/>
                <a:gd name="T118" fmla="*/ 90 w 348"/>
                <a:gd name="T119" fmla="*/ 22 h 344"/>
                <a:gd name="T120" fmla="*/ 132 w 348"/>
                <a:gd name="T121" fmla="*/ 44 h 344"/>
                <a:gd name="T122" fmla="*/ 64 w 348"/>
                <a:gd name="T123" fmla="*/ 86 h 344"/>
                <a:gd name="T124" fmla="*/ 26 w 348"/>
                <a:gd name="T125" fmla="*/ 15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8" h="344">
                  <a:moveTo>
                    <a:pt x="174" y="58"/>
                  </a:moveTo>
                  <a:lnTo>
                    <a:pt x="174" y="58"/>
                  </a:lnTo>
                  <a:lnTo>
                    <a:pt x="160" y="60"/>
                  </a:lnTo>
                  <a:lnTo>
                    <a:pt x="148" y="62"/>
                  </a:lnTo>
                  <a:lnTo>
                    <a:pt x="134" y="64"/>
                  </a:lnTo>
                  <a:lnTo>
                    <a:pt x="122" y="70"/>
                  </a:lnTo>
                  <a:lnTo>
                    <a:pt x="110" y="74"/>
                  </a:lnTo>
                  <a:lnTo>
                    <a:pt x="100" y="82"/>
                  </a:lnTo>
                  <a:lnTo>
                    <a:pt x="90" y="90"/>
                  </a:lnTo>
                  <a:lnTo>
                    <a:pt x="80" y="98"/>
                  </a:lnTo>
                  <a:lnTo>
                    <a:pt x="72" y="108"/>
                  </a:lnTo>
                  <a:lnTo>
                    <a:pt x="64" y="118"/>
                  </a:lnTo>
                  <a:lnTo>
                    <a:pt x="58" y="128"/>
                  </a:lnTo>
                  <a:lnTo>
                    <a:pt x="52" y="140"/>
                  </a:lnTo>
                  <a:lnTo>
                    <a:pt x="48" y="152"/>
                  </a:lnTo>
                  <a:lnTo>
                    <a:pt x="44" y="164"/>
                  </a:lnTo>
                  <a:lnTo>
                    <a:pt x="42" y="178"/>
                  </a:lnTo>
                  <a:lnTo>
                    <a:pt x="42" y="192"/>
                  </a:lnTo>
                  <a:lnTo>
                    <a:pt x="42" y="192"/>
                  </a:lnTo>
                  <a:lnTo>
                    <a:pt x="42" y="206"/>
                  </a:lnTo>
                  <a:lnTo>
                    <a:pt x="44" y="218"/>
                  </a:lnTo>
                  <a:lnTo>
                    <a:pt x="48" y="232"/>
                  </a:lnTo>
                  <a:lnTo>
                    <a:pt x="52" y="244"/>
                  </a:lnTo>
                  <a:lnTo>
                    <a:pt x="58" y="254"/>
                  </a:lnTo>
                  <a:lnTo>
                    <a:pt x="64" y="266"/>
                  </a:lnTo>
                  <a:lnTo>
                    <a:pt x="72" y="276"/>
                  </a:lnTo>
                  <a:lnTo>
                    <a:pt x="80" y="286"/>
                  </a:lnTo>
                  <a:lnTo>
                    <a:pt x="90" y="294"/>
                  </a:lnTo>
                  <a:lnTo>
                    <a:pt x="100" y="302"/>
                  </a:lnTo>
                  <a:lnTo>
                    <a:pt x="110" y="308"/>
                  </a:lnTo>
                  <a:lnTo>
                    <a:pt x="122" y="314"/>
                  </a:lnTo>
                  <a:lnTo>
                    <a:pt x="134" y="318"/>
                  </a:lnTo>
                  <a:lnTo>
                    <a:pt x="148" y="322"/>
                  </a:lnTo>
                  <a:lnTo>
                    <a:pt x="160" y="324"/>
                  </a:lnTo>
                  <a:lnTo>
                    <a:pt x="174" y="324"/>
                  </a:lnTo>
                  <a:lnTo>
                    <a:pt x="174" y="324"/>
                  </a:lnTo>
                  <a:lnTo>
                    <a:pt x="188" y="324"/>
                  </a:lnTo>
                  <a:lnTo>
                    <a:pt x="200" y="322"/>
                  </a:lnTo>
                  <a:lnTo>
                    <a:pt x="214" y="318"/>
                  </a:lnTo>
                  <a:lnTo>
                    <a:pt x="226" y="314"/>
                  </a:lnTo>
                  <a:lnTo>
                    <a:pt x="238" y="308"/>
                  </a:lnTo>
                  <a:lnTo>
                    <a:pt x="248" y="302"/>
                  </a:lnTo>
                  <a:lnTo>
                    <a:pt x="258" y="294"/>
                  </a:lnTo>
                  <a:lnTo>
                    <a:pt x="268" y="286"/>
                  </a:lnTo>
                  <a:lnTo>
                    <a:pt x="276" y="276"/>
                  </a:lnTo>
                  <a:lnTo>
                    <a:pt x="284" y="266"/>
                  </a:lnTo>
                  <a:lnTo>
                    <a:pt x="290" y="254"/>
                  </a:lnTo>
                  <a:lnTo>
                    <a:pt x="296" y="244"/>
                  </a:lnTo>
                  <a:lnTo>
                    <a:pt x="300" y="232"/>
                  </a:lnTo>
                  <a:lnTo>
                    <a:pt x="304" y="218"/>
                  </a:lnTo>
                  <a:lnTo>
                    <a:pt x="306" y="206"/>
                  </a:lnTo>
                  <a:lnTo>
                    <a:pt x="306" y="192"/>
                  </a:lnTo>
                  <a:lnTo>
                    <a:pt x="306" y="192"/>
                  </a:lnTo>
                  <a:lnTo>
                    <a:pt x="306" y="178"/>
                  </a:lnTo>
                  <a:lnTo>
                    <a:pt x="304" y="164"/>
                  </a:lnTo>
                  <a:lnTo>
                    <a:pt x="300" y="152"/>
                  </a:lnTo>
                  <a:lnTo>
                    <a:pt x="296" y="140"/>
                  </a:lnTo>
                  <a:lnTo>
                    <a:pt x="290" y="128"/>
                  </a:lnTo>
                  <a:lnTo>
                    <a:pt x="284" y="118"/>
                  </a:lnTo>
                  <a:lnTo>
                    <a:pt x="276" y="108"/>
                  </a:lnTo>
                  <a:lnTo>
                    <a:pt x="268" y="98"/>
                  </a:lnTo>
                  <a:lnTo>
                    <a:pt x="258" y="90"/>
                  </a:lnTo>
                  <a:lnTo>
                    <a:pt x="248" y="82"/>
                  </a:lnTo>
                  <a:lnTo>
                    <a:pt x="238" y="74"/>
                  </a:lnTo>
                  <a:lnTo>
                    <a:pt x="226" y="70"/>
                  </a:lnTo>
                  <a:lnTo>
                    <a:pt x="214" y="64"/>
                  </a:lnTo>
                  <a:lnTo>
                    <a:pt x="200" y="62"/>
                  </a:lnTo>
                  <a:lnTo>
                    <a:pt x="188" y="60"/>
                  </a:lnTo>
                  <a:lnTo>
                    <a:pt x="174" y="58"/>
                  </a:lnTo>
                  <a:lnTo>
                    <a:pt x="174" y="58"/>
                  </a:lnTo>
                  <a:close/>
                  <a:moveTo>
                    <a:pt x="182" y="304"/>
                  </a:moveTo>
                  <a:lnTo>
                    <a:pt x="182" y="296"/>
                  </a:lnTo>
                  <a:lnTo>
                    <a:pt x="182" y="296"/>
                  </a:lnTo>
                  <a:lnTo>
                    <a:pt x="182" y="292"/>
                  </a:lnTo>
                  <a:lnTo>
                    <a:pt x="180" y="290"/>
                  </a:lnTo>
                  <a:lnTo>
                    <a:pt x="178" y="288"/>
                  </a:lnTo>
                  <a:lnTo>
                    <a:pt x="174" y="288"/>
                  </a:lnTo>
                  <a:lnTo>
                    <a:pt x="174" y="288"/>
                  </a:lnTo>
                  <a:lnTo>
                    <a:pt x="170" y="288"/>
                  </a:lnTo>
                  <a:lnTo>
                    <a:pt x="168" y="290"/>
                  </a:lnTo>
                  <a:lnTo>
                    <a:pt x="166" y="292"/>
                  </a:lnTo>
                  <a:lnTo>
                    <a:pt x="166" y="296"/>
                  </a:lnTo>
                  <a:lnTo>
                    <a:pt x="166" y="304"/>
                  </a:lnTo>
                  <a:lnTo>
                    <a:pt x="166" y="304"/>
                  </a:lnTo>
                  <a:lnTo>
                    <a:pt x="146" y="302"/>
                  </a:lnTo>
                  <a:lnTo>
                    <a:pt x="126" y="294"/>
                  </a:lnTo>
                  <a:lnTo>
                    <a:pt x="108" y="284"/>
                  </a:lnTo>
                  <a:lnTo>
                    <a:pt x="94" y="272"/>
                  </a:lnTo>
                  <a:lnTo>
                    <a:pt x="80" y="256"/>
                  </a:lnTo>
                  <a:lnTo>
                    <a:pt x="70" y="240"/>
                  </a:lnTo>
                  <a:lnTo>
                    <a:pt x="64" y="220"/>
                  </a:lnTo>
                  <a:lnTo>
                    <a:pt x="60" y="200"/>
                  </a:lnTo>
                  <a:lnTo>
                    <a:pt x="70" y="200"/>
                  </a:lnTo>
                  <a:lnTo>
                    <a:pt x="70" y="200"/>
                  </a:lnTo>
                  <a:lnTo>
                    <a:pt x="74" y="200"/>
                  </a:lnTo>
                  <a:lnTo>
                    <a:pt x="76" y="198"/>
                  </a:lnTo>
                  <a:lnTo>
                    <a:pt x="78" y="194"/>
                  </a:lnTo>
                  <a:lnTo>
                    <a:pt x="78" y="192"/>
                  </a:lnTo>
                  <a:lnTo>
                    <a:pt x="78" y="192"/>
                  </a:lnTo>
                  <a:lnTo>
                    <a:pt x="78" y="188"/>
                  </a:lnTo>
                  <a:lnTo>
                    <a:pt x="76" y="186"/>
                  </a:lnTo>
                  <a:lnTo>
                    <a:pt x="74" y="184"/>
                  </a:lnTo>
                  <a:lnTo>
                    <a:pt x="70" y="184"/>
                  </a:lnTo>
                  <a:lnTo>
                    <a:pt x="60" y="184"/>
                  </a:lnTo>
                  <a:lnTo>
                    <a:pt x="60" y="184"/>
                  </a:lnTo>
                  <a:lnTo>
                    <a:pt x="64" y="164"/>
                  </a:lnTo>
                  <a:lnTo>
                    <a:pt x="70" y="144"/>
                  </a:lnTo>
                  <a:lnTo>
                    <a:pt x="80" y="126"/>
                  </a:lnTo>
                  <a:lnTo>
                    <a:pt x="94" y="112"/>
                  </a:lnTo>
                  <a:lnTo>
                    <a:pt x="108" y="98"/>
                  </a:lnTo>
                  <a:lnTo>
                    <a:pt x="126" y="88"/>
                  </a:lnTo>
                  <a:lnTo>
                    <a:pt x="146" y="82"/>
                  </a:lnTo>
                  <a:lnTo>
                    <a:pt x="166" y="78"/>
                  </a:lnTo>
                  <a:lnTo>
                    <a:pt x="166" y="88"/>
                  </a:lnTo>
                  <a:lnTo>
                    <a:pt x="166" y="88"/>
                  </a:lnTo>
                  <a:lnTo>
                    <a:pt x="166" y="92"/>
                  </a:lnTo>
                  <a:lnTo>
                    <a:pt x="168" y="94"/>
                  </a:lnTo>
                  <a:lnTo>
                    <a:pt x="170" y="96"/>
                  </a:lnTo>
                  <a:lnTo>
                    <a:pt x="174" y="96"/>
                  </a:lnTo>
                  <a:lnTo>
                    <a:pt x="174" y="96"/>
                  </a:lnTo>
                  <a:lnTo>
                    <a:pt x="178" y="96"/>
                  </a:lnTo>
                  <a:lnTo>
                    <a:pt x="180" y="94"/>
                  </a:lnTo>
                  <a:lnTo>
                    <a:pt x="182" y="92"/>
                  </a:lnTo>
                  <a:lnTo>
                    <a:pt x="182" y="88"/>
                  </a:lnTo>
                  <a:lnTo>
                    <a:pt x="182" y="78"/>
                  </a:lnTo>
                  <a:lnTo>
                    <a:pt x="182" y="78"/>
                  </a:lnTo>
                  <a:lnTo>
                    <a:pt x="202" y="82"/>
                  </a:lnTo>
                  <a:lnTo>
                    <a:pt x="222" y="88"/>
                  </a:lnTo>
                  <a:lnTo>
                    <a:pt x="240" y="98"/>
                  </a:lnTo>
                  <a:lnTo>
                    <a:pt x="254" y="112"/>
                  </a:lnTo>
                  <a:lnTo>
                    <a:pt x="268" y="126"/>
                  </a:lnTo>
                  <a:lnTo>
                    <a:pt x="278" y="144"/>
                  </a:lnTo>
                  <a:lnTo>
                    <a:pt x="284" y="164"/>
                  </a:lnTo>
                  <a:lnTo>
                    <a:pt x="288" y="184"/>
                  </a:lnTo>
                  <a:lnTo>
                    <a:pt x="278" y="184"/>
                  </a:lnTo>
                  <a:lnTo>
                    <a:pt x="278" y="184"/>
                  </a:lnTo>
                  <a:lnTo>
                    <a:pt x="274" y="184"/>
                  </a:lnTo>
                  <a:lnTo>
                    <a:pt x="272" y="186"/>
                  </a:lnTo>
                  <a:lnTo>
                    <a:pt x="270" y="188"/>
                  </a:lnTo>
                  <a:lnTo>
                    <a:pt x="270" y="192"/>
                  </a:lnTo>
                  <a:lnTo>
                    <a:pt x="270" y="192"/>
                  </a:lnTo>
                  <a:lnTo>
                    <a:pt x="270" y="194"/>
                  </a:lnTo>
                  <a:lnTo>
                    <a:pt x="272" y="198"/>
                  </a:lnTo>
                  <a:lnTo>
                    <a:pt x="274" y="200"/>
                  </a:lnTo>
                  <a:lnTo>
                    <a:pt x="278" y="200"/>
                  </a:lnTo>
                  <a:lnTo>
                    <a:pt x="288" y="200"/>
                  </a:lnTo>
                  <a:lnTo>
                    <a:pt x="288" y="200"/>
                  </a:lnTo>
                  <a:lnTo>
                    <a:pt x="284" y="220"/>
                  </a:lnTo>
                  <a:lnTo>
                    <a:pt x="278" y="240"/>
                  </a:lnTo>
                  <a:lnTo>
                    <a:pt x="268" y="256"/>
                  </a:lnTo>
                  <a:lnTo>
                    <a:pt x="254" y="272"/>
                  </a:lnTo>
                  <a:lnTo>
                    <a:pt x="240" y="284"/>
                  </a:lnTo>
                  <a:lnTo>
                    <a:pt x="222" y="294"/>
                  </a:lnTo>
                  <a:lnTo>
                    <a:pt x="202" y="302"/>
                  </a:lnTo>
                  <a:lnTo>
                    <a:pt x="182" y="304"/>
                  </a:lnTo>
                  <a:lnTo>
                    <a:pt x="182" y="304"/>
                  </a:lnTo>
                  <a:close/>
                  <a:moveTo>
                    <a:pt x="254" y="140"/>
                  </a:moveTo>
                  <a:lnTo>
                    <a:pt x="254" y="140"/>
                  </a:lnTo>
                  <a:lnTo>
                    <a:pt x="256" y="142"/>
                  </a:lnTo>
                  <a:lnTo>
                    <a:pt x="256" y="146"/>
                  </a:lnTo>
                  <a:lnTo>
                    <a:pt x="254" y="148"/>
                  </a:lnTo>
                  <a:lnTo>
                    <a:pt x="252" y="150"/>
                  </a:lnTo>
                  <a:lnTo>
                    <a:pt x="188" y="192"/>
                  </a:lnTo>
                  <a:lnTo>
                    <a:pt x="188" y="192"/>
                  </a:lnTo>
                  <a:lnTo>
                    <a:pt x="188" y="198"/>
                  </a:lnTo>
                  <a:lnTo>
                    <a:pt x="188" y="198"/>
                  </a:lnTo>
                  <a:lnTo>
                    <a:pt x="186" y="202"/>
                  </a:lnTo>
                  <a:lnTo>
                    <a:pt x="182" y="204"/>
                  </a:lnTo>
                  <a:lnTo>
                    <a:pt x="174" y="206"/>
                  </a:lnTo>
                  <a:lnTo>
                    <a:pt x="174" y="206"/>
                  </a:lnTo>
                  <a:lnTo>
                    <a:pt x="168" y="206"/>
                  </a:lnTo>
                  <a:lnTo>
                    <a:pt x="168" y="206"/>
                  </a:lnTo>
                  <a:lnTo>
                    <a:pt x="162" y="200"/>
                  </a:lnTo>
                  <a:lnTo>
                    <a:pt x="160" y="194"/>
                  </a:lnTo>
                  <a:lnTo>
                    <a:pt x="112" y="170"/>
                  </a:lnTo>
                  <a:lnTo>
                    <a:pt x="112" y="170"/>
                  </a:lnTo>
                  <a:lnTo>
                    <a:pt x="110" y="168"/>
                  </a:lnTo>
                  <a:lnTo>
                    <a:pt x="108" y="164"/>
                  </a:lnTo>
                  <a:lnTo>
                    <a:pt x="108" y="162"/>
                  </a:lnTo>
                  <a:lnTo>
                    <a:pt x="108" y="158"/>
                  </a:lnTo>
                  <a:lnTo>
                    <a:pt x="108" y="158"/>
                  </a:lnTo>
                  <a:lnTo>
                    <a:pt x="110" y="156"/>
                  </a:lnTo>
                  <a:lnTo>
                    <a:pt x="114" y="154"/>
                  </a:lnTo>
                  <a:lnTo>
                    <a:pt x="116" y="154"/>
                  </a:lnTo>
                  <a:lnTo>
                    <a:pt x="120" y="154"/>
                  </a:lnTo>
                  <a:lnTo>
                    <a:pt x="166" y="178"/>
                  </a:lnTo>
                  <a:lnTo>
                    <a:pt x="166" y="178"/>
                  </a:lnTo>
                  <a:lnTo>
                    <a:pt x="174" y="176"/>
                  </a:lnTo>
                  <a:lnTo>
                    <a:pt x="174" y="176"/>
                  </a:lnTo>
                  <a:lnTo>
                    <a:pt x="180" y="178"/>
                  </a:lnTo>
                  <a:lnTo>
                    <a:pt x="180" y="178"/>
                  </a:lnTo>
                  <a:lnTo>
                    <a:pt x="180" y="178"/>
                  </a:lnTo>
                  <a:lnTo>
                    <a:pt x="244" y="138"/>
                  </a:lnTo>
                  <a:lnTo>
                    <a:pt x="244" y="138"/>
                  </a:lnTo>
                  <a:lnTo>
                    <a:pt x="246" y="136"/>
                  </a:lnTo>
                  <a:lnTo>
                    <a:pt x="250" y="136"/>
                  </a:lnTo>
                  <a:lnTo>
                    <a:pt x="252" y="138"/>
                  </a:lnTo>
                  <a:lnTo>
                    <a:pt x="254" y="140"/>
                  </a:lnTo>
                  <a:lnTo>
                    <a:pt x="254" y="140"/>
                  </a:lnTo>
                  <a:close/>
                  <a:moveTo>
                    <a:pt x="326" y="150"/>
                  </a:moveTo>
                  <a:lnTo>
                    <a:pt x="326" y="150"/>
                  </a:lnTo>
                  <a:lnTo>
                    <a:pt x="322" y="154"/>
                  </a:lnTo>
                  <a:lnTo>
                    <a:pt x="322" y="154"/>
                  </a:lnTo>
                  <a:lnTo>
                    <a:pt x="316" y="136"/>
                  </a:lnTo>
                  <a:lnTo>
                    <a:pt x="308" y="118"/>
                  </a:lnTo>
                  <a:lnTo>
                    <a:pt x="296" y="100"/>
                  </a:lnTo>
                  <a:lnTo>
                    <a:pt x="284" y="86"/>
                  </a:lnTo>
                  <a:lnTo>
                    <a:pt x="268" y="72"/>
                  </a:lnTo>
                  <a:lnTo>
                    <a:pt x="252" y="60"/>
                  </a:lnTo>
                  <a:lnTo>
                    <a:pt x="234" y="52"/>
                  </a:lnTo>
                  <a:lnTo>
                    <a:pt x="216" y="44"/>
                  </a:lnTo>
                  <a:lnTo>
                    <a:pt x="216" y="44"/>
                  </a:lnTo>
                  <a:lnTo>
                    <a:pt x="218" y="42"/>
                  </a:lnTo>
                  <a:lnTo>
                    <a:pt x="218" y="42"/>
                  </a:lnTo>
                  <a:lnTo>
                    <a:pt x="230" y="32"/>
                  </a:lnTo>
                  <a:lnTo>
                    <a:pt x="242" y="26"/>
                  </a:lnTo>
                  <a:lnTo>
                    <a:pt x="258" y="22"/>
                  </a:lnTo>
                  <a:lnTo>
                    <a:pt x="272" y="20"/>
                  </a:lnTo>
                  <a:lnTo>
                    <a:pt x="286" y="22"/>
                  </a:lnTo>
                  <a:lnTo>
                    <a:pt x="300" y="26"/>
                  </a:lnTo>
                  <a:lnTo>
                    <a:pt x="314" y="32"/>
                  </a:lnTo>
                  <a:lnTo>
                    <a:pt x="326" y="42"/>
                  </a:lnTo>
                  <a:lnTo>
                    <a:pt x="326" y="42"/>
                  </a:lnTo>
                  <a:lnTo>
                    <a:pt x="336" y="54"/>
                  </a:lnTo>
                  <a:lnTo>
                    <a:pt x="342" y="68"/>
                  </a:lnTo>
                  <a:lnTo>
                    <a:pt x="346" y="82"/>
                  </a:lnTo>
                  <a:lnTo>
                    <a:pt x="348" y="96"/>
                  </a:lnTo>
                  <a:lnTo>
                    <a:pt x="346" y="112"/>
                  </a:lnTo>
                  <a:lnTo>
                    <a:pt x="342" y="126"/>
                  </a:lnTo>
                  <a:lnTo>
                    <a:pt x="336" y="138"/>
                  </a:lnTo>
                  <a:lnTo>
                    <a:pt x="326" y="150"/>
                  </a:lnTo>
                  <a:lnTo>
                    <a:pt x="326" y="150"/>
                  </a:lnTo>
                  <a:close/>
                  <a:moveTo>
                    <a:pt x="164" y="24"/>
                  </a:moveTo>
                  <a:lnTo>
                    <a:pt x="154" y="24"/>
                  </a:lnTo>
                  <a:lnTo>
                    <a:pt x="154" y="0"/>
                  </a:lnTo>
                  <a:lnTo>
                    <a:pt x="194" y="0"/>
                  </a:lnTo>
                  <a:lnTo>
                    <a:pt x="194" y="24"/>
                  </a:lnTo>
                  <a:lnTo>
                    <a:pt x="184" y="24"/>
                  </a:lnTo>
                  <a:lnTo>
                    <a:pt x="184" y="40"/>
                  </a:lnTo>
                  <a:lnTo>
                    <a:pt x="184" y="40"/>
                  </a:lnTo>
                  <a:lnTo>
                    <a:pt x="174" y="38"/>
                  </a:lnTo>
                  <a:lnTo>
                    <a:pt x="174" y="38"/>
                  </a:lnTo>
                  <a:lnTo>
                    <a:pt x="164" y="40"/>
                  </a:lnTo>
                  <a:lnTo>
                    <a:pt x="164" y="24"/>
                  </a:lnTo>
                  <a:close/>
                  <a:moveTo>
                    <a:pt x="292" y="314"/>
                  </a:moveTo>
                  <a:lnTo>
                    <a:pt x="292" y="314"/>
                  </a:lnTo>
                  <a:lnTo>
                    <a:pt x="296" y="322"/>
                  </a:lnTo>
                  <a:lnTo>
                    <a:pt x="294" y="330"/>
                  </a:lnTo>
                  <a:lnTo>
                    <a:pt x="292" y="336"/>
                  </a:lnTo>
                  <a:lnTo>
                    <a:pt x="286" y="342"/>
                  </a:lnTo>
                  <a:lnTo>
                    <a:pt x="286" y="342"/>
                  </a:lnTo>
                  <a:lnTo>
                    <a:pt x="280" y="344"/>
                  </a:lnTo>
                  <a:lnTo>
                    <a:pt x="276" y="344"/>
                  </a:lnTo>
                  <a:lnTo>
                    <a:pt x="276" y="344"/>
                  </a:lnTo>
                  <a:lnTo>
                    <a:pt x="270" y="344"/>
                  </a:lnTo>
                  <a:lnTo>
                    <a:pt x="266" y="342"/>
                  </a:lnTo>
                  <a:lnTo>
                    <a:pt x="262" y="338"/>
                  </a:lnTo>
                  <a:lnTo>
                    <a:pt x="258" y="334"/>
                  </a:lnTo>
                  <a:lnTo>
                    <a:pt x="252" y="324"/>
                  </a:lnTo>
                  <a:lnTo>
                    <a:pt x="252" y="324"/>
                  </a:lnTo>
                  <a:lnTo>
                    <a:pt x="268" y="312"/>
                  </a:lnTo>
                  <a:lnTo>
                    <a:pt x="284" y="298"/>
                  </a:lnTo>
                  <a:lnTo>
                    <a:pt x="292" y="314"/>
                  </a:lnTo>
                  <a:close/>
                  <a:moveTo>
                    <a:pt x="64" y="298"/>
                  </a:moveTo>
                  <a:lnTo>
                    <a:pt x="64" y="298"/>
                  </a:lnTo>
                  <a:lnTo>
                    <a:pt x="80" y="312"/>
                  </a:lnTo>
                  <a:lnTo>
                    <a:pt x="96" y="324"/>
                  </a:lnTo>
                  <a:lnTo>
                    <a:pt x="90" y="334"/>
                  </a:lnTo>
                  <a:lnTo>
                    <a:pt x="90" y="334"/>
                  </a:lnTo>
                  <a:lnTo>
                    <a:pt x="86" y="338"/>
                  </a:lnTo>
                  <a:lnTo>
                    <a:pt x="82" y="342"/>
                  </a:lnTo>
                  <a:lnTo>
                    <a:pt x="78" y="344"/>
                  </a:lnTo>
                  <a:lnTo>
                    <a:pt x="72" y="344"/>
                  </a:lnTo>
                  <a:lnTo>
                    <a:pt x="72" y="344"/>
                  </a:lnTo>
                  <a:lnTo>
                    <a:pt x="68" y="344"/>
                  </a:lnTo>
                  <a:lnTo>
                    <a:pt x="62" y="342"/>
                  </a:lnTo>
                  <a:lnTo>
                    <a:pt x="62" y="342"/>
                  </a:lnTo>
                  <a:lnTo>
                    <a:pt x="56" y="336"/>
                  </a:lnTo>
                  <a:lnTo>
                    <a:pt x="52" y="330"/>
                  </a:lnTo>
                  <a:lnTo>
                    <a:pt x="52" y="322"/>
                  </a:lnTo>
                  <a:lnTo>
                    <a:pt x="54" y="314"/>
                  </a:lnTo>
                  <a:lnTo>
                    <a:pt x="64" y="298"/>
                  </a:lnTo>
                  <a:close/>
                  <a:moveTo>
                    <a:pt x="26" y="154"/>
                  </a:moveTo>
                  <a:lnTo>
                    <a:pt x="26" y="154"/>
                  </a:lnTo>
                  <a:lnTo>
                    <a:pt x="22" y="150"/>
                  </a:lnTo>
                  <a:lnTo>
                    <a:pt x="22" y="150"/>
                  </a:lnTo>
                  <a:lnTo>
                    <a:pt x="12" y="138"/>
                  </a:lnTo>
                  <a:lnTo>
                    <a:pt x="6" y="126"/>
                  </a:lnTo>
                  <a:lnTo>
                    <a:pt x="2" y="112"/>
                  </a:lnTo>
                  <a:lnTo>
                    <a:pt x="0" y="96"/>
                  </a:lnTo>
                  <a:lnTo>
                    <a:pt x="2" y="82"/>
                  </a:lnTo>
                  <a:lnTo>
                    <a:pt x="6" y="68"/>
                  </a:lnTo>
                  <a:lnTo>
                    <a:pt x="12" y="54"/>
                  </a:lnTo>
                  <a:lnTo>
                    <a:pt x="22" y="42"/>
                  </a:lnTo>
                  <a:lnTo>
                    <a:pt x="22" y="42"/>
                  </a:lnTo>
                  <a:lnTo>
                    <a:pt x="34" y="32"/>
                  </a:lnTo>
                  <a:lnTo>
                    <a:pt x="48" y="26"/>
                  </a:lnTo>
                  <a:lnTo>
                    <a:pt x="62" y="22"/>
                  </a:lnTo>
                  <a:lnTo>
                    <a:pt x="76" y="20"/>
                  </a:lnTo>
                  <a:lnTo>
                    <a:pt x="90" y="22"/>
                  </a:lnTo>
                  <a:lnTo>
                    <a:pt x="106" y="26"/>
                  </a:lnTo>
                  <a:lnTo>
                    <a:pt x="118" y="32"/>
                  </a:lnTo>
                  <a:lnTo>
                    <a:pt x="130" y="42"/>
                  </a:lnTo>
                  <a:lnTo>
                    <a:pt x="130" y="42"/>
                  </a:lnTo>
                  <a:lnTo>
                    <a:pt x="132" y="44"/>
                  </a:lnTo>
                  <a:lnTo>
                    <a:pt x="132" y="44"/>
                  </a:lnTo>
                  <a:lnTo>
                    <a:pt x="114" y="52"/>
                  </a:lnTo>
                  <a:lnTo>
                    <a:pt x="96" y="60"/>
                  </a:lnTo>
                  <a:lnTo>
                    <a:pt x="80" y="72"/>
                  </a:lnTo>
                  <a:lnTo>
                    <a:pt x="64" y="86"/>
                  </a:lnTo>
                  <a:lnTo>
                    <a:pt x="52" y="100"/>
                  </a:lnTo>
                  <a:lnTo>
                    <a:pt x="40" y="118"/>
                  </a:lnTo>
                  <a:lnTo>
                    <a:pt x="32" y="136"/>
                  </a:lnTo>
                  <a:lnTo>
                    <a:pt x="26" y="154"/>
                  </a:lnTo>
                  <a:lnTo>
                    <a:pt x="26" y="154"/>
                  </a:lnTo>
                  <a:close/>
                </a:path>
              </a:pathLst>
            </a:custGeom>
            <a:grpFill/>
            <a:ln w="9525">
              <a:solidFill>
                <a:srgbClr val="0099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6A737B"/>
                </a:solidFill>
                <a:effectLst/>
                <a:uLnTx/>
                <a:uFillTx/>
                <a:latin typeface="Calibri"/>
                <a:ea typeface="+mn-ea"/>
                <a:cs typeface="+mn-cs"/>
              </a:endParaRPr>
            </a:p>
          </p:txBody>
        </p:sp>
      </p:grpSp>
      <p:sp>
        <p:nvSpPr>
          <p:cNvPr id="32" name="TextBox 31">
            <a:extLst>
              <a:ext uri="{FF2B5EF4-FFF2-40B4-BE49-F238E27FC236}">
                <a16:creationId xmlns:a16="http://schemas.microsoft.com/office/drawing/2014/main" id="{6D678742-E72E-4AB3-89A0-33F7C00A69EA}"/>
              </a:ext>
            </a:extLst>
          </p:cNvPr>
          <p:cNvSpPr txBox="1"/>
          <p:nvPr/>
        </p:nvSpPr>
        <p:spPr>
          <a:xfrm>
            <a:off x="772008" y="1226391"/>
            <a:ext cx="2236305" cy="267766"/>
          </a:xfrm>
          <a:prstGeom prst="rect">
            <a:avLst/>
          </a:prstGeom>
          <a:noFill/>
        </p:spPr>
        <p:txBody>
          <a:bodyPr wrap="square" rtlCol="0">
            <a:spAutoFit/>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kumimoji="0" lang="en-US" sz="1200" b="1" i="0" u="none" strike="noStrike" kern="1200" cap="none" spc="0" normalizeH="0" baseline="0" noProof="0">
                <a:ln>
                  <a:noFill/>
                </a:ln>
                <a:solidFill>
                  <a:srgbClr val="6A737B"/>
                </a:solidFill>
                <a:effectLst/>
                <a:uLnTx/>
                <a:uFillTx/>
                <a:latin typeface="Arial" panose="020B0604020202020204" pitchFamily="34" charset="0"/>
                <a:ea typeface="+mn-ea"/>
                <a:cs typeface="Arial" panose="020B0604020202020204" pitchFamily="34" charset="0"/>
              </a:rPr>
              <a:t>Realtime tracking</a:t>
            </a:r>
          </a:p>
        </p:txBody>
      </p:sp>
      <p:sp>
        <p:nvSpPr>
          <p:cNvPr id="33" name="TextBox 32">
            <a:extLst>
              <a:ext uri="{FF2B5EF4-FFF2-40B4-BE49-F238E27FC236}">
                <a16:creationId xmlns:a16="http://schemas.microsoft.com/office/drawing/2014/main" id="{45DFC7BB-1DA1-4F09-BE70-716B4A488DF5}"/>
              </a:ext>
            </a:extLst>
          </p:cNvPr>
          <p:cNvSpPr txBox="1"/>
          <p:nvPr/>
        </p:nvSpPr>
        <p:spPr>
          <a:xfrm>
            <a:off x="8389346" y="1167031"/>
            <a:ext cx="2731081" cy="267766"/>
          </a:xfrm>
          <a:prstGeom prst="rect">
            <a:avLst/>
          </a:prstGeom>
          <a:noFill/>
        </p:spPr>
        <p:txBody>
          <a:bodyPr wrap="square" rtlCol="0">
            <a:spAutoFit/>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kumimoji="0" lang="en-US" sz="1200" b="1" i="0" u="none" strike="noStrike" kern="1200" cap="none" spc="0" normalizeH="0" baseline="0" noProof="0">
                <a:ln>
                  <a:noFill/>
                </a:ln>
                <a:solidFill>
                  <a:srgbClr val="6A737B"/>
                </a:solidFill>
                <a:effectLst/>
                <a:uLnTx/>
                <a:uFillTx/>
                <a:latin typeface="Arial" panose="020B0604020202020204" pitchFamily="34" charset="0"/>
                <a:ea typeface="+mn-ea"/>
                <a:cs typeface="Arial" panose="020B0604020202020204" pitchFamily="34" charset="0"/>
              </a:rPr>
              <a:t>Tax Filing</a:t>
            </a:r>
          </a:p>
        </p:txBody>
      </p:sp>
      <p:sp>
        <p:nvSpPr>
          <p:cNvPr id="34" name="TextBox 33">
            <a:extLst>
              <a:ext uri="{FF2B5EF4-FFF2-40B4-BE49-F238E27FC236}">
                <a16:creationId xmlns:a16="http://schemas.microsoft.com/office/drawing/2014/main" id="{5902B7B7-2CE9-437E-B669-F5B741CB2AF5}"/>
              </a:ext>
            </a:extLst>
          </p:cNvPr>
          <p:cNvSpPr txBox="1"/>
          <p:nvPr/>
        </p:nvSpPr>
        <p:spPr>
          <a:xfrm>
            <a:off x="808519" y="2236766"/>
            <a:ext cx="7159314" cy="297004"/>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grpSp>
        <p:nvGrpSpPr>
          <p:cNvPr id="35" name="Group 34">
            <a:extLst>
              <a:ext uri="{FF2B5EF4-FFF2-40B4-BE49-F238E27FC236}">
                <a16:creationId xmlns:a16="http://schemas.microsoft.com/office/drawing/2014/main" id="{A5F24811-FD9D-43B5-B5E1-05EE6F650549}"/>
              </a:ext>
            </a:extLst>
          </p:cNvPr>
          <p:cNvGrpSpPr/>
          <p:nvPr/>
        </p:nvGrpSpPr>
        <p:grpSpPr>
          <a:xfrm>
            <a:off x="600010" y="5191966"/>
            <a:ext cx="11009376" cy="1531466"/>
            <a:chOff x="461074" y="5048442"/>
            <a:chExt cx="11009376" cy="1281615"/>
          </a:xfrm>
        </p:grpSpPr>
        <p:sp>
          <p:nvSpPr>
            <p:cNvPr id="36" name="Rectangle 35">
              <a:extLst>
                <a:ext uri="{FF2B5EF4-FFF2-40B4-BE49-F238E27FC236}">
                  <a16:creationId xmlns:a16="http://schemas.microsoft.com/office/drawing/2014/main" id="{137FCB29-05D6-4F01-BA6B-DED36EA6DF8A}"/>
                </a:ext>
              </a:extLst>
            </p:cNvPr>
            <p:cNvSpPr/>
            <p:nvPr/>
          </p:nvSpPr>
          <p:spPr>
            <a:xfrm>
              <a:off x="461074" y="5048442"/>
              <a:ext cx="11009376" cy="1281615"/>
            </a:xfrm>
            <a:prstGeom prst="rect">
              <a:avLst/>
            </a:prstGeom>
            <a:solidFill>
              <a:schemeClr val="accent4">
                <a:lumMod val="20000"/>
                <a:lumOff val="8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36"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a:extLst>
                <a:ext uri="{FF2B5EF4-FFF2-40B4-BE49-F238E27FC236}">
                  <a16:creationId xmlns:a16="http://schemas.microsoft.com/office/drawing/2014/main" id="{1CB8F4D4-3BC6-4D97-B8BE-5F0265E50170}"/>
                </a:ext>
              </a:extLst>
            </p:cNvPr>
            <p:cNvSpPr/>
            <p:nvPr/>
          </p:nvSpPr>
          <p:spPr>
            <a:xfrm>
              <a:off x="467263" y="5049169"/>
              <a:ext cx="189336" cy="128016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Narrow" panose="020B0606020202030204" pitchFamily="34" charset="0"/>
                  <a:ea typeface="+mn-ea"/>
                  <a:cs typeface="+mn-cs"/>
                </a:rPr>
                <a:t>Data / Capabilities</a:t>
              </a:r>
            </a:p>
          </p:txBody>
        </p:sp>
      </p:grpSp>
      <p:sp>
        <p:nvSpPr>
          <p:cNvPr id="38" name="Rounded Rectangle 21">
            <a:extLst>
              <a:ext uri="{FF2B5EF4-FFF2-40B4-BE49-F238E27FC236}">
                <a16:creationId xmlns:a16="http://schemas.microsoft.com/office/drawing/2014/main" id="{FE49BEAA-FBA0-4F00-95EC-F55C6660072C}"/>
              </a:ext>
            </a:extLst>
          </p:cNvPr>
          <p:cNvSpPr/>
          <p:nvPr/>
        </p:nvSpPr>
        <p:spPr>
          <a:xfrm>
            <a:off x="1005222" y="5408829"/>
            <a:ext cx="1879398" cy="305999"/>
          </a:xfrm>
          <a:prstGeom prst="roundRect">
            <a:avLst/>
          </a:prstGeom>
          <a:solidFill>
            <a:srgbClr val="00A221"/>
          </a:solidFill>
          <a:ln w="12700">
            <a:noFill/>
          </a:ln>
          <a:effectLst/>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TD Investments Data (</a:t>
            </a:r>
            <a:r>
              <a:rPr kumimoji="0" lang="en-US" sz="900" b="0" i="0" u="none" strike="noStrike" kern="1200" cap="none" spc="0" normalizeH="0" baseline="0" noProof="0" err="1">
                <a:ln>
                  <a:noFill/>
                </a:ln>
                <a:solidFill>
                  <a:srgbClr val="FFFFFF"/>
                </a:solidFill>
                <a:effectLst/>
                <a:uLnTx/>
                <a:uFillTx/>
                <a:latin typeface="Arial"/>
                <a:ea typeface="+mn-ea"/>
                <a:cs typeface="+mn-cs"/>
              </a:rPr>
              <a:t>WebBroker</a:t>
            </a:r>
            <a:r>
              <a:rPr kumimoji="0" lang="en-US" sz="900" b="0" i="0" u="none" strike="noStrike" kern="1200" cap="none" spc="0" normalizeH="0" baseline="0" noProof="0">
                <a:ln>
                  <a:noFill/>
                </a:ln>
                <a:solidFill>
                  <a:srgbClr val="FFFFFF"/>
                </a:solidFill>
                <a:effectLst/>
                <a:uLnTx/>
                <a:uFillTx/>
                <a:latin typeface="Arial"/>
                <a:ea typeface="+mn-ea"/>
                <a:cs typeface="+mn-cs"/>
              </a:rPr>
              <a:t>, MHA, etc.)*</a:t>
            </a:r>
          </a:p>
        </p:txBody>
      </p:sp>
      <p:sp>
        <p:nvSpPr>
          <p:cNvPr id="39" name="Rounded Rectangle 21">
            <a:extLst>
              <a:ext uri="{FF2B5EF4-FFF2-40B4-BE49-F238E27FC236}">
                <a16:creationId xmlns:a16="http://schemas.microsoft.com/office/drawing/2014/main" id="{C52E582F-90D4-42CE-8113-6A4ABED4D77E}"/>
              </a:ext>
            </a:extLst>
          </p:cNvPr>
          <p:cNvSpPr/>
          <p:nvPr/>
        </p:nvSpPr>
        <p:spPr>
          <a:xfrm>
            <a:off x="1000577" y="5780201"/>
            <a:ext cx="1892223" cy="305999"/>
          </a:xfrm>
          <a:prstGeom prst="roundRect">
            <a:avLst/>
          </a:prstGeom>
          <a:solidFill>
            <a:srgbClr val="00A221"/>
          </a:solidFill>
          <a:ln w="12700">
            <a:noFill/>
          </a:ln>
          <a:effectLst/>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OFI Investments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(Manual Entry, NOA, etc.)</a:t>
            </a:r>
          </a:p>
        </p:txBody>
      </p:sp>
      <p:sp>
        <p:nvSpPr>
          <p:cNvPr id="40" name="Rounded Rectangle 21">
            <a:extLst>
              <a:ext uri="{FF2B5EF4-FFF2-40B4-BE49-F238E27FC236}">
                <a16:creationId xmlns:a16="http://schemas.microsoft.com/office/drawing/2014/main" id="{8BFE51EA-58E4-42F2-8876-68D44E32CF83}"/>
              </a:ext>
            </a:extLst>
          </p:cNvPr>
          <p:cNvSpPr/>
          <p:nvPr/>
        </p:nvSpPr>
        <p:spPr>
          <a:xfrm>
            <a:off x="8980045" y="5780201"/>
            <a:ext cx="1879398" cy="305999"/>
          </a:xfrm>
          <a:prstGeom prst="roundRect">
            <a:avLst/>
          </a:prstGeom>
          <a:solidFill>
            <a:schemeClr val="tx1"/>
          </a:solidFill>
          <a:ln w="12700">
            <a:noFill/>
          </a:ln>
          <a:effectLst/>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Partner's Tax solution</a:t>
            </a:r>
          </a:p>
        </p:txBody>
      </p:sp>
      <p:sp>
        <p:nvSpPr>
          <p:cNvPr id="41" name="Rounded Rectangle 21">
            <a:extLst>
              <a:ext uri="{FF2B5EF4-FFF2-40B4-BE49-F238E27FC236}">
                <a16:creationId xmlns:a16="http://schemas.microsoft.com/office/drawing/2014/main" id="{39F176D8-89D2-4FF7-8105-2B74C6AB82C1}"/>
              </a:ext>
            </a:extLst>
          </p:cNvPr>
          <p:cNvSpPr/>
          <p:nvPr/>
        </p:nvSpPr>
        <p:spPr>
          <a:xfrm>
            <a:off x="8980045" y="5408829"/>
            <a:ext cx="1879398" cy="305999"/>
          </a:xfrm>
          <a:prstGeom prst="roundRect">
            <a:avLst/>
          </a:prstGeom>
          <a:solidFill>
            <a:srgbClr val="00A221"/>
          </a:solidFill>
          <a:ln w="12700">
            <a:noFill/>
          </a:ln>
          <a:effectLst/>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CRA Data / TD Data</a:t>
            </a:r>
          </a:p>
        </p:txBody>
      </p:sp>
      <p:sp>
        <p:nvSpPr>
          <p:cNvPr id="42" name="Rounded Rectangle 19">
            <a:extLst>
              <a:ext uri="{FF2B5EF4-FFF2-40B4-BE49-F238E27FC236}">
                <a16:creationId xmlns:a16="http://schemas.microsoft.com/office/drawing/2014/main" id="{7D9C1213-D17C-4845-B0A8-55D3C3338DA0}"/>
              </a:ext>
            </a:extLst>
          </p:cNvPr>
          <p:cNvSpPr/>
          <p:nvPr/>
        </p:nvSpPr>
        <p:spPr>
          <a:xfrm>
            <a:off x="1000576" y="3386654"/>
            <a:ext cx="10551068" cy="243777"/>
          </a:xfrm>
          <a:prstGeom prst="round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9717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TD Tax Hub – Supporting Canadians with continuous insights and integrated experience to simplify tax filing process</a:t>
            </a:r>
          </a:p>
        </p:txBody>
      </p:sp>
      <p:cxnSp>
        <p:nvCxnSpPr>
          <p:cNvPr id="43" name="Straight Connector 42">
            <a:extLst>
              <a:ext uri="{FF2B5EF4-FFF2-40B4-BE49-F238E27FC236}">
                <a16:creationId xmlns:a16="http://schemas.microsoft.com/office/drawing/2014/main" id="{A1AD72DE-772A-4731-A760-EC6C891345A6}"/>
              </a:ext>
            </a:extLst>
          </p:cNvPr>
          <p:cNvCxnSpPr>
            <a:cxnSpLocks/>
          </p:cNvCxnSpPr>
          <p:nvPr/>
        </p:nvCxnSpPr>
        <p:spPr>
          <a:xfrm>
            <a:off x="4918256" y="4324259"/>
            <a:ext cx="1166261" cy="0"/>
          </a:xfrm>
          <a:prstGeom prst="line">
            <a:avLst/>
          </a:prstGeom>
          <a:ln w="19050">
            <a:solidFill>
              <a:srgbClr val="86BC25"/>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CFDA98A4-0FCD-454B-82EE-4E783606C8C0}"/>
              </a:ext>
            </a:extLst>
          </p:cNvPr>
          <p:cNvSpPr/>
          <p:nvPr/>
        </p:nvSpPr>
        <p:spPr>
          <a:xfrm>
            <a:off x="600011" y="3331895"/>
            <a:ext cx="213420" cy="1801368"/>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Narrow" panose="020B0606020202030204" pitchFamily="34" charset="0"/>
                <a:ea typeface="+mn-ea"/>
                <a:cs typeface="+mn-cs"/>
              </a:rPr>
              <a:t>User Experience Example</a:t>
            </a:r>
          </a:p>
        </p:txBody>
      </p:sp>
      <p:grpSp>
        <p:nvGrpSpPr>
          <p:cNvPr id="45" name="Group 44">
            <a:extLst>
              <a:ext uri="{FF2B5EF4-FFF2-40B4-BE49-F238E27FC236}">
                <a16:creationId xmlns:a16="http://schemas.microsoft.com/office/drawing/2014/main" id="{CE7BCCB5-A851-4CEE-8B6D-70CD98BCAD59}"/>
              </a:ext>
            </a:extLst>
          </p:cNvPr>
          <p:cNvGrpSpPr/>
          <p:nvPr/>
        </p:nvGrpSpPr>
        <p:grpSpPr>
          <a:xfrm>
            <a:off x="1092560" y="3821338"/>
            <a:ext cx="1444752" cy="1053166"/>
            <a:chOff x="941702" y="3605797"/>
            <a:chExt cx="1411420" cy="1054542"/>
          </a:xfrm>
        </p:grpSpPr>
        <p:sp>
          <p:nvSpPr>
            <p:cNvPr id="46" name="Rounded Rectangle 19">
              <a:extLst>
                <a:ext uri="{FF2B5EF4-FFF2-40B4-BE49-F238E27FC236}">
                  <a16:creationId xmlns:a16="http://schemas.microsoft.com/office/drawing/2014/main" id="{92EB23D5-AB4F-42DC-AD5F-99EDDE960819}"/>
                </a:ext>
              </a:extLst>
            </p:cNvPr>
            <p:cNvSpPr/>
            <p:nvPr/>
          </p:nvSpPr>
          <p:spPr>
            <a:xfrm>
              <a:off x="941702" y="3605797"/>
              <a:ext cx="1411420" cy="1007154"/>
            </a:xfrm>
            <a:prstGeom prst="roundRect">
              <a:avLst/>
            </a:prstGeom>
            <a:solidFill>
              <a:schemeClr val="bg1"/>
            </a:solidFill>
            <a:ln w="1905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36" b="0" i="0" u="none" strike="noStrike" kern="1200" cap="none" spc="0" normalizeH="0" baseline="0" noProof="0">
                <a:ln>
                  <a:noFill/>
                </a:ln>
                <a:solidFill>
                  <a:prstClr val="white"/>
                </a:solidFill>
                <a:effectLst/>
                <a:uLnTx/>
                <a:uFillTx/>
                <a:latin typeface="Calibri"/>
                <a:ea typeface="+mn-ea"/>
                <a:cs typeface="+mn-cs"/>
              </a:endParaRPr>
            </a:p>
          </p:txBody>
        </p:sp>
        <p:sp>
          <p:nvSpPr>
            <p:cNvPr id="47" name="TextBox 46">
              <a:extLst>
                <a:ext uri="{FF2B5EF4-FFF2-40B4-BE49-F238E27FC236}">
                  <a16:creationId xmlns:a16="http://schemas.microsoft.com/office/drawing/2014/main" id="{F2C84B7C-4EB6-460B-A2E6-C5A6E93B3C0F}"/>
                </a:ext>
              </a:extLst>
            </p:cNvPr>
            <p:cNvSpPr txBox="1"/>
            <p:nvPr/>
          </p:nvSpPr>
          <p:spPr>
            <a:xfrm>
              <a:off x="1362967" y="3643349"/>
              <a:ext cx="984019" cy="101699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6A737B"/>
                  </a:solidFill>
                  <a:effectLst/>
                  <a:uLnTx/>
                  <a:uFillTx/>
                  <a:latin typeface="Calibri"/>
                  <a:ea typeface="+mn-ea"/>
                  <a:cs typeface="+mn-cs"/>
                </a:rPr>
                <a:t>Reviewing real time information, customer remains aware of their remaining contribution room and can plan for taxes accordingly</a:t>
              </a:r>
            </a:p>
          </p:txBody>
        </p:sp>
      </p:grpSp>
      <p:cxnSp>
        <p:nvCxnSpPr>
          <p:cNvPr id="49" name="Straight Connector 48">
            <a:extLst>
              <a:ext uri="{FF2B5EF4-FFF2-40B4-BE49-F238E27FC236}">
                <a16:creationId xmlns:a16="http://schemas.microsoft.com/office/drawing/2014/main" id="{D35D1C1F-2DB2-42D1-83C8-283668D3D397}"/>
              </a:ext>
            </a:extLst>
          </p:cNvPr>
          <p:cNvCxnSpPr>
            <a:cxnSpLocks/>
          </p:cNvCxnSpPr>
          <p:nvPr/>
        </p:nvCxnSpPr>
        <p:spPr>
          <a:xfrm flipV="1">
            <a:off x="2552229" y="4324259"/>
            <a:ext cx="1097280" cy="1"/>
          </a:xfrm>
          <a:prstGeom prst="line">
            <a:avLst/>
          </a:prstGeom>
          <a:ln w="19050">
            <a:solidFill>
              <a:srgbClr val="86BC25"/>
            </a:solidFill>
          </a:ln>
        </p:spPr>
        <p:style>
          <a:lnRef idx="1">
            <a:schemeClr val="accent1"/>
          </a:lnRef>
          <a:fillRef idx="0">
            <a:schemeClr val="accent1"/>
          </a:fillRef>
          <a:effectRef idx="0">
            <a:schemeClr val="accent1"/>
          </a:effectRef>
          <a:fontRef idx="minor">
            <a:schemeClr val="tx1"/>
          </a:fontRef>
        </p:style>
      </p:cxnSp>
      <p:sp>
        <p:nvSpPr>
          <p:cNvPr id="50" name="Chevron 292">
            <a:extLst>
              <a:ext uri="{FF2B5EF4-FFF2-40B4-BE49-F238E27FC236}">
                <a16:creationId xmlns:a16="http://schemas.microsoft.com/office/drawing/2014/main" id="{9A5C6D36-3825-4F81-9496-67AE05312BE5}"/>
              </a:ext>
            </a:extLst>
          </p:cNvPr>
          <p:cNvSpPr/>
          <p:nvPr/>
        </p:nvSpPr>
        <p:spPr>
          <a:xfrm>
            <a:off x="2806558" y="4278735"/>
            <a:ext cx="57542" cy="91049"/>
          </a:xfrm>
          <a:prstGeom prst="chevron">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36" b="0" i="0" u="none" strike="noStrike" kern="1200" cap="none" spc="0" normalizeH="0" baseline="0" noProof="0">
              <a:ln>
                <a:noFill/>
              </a:ln>
              <a:solidFill>
                <a:srgbClr val="6A737B"/>
              </a:solidFill>
              <a:effectLst/>
              <a:uLnTx/>
              <a:uFillTx/>
              <a:latin typeface="Calibri"/>
              <a:ea typeface="+mn-ea"/>
              <a:cs typeface="+mn-cs"/>
            </a:endParaRPr>
          </a:p>
        </p:txBody>
      </p:sp>
      <p:sp>
        <p:nvSpPr>
          <p:cNvPr id="51" name="TextBox 50">
            <a:extLst>
              <a:ext uri="{FF2B5EF4-FFF2-40B4-BE49-F238E27FC236}">
                <a16:creationId xmlns:a16="http://schemas.microsoft.com/office/drawing/2014/main" id="{AF923B5B-B7CF-4987-8B4E-425E11F9E5CD}"/>
              </a:ext>
            </a:extLst>
          </p:cNvPr>
          <p:cNvSpPr txBox="1"/>
          <p:nvPr/>
        </p:nvSpPr>
        <p:spPr>
          <a:xfrm>
            <a:off x="5639965" y="1157002"/>
            <a:ext cx="2375453" cy="443198"/>
          </a:xfrm>
          <a:prstGeom prst="rect">
            <a:avLst/>
          </a:prstGeom>
          <a:noFill/>
        </p:spPr>
        <p:txBody>
          <a:bodyPr wrap="square" rtlCol="0">
            <a:spAutoFit/>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kumimoji="0" lang="en-US" sz="1200" b="1" i="0" u="none" strike="noStrike" kern="1200" cap="none" spc="0" normalizeH="0" baseline="0" noProof="0">
                <a:ln>
                  <a:noFill/>
                </a:ln>
                <a:solidFill>
                  <a:srgbClr val="6A737B"/>
                </a:solidFill>
                <a:effectLst/>
                <a:uLnTx/>
                <a:uFillTx/>
                <a:latin typeface="Arial" panose="020B0604020202020204" pitchFamily="34" charset="0"/>
                <a:ea typeface="+mn-ea"/>
                <a:cs typeface="Arial" panose="020B0604020202020204" pitchFamily="34" charset="0"/>
              </a:rPr>
              <a:t>Continuous collection of digital receipts</a:t>
            </a:r>
          </a:p>
        </p:txBody>
      </p:sp>
      <p:sp>
        <p:nvSpPr>
          <p:cNvPr id="52" name="TextBox 51">
            <a:extLst>
              <a:ext uri="{FF2B5EF4-FFF2-40B4-BE49-F238E27FC236}">
                <a16:creationId xmlns:a16="http://schemas.microsoft.com/office/drawing/2014/main" id="{01B4C1C6-D0FC-46B2-B020-5144A3A9FB4C}"/>
              </a:ext>
            </a:extLst>
          </p:cNvPr>
          <p:cNvSpPr txBox="1"/>
          <p:nvPr/>
        </p:nvSpPr>
        <p:spPr>
          <a:xfrm>
            <a:off x="5538369" y="2217199"/>
            <a:ext cx="2503717" cy="969496"/>
          </a:xfrm>
          <a:prstGeom prst="rect">
            <a:avLst/>
          </a:prstGeom>
          <a:noFill/>
        </p:spPr>
        <p:txBody>
          <a:bodyPr wrap="square" rtlCol="0">
            <a:spAutoFit/>
          </a:bodyPr>
          <a:lstStyle/>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rPr>
              <a:t>Mark and categorize digital transactions and receipts for deductions</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rPr>
              <a:t>Categorization based on available options</a:t>
            </a:r>
          </a:p>
        </p:txBody>
      </p:sp>
      <p:grpSp>
        <p:nvGrpSpPr>
          <p:cNvPr id="53" name="Group 52">
            <a:extLst>
              <a:ext uri="{FF2B5EF4-FFF2-40B4-BE49-F238E27FC236}">
                <a16:creationId xmlns:a16="http://schemas.microsoft.com/office/drawing/2014/main" id="{1A322C31-7445-480F-BB42-56F4D169F950}"/>
              </a:ext>
            </a:extLst>
          </p:cNvPr>
          <p:cNvGrpSpPr/>
          <p:nvPr/>
        </p:nvGrpSpPr>
        <p:grpSpPr>
          <a:xfrm>
            <a:off x="6484227" y="1580873"/>
            <a:ext cx="612000" cy="612000"/>
            <a:chOff x="4091659" y="5907019"/>
            <a:chExt cx="612000" cy="612000"/>
          </a:xfrm>
          <a:solidFill>
            <a:schemeClr val="bg1"/>
          </a:solidFill>
        </p:grpSpPr>
        <p:sp>
          <p:nvSpPr>
            <p:cNvPr id="54" name="Oval 53">
              <a:extLst>
                <a:ext uri="{FF2B5EF4-FFF2-40B4-BE49-F238E27FC236}">
                  <a16:creationId xmlns:a16="http://schemas.microsoft.com/office/drawing/2014/main" id="{4430E943-0122-48FF-8C12-680C81CCFEC5}"/>
                </a:ext>
              </a:extLst>
            </p:cNvPr>
            <p:cNvSpPr/>
            <p:nvPr/>
          </p:nvSpPr>
          <p:spPr bwMode="ltGray">
            <a:xfrm>
              <a:off x="4091659" y="5907019"/>
              <a:ext cx="612000" cy="612000"/>
            </a:xfrm>
            <a:prstGeom prst="ellipse">
              <a:avLst/>
            </a:prstGeom>
            <a:grpFill/>
            <a:ln w="317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err="1">
                <a:ln>
                  <a:noFill/>
                </a:ln>
                <a:solidFill>
                  <a:prstClr val="white"/>
                </a:solidFill>
                <a:effectLst/>
                <a:uLnTx/>
                <a:uFillTx/>
                <a:latin typeface="Georgia" pitchFamily="18" charset="0"/>
                <a:ea typeface="+mn-ea"/>
                <a:cs typeface="+mn-cs"/>
              </a:endParaRPr>
            </a:p>
          </p:txBody>
        </p:sp>
        <p:sp>
          <p:nvSpPr>
            <p:cNvPr id="55" name="Freeform 4840">
              <a:extLst>
                <a:ext uri="{FF2B5EF4-FFF2-40B4-BE49-F238E27FC236}">
                  <a16:creationId xmlns:a16="http://schemas.microsoft.com/office/drawing/2014/main" id="{C8BA4AF0-3EC5-4F8A-A737-CC6835805273}"/>
                </a:ext>
              </a:extLst>
            </p:cNvPr>
            <p:cNvSpPr>
              <a:spLocks noEditPoints="1"/>
            </p:cNvSpPr>
            <p:nvPr/>
          </p:nvSpPr>
          <p:spPr bwMode="auto">
            <a:xfrm>
              <a:off x="4242899" y="5995064"/>
              <a:ext cx="357646" cy="452026"/>
            </a:xfrm>
            <a:custGeom>
              <a:avLst/>
              <a:gdLst>
                <a:gd name="T0" fmla="*/ 120 w 288"/>
                <a:gd name="T1" fmla="*/ 84 h 364"/>
                <a:gd name="T2" fmla="*/ 96 w 288"/>
                <a:gd name="T3" fmla="*/ 74 h 364"/>
                <a:gd name="T4" fmla="*/ 106 w 288"/>
                <a:gd name="T5" fmla="*/ 52 h 364"/>
                <a:gd name="T6" fmla="*/ 130 w 288"/>
                <a:gd name="T7" fmla="*/ 62 h 364"/>
                <a:gd name="T8" fmla="*/ 74 w 288"/>
                <a:gd name="T9" fmla="*/ 52 h 364"/>
                <a:gd name="T10" fmla="*/ 50 w 288"/>
                <a:gd name="T11" fmla="*/ 58 h 364"/>
                <a:gd name="T12" fmla="*/ 54 w 288"/>
                <a:gd name="T13" fmla="*/ 82 h 364"/>
                <a:gd name="T14" fmla="*/ 80 w 288"/>
                <a:gd name="T15" fmla="*/ 78 h 364"/>
                <a:gd name="T16" fmla="*/ 148 w 288"/>
                <a:gd name="T17" fmla="*/ 54 h 364"/>
                <a:gd name="T18" fmla="*/ 148 w 288"/>
                <a:gd name="T19" fmla="*/ 80 h 364"/>
                <a:gd name="T20" fmla="*/ 174 w 288"/>
                <a:gd name="T21" fmla="*/ 80 h 364"/>
                <a:gd name="T22" fmla="*/ 174 w 288"/>
                <a:gd name="T23" fmla="*/ 54 h 364"/>
                <a:gd name="T24" fmla="*/ 128 w 288"/>
                <a:gd name="T25" fmla="*/ 106 h 364"/>
                <a:gd name="T26" fmla="*/ 102 w 288"/>
                <a:gd name="T27" fmla="*/ 100 h 364"/>
                <a:gd name="T28" fmla="*/ 98 w 288"/>
                <a:gd name="T29" fmla="*/ 126 h 364"/>
                <a:gd name="T30" fmla="*/ 122 w 288"/>
                <a:gd name="T31" fmla="*/ 130 h 364"/>
                <a:gd name="T32" fmla="*/ 82 w 288"/>
                <a:gd name="T33" fmla="*/ 110 h 364"/>
                <a:gd name="T34" fmla="*/ 58 w 288"/>
                <a:gd name="T35" fmla="*/ 100 h 364"/>
                <a:gd name="T36" fmla="*/ 48 w 288"/>
                <a:gd name="T37" fmla="*/ 122 h 364"/>
                <a:gd name="T38" fmla="*/ 72 w 288"/>
                <a:gd name="T39" fmla="*/ 132 h 364"/>
                <a:gd name="T40" fmla="*/ 120 w 288"/>
                <a:gd name="T41" fmla="*/ 148 h 364"/>
                <a:gd name="T42" fmla="*/ 96 w 288"/>
                <a:gd name="T43" fmla="*/ 158 h 364"/>
                <a:gd name="T44" fmla="*/ 106 w 288"/>
                <a:gd name="T45" fmla="*/ 180 h 364"/>
                <a:gd name="T46" fmla="*/ 130 w 288"/>
                <a:gd name="T47" fmla="*/ 170 h 364"/>
                <a:gd name="T48" fmla="*/ 120 w 288"/>
                <a:gd name="T49" fmla="*/ 148 h 364"/>
                <a:gd name="T50" fmla="*/ 52 w 288"/>
                <a:gd name="T51" fmla="*/ 150 h 364"/>
                <a:gd name="T52" fmla="*/ 52 w 288"/>
                <a:gd name="T53" fmla="*/ 176 h 364"/>
                <a:gd name="T54" fmla="*/ 78 w 288"/>
                <a:gd name="T55" fmla="*/ 176 h 364"/>
                <a:gd name="T56" fmla="*/ 78 w 288"/>
                <a:gd name="T57" fmla="*/ 150 h 364"/>
                <a:gd name="T58" fmla="*/ 216 w 288"/>
                <a:gd name="T59" fmla="*/ 348 h 364"/>
                <a:gd name="T60" fmla="*/ 40 w 288"/>
                <a:gd name="T61" fmla="*/ 364 h 364"/>
                <a:gd name="T62" fmla="*/ 8 w 288"/>
                <a:gd name="T63" fmla="*/ 346 h 364"/>
                <a:gd name="T64" fmla="*/ 2 w 288"/>
                <a:gd name="T65" fmla="*/ 32 h 364"/>
                <a:gd name="T66" fmla="*/ 32 w 288"/>
                <a:gd name="T67" fmla="*/ 0 h 364"/>
                <a:gd name="T68" fmla="*/ 208 w 288"/>
                <a:gd name="T69" fmla="*/ 6 h 364"/>
                <a:gd name="T70" fmla="*/ 224 w 288"/>
                <a:gd name="T71" fmla="*/ 158 h 364"/>
                <a:gd name="T72" fmla="*/ 206 w 288"/>
                <a:gd name="T73" fmla="*/ 148 h 364"/>
                <a:gd name="T74" fmla="*/ 194 w 288"/>
                <a:gd name="T75" fmla="*/ 36 h 364"/>
                <a:gd name="T76" fmla="*/ 36 w 288"/>
                <a:gd name="T77" fmla="*/ 30 h 364"/>
                <a:gd name="T78" fmla="*/ 32 w 288"/>
                <a:gd name="T79" fmla="*/ 274 h 364"/>
                <a:gd name="T80" fmla="*/ 156 w 288"/>
                <a:gd name="T81" fmla="*/ 324 h 364"/>
                <a:gd name="T82" fmla="*/ 216 w 288"/>
                <a:gd name="T83" fmla="*/ 348 h 364"/>
                <a:gd name="T84" fmla="*/ 120 w 288"/>
                <a:gd name="T85" fmla="*/ 304 h 364"/>
                <a:gd name="T86" fmla="*/ 92 w 288"/>
                <a:gd name="T87" fmla="*/ 324 h 364"/>
                <a:gd name="T88" fmla="*/ 112 w 288"/>
                <a:gd name="T89" fmla="*/ 342 h 364"/>
                <a:gd name="T90" fmla="*/ 288 w 288"/>
                <a:gd name="T91" fmla="*/ 256 h 364"/>
                <a:gd name="T92" fmla="*/ 282 w 288"/>
                <a:gd name="T93" fmla="*/ 188 h 364"/>
                <a:gd name="T94" fmla="*/ 254 w 288"/>
                <a:gd name="T95" fmla="*/ 190 h 364"/>
                <a:gd name="T96" fmla="*/ 242 w 288"/>
                <a:gd name="T97" fmla="*/ 174 h 364"/>
                <a:gd name="T98" fmla="*/ 216 w 288"/>
                <a:gd name="T99" fmla="*/ 186 h 364"/>
                <a:gd name="T100" fmla="*/ 198 w 288"/>
                <a:gd name="T101" fmla="*/ 164 h 364"/>
                <a:gd name="T102" fmla="*/ 180 w 288"/>
                <a:gd name="T103" fmla="*/ 118 h 364"/>
                <a:gd name="T104" fmla="*/ 162 w 288"/>
                <a:gd name="T105" fmla="*/ 100 h 364"/>
                <a:gd name="T106" fmla="*/ 118 w 288"/>
                <a:gd name="T107" fmla="*/ 212 h 364"/>
                <a:gd name="T108" fmla="*/ 92 w 288"/>
                <a:gd name="T109" fmla="*/ 212 h 364"/>
                <a:gd name="T110" fmla="*/ 166 w 288"/>
                <a:gd name="T111" fmla="*/ 312 h 364"/>
                <a:gd name="T112" fmla="*/ 216 w 288"/>
                <a:gd name="T113" fmla="*/ 332 h 364"/>
                <a:gd name="T114" fmla="*/ 276 w 288"/>
                <a:gd name="T115" fmla="*/ 300 h 364"/>
                <a:gd name="T116" fmla="*/ 288 w 288"/>
                <a:gd name="T117" fmla="*/ 25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364">
                  <a:moveTo>
                    <a:pt x="130" y="74"/>
                  </a:moveTo>
                  <a:lnTo>
                    <a:pt x="130" y="74"/>
                  </a:lnTo>
                  <a:lnTo>
                    <a:pt x="128" y="78"/>
                  </a:lnTo>
                  <a:lnTo>
                    <a:pt x="126" y="80"/>
                  </a:lnTo>
                  <a:lnTo>
                    <a:pt x="122" y="82"/>
                  </a:lnTo>
                  <a:lnTo>
                    <a:pt x="120" y="84"/>
                  </a:lnTo>
                  <a:lnTo>
                    <a:pt x="106" y="84"/>
                  </a:lnTo>
                  <a:lnTo>
                    <a:pt x="106" y="84"/>
                  </a:lnTo>
                  <a:lnTo>
                    <a:pt x="102" y="82"/>
                  </a:lnTo>
                  <a:lnTo>
                    <a:pt x="100" y="80"/>
                  </a:lnTo>
                  <a:lnTo>
                    <a:pt x="98" y="78"/>
                  </a:lnTo>
                  <a:lnTo>
                    <a:pt x="96" y="74"/>
                  </a:lnTo>
                  <a:lnTo>
                    <a:pt x="96" y="62"/>
                  </a:lnTo>
                  <a:lnTo>
                    <a:pt x="96" y="62"/>
                  </a:lnTo>
                  <a:lnTo>
                    <a:pt x="98" y="58"/>
                  </a:lnTo>
                  <a:lnTo>
                    <a:pt x="100" y="54"/>
                  </a:lnTo>
                  <a:lnTo>
                    <a:pt x="102" y="52"/>
                  </a:lnTo>
                  <a:lnTo>
                    <a:pt x="106" y="52"/>
                  </a:lnTo>
                  <a:lnTo>
                    <a:pt x="120" y="52"/>
                  </a:lnTo>
                  <a:lnTo>
                    <a:pt x="120" y="52"/>
                  </a:lnTo>
                  <a:lnTo>
                    <a:pt x="122" y="52"/>
                  </a:lnTo>
                  <a:lnTo>
                    <a:pt x="126" y="54"/>
                  </a:lnTo>
                  <a:lnTo>
                    <a:pt x="128" y="58"/>
                  </a:lnTo>
                  <a:lnTo>
                    <a:pt x="130" y="62"/>
                  </a:lnTo>
                  <a:lnTo>
                    <a:pt x="130" y="74"/>
                  </a:lnTo>
                  <a:close/>
                  <a:moveTo>
                    <a:pt x="82" y="62"/>
                  </a:moveTo>
                  <a:lnTo>
                    <a:pt x="82" y="62"/>
                  </a:lnTo>
                  <a:lnTo>
                    <a:pt x="80" y="58"/>
                  </a:lnTo>
                  <a:lnTo>
                    <a:pt x="78" y="54"/>
                  </a:lnTo>
                  <a:lnTo>
                    <a:pt x="74" y="52"/>
                  </a:lnTo>
                  <a:lnTo>
                    <a:pt x="72" y="52"/>
                  </a:lnTo>
                  <a:lnTo>
                    <a:pt x="58" y="52"/>
                  </a:lnTo>
                  <a:lnTo>
                    <a:pt x="58" y="52"/>
                  </a:lnTo>
                  <a:lnTo>
                    <a:pt x="54" y="52"/>
                  </a:lnTo>
                  <a:lnTo>
                    <a:pt x="52" y="54"/>
                  </a:lnTo>
                  <a:lnTo>
                    <a:pt x="50" y="58"/>
                  </a:lnTo>
                  <a:lnTo>
                    <a:pt x="48" y="62"/>
                  </a:lnTo>
                  <a:lnTo>
                    <a:pt x="48" y="74"/>
                  </a:lnTo>
                  <a:lnTo>
                    <a:pt x="48" y="74"/>
                  </a:lnTo>
                  <a:lnTo>
                    <a:pt x="50" y="78"/>
                  </a:lnTo>
                  <a:lnTo>
                    <a:pt x="52" y="80"/>
                  </a:lnTo>
                  <a:lnTo>
                    <a:pt x="54" y="82"/>
                  </a:lnTo>
                  <a:lnTo>
                    <a:pt x="58" y="84"/>
                  </a:lnTo>
                  <a:lnTo>
                    <a:pt x="72" y="84"/>
                  </a:lnTo>
                  <a:lnTo>
                    <a:pt x="72" y="84"/>
                  </a:lnTo>
                  <a:lnTo>
                    <a:pt x="74" y="82"/>
                  </a:lnTo>
                  <a:lnTo>
                    <a:pt x="78" y="80"/>
                  </a:lnTo>
                  <a:lnTo>
                    <a:pt x="80" y="78"/>
                  </a:lnTo>
                  <a:lnTo>
                    <a:pt x="82" y="74"/>
                  </a:lnTo>
                  <a:lnTo>
                    <a:pt x="82" y="62"/>
                  </a:lnTo>
                  <a:close/>
                  <a:moveTo>
                    <a:pt x="154" y="52"/>
                  </a:moveTo>
                  <a:lnTo>
                    <a:pt x="154" y="52"/>
                  </a:lnTo>
                  <a:lnTo>
                    <a:pt x="150" y="52"/>
                  </a:lnTo>
                  <a:lnTo>
                    <a:pt x="148" y="54"/>
                  </a:lnTo>
                  <a:lnTo>
                    <a:pt x="146" y="58"/>
                  </a:lnTo>
                  <a:lnTo>
                    <a:pt x="144" y="62"/>
                  </a:lnTo>
                  <a:lnTo>
                    <a:pt x="144" y="74"/>
                  </a:lnTo>
                  <a:lnTo>
                    <a:pt x="144" y="74"/>
                  </a:lnTo>
                  <a:lnTo>
                    <a:pt x="146" y="78"/>
                  </a:lnTo>
                  <a:lnTo>
                    <a:pt x="148" y="80"/>
                  </a:lnTo>
                  <a:lnTo>
                    <a:pt x="150" y="82"/>
                  </a:lnTo>
                  <a:lnTo>
                    <a:pt x="154" y="84"/>
                  </a:lnTo>
                  <a:lnTo>
                    <a:pt x="168" y="84"/>
                  </a:lnTo>
                  <a:lnTo>
                    <a:pt x="168" y="84"/>
                  </a:lnTo>
                  <a:lnTo>
                    <a:pt x="170" y="82"/>
                  </a:lnTo>
                  <a:lnTo>
                    <a:pt x="174" y="80"/>
                  </a:lnTo>
                  <a:lnTo>
                    <a:pt x="176" y="78"/>
                  </a:lnTo>
                  <a:lnTo>
                    <a:pt x="178" y="74"/>
                  </a:lnTo>
                  <a:lnTo>
                    <a:pt x="178" y="62"/>
                  </a:lnTo>
                  <a:lnTo>
                    <a:pt x="178" y="62"/>
                  </a:lnTo>
                  <a:lnTo>
                    <a:pt x="176" y="58"/>
                  </a:lnTo>
                  <a:lnTo>
                    <a:pt x="174" y="54"/>
                  </a:lnTo>
                  <a:lnTo>
                    <a:pt x="170" y="52"/>
                  </a:lnTo>
                  <a:lnTo>
                    <a:pt x="168" y="52"/>
                  </a:lnTo>
                  <a:lnTo>
                    <a:pt x="154" y="52"/>
                  </a:lnTo>
                  <a:close/>
                  <a:moveTo>
                    <a:pt x="130" y="110"/>
                  </a:moveTo>
                  <a:lnTo>
                    <a:pt x="130" y="110"/>
                  </a:lnTo>
                  <a:lnTo>
                    <a:pt x="128" y="106"/>
                  </a:lnTo>
                  <a:lnTo>
                    <a:pt x="126" y="102"/>
                  </a:lnTo>
                  <a:lnTo>
                    <a:pt x="122" y="100"/>
                  </a:lnTo>
                  <a:lnTo>
                    <a:pt x="120" y="100"/>
                  </a:lnTo>
                  <a:lnTo>
                    <a:pt x="106" y="100"/>
                  </a:lnTo>
                  <a:lnTo>
                    <a:pt x="106" y="100"/>
                  </a:lnTo>
                  <a:lnTo>
                    <a:pt x="102" y="100"/>
                  </a:lnTo>
                  <a:lnTo>
                    <a:pt x="100" y="102"/>
                  </a:lnTo>
                  <a:lnTo>
                    <a:pt x="98" y="106"/>
                  </a:lnTo>
                  <a:lnTo>
                    <a:pt x="96" y="110"/>
                  </a:lnTo>
                  <a:lnTo>
                    <a:pt x="96" y="122"/>
                  </a:lnTo>
                  <a:lnTo>
                    <a:pt x="96" y="122"/>
                  </a:lnTo>
                  <a:lnTo>
                    <a:pt x="98" y="126"/>
                  </a:lnTo>
                  <a:lnTo>
                    <a:pt x="100" y="128"/>
                  </a:lnTo>
                  <a:lnTo>
                    <a:pt x="102" y="130"/>
                  </a:lnTo>
                  <a:lnTo>
                    <a:pt x="106" y="132"/>
                  </a:lnTo>
                  <a:lnTo>
                    <a:pt x="120" y="132"/>
                  </a:lnTo>
                  <a:lnTo>
                    <a:pt x="120" y="132"/>
                  </a:lnTo>
                  <a:lnTo>
                    <a:pt x="122" y="130"/>
                  </a:lnTo>
                  <a:lnTo>
                    <a:pt x="126" y="128"/>
                  </a:lnTo>
                  <a:lnTo>
                    <a:pt x="128" y="126"/>
                  </a:lnTo>
                  <a:lnTo>
                    <a:pt x="130" y="122"/>
                  </a:lnTo>
                  <a:lnTo>
                    <a:pt x="130" y="110"/>
                  </a:lnTo>
                  <a:close/>
                  <a:moveTo>
                    <a:pt x="82" y="110"/>
                  </a:moveTo>
                  <a:lnTo>
                    <a:pt x="82" y="110"/>
                  </a:lnTo>
                  <a:lnTo>
                    <a:pt x="80" y="106"/>
                  </a:lnTo>
                  <a:lnTo>
                    <a:pt x="78" y="102"/>
                  </a:lnTo>
                  <a:lnTo>
                    <a:pt x="74" y="100"/>
                  </a:lnTo>
                  <a:lnTo>
                    <a:pt x="72" y="100"/>
                  </a:lnTo>
                  <a:lnTo>
                    <a:pt x="58" y="100"/>
                  </a:lnTo>
                  <a:lnTo>
                    <a:pt x="58" y="100"/>
                  </a:lnTo>
                  <a:lnTo>
                    <a:pt x="54" y="100"/>
                  </a:lnTo>
                  <a:lnTo>
                    <a:pt x="52" y="102"/>
                  </a:lnTo>
                  <a:lnTo>
                    <a:pt x="50" y="106"/>
                  </a:lnTo>
                  <a:lnTo>
                    <a:pt x="48" y="110"/>
                  </a:lnTo>
                  <a:lnTo>
                    <a:pt x="48" y="122"/>
                  </a:lnTo>
                  <a:lnTo>
                    <a:pt x="48" y="122"/>
                  </a:lnTo>
                  <a:lnTo>
                    <a:pt x="50" y="126"/>
                  </a:lnTo>
                  <a:lnTo>
                    <a:pt x="52" y="128"/>
                  </a:lnTo>
                  <a:lnTo>
                    <a:pt x="54" y="130"/>
                  </a:lnTo>
                  <a:lnTo>
                    <a:pt x="58" y="132"/>
                  </a:lnTo>
                  <a:lnTo>
                    <a:pt x="72" y="132"/>
                  </a:lnTo>
                  <a:lnTo>
                    <a:pt x="72" y="132"/>
                  </a:lnTo>
                  <a:lnTo>
                    <a:pt x="74" y="130"/>
                  </a:lnTo>
                  <a:lnTo>
                    <a:pt x="78" y="128"/>
                  </a:lnTo>
                  <a:lnTo>
                    <a:pt x="80" y="126"/>
                  </a:lnTo>
                  <a:lnTo>
                    <a:pt x="82" y="122"/>
                  </a:lnTo>
                  <a:lnTo>
                    <a:pt x="82" y="110"/>
                  </a:lnTo>
                  <a:close/>
                  <a:moveTo>
                    <a:pt x="120" y="148"/>
                  </a:moveTo>
                  <a:lnTo>
                    <a:pt x="106" y="148"/>
                  </a:lnTo>
                  <a:lnTo>
                    <a:pt x="106" y="148"/>
                  </a:lnTo>
                  <a:lnTo>
                    <a:pt x="102" y="148"/>
                  </a:lnTo>
                  <a:lnTo>
                    <a:pt x="100" y="150"/>
                  </a:lnTo>
                  <a:lnTo>
                    <a:pt x="98" y="154"/>
                  </a:lnTo>
                  <a:lnTo>
                    <a:pt x="96" y="158"/>
                  </a:lnTo>
                  <a:lnTo>
                    <a:pt x="96" y="170"/>
                  </a:lnTo>
                  <a:lnTo>
                    <a:pt x="96" y="170"/>
                  </a:lnTo>
                  <a:lnTo>
                    <a:pt x="98" y="174"/>
                  </a:lnTo>
                  <a:lnTo>
                    <a:pt x="100" y="176"/>
                  </a:lnTo>
                  <a:lnTo>
                    <a:pt x="102" y="178"/>
                  </a:lnTo>
                  <a:lnTo>
                    <a:pt x="106" y="180"/>
                  </a:lnTo>
                  <a:lnTo>
                    <a:pt x="120" y="180"/>
                  </a:lnTo>
                  <a:lnTo>
                    <a:pt x="120" y="180"/>
                  </a:lnTo>
                  <a:lnTo>
                    <a:pt x="122" y="178"/>
                  </a:lnTo>
                  <a:lnTo>
                    <a:pt x="126" y="176"/>
                  </a:lnTo>
                  <a:lnTo>
                    <a:pt x="128" y="174"/>
                  </a:lnTo>
                  <a:lnTo>
                    <a:pt x="130" y="170"/>
                  </a:lnTo>
                  <a:lnTo>
                    <a:pt x="130" y="158"/>
                  </a:lnTo>
                  <a:lnTo>
                    <a:pt x="130" y="158"/>
                  </a:lnTo>
                  <a:lnTo>
                    <a:pt x="128" y="154"/>
                  </a:lnTo>
                  <a:lnTo>
                    <a:pt x="126" y="150"/>
                  </a:lnTo>
                  <a:lnTo>
                    <a:pt x="122" y="148"/>
                  </a:lnTo>
                  <a:lnTo>
                    <a:pt x="120" y="148"/>
                  </a:lnTo>
                  <a:lnTo>
                    <a:pt x="120" y="148"/>
                  </a:lnTo>
                  <a:close/>
                  <a:moveTo>
                    <a:pt x="72" y="148"/>
                  </a:moveTo>
                  <a:lnTo>
                    <a:pt x="58" y="148"/>
                  </a:lnTo>
                  <a:lnTo>
                    <a:pt x="58" y="148"/>
                  </a:lnTo>
                  <a:lnTo>
                    <a:pt x="54" y="148"/>
                  </a:lnTo>
                  <a:lnTo>
                    <a:pt x="52" y="150"/>
                  </a:lnTo>
                  <a:lnTo>
                    <a:pt x="50" y="154"/>
                  </a:lnTo>
                  <a:lnTo>
                    <a:pt x="48" y="158"/>
                  </a:lnTo>
                  <a:lnTo>
                    <a:pt x="48" y="170"/>
                  </a:lnTo>
                  <a:lnTo>
                    <a:pt x="48" y="170"/>
                  </a:lnTo>
                  <a:lnTo>
                    <a:pt x="50" y="174"/>
                  </a:lnTo>
                  <a:lnTo>
                    <a:pt x="52" y="176"/>
                  </a:lnTo>
                  <a:lnTo>
                    <a:pt x="54" y="178"/>
                  </a:lnTo>
                  <a:lnTo>
                    <a:pt x="58" y="180"/>
                  </a:lnTo>
                  <a:lnTo>
                    <a:pt x="72" y="180"/>
                  </a:lnTo>
                  <a:lnTo>
                    <a:pt x="72" y="180"/>
                  </a:lnTo>
                  <a:lnTo>
                    <a:pt x="74" y="178"/>
                  </a:lnTo>
                  <a:lnTo>
                    <a:pt x="78" y="176"/>
                  </a:lnTo>
                  <a:lnTo>
                    <a:pt x="80" y="174"/>
                  </a:lnTo>
                  <a:lnTo>
                    <a:pt x="82" y="170"/>
                  </a:lnTo>
                  <a:lnTo>
                    <a:pt x="82" y="158"/>
                  </a:lnTo>
                  <a:lnTo>
                    <a:pt x="82" y="158"/>
                  </a:lnTo>
                  <a:lnTo>
                    <a:pt x="80" y="154"/>
                  </a:lnTo>
                  <a:lnTo>
                    <a:pt x="78" y="150"/>
                  </a:lnTo>
                  <a:lnTo>
                    <a:pt x="74" y="148"/>
                  </a:lnTo>
                  <a:lnTo>
                    <a:pt x="72" y="148"/>
                  </a:lnTo>
                  <a:lnTo>
                    <a:pt x="72" y="148"/>
                  </a:lnTo>
                  <a:close/>
                  <a:moveTo>
                    <a:pt x="216" y="348"/>
                  </a:moveTo>
                  <a:lnTo>
                    <a:pt x="216" y="348"/>
                  </a:lnTo>
                  <a:lnTo>
                    <a:pt x="216" y="348"/>
                  </a:lnTo>
                  <a:lnTo>
                    <a:pt x="216" y="348"/>
                  </a:lnTo>
                  <a:lnTo>
                    <a:pt x="210" y="354"/>
                  </a:lnTo>
                  <a:lnTo>
                    <a:pt x="202" y="360"/>
                  </a:lnTo>
                  <a:lnTo>
                    <a:pt x="194" y="362"/>
                  </a:lnTo>
                  <a:lnTo>
                    <a:pt x="184" y="364"/>
                  </a:lnTo>
                  <a:lnTo>
                    <a:pt x="40" y="364"/>
                  </a:lnTo>
                  <a:lnTo>
                    <a:pt x="40" y="364"/>
                  </a:lnTo>
                  <a:lnTo>
                    <a:pt x="32" y="364"/>
                  </a:lnTo>
                  <a:lnTo>
                    <a:pt x="26" y="360"/>
                  </a:lnTo>
                  <a:lnTo>
                    <a:pt x="18" y="358"/>
                  </a:lnTo>
                  <a:lnTo>
                    <a:pt x="12" y="352"/>
                  </a:lnTo>
                  <a:lnTo>
                    <a:pt x="8" y="346"/>
                  </a:lnTo>
                  <a:lnTo>
                    <a:pt x="4" y="340"/>
                  </a:lnTo>
                  <a:lnTo>
                    <a:pt x="2" y="332"/>
                  </a:lnTo>
                  <a:lnTo>
                    <a:pt x="0" y="324"/>
                  </a:lnTo>
                  <a:lnTo>
                    <a:pt x="0" y="40"/>
                  </a:lnTo>
                  <a:lnTo>
                    <a:pt x="0" y="40"/>
                  </a:lnTo>
                  <a:lnTo>
                    <a:pt x="2" y="32"/>
                  </a:lnTo>
                  <a:lnTo>
                    <a:pt x="4" y="24"/>
                  </a:lnTo>
                  <a:lnTo>
                    <a:pt x="8" y="18"/>
                  </a:lnTo>
                  <a:lnTo>
                    <a:pt x="12" y="12"/>
                  </a:lnTo>
                  <a:lnTo>
                    <a:pt x="18" y="6"/>
                  </a:lnTo>
                  <a:lnTo>
                    <a:pt x="26" y="4"/>
                  </a:lnTo>
                  <a:lnTo>
                    <a:pt x="32" y="0"/>
                  </a:lnTo>
                  <a:lnTo>
                    <a:pt x="40" y="0"/>
                  </a:lnTo>
                  <a:lnTo>
                    <a:pt x="184" y="0"/>
                  </a:lnTo>
                  <a:lnTo>
                    <a:pt x="184" y="0"/>
                  </a:lnTo>
                  <a:lnTo>
                    <a:pt x="192" y="0"/>
                  </a:lnTo>
                  <a:lnTo>
                    <a:pt x="200" y="4"/>
                  </a:lnTo>
                  <a:lnTo>
                    <a:pt x="208" y="6"/>
                  </a:lnTo>
                  <a:lnTo>
                    <a:pt x="214" y="12"/>
                  </a:lnTo>
                  <a:lnTo>
                    <a:pt x="218" y="18"/>
                  </a:lnTo>
                  <a:lnTo>
                    <a:pt x="222" y="24"/>
                  </a:lnTo>
                  <a:lnTo>
                    <a:pt x="224" y="32"/>
                  </a:lnTo>
                  <a:lnTo>
                    <a:pt x="224" y="40"/>
                  </a:lnTo>
                  <a:lnTo>
                    <a:pt x="224" y="158"/>
                  </a:lnTo>
                  <a:lnTo>
                    <a:pt x="224" y="158"/>
                  </a:lnTo>
                  <a:lnTo>
                    <a:pt x="224" y="158"/>
                  </a:lnTo>
                  <a:lnTo>
                    <a:pt x="224" y="158"/>
                  </a:lnTo>
                  <a:lnTo>
                    <a:pt x="218" y="154"/>
                  </a:lnTo>
                  <a:lnTo>
                    <a:pt x="212" y="150"/>
                  </a:lnTo>
                  <a:lnTo>
                    <a:pt x="206" y="148"/>
                  </a:lnTo>
                  <a:lnTo>
                    <a:pt x="198" y="148"/>
                  </a:lnTo>
                  <a:lnTo>
                    <a:pt x="198" y="148"/>
                  </a:lnTo>
                  <a:lnTo>
                    <a:pt x="194" y="148"/>
                  </a:lnTo>
                  <a:lnTo>
                    <a:pt x="194" y="40"/>
                  </a:lnTo>
                  <a:lnTo>
                    <a:pt x="194" y="40"/>
                  </a:lnTo>
                  <a:lnTo>
                    <a:pt x="194" y="36"/>
                  </a:lnTo>
                  <a:lnTo>
                    <a:pt x="192" y="32"/>
                  </a:lnTo>
                  <a:lnTo>
                    <a:pt x="188" y="30"/>
                  </a:lnTo>
                  <a:lnTo>
                    <a:pt x="184" y="30"/>
                  </a:lnTo>
                  <a:lnTo>
                    <a:pt x="40" y="30"/>
                  </a:lnTo>
                  <a:lnTo>
                    <a:pt x="40" y="30"/>
                  </a:lnTo>
                  <a:lnTo>
                    <a:pt x="36" y="30"/>
                  </a:lnTo>
                  <a:lnTo>
                    <a:pt x="34" y="32"/>
                  </a:lnTo>
                  <a:lnTo>
                    <a:pt x="32" y="36"/>
                  </a:lnTo>
                  <a:lnTo>
                    <a:pt x="30" y="40"/>
                  </a:lnTo>
                  <a:lnTo>
                    <a:pt x="30" y="270"/>
                  </a:lnTo>
                  <a:lnTo>
                    <a:pt x="30" y="270"/>
                  </a:lnTo>
                  <a:lnTo>
                    <a:pt x="32" y="274"/>
                  </a:lnTo>
                  <a:lnTo>
                    <a:pt x="34" y="276"/>
                  </a:lnTo>
                  <a:lnTo>
                    <a:pt x="36" y="278"/>
                  </a:lnTo>
                  <a:lnTo>
                    <a:pt x="40" y="280"/>
                  </a:lnTo>
                  <a:lnTo>
                    <a:pt x="110" y="280"/>
                  </a:lnTo>
                  <a:lnTo>
                    <a:pt x="156" y="324"/>
                  </a:lnTo>
                  <a:lnTo>
                    <a:pt x="156" y="324"/>
                  </a:lnTo>
                  <a:lnTo>
                    <a:pt x="160" y="328"/>
                  </a:lnTo>
                  <a:lnTo>
                    <a:pt x="160" y="328"/>
                  </a:lnTo>
                  <a:lnTo>
                    <a:pt x="172" y="336"/>
                  </a:lnTo>
                  <a:lnTo>
                    <a:pt x="186" y="342"/>
                  </a:lnTo>
                  <a:lnTo>
                    <a:pt x="200" y="346"/>
                  </a:lnTo>
                  <a:lnTo>
                    <a:pt x="216" y="348"/>
                  </a:lnTo>
                  <a:lnTo>
                    <a:pt x="216" y="348"/>
                  </a:lnTo>
                  <a:close/>
                  <a:moveTo>
                    <a:pt x="132" y="324"/>
                  </a:moveTo>
                  <a:lnTo>
                    <a:pt x="132" y="324"/>
                  </a:lnTo>
                  <a:lnTo>
                    <a:pt x="132" y="316"/>
                  </a:lnTo>
                  <a:lnTo>
                    <a:pt x="126" y="310"/>
                  </a:lnTo>
                  <a:lnTo>
                    <a:pt x="120" y="304"/>
                  </a:lnTo>
                  <a:lnTo>
                    <a:pt x="112" y="304"/>
                  </a:lnTo>
                  <a:lnTo>
                    <a:pt x="112" y="304"/>
                  </a:lnTo>
                  <a:lnTo>
                    <a:pt x="106" y="304"/>
                  </a:lnTo>
                  <a:lnTo>
                    <a:pt x="98" y="310"/>
                  </a:lnTo>
                  <a:lnTo>
                    <a:pt x="94" y="316"/>
                  </a:lnTo>
                  <a:lnTo>
                    <a:pt x="92" y="324"/>
                  </a:lnTo>
                  <a:lnTo>
                    <a:pt x="92" y="324"/>
                  </a:lnTo>
                  <a:lnTo>
                    <a:pt x="94" y="330"/>
                  </a:lnTo>
                  <a:lnTo>
                    <a:pt x="98" y="338"/>
                  </a:lnTo>
                  <a:lnTo>
                    <a:pt x="106" y="342"/>
                  </a:lnTo>
                  <a:lnTo>
                    <a:pt x="112" y="342"/>
                  </a:lnTo>
                  <a:lnTo>
                    <a:pt x="112" y="342"/>
                  </a:lnTo>
                  <a:lnTo>
                    <a:pt x="120" y="342"/>
                  </a:lnTo>
                  <a:lnTo>
                    <a:pt x="126" y="338"/>
                  </a:lnTo>
                  <a:lnTo>
                    <a:pt x="132" y="330"/>
                  </a:lnTo>
                  <a:lnTo>
                    <a:pt x="132" y="324"/>
                  </a:lnTo>
                  <a:lnTo>
                    <a:pt x="132" y="324"/>
                  </a:lnTo>
                  <a:close/>
                  <a:moveTo>
                    <a:pt x="288" y="256"/>
                  </a:moveTo>
                  <a:lnTo>
                    <a:pt x="288" y="256"/>
                  </a:lnTo>
                  <a:lnTo>
                    <a:pt x="288" y="256"/>
                  </a:lnTo>
                  <a:lnTo>
                    <a:pt x="288" y="200"/>
                  </a:lnTo>
                  <a:lnTo>
                    <a:pt x="288" y="200"/>
                  </a:lnTo>
                  <a:lnTo>
                    <a:pt x="286" y="192"/>
                  </a:lnTo>
                  <a:lnTo>
                    <a:pt x="282" y="188"/>
                  </a:lnTo>
                  <a:lnTo>
                    <a:pt x="276" y="184"/>
                  </a:lnTo>
                  <a:lnTo>
                    <a:pt x="270" y="182"/>
                  </a:lnTo>
                  <a:lnTo>
                    <a:pt x="270" y="182"/>
                  </a:lnTo>
                  <a:lnTo>
                    <a:pt x="264" y="182"/>
                  </a:lnTo>
                  <a:lnTo>
                    <a:pt x="258" y="186"/>
                  </a:lnTo>
                  <a:lnTo>
                    <a:pt x="254" y="190"/>
                  </a:lnTo>
                  <a:lnTo>
                    <a:pt x="252" y="196"/>
                  </a:lnTo>
                  <a:lnTo>
                    <a:pt x="252" y="190"/>
                  </a:lnTo>
                  <a:lnTo>
                    <a:pt x="252" y="190"/>
                  </a:lnTo>
                  <a:lnTo>
                    <a:pt x="250" y="184"/>
                  </a:lnTo>
                  <a:lnTo>
                    <a:pt x="246" y="178"/>
                  </a:lnTo>
                  <a:lnTo>
                    <a:pt x="242" y="174"/>
                  </a:lnTo>
                  <a:lnTo>
                    <a:pt x="234" y="172"/>
                  </a:lnTo>
                  <a:lnTo>
                    <a:pt x="234" y="172"/>
                  </a:lnTo>
                  <a:lnTo>
                    <a:pt x="228" y="174"/>
                  </a:lnTo>
                  <a:lnTo>
                    <a:pt x="222" y="176"/>
                  </a:lnTo>
                  <a:lnTo>
                    <a:pt x="218" y="180"/>
                  </a:lnTo>
                  <a:lnTo>
                    <a:pt x="216" y="186"/>
                  </a:lnTo>
                  <a:lnTo>
                    <a:pt x="216" y="182"/>
                  </a:lnTo>
                  <a:lnTo>
                    <a:pt x="216" y="182"/>
                  </a:lnTo>
                  <a:lnTo>
                    <a:pt x="214" y="174"/>
                  </a:lnTo>
                  <a:lnTo>
                    <a:pt x="212" y="168"/>
                  </a:lnTo>
                  <a:lnTo>
                    <a:pt x="206" y="164"/>
                  </a:lnTo>
                  <a:lnTo>
                    <a:pt x="198" y="164"/>
                  </a:lnTo>
                  <a:lnTo>
                    <a:pt x="198" y="164"/>
                  </a:lnTo>
                  <a:lnTo>
                    <a:pt x="192" y="164"/>
                  </a:lnTo>
                  <a:lnTo>
                    <a:pt x="186" y="168"/>
                  </a:lnTo>
                  <a:lnTo>
                    <a:pt x="182" y="172"/>
                  </a:lnTo>
                  <a:lnTo>
                    <a:pt x="180" y="176"/>
                  </a:lnTo>
                  <a:lnTo>
                    <a:pt x="180" y="118"/>
                  </a:lnTo>
                  <a:lnTo>
                    <a:pt x="180" y="118"/>
                  </a:lnTo>
                  <a:lnTo>
                    <a:pt x="180" y="110"/>
                  </a:lnTo>
                  <a:lnTo>
                    <a:pt x="176" y="104"/>
                  </a:lnTo>
                  <a:lnTo>
                    <a:pt x="170" y="100"/>
                  </a:lnTo>
                  <a:lnTo>
                    <a:pt x="162" y="100"/>
                  </a:lnTo>
                  <a:lnTo>
                    <a:pt x="162" y="100"/>
                  </a:lnTo>
                  <a:lnTo>
                    <a:pt x="156" y="100"/>
                  </a:lnTo>
                  <a:lnTo>
                    <a:pt x="150" y="104"/>
                  </a:lnTo>
                  <a:lnTo>
                    <a:pt x="146" y="110"/>
                  </a:lnTo>
                  <a:lnTo>
                    <a:pt x="144" y="118"/>
                  </a:lnTo>
                  <a:lnTo>
                    <a:pt x="144" y="238"/>
                  </a:lnTo>
                  <a:lnTo>
                    <a:pt x="118" y="212"/>
                  </a:lnTo>
                  <a:lnTo>
                    <a:pt x="118" y="212"/>
                  </a:lnTo>
                  <a:lnTo>
                    <a:pt x="112" y="208"/>
                  </a:lnTo>
                  <a:lnTo>
                    <a:pt x="104" y="206"/>
                  </a:lnTo>
                  <a:lnTo>
                    <a:pt x="98" y="208"/>
                  </a:lnTo>
                  <a:lnTo>
                    <a:pt x="92" y="212"/>
                  </a:lnTo>
                  <a:lnTo>
                    <a:pt x="92" y="212"/>
                  </a:lnTo>
                  <a:lnTo>
                    <a:pt x="88" y="218"/>
                  </a:lnTo>
                  <a:lnTo>
                    <a:pt x="86" y="224"/>
                  </a:lnTo>
                  <a:lnTo>
                    <a:pt x="88" y="232"/>
                  </a:lnTo>
                  <a:lnTo>
                    <a:pt x="92" y="238"/>
                  </a:lnTo>
                  <a:lnTo>
                    <a:pt x="166" y="312"/>
                  </a:lnTo>
                  <a:lnTo>
                    <a:pt x="166" y="312"/>
                  </a:lnTo>
                  <a:lnTo>
                    <a:pt x="170" y="314"/>
                  </a:lnTo>
                  <a:lnTo>
                    <a:pt x="170" y="314"/>
                  </a:lnTo>
                  <a:lnTo>
                    <a:pt x="180" y="322"/>
                  </a:lnTo>
                  <a:lnTo>
                    <a:pt x="190" y="328"/>
                  </a:lnTo>
                  <a:lnTo>
                    <a:pt x="204" y="330"/>
                  </a:lnTo>
                  <a:lnTo>
                    <a:pt x="216" y="332"/>
                  </a:lnTo>
                  <a:lnTo>
                    <a:pt x="216" y="332"/>
                  </a:lnTo>
                  <a:lnTo>
                    <a:pt x="230" y="330"/>
                  </a:lnTo>
                  <a:lnTo>
                    <a:pt x="244" y="326"/>
                  </a:lnTo>
                  <a:lnTo>
                    <a:pt x="256" y="320"/>
                  </a:lnTo>
                  <a:lnTo>
                    <a:pt x="268" y="312"/>
                  </a:lnTo>
                  <a:lnTo>
                    <a:pt x="276" y="300"/>
                  </a:lnTo>
                  <a:lnTo>
                    <a:pt x="282" y="288"/>
                  </a:lnTo>
                  <a:lnTo>
                    <a:pt x="286" y="274"/>
                  </a:lnTo>
                  <a:lnTo>
                    <a:pt x="288" y="260"/>
                  </a:lnTo>
                  <a:lnTo>
                    <a:pt x="288" y="260"/>
                  </a:lnTo>
                  <a:lnTo>
                    <a:pt x="288" y="256"/>
                  </a:lnTo>
                  <a:lnTo>
                    <a:pt x="288" y="256"/>
                  </a:lnTo>
                  <a:close/>
                </a:path>
              </a:pathLst>
            </a:custGeom>
            <a:grpFill/>
            <a:ln>
              <a:solidFill>
                <a:srgbClr val="009900"/>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6A737B"/>
                </a:solidFill>
                <a:effectLst/>
                <a:uLnTx/>
                <a:uFillTx/>
                <a:latin typeface="Calibri"/>
                <a:ea typeface="+mn-ea"/>
                <a:cs typeface="+mn-cs"/>
              </a:endParaRPr>
            </a:p>
          </p:txBody>
        </p:sp>
      </p:grpSp>
      <p:sp>
        <p:nvSpPr>
          <p:cNvPr id="56" name="Rounded Rectangle 21">
            <a:extLst>
              <a:ext uri="{FF2B5EF4-FFF2-40B4-BE49-F238E27FC236}">
                <a16:creationId xmlns:a16="http://schemas.microsoft.com/office/drawing/2014/main" id="{F3EE6F57-B3D6-4D81-8758-3D9038FDBF8F}"/>
              </a:ext>
            </a:extLst>
          </p:cNvPr>
          <p:cNvSpPr/>
          <p:nvPr/>
        </p:nvSpPr>
        <p:spPr>
          <a:xfrm>
            <a:off x="5850528" y="5408829"/>
            <a:ext cx="1879398" cy="305999"/>
          </a:xfrm>
          <a:prstGeom prst="roundRect">
            <a:avLst/>
          </a:prstGeom>
          <a:solidFill>
            <a:srgbClr val="00A221"/>
          </a:solidFill>
          <a:ln w="12700">
            <a:noFill/>
          </a:ln>
          <a:effectLst/>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TD Transaction Data</a:t>
            </a:r>
          </a:p>
        </p:txBody>
      </p:sp>
      <p:sp>
        <p:nvSpPr>
          <p:cNvPr id="57" name="Rounded Rectangle 21">
            <a:extLst>
              <a:ext uri="{FF2B5EF4-FFF2-40B4-BE49-F238E27FC236}">
                <a16:creationId xmlns:a16="http://schemas.microsoft.com/office/drawing/2014/main" id="{F993D5D2-FBAD-411C-A13B-734DCB5FEC64}"/>
              </a:ext>
            </a:extLst>
          </p:cNvPr>
          <p:cNvSpPr/>
          <p:nvPr/>
        </p:nvSpPr>
        <p:spPr>
          <a:xfrm>
            <a:off x="5844116" y="5780201"/>
            <a:ext cx="1892223" cy="305999"/>
          </a:xfrm>
          <a:prstGeom prst="roundRect">
            <a:avLst/>
          </a:prstGeom>
          <a:solidFill>
            <a:srgbClr val="00A221"/>
          </a:solidFill>
          <a:ln w="12700">
            <a:noFill/>
          </a:ln>
          <a:effectLst/>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Manual Tagging to Tax Credit</a:t>
            </a:r>
          </a:p>
        </p:txBody>
      </p:sp>
      <p:grpSp>
        <p:nvGrpSpPr>
          <p:cNvPr id="58" name="Group 57">
            <a:extLst>
              <a:ext uri="{FF2B5EF4-FFF2-40B4-BE49-F238E27FC236}">
                <a16:creationId xmlns:a16="http://schemas.microsoft.com/office/drawing/2014/main" id="{544AE9B5-E61E-418D-BB46-F6A61A6173A4}"/>
              </a:ext>
            </a:extLst>
          </p:cNvPr>
          <p:cNvGrpSpPr/>
          <p:nvPr/>
        </p:nvGrpSpPr>
        <p:grpSpPr>
          <a:xfrm>
            <a:off x="6084517" y="3821340"/>
            <a:ext cx="1444752" cy="1015663"/>
            <a:chOff x="3317010" y="3617189"/>
            <a:chExt cx="1411420" cy="1047142"/>
          </a:xfrm>
        </p:grpSpPr>
        <p:sp>
          <p:nvSpPr>
            <p:cNvPr id="59" name="Rounded Rectangle 19">
              <a:extLst>
                <a:ext uri="{FF2B5EF4-FFF2-40B4-BE49-F238E27FC236}">
                  <a16:creationId xmlns:a16="http://schemas.microsoft.com/office/drawing/2014/main" id="{C399FEB1-9A86-4D58-A96C-F3F99F8D60DD}"/>
                </a:ext>
              </a:extLst>
            </p:cNvPr>
            <p:cNvSpPr/>
            <p:nvPr/>
          </p:nvSpPr>
          <p:spPr>
            <a:xfrm>
              <a:off x="3317010" y="3632119"/>
              <a:ext cx="1411420" cy="1007154"/>
            </a:xfrm>
            <a:prstGeom prst="roundRect">
              <a:avLst/>
            </a:prstGeom>
            <a:solidFill>
              <a:schemeClr val="bg1"/>
            </a:solidFill>
            <a:ln w="1905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36" b="0" i="0" u="none" strike="noStrike" kern="1200" cap="none" spc="0" normalizeH="0" baseline="0" noProof="0">
                <a:ln>
                  <a:noFill/>
                </a:ln>
                <a:solidFill>
                  <a:prstClr val="white"/>
                </a:solidFill>
                <a:effectLst/>
                <a:uLnTx/>
                <a:uFillTx/>
                <a:latin typeface="Calibri"/>
                <a:ea typeface="+mn-ea"/>
                <a:cs typeface="+mn-cs"/>
              </a:endParaRPr>
            </a:p>
          </p:txBody>
        </p:sp>
        <p:sp>
          <p:nvSpPr>
            <p:cNvPr id="61" name="TextBox 60">
              <a:extLst>
                <a:ext uri="{FF2B5EF4-FFF2-40B4-BE49-F238E27FC236}">
                  <a16:creationId xmlns:a16="http://schemas.microsoft.com/office/drawing/2014/main" id="{C5B53F96-E0EA-4E7E-992A-559422D4B28E}"/>
                </a:ext>
              </a:extLst>
            </p:cNvPr>
            <p:cNvSpPr txBox="1"/>
            <p:nvPr/>
          </p:nvSpPr>
          <p:spPr>
            <a:xfrm>
              <a:off x="3865107" y="3617189"/>
              <a:ext cx="798445" cy="1047142"/>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6A737B"/>
                  </a:solidFill>
                  <a:effectLst/>
                  <a:uLnTx/>
                  <a:uFillTx/>
                  <a:latin typeface="Calibri"/>
                  <a:ea typeface="+mn-ea"/>
                  <a:cs typeface="+mn-cs"/>
                </a:rPr>
                <a:t>Digital receipts can also be tagged and categorized throughout the year for easy access at tax time</a:t>
              </a:r>
            </a:p>
          </p:txBody>
        </p:sp>
      </p:grpSp>
      <p:sp>
        <p:nvSpPr>
          <p:cNvPr id="62" name="Chevron 292">
            <a:extLst>
              <a:ext uri="{FF2B5EF4-FFF2-40B4-BE49-F238E27FC236}">
                <a16:creationId xmlns:a16="http://schemas.microsoft.com/office/drawing/2014/main" id="{D6C44B85-CCF3-42F5-B528-D9DBAF61C252}"/>
              </a:ext>
            </a:extLst>
          </p:cNvPr>
          <p:cNvSpPr/>
          <p:nvPr/>
        </p:nvSpPr>
        <p:spPr>
          <a:xfrm>
            <a:off x="5358987" y="4278735"/>
            <a:ext cx="57542" cy="91049"/>
          </a:xfrm>
          <a:prstGeom prst="chevron">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36" b="0" i="0" u="none" strike="noStrike" kern="1200" cap="none" spc="0" normalizeH="0" baseline="0" noProof="0">
              <a:ln>
                <a:noFill/>
              </a:ln>
              <a:solidFill>
                <a:srgbClr val="6A737B"/>
              </a:solidFill>
              <a:effectLst/>
              <a:uLnTx/>
              <a:uFillTx/>
              <a:latin typeface="Calibri"/>
              <a:ea typeface="+mn-ea"/>
              <a:cs typeface="+mn-cs"/>
            </a:endParaRPr>
          </a:p>
        </p:txBody>
      </p:sp>
      <p:sp>
        <p:nvSpPr>
          <p:cNvPr id="63" name="TextBox 62">
            <a:extLst>
              <a:ext uri="{FF2B5EF4-FFF2-40B4-BE49-F238E27FC236}">
                <a16:creationId xmlns:a16="http://schemas.microsoft.com/office/drawing/2014/main" id="{5F7CD7FE-1B27-450B-902B-B11BF5EE45BC}"/>
              </a:ext>
            </a:extLst>
          </p:cNvPr>
          <p:cNvSpPr txBox="1"/>
          <p:nvPr/>
        </p:nvSpPr>
        <p:spPr>
          <a:xfrm>
            <a:off x="3040429" y="2234126"/>
            <a:ext cx="2503718" cy="794064"/>
          </a:xfrm>
          <a:prstGeom prst="rect">
            <a:avLst/>
          </a:prstGeom>
          <a:noFill/>
        </p:spPr>
        <p:txBody>
          <a:bodyPr wrap="square" rtlCol="0">
            <a:spAutoFit/>
          </a:bodyPr>
          <a:lstStyle/>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rPr>
              <a:t>Scan &amp; upload physical receipts</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rPr>
              <a:t>Mark and categorize the uploaded receipt</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rPr>
              <a:t>Enter value of the transaction</a:t>
            </a:r>
          </a:p>
        </p:txBody>
      </p:sp>
      <p:sp>
        <p:nvSpPr>
          <p:cNvPr id="64" name="TextBox 63">
            <a:extLst>
              <a:ext uri="{FF2B5EF4-FFF2-40B4-BE49-F238E27FC236}">
                <a16:creationId xmlns:a16="http://schemas.microsoft.com/office/drawing/2014/main" id="{62D69CD0-0EBF-4AE8-B9B0-067A3B6550A4}"/>
              </a:ext>
            </a:extLst>
          </p:cNvPr>
          <p:cNvSpPr txBox="1"/>
          <p:nvPr/>
        </p:nvSpPr>
        <p:spPr>
          <a:xfrm>
            <a:off x="2926747" y="1157002"/>
            <a:ext cx="2731081" cy="443198"/>
          </a:xfrm>
          <a:prstGeom prst="rect">
            <a:avLst/>
          </a:prstGeom>
          <a:noFill/>
        </p:spPr>
        <p:txBody>
          <a:bodyPr wrap="square" rtlCol="0">
            <a:spAutoFit/>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kumimoji="0" lang="en-US" sz="1200" b="1" i="0" u="none" strike="noStrike" kern="1200" cap="none" spc="0" normalizeH="0" baseline="0" noProof="0">
                <a:ln>
                  <a:noFill/>
                </a:ln>
                <a:solidFill>
                  <a:srgbClr val="6A737B"/>
                </a:solidFill>
                <a:effectLst/>
                <a:uLnTx/>
                <a:uFillTx/>
                <a:latin typeface="Arial" panose="020B0604020202020204" pitchFamily="34" charset="0"/>
                <a:ea typeface="+mn-ea"/>
                <a:cs typeface="Arial" panose="020B0604020202020204" pitchFamily="34" charset="0"/>
              </a:rPr>
              <a:t>Continuous consolidation of physical receipts</a:t>
            </a:r>
          </a:p>
        </p:txBody>
      </p:sp>
      <p:grpSp>
        <p:nvGrpSpPr>
          <p:cNvPr id="65" name="Group 64">
            <a:extLst>
              <a:ext uri="{FF2B5EF4-FFF2-40B4-BE49-F238E27FC236}">
                <a16:creationId xmlns:a16="http://schemas.microsoft.com/office/drawing/2014/main" id="{CAA53943-86EC-4675-86C4-A75B63E93248}"/>
              </a:ext>
            </a:extLst>
          </p:cNvPr>
          <p:cNvGrpSpPr/>
          <p:nvPr/>
        </p:nvGrpSpPr>
        <p:grpSpPr>
          <a:xfrm>
            <a:off x="3986288" y="1597800"/>
            <a:ext cx="612000" cy="612000"/>
            <a:chOff x="5841085" y="3474401"/>
            <a:chExt cx="612000" cy="612000"/>
          </a:xfrm>
          <a:solidFill>
            <a:schemeClr val="bg1"/>
          </a:solidFill>
        </p:grpSpPr>
        <p:sp>
          <p:nvSpPr>
            <p:cNvPr id="66" name="Oval 65">
              <a:extLst>
                <a:ext uri="{FF2B5EF4-FFF2-40B4-BE49-F238E27FC236}">
                  <a16:creationId xmlns:a16="http://schemas.microsoft.com/office/drawing/2014/main" id="{AF876C6E-5E59-4F9B-BAAE-5451233F15CE}"/>
                </a:ext>
              </a:extLst>
            </p:cNvPr>
            <p:cNvSpPr/>
            <p:nvPr/>
          </p:nvSpPr>
          <p:spPr bwMode="ltGray">
            <a:xfrm>
              <a:off x="5841085" y="3474401"/>
              <a:ext cx="612000" cy="612000"/>
            </a:xfrm>
            <a:prstGeom prst="ellipse">
              <a:avLst/>
            </a:prstGeom>
            <a:grpFill/>
            <a:ln w="317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err="1">
                <a:ln>
                  <a:noFill/>
                </a:ln>
                <a:solidFill>
                  <a:prstClr val="white"/>
                </a:solidFill>
                <a:effectLst/>
                <a:uLnTx/>
                <a:uFillTx/>
                <a:latin typeface="Georgia" pitchFamily="18" charset="0"/>
                <a:ea typeface="+mn-ea"/>
                <a:cs typeface="+mn-cs"/>
              </a:endParaRPr>
            </a:p>
          </p:txBody>
        </p:sp>
        <p:sp>
          <p:nvSpPr>
            <p:cNvPr id="67" name="Freeform 4994">
              <a:extLst>
                <a:ext uri="{FF2B5EF4-FFF2-40B4-BE49-F238E27FC236}">
                  <a16:creationId xmlns:a16="http://schemas.microsoft.com/office/drawing/2014/main" id="{180E42F0-7CF3-48B3-91DD-F90D583B9591}"/>
                </a:ext>
              </a:extLst>
            </p:cNvPr>
            <p:cNvSpPr>
              <a:spLocks noEditPoints="1"/>
            </p:cNvSpPr>
            <p:nvPr/>
          </p:nvSpPr>
          <p:spPr bwMode="auto">
            <a:xfrm>
              <a:off x="6006550" y="3601300"/>
              <a:ext cx="281071" cy="373145"/>
            </a:xfrm>
            <a:custGeom>
              <a:avLst/>
              <a:gdLst>
                <a:gd name="T0" fmla="*/ 188 w 232"/>
                <a:gd name="T1" fmla="*/ 150 h 308"/>
                <a:gd name="T2" fmla="*/ 178 w 232"/>
                <a:gd name="T3" fmla="*/ 142 h 308"/>
                <a:gd name="T4" fmla="*/ 182 w 232"/>
                <a:gd name="T5" fmla="*/ 126 h 308"/>
                <a:gd name="T6" fmla="*/ 194 w 232"/>
                <a:gd name="T7" fmla="*/ 132 h 308"/>
                <a:gd name="T8" fmla="*/ 232 w 232"/>
                <a:gd name="T9" fmla="*/ 292 h 308"/>
                <a:gd name="T10" fmla="*/ 16 w 232"/>
                <a:gd name="T11" fmla="*/ 308 h 308"/>
                <a:gd name="T12" fmla="*/ 0 w 232"/>
                <a:gd name="T13" fmla="*/ 292 h 308"/>
                <a:gd name="T14" fmla="*/ 10 w 232"/>
                <a:gd name="T15" fmla="*/ 0 h 308"/>
                <a:gd name="T16" fmla="*/ 232 w 232"/>
                <a:gd name="T17" fmla="*/ 82 h 308"/>
                <a:gd name="T18" fmla="*/ 116 w 232"/>
                <a:gd name="T19" fmla="*/ 146 h 308"/>
                <a:gd name="T20" fmla="*/ 136 w 232"/>
                <a:gd name="T21" fmla="*/ 162 h 308"/>
                <a:gd name="T22" fmla="*/ 146 w 232"/>
                <a:gd name="T23" fmla="*/ 166 h 308"/>
                <a:gd name="T24" fmla="*/ 150 w 232"/>
                <a:gd name="T25" fmla="*/ 148 h 308"/>
                <a:gd name="T26" fmla="*/ 158 w 232"/>
                <a:gd name="T27" fmla="*/ 140 h 308"/>
                <a:gd name="T28" fmla="*/ 150 w 232"/>
                <a:gd name="T29" fmla="*/ 116 h 308"/>
                <a:gd name="T30" fmla="*/ 142 w 232"/>
                <a:gd name="T31" fmla="*/ 108 h 308"/>
                <a:gd name="T32" fmla="*/ 134 w 232"/>
                <a:gd name="T33" fmla="*/ 116 h 308"/>
                <a:gd name="T34" fmla="*/ 126 w 232"/>
                <a:gd name="T35" fmla="*/ 114 h 308"/>
                <a:gd name="T36" fmla="*/ 116 w 232"/>
                <a:gd name="T37" fmla="*/ 110 h 308"/>
                <a:gd name="T38" fmla="*/ 116 w 232"/>
                <a:gd name="T39" fmla="*/ 192 h 308"/>
                <a:gd name="T40" fmla="*/ 24 w 232"/>
                <a:gd name="T41" fmla="*/ 198 h 308"/>
                <a:gd name="T42" fmla="*/ 28 w 232"/>
                <a:gd name="T43" fmla="*/ 208 h 308"/>
                <a:gd name="T44" fmla="*/ 122 w 232"/>
                <a:gd name="T45" fmla="*/ 206 h 308"/>
                <a:gd name="T46" fmla="*/ 122 w 232"/>
                <a:gd name="T47" fmla="*/ 196 h 308"/>
                <a:gd name="T48" fmla="*/ 54 w 232"/>
                <a:gd name="T49" fmla="*/ 138 h 308"/>
                <a:gd name="T50" fmla="*/ 78 w 232"/>
                <a:gd name="T51" fmla="*/ 166 h 308"/>
                <a:gd name="T52" fmla="*/ 104 w 232"/>
                <a:gd name="T53" fmla="*/ 138 h 308"/>
                <a:gd name="T54" fmla="*/ 78 w 232"/>
                <a:gd name="T55" fmla="*/ 108 h 308"/>
                <a:gd name="T56" fmla="*/ 54 w 232"/>
                <a:gd name="T57" fmla="*/ 138 h 308"/>
                <a:gd name="T58" fmla="*/ 30 w 232"/>
                <a:gd name="T59" fmla="*/ 158 h 308"/>
                <a:gd name="T60" fmla="*/ 38 w 232"/>
                <a:gd name="T61" fmla="*/ 166 h 308"/>
                <a:gd name="T62" fmla="*/ 46 w 232"/>
                <a:gd name="T63" fmla="*/ 158 h 308"/>
                <a:gd name="T64" fmla="*/ 40 w 232"/>
                <a:gd name="T65" fmla="*/ 110 h 308"/>
                <a:gd name="T66" fmla="*/ 20 w 232"/>
                <a:gd name="T67" fmla="*/ 124 h 308"/>
                <a:gd name="T68" fmla="*/ 208 w 232"/>
                <a:gd name="T69" fmla="*/ 278 h 308"/>
                <a:gd name="T70" fmla="*/ 200 w 232"/>
                <a:gd name="T71" fmla="*/ 270 h 308"/>
                <a:gd name="T72" fmla="*/ 24 w 232"/>
                <a:gd name="T73" fmla="*/ 276 h 308"/>
                <a:gd name="T74" fmla="*/ 28 w 232"/>
                <a:gd name="T75" fmla="*/ 286 h 308"/>
                <a:gd name="T76" fmla="*/ 206 w 232"/>
                <a:gd name="T77" fmla="*/ 284 h 308"/>
                <a:gd name="T78" fmla="*/ 208 w 232"/>
                <a:gd name="T79" fmla="*/ 240 h 308"/>
                <a:gd name="T80" fmla="*/ 32 w 232"/>
                <a:gd name="T81" fmla="*/ 232 h 308"/>
                <a:gd name="T82" fmla="*/ 24 w 232"/>
                <a:gd name="T83" fmla="*/ 240 h 308"/>
                <a:gd name="T84" fmla="*/ 32 w 232"/>
                <a:gd name="T85" fmla="*/ 248 h 308"/>
                <a:gd name="T86" fmla="*/ 208 w 232"/>
                <a:gd name="T87" fmla="*/ 242 h 308"/>
                <a:gd name="T88" fmla="*/ 208 w 232"/>
                <a:gd name="T89" fmla="*/ 126 h 308"/>
                <a:gd name="T90" fmla="*/ 176 w 232"/>
                <a:gd name="T91" fmla="*/ 110 h 308"/>
                <a:gd name="T92" fmla="*/ 162 w 232"/>
                <a:gd name="T93" fmla="*/ 148 h 308"/>
                <a:gd name="T94" fmla="*/ 196 w 232"/>
                <a:gd name="T95" fmla="*/ 164 h 308"/>
                <a:gd name="T96" fmla="*/ 216 w 232"/>
                <a:gd name="T97" fmla="*/ 86 h 308"/>
                <a:gd name="T98" fmla="*/ 156 w 232"/>
                <a:gd name="T99" fmla="*/ 86 h 308"/>
                <a:gd name="T100" fmla="*/ 84 w 232"/>
                <a:gd name="T101" fmla="*/ 146 h 308"/>
                <a:gd name="T102" fmla="*/ 84 w 232"/>
                <a:gd name="T103" fmla="*/ 128 h 308"/>
                <a:gd name="T104" fmla="*/ 72 w 232"/>
                <a:gd name="T105" fmla="*/ 128 h 308"/>
                <a:gd name="T106" fmla="*/ 72 w 232"/>
                <a:gd name="T107" fmla="*/ 14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308">
                  <a:moveTo>
                    <a:pt x="194" y="138"/>
                  </a:moveTo>
                  <a:lnTo>
                    <a:pt x="194" y="138"/>
                  </a:lnTo>
                  <a:lnTo>
                    <a:pt x="194" y="142"/>
                  </a:lnTo>
                  <a:lnTo>
                    <a:pt x="192" y="146"/>
                  </a:lnTo>
                  <a:lnTo>
                    <a:pt x="188" y="150"/>
                  </a:lnTo>
                  <a:lnTo>
                    <a:pt x="186" y="150"/>
                  </a:lnTo>
                  <a:lnTo>
                    <a:pt x="186" y="150"/>
                  </a:lnTo>
                  <a:lnTo>
                    <a:pt x="182" y="150"/>
                  </a:lnTo>
                  <a:lnTo>
                    <a:pt x="180" y="146"/>
                  </a:lnTo>
                  <a:lnTo>
                    <a:pt x="178" y="142"/>
                  </a:lnTo>
                  <a:lnTo>
                    <a:pt x="178" y="138"/>
                  </a:lnTo>
                  <a:lnTo>
                    <a:pt x="178" y="138"/>
                  </a:lnTo>
                  <a:lnTo>
                    <a:pt x="178" y="132"/>
                  </a:lnTo>
                  <a:lnTo>
                    <a:pt x="180" y="128"/>
                  </a:lnTo>
                  <a:lnTo>
                    <a:pt x="182" y="126"/>
                  </a:lnTo>
                  <a:lnTo>
                    <a:pt x="186" y="124"/>
                  </a:lnTo>
                  <a:lnTo>
                    <a:pt x="186" y="124"/>
                  </a:lnTo>
                  <a:lnTo>
                    <a:pt x="188" y="126"/>
                  </a:lnTo>
                  <a:lnTo>
                    <a:pt x="192" y="128"/>
                  </a:lnTo>
                  <a:lnTo>
                    <a:pt x="194" y="132"/>
                  </a:lnTo>
                  <a:lnTo>
                    <a:pt x="194" y="138"/>
                  </a:lnTo>
                  <a:lnTo>
                    <a:pt x="194" y="138"/>
                  </a:lnTo>
                  <a:close/>
                  <a:moveTo>
                    <a:pt x="232" y="82"/>
                  </a:moveTo>
                  <a:lnTo>
                    <a:pt x="232" y="292"/>
                  </a:lnTo>
                  <a:lnTo>
                    <a:pt x="232" y="292"/>
                  </a:lnTo>
                  <a:lnTo>
                    <a:pt x="230" y="298"/>
                  </a:lnTo>
                  <a:lnTo>
                    <a:pt x="226" y="304"/>
                  </a:lnTo>
                  <a:lnTo>
                    <a:pt x="222" y="308"/>
                  </a:lnTo>
                  <a:lnTo>
                    <a:pt x="216" y="308"/>
                  </a:lnTo>
                  <a:lnTo>
                    <a:pt x="16" y="308"/>
                  </a:lnTo>
                  <a:lnTo>
                    <a:pt x="16" y="308"/>
                  </a:lnTo>
                  <a:lnTo>
                    <a:pt x="10" y="308"/>
                  </a:lnTo>
                  <a:lnTo>
                    <a:pt x="6" y="304"/>
                  </a:lnTo>
                  <a:lnTo>
                    <a:pt x="2" y="298"/>
                  </a:lnTo>
                  <a:lnTo>
                    <a:pt x="0" y="292"/>
                  </a:lnTo>
                  <a:lnTo>
                    <a:pt x="0" y="16"/>
                  </a:lnTo>
                  <a:lnTo>
                    <a:pt x="0" y="16"/>
                  </a:lnTo>
                  <a:lnTo>
                    <a:pt x="2" y="10"/>
                  </a:lnTo>
                  <a:lnTo>
                    <a:pt x="6" y="4"/>
                  </a:lnTo>
                  <a:lnTo>
                    <a:pt x="10" y="0"/>
                  </a:lnTo>
                  <a:lnTo>
                    <a:pt x="16" y="0"/>
                  </a:lnTo>
                  <a:lnTo>
                    <a:pt x="150" y="0"/>
                  </a:lnTo>
                  <a:lnTo>
                    <a:pt x="166" y="16"/>
                  </a:lnTo>
                  <a:lnTo>
                    <a:pt x="214" y="66"/>
                  </a:lnTo>
                  <a:lnTo>
                    <a:pt x="232" y="82"/>
                  </a:lnTo>
                  <a:close/>
                  <a:moveTo>
                    <a:pt x="110" y="140"/>
                  </a:moveTo>
                  <a:lnTo>
                    <a:pt x="110" y="140"/>
                  </a:lnTo>
                  <a:lnTo>
                    <a:pt x="110" y="142"/>
                  </a:lnTo>
                  <a:lnTo>
                    <a:pt x="112" y="146"/>
                  </a:lnTo>
                  <a:lnTo>
                    <a:pt x="116" y="146"/>
                  </a:lnTo>
                  <a:lnTo>
                    <a:pt x="118" y="148"/>
                  </a:lnTo>
                  <a:lnTo>
                    <a:pt x="134" y="148"/>
                  </a:lnTo>
                  <a:lnTo>
                    <a:pt x="134" y="158"/>
                  </a:lnTo>
                  <a:lnTo>
                    <a:pt x="134" y="158"/>
                  </a:lnTo>
                  <a:lnTo>
                    <a:pt x="136" y="162"/>
                  </a:lnTo>
                  <a:lnTo>
                    <a:pt x="136" y="164"/>
                  </a:lnTo>
                  <a:lnTo>
                    <a:pt x="140" y="166"/>
                  </a:lnTo>
                  <a:lnTo>
                    <a:pt x="142" y="166"/>
                  </a:lnTo>
                  <a:lnTo>
                    <a:pt x="142" y="166"/>
                  </a:lnTo>
                  <a:lnTo>
                    <a:pt x="146" y="166"/>
                  </a:lnTo>
                  <a:lnTo>
                    <a:pt x="148" y="164"/>
                  </a:lnTo>
                  <a:lnTo>
                    <a:pt x="150" y="162"/>
                  </a:lnTo>
                  <a:lnTo>
                    <a:pt x="150" y="158"/>
                  </a:lnTo>
                  <a:lnTo>
                    <a:pt x="150" y="148"/>
                  </a:lnTo>
                  <a:lnTo>
                    <a:pt x="150" y="148"/>
                  </a:lnTo>
                  <a:lnTo>
                    <a:pt x="154" y="146"/>
                  </a:lnTo>
                  <a:lnTo>
                    <a:pt x="156" y="146"/>
                  </a:lnTo>
                  <a:lnTo>
                    <a:pt x="158" y="142"/>
                  </a:lnTo>
                  <a:lnTo>
                    <a:pt x="158" y="140"/>
                  </a:lnTo>
                  <a:lnTo>
                    <a:pt x="158" y="140"/>
                  </a:lnTo>
                  <a:lnTo>
                    <a:pt x="158" y="136"/>
                  </a:lnTo>
                  <a:lnTo>
                    <a:pt x="156" y="134"/>
                  </a:lnTo>
                  <a:lnTo>
                    <a:pt x="154" y="132"/>
                  </a:lnTo>
                  <a:lnTo>
                    <a:pt x="150" y="132"/>
                  </a:lnTo>
                  <a:lnTo>
                    <a:pt x="150" y="116"/>
                  </a:lnTo>
                  <a:lnTo>
                    <a:pt x="150" y="116"/>
                  </a:lnTo>
                  <a:lnTo>
                    <a:pt x="150" y="114"/>
                  </a:lnTo>
                  <a:lnTo>
                    <a:pt x="148" y="110"/>
                  </a:lnTo>
                  <a:lnTo>
                    <a:pt x="146" y="110"/>
                  </a:lnTo>
                  <a:lnTo>
                    <a:pt x="142" y="108"/>
                  </a:lnTo>
                  <a:lnTo>
                    <a:pt x="142" y="108"/>
                  </a:lnTo>
                  <a:lnTo>
                    <a:pt x="140" y="110"/>
                  </a:lnTo>
                  <a:lnTo>
                    <a:pt x="136" y="110"/>
                  </a:lnTo>
                  <a:lnTo>
                    <a:pt x="136" y="114"/>
                  </a:lnTo>
                  <a:lnTo>
                    <a:pt x="134" y="116"/>
                  </a:lnTo>
                  <a:lnTo>
                    <a:pt x="134" y="132"/>
                  </a:lnTo>
                  <a:lnTo>
                    <a:pt x="126" y="132"/>
                  </a:lnTo>
                  <a:lnTo>
                    <a:pt x="126" y="116"/>
                  </a:lnTo>
                  <a:lnTo>
                    <a:pt x="126" y="116"/>
                  </a:lnTo>
                  <a:lnTo>
                    <a:pt x="126" y="114"/>
                  </a:lnTo>
                  <a:lnTo>
                    <a:pt x="124" y="110"/>
                  </a:lnTo>
                  <a:lnTo>
                    <a:pt x="122" y="110"/>
                  </a:lnTo>
                  <a:lnTo>
                    <a:pt x="118" y="108"/>
                  </a:lnTo>
                  <a:lnTo>
                    <a:pt x="118" y="108"/>
                  </a:lnTo>
                  <a:lnTo>
                    <a:pt x="116" y="110"/>
                  </a:lnTo>
                  <a:lnTo>
                    <a:pt x="112" y="110"/>
                  </a:lnTo>
                  <a:lnTo>
                    <a:pt x="110" y="114"/>
                  </a:lnTo>
                  <a:lnTo>
                    <a:pt x="110" y="116"/>
                  </a:lnTo>
                  <a:lnTo>
                    <a:pt x="110" y="140"/>
                  </a:lnTo>
                  <a:close/>
                  <a:moveTo>
                    <a:pt x="116" y="192"/>
                  </a:moveTo>
                  <a:lnTo>
                    <a:pt x="32" y="192"/>
                  </a:lnTo>
                  <a:lnTo>
                    <a:pt x="32" y="192"/>
                  </a:lnTo>
                  <a:lnTo>
                    <a:pt x="28" y="194"/>
                  </a:lnTo>
                  <a:lnTo>
                    <a:pt x="26" y="196"/>
                  </a:lnTo>
                  <a:lnTo>
                    <a:pt x="24" y="198"/>
                  </a:lnTo>
                  <a:lnTo>
                    <a:pt x="24" y="200"/>
                  </a:lnTo>
                  <a:lnTo>
                    <a:pt x="24" y="200"/>
                  </a:lnTo>
                  <a:lnTo>
                    <a:pt x="24" y="204"/>
                  </a:lnTo>
                  <a:lnTo>
                    <a:pt x="26" y="206"/>
                  </a:lnTo>
                  <a:lnTo>
                    <a:pt x="28" y="208"/>
                  </a:lnTo>
                  <a:lnTo>
                    <a:pt x="32" y="208"/>
                  </a:lnTo>
                  <a:lnTo>
                    <a:pt x="116" y="208"/>
                  </a:lnTo>
                  <a:lnTo>
                    <a:pt x="116" y="208"/>
                  </a:lnTo>
                  <a:lnTo>
                    <a:pt x="120" y="208"/>
                  </a:lnTo>
                  <a:lnTo>
                    <a:pt x="122" y="206"/>
                  </a:lnTo>
                  <a:lnTo>
                    <a:pt x="124" y="204"/>
                  </a:lnTo>
                  <a:lnTo>
                    <a:pt x="124" y="200"/>
                  </a:lnTo>
                  <a:lnTo>
                    <a:pt x="124" y="200"/>
                  </a:lnTo>
                  <a:lnTo>
                    <a:pt x="124" y="198"/>
                  </a:lnTo>
                  <a:lnTo>
                    <a:pt x="122" y="196"/>
                  </a:lnTo>
                  <a:lnTo>
                    <a:pt x="120" y="194"/>
                  </a:lnTo>
                  <a:lnTo>
                    <a:pt x="116" y="192"/>
                  </a:lnTo>
                  <a:lnTo>
                    <a:pt x="116" y="192"/>
                  </a:lnTo>
                  <a:close/>
                  <a:moveTo>
                    <a:pt x="54" y="138"/>
                  </a:moveTo>
                  <a:lnTo>
                    <a:pt x="54" y="138"/>
                  </a:lnTo>
                  <a:lnTo>
                    <a:pt x="56" y="148"/>
                  </a:lnTo>
                  <a:lnTo>
                    <a:pt x="62" y="158"/>
                  </a:lnTo>
                  <a:lnTo>
                    <a:pt x="70" y="164"/>
                  </a:lnTo>
                  <a:lnTo>
                    <a:pt x="78" y="166"/>
                  </a:lnTo>
                  <a:lnTo>
                    <a:pt x="78" y="166"/>
                  </a:lnTo>
                  <a:lnTo>
                    <a:pt x="88" y="164"/>
                  </a:lnTo>
                  <a:lnTo>
                    <a:pt x="96" y="158"/>
                  </a:lnTo>
                  <a:lnTo>
                    <a:pt x="102" y="148"/>
                  </a:lnTo>
                  <a:lnTo>
                    <a:pt x="104" y="138"/>
                  </a:lnTo>
                  <a:lnTo>
                    <a:pt x="104" y="138"/>
                  </a:lnTo>
                  <a:lnTo>
                    <a:pt x="102" y="126"/>
                  </a:lnTo>
                  <a:lnTo>
                    <a:pt x="96" y="118"/>
                  </a:lnTo>
                  <a:lnTo>
                    <a:pt x="88" y="110"/>
                  </a:lnTo>
                  <a:lnTo>
                    <a:pt x="78" y="108"/>
                  </a:lnTo>
                  <a:lnTo>
                    <a:pt x="78" y="108"/>
                  </a:lnTo>
                  <a:lnTo>
                    <a:pt x="70" y="110"/>
                  </a:lnTo>
                  <a:lnTo>
                    <a:pt x="62" y="118"/>
                  </a:lnTo>
                  <a:lnTo>
                    <a:pt x="56" y="126"/>
                  </a:lnTo>
                  <a:lnTo>
                    <a:pt x="54" y="138"/>
                  </a:lnTo>
                  <a:lnTo>
                    <a:pt x="54" y="138"/>
                  </a:lnTo>
                  <a:close/>
                  <a:moveTo>
                    <a:pt x="22" y="132"/>
                  </a:moveTo>
                  <a:lnTo>
                    <a:pt x="22" y="132"/>
                  </a:lnTo>
                  <a:lnTo>
                    <a:pt x="24" y="134"/>
                  </a:lnTo>
                  <a:lnTo>
                    <a:pt x="30" y="134"/>
                  </a:lnTo>
                  <a:lnTo>
                    <a:pt x="30" y="158"/>
                  </a:lnTo>
                  <a:lnTo>
                    <a:pt x="30" y="158"/>
                  </a:lnTo>
                  <a:lnTo>
                    <a:pt x="30" y="162"/>
                  </a:lnTo>
                  <a:lnTo>
                    <a:pt x="32" y="164"/>
                  </a:lnTo>
                  <a:lnTo>
                    <a:pt x="34" y="166"/>
                  </a:lnTo>
                  <a:lnTo>
                    <a:pt x="38" y="166"/>
                  </a:lnTo>
                  <a:lnTo>
                    <a:pt x="38" y="166"/>
                  </a:lnTo>
                  <a:lnTo>
                    <a:pt x="40" y="166"/>
                  </a:lnTo>
                  <a:lnTo>
                    <a:pt x="42" y="164"/>
                  </a:lnTo>
                  <a:lnTo>
                    <a:pt x="44" y="162"/>
                  </a:lnTo>
                  <a:lnTo>
                    <a:pt x="46" y="158"/>
                  </a:lnTo>
                  <a:lnTo>
                    <a:pt x="46" y="116"/>
                  </a:lnTo>
                  <a:lnTo>
                    <a:pt x="46" y="116"/>
                  </a:lnTo>
                  <a:lnTo>
                    <a:pt x="44" y="112"/>
                  </a:lnTo>
                  <a:lnTo>
                    <a:pt x="40" y="110"/>
                  </a:lnTo>
                  <a:lnTo>
                    <a:pt x="40" y="110"/>
                  </a:lnTo>
                  <a:lnTo>
                    <a:pt x="36" y="108"/>
                  </a:lnTo>
                  <a:lnTo>
                    <a:pt x="32" y="110"/>
                  </a:lnTo>
                  <a:lnTo>
                    <a:pt x="22" y="122"/>
                  </a:lnTo>
                  <a:lnTo>
                    <a:pt x="22" y="122"/>
                  </a:lnTo>
                  <a:lnTo>
                    <a:pt x="20" y="124"/>
                  </a:lnTo>
                  <a:lnTo>
                    <a:pt x="18" y="128"/>
                  </a:lnTo>
                  <a:lnTo>
                    <a:pt x="20" y="130"/>
                  </a:lnTo>
                  <a:lnTo>
                    <a:pt x="22" y="132"/>
                  </a:lnTo>
                  <a:lnTo>
                    <a:pt x="22" y="132"/>
                  </a:lnTo>
                  <a:close/>
                  <a:moveTo>
                    <a:pt x="208" y="278"/>
                  </a:moveTo>
                  <a:lnTo>
                    <a:pt x="208" y="278"/>
                  </a:lnTo>
                  <a:lnTo>
                    <a:pt x="208" y="276"/>
                  </a:lnTo>
                  <a:lnTo>
                    <a:pt x="206" y="272"/>
                  </a:lnTo>
                  <a:lnTo>
                    <a:pt x="204" y="270"/>
                  </a:lnTo>
                  <a:lnTo>
                    <a:pt x="200" y="270"/>
                  </a:lnTo>
                  <a:lnTo>
                    <a:pt x="32" y="270"/>
                  </a:lnTo>
                  <a:lnTo>
                    <a:pt x="32" y="270"/>
                  </a:lnTo>
                  <a:lnTo>
                    <a:pt x="28" y="270"/>
                  </a:lnTo>
                  <a:lnTo>
                    <a:pt x="26" y="272"/>
                  </a:lnTo>
                  <a:lnTo>
                    <a:pt x="24" y="276"/>
                  </a:lnTo>
                  <a:lnTo>
                    <a:pt x="24" y="278"/>
                  </a:lnTo>
                  <a:lnTo>
                    <a:pt x="24" y="278"/>
                  </a:lnTo>
                  <a:lnTo>
                    <a:pt x="24" y="282"/>
                  </a:lnTo>
                  <a:lnTo>
                    <a:pt x="26" y="284"/>
                  </a:lnTo>
                  <a:lnTo>
                    <a:pt x="28" y="286"/>
                  </a:lnTo>
                  <a:lnTo>
                    <a:pt x="32" y="286"/>
                  </a:lnTo>
                  <a:lnTo>
                    <a:pt x="200" y="286"/>
                  </a:lnTo>
                  <a:lnTo>
                    <a:pt x="200" y="286"/>
                  </a:lnTo>
                  <a:lnTo>
                    <a:pt x="204" y="286"/>
                  </a:lnTo>
                  <a:lnTo>
                    <a:pt x="206" y="284"/>
                  </a:lnTo>
                  <a:lnTo>
                    <a:pt x="208" y="282"/>
                  </a:lnTo>
                  <a:lnTo>
                    <a:pt x="208" y="278"/>
                  </a:lnTo>
                  <a:lnTo>
                    <a:pt x="208" y="278"/>
                  </a:lnTo>
                  <a:close/>
                  <a:moveTo>
                    <a:pt x="208" y="240"/>
                  </a:moveTo>
                  <a:lnTo>
                    <a:pt x="208" y="240"/>
                  </a:lnTo>
                  <a:lnTo>
                    <a:pt x="208" y="236"/>
                  </a:lnTo>
                  <a:lnTo>
                    <a:pt x="206" y="234"/>
                  </a:lnTo>
                  <a:lnTo>
                    <a:pt x="204" y="232"/>
                  </a:lnTo>
                  <a:lnTo>
                    <a:pt x="200" y="232"/>
                  </a:lnTo>
                  <a:lnTo>
                    <a:pt x="32" y="232"/>
                  </a:lnTo>
                  <a:lnTo>
                    <a:pt x="32" y="232"/>
                  </a:lnTo>
                  <a:lnTo>
                    <a:pt x="28" y="232"/>
                  </a:lnTo>
                  <a:lnTo>
                    <a:pt x="26" y="234"/>
                  </a:lnTo>
                  <a:lnTo>
                    <a:pt x="24" y="236"/>
                  </a:lnTo>
                  <a:lnTo>
                    <a:pt x="24" y="240"/>
                  </a:lnTo>
                  <a:lnTo>
                    <a:pt x="24" y="240"/>
                  </a:lnTo>
                  <a:lnTo>
                    <a:pt x="24" y="242"/>
                  </a:lnTo>
                  <a:lnTo>
                    <a:pt x="26" y="246"/>
                  </a:lnTo>
                  <a:lnTo>
                    <a:pt x="28" y="246"/>
                  </a:lnTo>
                  <a:lnTo>
                    <a:pt x="32" y="248"/>
                  </a:lnTo>
                  <a:lnTo>
                    <a:pt x="200" y="248"/>
                  </a:lnTo>
                  <a:lnTo>
                    <a:pt x="200" y="248"/>
                  </a:lnTo>
                  <a:lnTo>
                    <a:pt x="204" y="246"/>
                  </a:lnTo>
                  <a:lnTo>
                    <a:pt x="206" y="246"/>
                  </a:lnTo>
                  <a:lnTo>
                    <a:pt x="208" y="242"/>
                  </a:lnTo>
                  <a:lnTo>
                    <a:pt x="208" y="240"/>
                  </a:lnTo>
                  <a:lnTo>
                    <a:pt x="208" y="240"/>
                  </a:lnTo>
                  <a:close/>
                  <a:moveTo>
                    <a:pt x="210" y="138"/>
                  </a:moveTo>
                  <a:lnTo>
                    <a:pt x="210" y="138"/>
                  </a:lnTo>
                  <a:lnTo>
                    <a:pt x="208" y="126"/>
                  </a:lnTo>
                  <a:lnTo>
                    <a:pt x="202" y="118"/>
                  </a:lnTo>
                  <a:lnTo>
                    <a:pt x="196" y="110"/>
                  </a:lnTo>
                  <a:lnTo>
                    <a:pt x="186" y="108"/>
                  </a:lnTo>
                  <a:lnTo>
                    <a:pt x="186" y="108"/>
                  </a:lnTo>
                  <a:lnTo>
                    <a:pt x="176" y="110"/>
                  </a:lnTo>
                  <a:lnTo>
                    <a:pt x="168" y="118"/>
                  </a:lnTo>
                  <a:lnTo>
                    <a:pt x="162" y="126"/>
                  </a:lnTo>
                  <a:lnTo>
                    <a:pt x="162" y="138"/>
                  </a:lnTo>
                  <a:lnTo>
                    <a:pt x="162" y="138"/>
                  </a:lnTo>
                  <a:lnTo>
                    <a:pt x="162" y="148"/>
                  </a:lnTo>
                  <a:lnTo>
                    <a:pt x="168" y="158"/>
                  </a:lnTo>
                  <a:lnTo>
                    <a:pt x="176" y="164"/>
                  </a:lnTo>
                  <a:lnTo>
                    <a:pt x="186" y="166"/>
                  </a:lnTo>
                  <a:lnTo>
                    <a:pt x="186" y="166"/>
                  </a:lnTo>
                  <a:lnTo>
                    <a:pt x="196" y="164"/>
                  </a:lnTo>
                  <a:lnTo>
                    <a:pt x="202" y="158"/>
                  </a:lnTo>
                  <a:lnTo>
                    <a:pt x="208" y="148"/>
                  </a:lnTo>
                  <a:lnTo>
                    <a:pt x="210" y="138"/>
                  </a:lnTo>
                  <a:lnTo>
                    <a:pt x="210" y="138"/>
                  </a:lnTo>
                  <a:close/>
                  <a:moveTo>
                    <a:pt x="216" y="86"/>
                  </a:moveTo>
                  <a:lnTo>
                    <a:pt x="198" y="68"/>
                  </a:lnTo>
                  <a:lnTo>
                    <a:pt x="174" y="68"/>
                  </a:lnTo>
                  <a:lnTo>
                    <a:pt x="174" y="44"/>
                  </a:lnTo>
                  <a:lnTo>
                    <a:pt x="156" y="26"/>
                  </a:lnTo>
                  <a:lnTo>
                    <a:pt x="156" y="86"/>
                  </a:lnTo>
                  <a:lnTo>
                    <a:pt x="216" y="86"/>
                  </a:lnTo>
                  <a:close/>
                  <a:moveTo>
                    <a:pt x="78" y="150"/>
                  </a:moveTo>
                  <a:lnTo>
                    <a:pt x="78" y="150"/>
                  </a:lnTo>
                  <a:lnTo>
                    <a:pt x="82" y="150"/>
                  </a:lnTo>
                  <a:lnTo>
                    <a:pt x="84" y="146"/>
                  </a:lnTo>
                  <a:lnTo>
                    <a:pt x="86" y="142"/>
                  </a:lnTo>
                  <a:lnTo>
                    <a:pt x="88" y="138"/>
                  </a:lnTo>
                  <a:lnTo>
                    <a:pt x="88" y="138"/>
                  </a:lnTo>
                  <a:lnTo>
                    <a:pt x="86" y="132"/>
                  </a:lnTo>
                  <a:lnTo>
                    <a:pt x="84" y="128"/>
                  </a:lnTo>
                  <a:lnTo>
                    <a:pt x="82" y="126"/>
                  </a:lnTo>
                  <a:lnTo>
                    <a:pt x="78" y="124"/>
                  </a:lnTo>
                  <a:lnTo>
                    <a:pt x="78" y="124"/>
                  </a:lnTo>
                  <a:lnTo>
                    <a:pt x="76" y="126"/>
                  </a:lnTo>
                  <a:lnTo>
                    <a:pt x="72" y="128"/>
                  </a:lnTo>
                  <a:lnTo>
                    <a:pt x="70" y="132"/>
                  </a:lnTo>
                  <a:lnTo>
                    <a:pt x="70" y="138"/>
                  </a:lnTo>
                  <a:lnTo>
                    <a:pt x="70" y="138"/>
                  </a:lnTo>
                  <a:lnTo>
                    <a:pt x="70" y="142"/>
                  </a:lnTo>
                  <a:lnTo>
                    <a:pt x="72" y="146"/>
                  </a:lnTo>
                  <a:lnTo>
                    <a:pt x="76" y="150"/>
                  </a:lnTo>
                  <a:lnTo>
                    <a:pt x="78" y="150"/>
                  </a:lnTo>
                  <a:lnTo>
                    <a:pt x="78" y="150"/>
                  </a:lnTo>
                  <a:close/>
                </a:path>
              </a:pathLst>
            </a:custGeom>
            <a:grpFill/>
            <a:ln w="317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Georgia" pitchFamily="18" charset="0"/>
                <a:ea typeface="+mn-ea"/>
                <a:cs typeface="+mn-cs"/>
              </a:endParaRPr>
            </a:p>
          </p:txBody>
        </p:sp>
      </p:grpSp>
      <p:sp>
        <p:nvSpPr>
          <p:cNvPr id="68" name="Rounded Rectangle 21">
            <a:extLst>
              <a:ext uri="{FF2B5EF4-FFF2-40B4-BE49-F238E27FC236}">
                <a16:creationId xmlns:a16="http://schemas.microsoft.com/office/drawing/2014/main" id="{CD27154F-616B-440D-9BD4-DCCA02F3ED05}"/>
              </a:ext>
            </a:extLst>
          </p:cNvPr>
          <p:cNvSpPr/>
          <p:nvPr/>
        </p:nvSpPr>
        <p:spPr>
          <a:xfrm>
            <a:off x="3352589" y="5408829"/>
            <a:ext cx="1879398" cy="305999"/>
          </a:xfrm>
          <a:prstGeom prst="roundRect">
            <a:avLst/>
          </a:prstGeom>
          <a:solidFill>
            <a:srgbClr val="00A221"/>
          </a:solidFill>
          <a:ln w="12700">
            <a:noFill/>
          </a:ln>
          <a:effectLst/>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Scanned Receipts Data</a:t>
            </a:r>
          </a:p>
        </p:txBody>
      </p:sp>
      <p:sp>
        <p:nvSpPr>
          <p:cNvPr id="69" name="Rounded Rectangle 21">
            <a:extLst>
              <a:ext uri="{FF2B5EF4-FFF2-40B4-BE49-F238E27FC236}">
                <a16:creationId xmlns:a16="http://schemas.microsoft.com/office/drawing/2014/main" id="{04908754-A42B-41DC-BCD2-90F1FD0DA112}"/>
              </a:ext>
            </a:extLst>
          </p:cNvPr>
          <p:cNvSpPr/>
          <p:nvPr/>
        </p:nvSpPr>
        <p:spPr>
          <a:xfrm>
            <a:off x="3352589" y="5780201"/>
            <a:ext cx="1879398" cy="305999"/>
          </a:xfrm>
          <a:prstGeom prst="roundRect">
            <a:avLst/>
          </a:prstGeom>
          <a:solidFill>
            <a:srgbClr val="00A221"/>
          </a:solidFill>
          <a:ln w="12700">
            <a:noFill/>
          </a:ln>
          <a:effectLst/>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Manual Tagging to Tax Credit</a:t>
            </a:r>
          </a:p>
        </p:txBody>
      </p:sp>
      <p:sp>
        <p:nvSpPr>
          <p:cNvPr id="70" name="Rounded Rectangle 19">
            <a:extLst>
              <a:ext uri="{FF2B5EF4-FFF2-40B4-BE49-F238E27FC236}">
                <a16:creationId xmlns:a16="http://schemas.microsoft.com/office/drawing/2014/main" id="{DD747E4C-671E-4625-B53C-D2D54A68E573}"/>
              </a:ext>
            </a:extLst>
          </p:cNvPr>
          <p:cNvSpPr/>
          <p:nvPr/>
        </p:nvSpPr>
        <p:spPr>
          <a:xfrm>
            <a:off x="3586578" y="3821339"/>
            <a:ext cx="1444752" cy="1005840"/>
          </a:xfrm>
          <a:prstGeom prst="roundRect">
            <a:avLst/>
          </a:prstGeom>
          <a:solidFill>
            <a:schemeClr val="bg1"/>
          </a:solidFill>
          <a:ln w="1905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36" b="0" i="0" u="none" strike="noStrike" kern="1200" cap="none" spc="0" normalizeH="0" baseline="0" noProof="0">
              <a:ln>
                <a:noFill/>
              </a:ln>
              <a:solidFill>
                <a:prstClr val="white"/>
              </a:solidFill>
              <a:effectLst/>
              <a:uLnTx/>
              <a:uFillTx/>
              <a:latin typeface="Calibri"/>
              <a:ea typeface="+mn-ea"/>
              <a:cs typeface="+mn-cs"/>
            </a:endParaRPr>
          </a:p>
        </p:txBody>
      </p:sp>
      <p:sp>
        <p:nvSpPr>
          <p:cNvPr id="72" name="TextBox 71">
            <a:extLst>
              <a:ext uri="{FF2B5EF4-FFF2-40B4-BE49-F238E27FC236}">
                <a16:creationId xmlns:a16="http://schemas.microsoft.com/office/drawing/2014/main" id="{9F9ABA88-7CEE-48F2-B1D7-59A86CCFA3ED}"/>
              </a:ext>
            </a:extLst>
          </p:cNvPr>
          <p:cNvSpPr txBox="1"/>
          <p:nvPr/>
        </p:nvSpPr>
        <p:spPr>
          <a:xfrm>
            <a:off x="3974121" y="3909403"/>
            <a:ext cx="955371" cy="900246"/>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6A737B"/>
                </a:solidFill>
                <a:effectLst/>
                <a:uLnTx/>
                <a:uFillTx/>
                <a:latin typeface="Calibri"/>
                <a:ea typeface="+mn-ea"/>
                <a:cs typeface="+mn-cs"/>
              </a:rPr>
              <a:t>Throughout the year the customer can collect and store their tax receipts and easily view/access at tax time</a:t>
            </a:r>
          </a:p>
        </p:txBody>
      </p:sp>
      <p:cxnSp>
        <p:nvCxnSpPr>
          <p:cNvPr id="73" name="Straight Connector 72">
            <a:extLst>
              <a:ext uri="{FF2B5EF4-FFF2-40B4-BE49-F238E27FC236}">
                <a16:creationId xmlns:a16="http://schemas.microsoft.com/office/drawing/2014/main" id="{D1FE9FD8-D70A-4A52-B0A8-2873DFA9C4BC}"/>
              </a:ext>
            </a:extLst>
          </p:cNvPr>
          <p:cNvCxnSpPr>
            <a:cxnSpLocks/>
          </p:cNvCxnSpPr>
          <p:nvPr/>
        </p:nvCxnSpPr>
        <p:spPr>
          <a:xfrm flipV="1">
            <a:off x="7550367" y="4324259"/>
            <a:ext cx="731520" cy="0"/>
          </a:xfrm>
          <a:prstGeom prst="line">
            <a:avLst/>
          </a:prstGeom>
          <a:ln w="19050">
            <a:solidFill>
              <a:srgbClr val="86BC25"/>
            </a:solidFill>
          </a:ln>
        </p:spPr>
        <p:style>
          <a:lnRef idx="1">
            <a:schemeClr val="accent1"/>
          </a:lnRef>
          <a:fillRef idx="0">
            <a:schemeClr val="accent1"/>
          </a:fillRef>
          <a:effectRef idx="0">
            <a:schemeClr val="accent1"/>
          </a:effectRef>
          <a:fontRef idx="minor">
            <a:schemeClr val="tx1"/>
          </a:fontRef>
        </p:style>
      </p:cxnSp>
      <p:sp>
        <p:nvSpPr>
          <p:cNvPr id="74" name="Chevron 292">
            <a:extLst>
              <a:ext uri="{FF2B5EF4-FFF2-40B4-BE49-F238E27FC236}">
                <a16:creationId xmlns:a16="http://schemas.microsoft.com/office/drawing/2014/main" id="{B2D26371-0968-4F93-A9A0-39F8EE13F43C}"/>
              </a:ext>
            </a:extLst>
          </p:cNvPr>
          <p:cNvSpPr/>
          <p:nvPr/>
        </p:nvSpPr>
        <p:spPr>
          <a:xfrm>
            <a:off x="7833511" y="4278735"/>
            <a:ext cx="57542" cy="91049"/>
          </a:xfrm>
          <a:prstGeom prst="chevron">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36" b="0" i="0" u="none" strike="noStrike" kern="1200" cap="none" spc="0" normalizeH="0" baseline="0" noProof="0">
              <a:ln>
                <a:noFill/>
              </a:ln>
              <a:solidFill>
                <a:srgbClr val="6A737B"/>
              </a:solidFill>
              <a:effectLst/>
              <a:uLnTx/>
              <a:uFillTx/>
              <a:latin typeface="Calibri"/>
              <a:ea typeface="+mn-ea"/>
              <a:cs typeface="+mn-cs"/>
            </a:endParaRPr>
          </a:p>
        </p:txBody>
      </p:sp>
      <p:grpSp>
        <p:nvGrpSpPr>
          <p:cNvPr id="75" name="Group 74">
            <a:extLst>
              <a:ext uri="{FF2B5EF4-FFF2-40B4-BE49-F238E27FC236}">
                <a16:creationId xmlns:a16="http://schemas.microsoft.com/office/drawing/2014/main" id="{D5068F9E-EA9A-4AC8-9E95-BE7BE814B601}"/>
              </a:ext>
            </a:extLst>
          </p:cNvPr>
          <p:cNvGrpSpPr/>
          <p:nvPr/>
        </p:nvGrpSpPr>
        <p:grpSpPr>
          <a:xfrm>
            <a:off x="8239896" y="3821339"/>
            <a:ext cx="1519659" cy="1053165"/>
            <a:chOff x="8239896" y="3547184"/>
            <a:chExt cx="1519659" cy="1053165"/>
          </a:xfrm>
        </p:grpSpPr>
        <p:sp>
          <p:nvSpPr>
            <p:cNvPr id="76" name="Rounded Rectangle 19">
              <a:extLst>
                <a:ext uri="{FF2B5EF4-FFF2-40B4-BE49-F238E27FC236}">
                  <a16:creationId xmlns:a16="http://schemas.microsoft.com/office/drawing/2014/main" id="{6BCDCF34-9AFA-45D9-A6D9-CB4B52AA7054}"/>
                </a:ext>
              </a:extLst>
            </p:cNvPr>
            <p:cNvSpPr/>
            <p:nvPr/>
          </p:nvSpPr>
          <p:spPr>
            <a:xfrm>
              <a:off x="8239896" y="3547184"/>
              <a:ext cx="1412010" cy="1005840"/>
            </a:xfrm>
            <a:prstGeom prst="roundRect">
              <a:avLst/>
            </a:prstGeom>
            <a:solidFill>
              <a:schemeClr val="bg1"/>
            </a:solidFill>
            <a:ln w="19050">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36" b="0" i="0" u="none" strike="noStrike" kern="1200" cap="none" spc="0" normalizeH="0" baseline="0" noProof="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834EAD29-5EFE-4BC3-9F03-AD6E05E3AC99}"/>
                </a:ext>
              </a:extLst>
            </p:cNvPr>
            <p:cNvSpPr txBox="1"/>
            <p:nvPr/>
          </p:nvSpPr>
          <p:spPr>
            <a:xfrm>
              <a:off x="8674223" y="3584686"/>
              <a:ext cx="1085332" cy="101566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750" b="0" i="0" u="none" strike="noStrike" kern="1200" cap="none" spc="0" normalizeH="0" baseline="0" noProof="0">
                  <a:ln>
                    <a:noFill/>
                  </a:ln>
                  <a:solidFill>
                    <a:srgbClr val="6A737B"/>
                  </a:solidFill>
                  <a:effectLst/>
                  <a:uLnTx/>
                  <a:uFillTx/>
                  <a:latin typeface="Calibri"/>
                  <a:ea typeface="+mn-ea"/>
                  <a:cs typeface="+mn-cs"/>
                </a:rPr>
                <a:t>It's tax time!  The customer is now ready to access the tax dashboard to retrieve info collected throughout the year to begin the filing experience</a:t>
              </a:r>
              <a:endParaRPr kumimoji="0" lang="en-US" sz="750" b="0" i="0" u="none" strike="noStrike" kern="1200" cap="none" spc="0" normalizeH="0" baseline="0" noProof="0">
                <a:ln>
                  <a:noFill/>
                </a:ln>
                <a:solidFill>
                  <a:srgbClr val="6A737B"/>
                </a:solidFill>
                <a:effectLst/>
                <a:uLnTx/>
                <a:uFillTx/>
                <a:latin typeface="Calibri"/>
                <a:ea typeface="+mn-ea"/>
                <a:cs typeface="+mn-cs"/>
              </a:endParaRPr>
            </a:p>
          </p:txBody>
        </p:sp>
      </p:grpSp>
      <p:cxnSp>
        <p:nvCxnSpPr>
          <p:cNvPr id="80" name="Straight Connector 79">
            <a:extLst>
              <a:ext uri="{FF2B5EF4-FFF2-40B4-BE49-F238E27FC236}">
                <a16:creationId xmlns:a16="http://schemas.microsoft.com/office/drawing/2014/main" id="{A71DECC7-0EBD-48D8-89D4-656B8EA6DE60}"/>
              </a:ext>
            </a:extLst>
          </p:cNvPr>
          <p:cNvCxnSpPr>
            <a:cxnSpLocks/>
          </p:cNvCxnSpPr>
          <p:nvPr/>
        </p:nvCxnSpPr>
        <p:spPr>
          <a:xfrm flipV="1">
            <a:off x="9646795" y="4323974"/>
            <a:ext cx="457200" cy="571"/>
          </a:xfrm>
          <a:prstGeom prst="line">
            <a:avLst/>
          </a:prstGeom>
          <a:ln w="19050">
            <a:solidFill>
              <a:srgbClr val="E8B400"/>
            </a:solidFill>
            <a:prstDash val="sysDash"/>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2FA8F9BC-AB7F-40FC-8C69-ED701BEEB133}"/>
              </a:ext>
            </a:extLst>
          </p:cNvPr>
          <p:cNvGrpSpPr/>
          <p:nvPr/>
        </p:nvGrpSpPr>
        <p:grpSpPr>
          <a:xfrm>
            <a:off x="10065817" y="3821340"/>
            <a:ext cx="1444753" cy="1010751"/>
            <a:chOff x="9915005" y="3664655"/>
            <a:chExt cx="1436508" cy="1012071"/>
          </a:xfrm>
        </p:grpSpPr>
        <p:sp>
          <p:nvSpPr>
            <p:cNvPr id="82" name="Rounded Rectangle 19">
              <a:extLst>
                <a:ext uri="{FF2B5EF4-FFF2-40B4-BE49-F238E27FC236}">
                  <a16:creationId xmlns:a16="http://schemas.microsoft.com/office/drawing/2014/main" id="{ECFC165B-F30C-40CF-9A6E-333098DA8429}"/>
                </a:ext>
              </a:extLst>
            </p:cNvPr>
            <p:cNvSpPr/>
            <p:nvPr/>
          </p:nvSpPr>
          <p:spPr>
            <a:xfrm>
              <a:off x="9940092" y="3664655"/>
              <a:ext cx="1411420" cy="1007154"/>
            </a:xfrm>
            <a:prstGeom prst="roundRect">
              <a:avLst/>
            </a:prstGeom>
            <a:solidFill>
              <a:schemeClr val="bg1"/>
            </a:solidFill>
            <a:ln w="19050">
              <a:solidFill>
                <a:srgbClr val="E8B4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36" b="0" i="0" u="none" strike="noStrike" kern="1200" cap="none" spc="0" normalizeH="0" baseline="0" noProof="0">
                <a:ln>
                  <a:noFill/>
                </a:ln>
                <a:solidFill>
                  <a:prstClr val="white"/>
                </a:solidFill>
                <a:effectLst/>
                <a:uLnTx/>
                <a:uFillTx/>
                <a:latin typeface="Calibri"/>
                <a:ea typeface="+mn-ea"/>
                <a:cs typeface="+mn-cs"/>
              </a:endParaRPr>
            </a:p>
          </p:txBody>
        </p:sp>
        <p:sp>
          <p:nvSpPr>
            <p:cNvPr id="84" name="TextBox 83">
              <a:extLst>
                <a:ext uri="{FF2B5EF4-FFF2-40B4-BE49-F238E27FC236}">
                  <a16:creationId xmlns:a16="http://schemas.microsoft.com/office/drawing/2014/main" id="{E9076AB2-344B-4AB3-819E-5349E3B01673}"/>
                </a:ext>
              </a:extLst>
            </p:cNvPr>
            <p:cNvSpPr txBox="1"/>
            <p:nvPr/>
          </p:nvSpPr>
          <p:spPr>
            <a:xfrm>
              <a:off x="10445706" y="3775304"/>
              <a:ext cx="905807" cy="901422"/>
            </a:xfrm>
            <a:prstGeom prst="rect">
              <a:avLst/>
            </a:prstGeom>
            <a:noFill/>
            <a:ln>
              <a:noFill/>
              <a:prstDash val="sysDash"/>
            </a:ln>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6A737B"/>
                  </a:solidFill>
                  <a:effectLst/>
                  <a:uLnTx/>
                  <a:uFillTx/>
                  <a:latin typeface="Calibri"/>
                  <a:ea typeface="+mn-ea"/>
                  <a:cs typeface="+mn-cs"/>
                </a:rPr>
                <a:t>Customer reviews the pre-filled information, adds additional updates and simply files their  taxes</a:t>
              </a:r>
            </a:p>
          </p:txBody>
        </p:sp>
        <p:sp>
          <p:nvSpPr>
            <p:cNvPr id="85" name="TextBox 84">
              <a:extLst>
                <a:ext uri="{FF2B5EF4-FFF2-40B4-BE49-F238E27FC236}">
                  <a16:creationId xmlns:a16="http://schemas.microsoft.com/office/drawing/2014/main" id="{5CCEE1EB-7FDC-4110-9E1F-A2F2C0552D1E}"/>
                </a:ext>
              </a:extLst>
            </p:cNvPr>
            <p:cNvSpPr txBox="1"/>
            <p:nvPr/>
          </p:nvSpPr>
          <p:spPr>
            <a:xfrm>
              <a:off x="9915005" y="4153609"/>
              <a:ext cx="644171" cy="443198"/>
            </a:xfrm>
            <a:prstGeom prst="rect">
              <a:avLst/>
            </a:prstGeom>
            <a:noFill/>
            <a:ln>
              <a:noFill/>
              <a:prstDash val="sysDash"/>
            </a:ln>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600" b="1" i="0" u="none" strike="noStrike" kern="1200" cap="none" spc="0" normalizeH="0" baseline="0" noProof="0">
                  <a:ln>
                    <a:noFill/>
                  </a:ln>
                  <a:solidFill>
                    <a:srgbClr val="FF0000"/>
                  </a:solidFill>
                  <a:effectLst/>
                  <a:uLnTx/>
                  <a:uFillTx/>
                  <a:latin typeface="Calibri Light" panose="020F0302020204030204" pitchFamily="34" charset="0"/>
                  <a:ea typeface="+mn-ea"/>
                  <a:cs typeface="Calibri Light" panose="020F0302020204030204" pitchFamily="34" charset="0"/>
                </a:rPr>
                <a:t>Tax optimizer/form powered by partner</a:t>
              </a:r>
            </a:p>
          </p:txBody>
        </p:sp>
      </p:grpSp>
      <p:sp>
        <p:nvSpPr>
          <p:cNvPr id="86" name="Rounded Rectangle 21">
            <a:extLst>
              <a:ext uri="{FF2B5EF4-FFF2-40B4-BE49-F238E27FC236}">
                <a16:creationId xmlns:a16="http://schemas.microsoft.com/office/drawing/2014/main" id="{957F3B09-5B22-4B69-85D7-6FAC60F30601}"/>
              </a:ext>
            </a:extLst>
          </p:cNvPr>
          <p:cNvSpPr/>
          <p:nvPr/>
        </p:nvSpPr>
        <p:spPr>
          <a:xfrm>
            <a:off x="1054573" y="6204056"/>
            <a:ext cx="6675353" cy="315996"/>
          </a:xfrm>
          <a:prstGeom prst="roundRect">
            <a:avLst/>
          </a:prstGeom>
          <a:solidFill>
            <a:srgbClr val="E0F4E6"/>
          </a:solidFill>
          <a:ln w="19050">
            <a:solidFill>
              <a:schemeClr val="bg2"/>
            </a:solidFill>
          </a:ln>
          <a:effectLst/>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6A737B"/>
                </a:solidFill>
                <a:effectLst/>
                <a:uLnTx/>
                <a:uFillTx/>
                <a:latin typeface="Arial"/>
                <a:ea typeface="+mn-ea"/>
                <a:cs typeface="+mn-cs"/>
              </a:rPr>
              <a:t> OCR capability for uploading NOA, tax receipt and other tax related information</a:t>
            </a:r>
          </a:p>
        </p:txBody>
      </p:sp>
      <p:sp>
        <p:nvSpPr>
          <p:cNvPr id="87" name="Chevron 292">
            <a:extLst>
              <a:ext uri="{FF2B5EF4-FFF2-40B4-BE49-F238E27FC236}">
                <a16:creationId xmlns:a16="http://schemas.microsoft.com/office/drawing/2014/main" id="{5E49B5BA-3225-4045-9755-AB4243D4078D}"/>
              </a:ext>
            </a:extLst>
          </p:cNvPr>
          <p:cNvSpPr/>
          <p:nvPr/>
        </p:nvSpPr>
        <p:spPr>
          <a:xfrm>
            <a:off x="9898572" y="4272208"/>
            <a:ext cx="57542" cy="91049"/>
          </a:xfrm>
          <a:prstGeom prst="chevron">
            <a:avLst/>
          </a:prstGeom>
          <a:solidFill>
            <a:srgbClr val="FF0000"/>
          </a:solidFill>
          <a:ln w="12700">
            <a:solidFill>
              <a:srgbClr val="E8B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36" b="0" i="0" u="none" strike="noStrike" kern="1200" cap="none" spc="0" normalizeH="0" baseline="0" noProof="0">
              <a:ln>
                <a:noFill/>
              </a:ln>
              <a:solidFill>
                <a:srgbClr val="FF0000"/>
              </a:solidFill>
              <a:effectLst/>
              <a:uLnTx/>
              <a:uFillTx/>
              <a:latin typeface="Calibri"/>
              <a:ea typeface="+mn-ea"/>
              <a:cs typeface="+mn-cs"/>
            </a:endParaRPr>
          </a:p>
        </p:txBody>
      </p:sp>
      <p:sp>
        <p:nvSpPr>
          <p:cNvPr id="89" name="Rectangle 88">
            <a:extLst>
              <a:ext uri="{FF2B5EF4-FFF2-40B4-BE49-F238E27FC236}">
                <a16:creationId xmlns:a16="http://schemas.microsoft.com/office/drawing/2014/main" id="{8A024330-9496-4BD2-8C97-D318BE4A9F09}"/>
              </a:ext>
            </a:extLst>
          </p:cNvPr>
          <p:cNvSpPr/>
          <p:nvPr/>
        </p:nvSpPr>
        <p:spPr>
          <a:xfrm>
            <a:off x="0" y="811271"/>
            <a:ext cx="12131717" cy="355481"/>
          </a:xfrm>
          <a:prstGeom prst="rect">
            <a:avLst/>
          </a:prstGeom>
          <a:solidFill>
            <a:srgbClr val="70AD47">
              <a:lumMod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a:ea typeface="+mn-ea"/>
                <a:cs typeface="Calibri"/>
              </a:rPr>
              <a:t>Customers will file their taxes using an intuitive tax platform with access to insights throughout the year</a:t>
            </a: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88" name="Picture 8" descr="Info Free Icon of Colocons Free">
            <a:extLst>
              <a:ext uri="{FF2B5EF4-FFF2-40B4-BE49-F238E27FC236}">
                <a16:creationId xmlns:a16="http://schemas.microsoft.com/office/drawing/2014/main" id="{01C300E7-F490-4F6C-A4EF-80868BE0D548}"/>
              </a:ext>
            </a:extLst>
          </p:cNvPr>
          <p:cNvPicPr>
            <a:picLocks noChangeAspect="1" noChangeArrowheads="1"/>
          </p:cNvPicPr>
          <p:nvPr/>
        </p:nvPicPr>
        <p:blipFill>
          <a:blip r:embed="rId2" cstate="print">
            <a:duotone>
              <a:srgbClr val="00A221">
                <a:shade val="45000"/>
                <a:satMod val="135000"/>
              </a:srgbClr>
              <a:prstClr val="white"/>
            </a:duotone>
            <a:extLst>
              <a:ext uri="{BEBA8EAE-BF5A-486C-A8C5-ECC9F3942E4B}">
                <a14:imgProps xmlns:a14="http://schemas.microsoft.com/office/drawing/2010/main">
                  <a14:imgLayer r:embed="rId3">
                    <a14:imgEffect>
                      <a14:backgroundRemoval t="889" b="97778" l="1778" r="96000">
                        <a14:foregroundMark x1="23111" y1="15556" x2="23111" y2="15556"/>
                        <a14:foregroundMark x1="33333" y1="12444" x2="56889" y2="12444"/>
                        <a14:foregroundMark x1="64000" y1="12889" x2="87111" y2="28000"/>
                        <a14:foregroundMark x1="87111" y1="28000" x2="92444" y2="44000"/>
                        <a14:foregroundMark x1="91556" y1="59556" x2="78667" y2="80000"/>
                        <a14:foregroundMark x1="78667" y1="80000" x2="54667" y2="90222"/>
                        <a14:foregroundMark x1="54667" y1="90222" x2="29333" y2="88444"/>
                        <a14:foregroundMark x1="29333" y1="88444" x2="12444" y2="69778"/>
                        <a14:foregroundMark x1="12444" y1="69778" x2="7111" y2="42222"/>
                        <a14:foregroundMark x1="7111" y1="42222" x2="21778" y2="20444"/>
                        <a14:foregroundMark x1="21778" y1="20444" x2="56889" y2="8000"/>
                        <a14:foregroundMark x1="96000" y1="52889" x2="96000" y2="52889"/>
                        <a14:foregroundMark x1="45333" y1="97778" x2="45333" y2="97778"/>
                        <a14:foregroundMark x1="2222" y1="48889" x2="2222" y2="48889"/>
                        <a14:foregroundMark x1="48000" y1="889" x2="48000" y2="889"/>
                        <a14:foregroundMark x1="48889" y1="55556" x2="48889" y2="55556"/>
                        <a14:foregroundMark x1="51111" y1="52889" x2="51111" y2="87556"/>
                        <a14:foregroundMark x1="51111" y1="87556" x2="48444" y2="64000"/>
                        <a14:foregroundMark x1="53333" y1="56444" x2="54222" y2="31111"/>
                        <a14:foregroundMark x1="54222" y1="31111" x2="53778" y2="41778"/>
                        <a14:foregroundMark x1="46222" y1="52889" x2="56889" y2="29333"/>
                        <a14:foregroundMark x1="56889" y1="29333" x2="57778" y2="29333"/>
                      </a14:backgroundRemoval>
                    </a14:imgEffect>
                  </a14:imgLayer>
                </a14:imgProps>
              </a:ext>
              <a:ext uri="{28A0092B-C50C-407E-A947-70E740481C1C}">
                <a14:useLocalDpi xmlns:a14="http://schemas.microsoft.com/office/drawing/2010/main" val="0"/>
              </a:ext>
            </a:extLst>
          </a:blip>
          <a:srcRect/>
          <a:stretch>
            <a:fillRect/>
          </a:stretch>
        </p:blipFill>
        <p:spPr bwMode="auto">
          <a:xfrm>
            <a:off x="1115665" y="4065388"/>
            <a:ext cx="393192" cy="38362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Image result for file icon">
            <a:extLst>
              <a:ext uri="{FF2B5EF4-FFF2-40B4-BE49-F238E27FC236}">
                <a16:creationId xmlns:a16="http://schemas.microsoft.com/office/drawing/2014/main" id="{7BE7D403-87FA-4E8B-A451-CFC8C8156E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7136" y="4000940"/>
            <a:ext cx="392916" cy="429412"/>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BA2B1C4E-C5F0-4CB7-BF43-83F87B55D901}"/>
              </a:ext>
            </a:extLst>
          </p:cNvPr>
          <p:cNvPicPr>
            <a:picLocks noChangeAspect="1"/>
          </p:cNvPicPr>
          <p:nvPr/>
        </p:nvPicPr>
        <p:blipFill>
          <a:blip r:embed="rId5"/>
          <a:stretch>
            <a:fillRect/>
          </a:stretch>
        </p:blipFill>
        <p:spPr>
          <a:xfrm>
            <a:off x="6217565" y="4098055"/>
            <a:ext cx="393192" cy="383031"/>
          </a:xfrm>
          <a:prstGeom prst="rect">
            <a:avLst/>
          </a:prstGeom>
        </p:spPr>
      </p:pic>
      <p:pic>
        <p:nvPicPr>
          <p:cNvPr id="92" name="Picture 2" descr="Image result for data entry icon">
            <a:extLst>
              <a:ext uri="{FF2B5EF4-FFF2-40B4-BE49-F238E27FC236}">
                <a16:creationId xmlns:a16="http://schemas.microsoft.com/office/drawing/2014/main" id="{A2AB6E77-E7B9-4EC8-8C0B-26BB153ABB4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23975" y="3962400"/>
            <a:ext cx="439025" cy="438268"/>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a:extLst>
              <a:ext uri="{FF2B5EF4-FFF2-40B4-BE49-F238E27FC236}">
                <a16:creationId xmlns:a16="http://schemas.microsoft.com/office/drawing/2014/main" id="{7E9D3388-8C88-40AF-BC48-A775124E66A9}"/>
              </a:ext>
            </a:extLst>
          </p:cNvPr>
          <p:cNvPicPr>
            <a:picLocks noChangeAspect="1"/>
          </p:cNvPicPr>
          <p:nvPr/>
        </p:nvPicPr>
        <p:blipFill>
          <a:blip r:embed="rId7"/>
          <a:stretch>
            <a:fillRect/>
          </a:stretch>
        </p:blipFill>
        <p:spPr>
          <a:xfrm>
            <a:off x="8441350" y="4223117"/>
            <a:ext cx="171023" cy="134305"/>
          </a:xfrm>
          <a:prstGeom prst="rect">
            <a:avLst/>
          </a:prstGeom>
        </p:spPr>
      </p:pic>
      <p:pic>
        <p:nvPicPr>
          <p:cNvPr id="94" name="Picture 12" descr="Image result for finance icon">
            <a:extLst>
              <a:ext uri="{FF2B5EF4-FFF2-40B4-BE49-F238E27FC236}">
                <a16:creationId xmlns:a16="http://schemas.microsoft.com/office/drawing/2014/main" id="{C08448F5-F8C4-45D2-9091-0019FEFA3F8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39516" y="4060549"/>
            <a:ext cx="230822" cy="229206"/>
          </a:xfrm>
          <a:prstGeom prst="rect">
            <a:avLst/>
          </a:prstGeom>
          <a:noFill/>
          <a:ln>
            <a:noFill/>
            <a:prstDash val="sysDash"/>
          </a:ln>
          <a:extLst>
            <a:ext uri="{909E8E84-426E-40DD-AFC4-6F175D3DCCD1}">
              <a14:hiddenFill xmlns:a14="http://schemas.microsoft.com/office/drawing/2010/main">
                <a:solidFill>
                  <a:srgbClr val="FFFFFF"/>
                </a:solidFill>
              </a14:hiddenFill>
            </a:ext>
          </a:extLst>
        </p:spPr>
      </p:pic>
      <p:sp>
        <p:nvSpPr>
          <p:cNvPr id="96" name="Rectangle 95">
            <a:extLst>
              <a:ext uri="{FF2B5EF4-FFF2-40B4-BE49-F238E27FC236}">
                <a16:creationId xmlns:a16="http://schemas.microsoft.com/office/drawing/2014/main" id="{D4BCE23B-7270-41AF-A3E5-12455DC6894D}"/>
              </a:ext>
            </a:extLst>
          </p:cNvPr>
          <p:cNvSpPr/>
          <p:nvPr/>
        </p:nvSpPr>
        <p:spPr>
          <a:xfrm>
            <a:off x="3079944" y="1084623"/>
            <a:ext cx="4956243" cy="5548435"/>
          </a:xfrm>
          <a:prstGeom prst="rect">
            <a:avLst/>
          </a:prstGeom>
          <a:noFill/>
          <a:ln w="28575" cap="flat" cmpd="sng" algn="ctr">
            <a:solidFill>
              <a:srgbClr val="002060"/>
            </a:solidFill>
            <a:prstDash val="dash"/>
          </a:ln>
          <a:effectLst/>
        </p:spPr>
        <p:txBody>
          <a:bodyPr rtlCol="0" anchor="t"/>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400" b="1" i="1" u="none" strike="noStrike" kern="0" cap="none" spc="0" normalizeH="0" baseline="0" noProof="0">
              <a:ln>
                <a:noFill/>
              </a:ln>
              <a:solidFill>
                <a:srgbClr val="00B624"/>
              </a:solidFill>
              <a:effectLst/>
              <a:uLnTx/>
              <a:uFillTx/>
              <a:latin typeface="Arial Narrow" panose="020B0606020202030204" pitchFamily="34" charset="0"/>
              <a:ea typeface="+mn-ea"/>
              <a:cs typeface="+mn-cs"/>
            </a:endParaRPr>
          </a:p>
        </p:txBody>
      </p:sp>
    </p:spTree>
    <p:extLst>
      <p:ext uri="{BB962C8B-B14F-4D97-AF65-F5344CB8AC3E}">
        <p14:creationId xmlns:p14="http://schemas.microsoft.com/office/powerpoint/2010/main" val="3106726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524E-2024-4821-ADCA-AF3A7F55A78D}"/>
              </a:ext>
            </a:extLst>
          </p:cNvPr>
          <p:cNvSpPr>
            <a:spLocks noGrp="1"/>
          </p:cNvSpPr>
          <p:nvPr>
            <p:ph type="title"/>
          </p:nvPr>
        </p:nvSpPr>
        <p:spPr>
          <a:xfrm>
            <a:off x="203015" y="44838"/>
            <a:ext cx="11346728" cy="808039"/>
          </a:xfrm>
        </p:spPr>
        <p:txBody>
          <a:bodyPr/>
          <a:lstStyle/>
          <a:p>
            <a:r>
              <a:rPr lang="en-US" sz="2800" dirty="0"/>
              <a:t>Wealth Advice Client Portal  - POC Use Case</a:t>
            </a:r>
          </a:p>
        </p:txBody>
      </p:sp>
      <p:sp>
        <p:nvSpPr>
          <p:cNvPr id="4" name="Slide Number Placeholder 3">
            <a:extLst>
              <a:ext uri="{FF2B5EF4-FFF2-40B4-BE49-F238E27FC236}">
                <a16:creationId xmlns:a16="http://schemas.microsoft.com/office/drawing/2014/main" id="{6DD6FE0F-B1DB-4137-95B8-1F77771533E9}"/>
              </a:ext>
            </a:extLst>
          </p:cNvPr>
          <p:cNvSpPr>
            <a:spLocks noGrp="1"/>
          </p:cNvSpPr>
          <p:nvPr>
            <p:ph type="sldNum" sz="quarter" idx="12"/>
          </p:nvPr>
        </p:nvSpPr>
        <p:spPr>
          <a:xfrm>
            <a:off x="11340108" y="6565429"/>
            <a:ext cx="582084" cy="25908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BDBD4D-7B7B-4EC0-AB6E-424933B04FED}" type="slidenum">
              <a:rPr kumimoji="0" lang="en-US" sz="1467" b="0" i="0" u="none" strike="noStrike" kern="1200" cap="none" spc="0" normalizeH="0" baseline="0" noProof="0" smtClean="0">
                <a:ln>
                  <a:noFill/>
                </a:ln>
                <a:solidFill>
                  <a:srgbClr val="6A737B"/>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467" b="0" i="0" u="none" strike="noStrike" kern="1200" cap="none" spc="0" normalizeH="0" baseline="0" noProof="0" dirty="0">
              <a:ln>
                <a:noFill/>
              </a:ln>
              <a:solidFill>
                <a:srgbClr val="6A737B"/>
              </a:solidFill>
              <a:effectLst/>
              <a:uLnTx/>
              <a:uFillTx/>
              <a:latin typeface="Arial"/>
              <a:ea typeface="+mn-ea"/>
              <a:cs typeface="+mn-cs"/>
            </a:endParaRPr>
          </a:p>
        </p:txBody>
      </p:sp>
      <p:sp>
        <p:nvSpPr>
          <p:cNvPr id="6" name="TextBox 5">
            <a:extLst>
              <a:ext uri="{FF2B5EF4-FFF2-40B4-BE49-F238E27FC236}">
                <a16:creationId xmlns:a16="http://schemas.microsoft.com/office/drawing/2014/main" id="{538E5DE1-F28A-4E10-8CB2-528F3EB83B23}"/>
              </a:ext>
            </a:extLst>
          </p:cNvPr>
          <p:cNvSpPr txBox="1"/>
          <p:nvPr/>
        </p:nvSpPr>
        <p:spPr>
          <a:xfrm>
            <a:off x="594397" y="968989"/>
            <a:ext cx="9710058" cy="911019"/>
          </a:xfrm>
          <a:prstGeom prst="rect">
            <a:avLst/>
          </a:prstGeom>
          <a:solidFill>
            <a:schemeClr val="bg1">
              <a:lumMod val="95000"/>
            </a:schemeClr>
          </a:solidFill>
        </p:spPr>
        <p:txBody>
          <a:bodyPr wrap="square" rtlCol="0">
            <a:spAutoFit/>
          </a:bodyPr>
          <a:lstStyle/>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400" b="0" i="1" u="none" strike="noStrike" kern="1200" cap="none" spc="0" normalizeH="0" baseline="0" noProof="0" dirty="0">
                <a:ln>
                  <a:noFill/>
                </a:ln>
                <a:solidFill>
                  <a:srgbClr val="6A737B"/>
                </a:solidFill>
                <a:effectLst/>
                <a:uLnTx/>
                <a:uFillTx/>
                <a:latin typeface="Arial"/>
                <a:ea typeface="+mn-ea"/>
                <a:cs typeface="+mn-cs"/>
              </a:rPr>
              <a:t>Three entry points for document ingestion identified for Advice Client POC – Client, Advisor and Advice Client Portal / Web-broker entry points</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400" b="0" i="1" u="none" strike="noStrike" kern="1200" cap="none" spc="0" normalizeH="0" baseline="0" noProof="0" dirty="0">
                <a:ln>
                  <a:noFill/>
                </a:ln>
                <a:solidFill>
                  <a:srgbClr val="6A737B"/>
                </a:solidFill>
                <a:effectLst/>
                <a:uLnTx/>
                <a:uFillTx/>
                <a:latin typeface="Arial"/>
                <a:ea typeface="+mn-ea"/>
                <a:cs typeface="+mn-cs"/>
              </a:rPr>
              <a:t>The POC scope will include the client and advisor entry points only; Web-broker entry point will be integrated after POC metrics have been met and POC is proven successful</a:t>
            </a:r>
          </a:p>
        </p:txBody>
      </p:sp>
      <p:sp>
        <p:nvSpPr>
          <p:cNvPr id="7" name="Arrow: Down 6">
            <a:extLst>
              <a:ext uri="{FF2B5EF4-FFF2-40B4-BE49-F238E27FC236}">
                <a16:creationId xmlns:a16="http://schemas.microsoft.com/office/drawing/2014/main" id="{9187CB49-D629-4F7B-ABE6-8390E6B50FA9}"/>
              </a:ext>
            </a:extLst>
          </p:cNvPr>
          <p:cNvSpPr/>
          <p:nvPr/>
        </p:nvSpPr>
        <p:spPr>
          <a:xfrm>
            <a:off x="1462689" y="2168165"/>
            <a:ext cx="2590800" cy="203295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8" name="Arrow: Down 7">
            <a:extLst>
              <a:ext uri="{FF2B5EF4-FFF2-40B4-BE49-F238E27FC236}">
                <a16:creationId xmlns:a16="http://schemas.microsoft.com/office/drawing/2014/main" id="{C40733E2-888A-422C-937D-7BB4E41E0A3A}"/>
              </a:ext>
            </a:extLst>
          </p:cNvPr>
          <p:cNvSpPr/>
          <p:nvPr/>
        </p:nvSpPr>
        <p:spPr>
          <a:xfrm>
            <a:off x="4185743" y="2128729"/>
            <a:ext cx="2505595" cy="211182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10" name="Rectangle 9">
            <a:extLst>
              <a:ext uri="{FF2B5EF4-FFF2-40B4-BE49-F238E27FC236}">
                <a16:creationId xmlns:a16="http://schemas.microsoft.com/office/drawing/2014/main" id="{9A049F40-F3B4-4BE5-BBF2-9375A6AE25D8}"/>
              </a:ext>
            </a:extLst>
          </p:cNvPr>
          <p:cNvSpPr/>
          <p:nvPr/>
        </p:nvSpPr>
        <p:spPr>
          <a:xfrm>
            <a:off x="1328057" y="5584371"/>
            <a:ext cx="8568297" cy="6186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Customer Document Vault</a:t>
            </a:r>
          </a:p>
        </p:txBody>
      </p:sp>
      <p:sp>
        <p:nvSpPr>
          <p:cNvPr id="11" name="TextBox 10">
            <a:extLst>
              <a:ext uri="{FF2B5EF4-FFF2-40B4-BE49-F238E27FC236}">
                <a16:creationId xmlns:a16="http://schemas.microsoft.com/office/drawing/2014/main" id="{B461CF9C-FC81-4C4D-9559-CBF77C73588C}"/>
              </a:ext>
            </a:extLst>
          </p:cNvPr>
          <p:cNvSpPr txBox="1"/>
          <p:nvPr/>
        </p:nvSpPr>
        <p:spPr>
          <a:xfrm>
            <a:off x="2345434" y="2647402"/>
            <a:ext cx="1108339" cy="355482"/>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Client</a:t>
            </a:r>
          </a:p>
        </p:txBody>
      </p:sp>
      <p:sp>
        <p:nvSpPr>
          <p:cNvPr id="14" name="TextBox 13">
            <a:extLst>
              <a:ext uri="{FF2B5EF4-FFF2-40B4-BE49-F238E27FC236}">
                <a16:creationId xmlns:a16="http://schemas.microsoft.com/office/drawing/2014/main" id="{2DD79333-96B1-4A98-B1AA-8E8AA75F0A63}"/>
              </a:ext>
            </a:extLst>
          </p:cNvPr>
          <p:cNvSpPr txBox="1"/>
          <p:nvPr/>
        </p:nvSpPr>
        <p:spPr>
          <a:xfrm>
            <a:off x="246285" y="4391071"/>
            <a:ext cx="1240971" cy="501676"/>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6A737B"/>
                </a:solidFill>
                <a:effectLst/>
                <a:uLnTx/>
                <a:uFillTx/>
                <a:latin typeface="Arial"/>
                <a:ea typeface="+mn-ea"/>
                <a:cs typeface="+mn-cs"/>
              </a:rPr>
              <a:t>Document types</a:t>
            </a:r>
          </a:p>
        </p:txBody>
      </p:sp>
      <p:sp>
        <p:nvSpPr>
          <p:cNvPr id="16" name="TextBox 15">
            <a:extLst>
              <a:ext uri="{FF2B5EF4-FFF2-40B4-BE49-F238E27FC236}">
                <a16:creationId xmlns:a16="http://schemas.microsoft.com/office/drawing/2014/main" id="{B6AEB8BB-F55D-4E14-81E7-E41C4A739041}"/>
              </a:ext>
            </a:extLst>
          </p:cNvPr>
          <p:cNvSpPr txBox="1"/>
          <p:nvPr/>
        </p:nvSpPr>
        <p:spPr>
          <a:xfrm>
            <a:off x="1567501" y="3988625"/>
            <a:ext cx="2405743" cy="1539652"/>
          </a:xfrm>
          <a:prstGeom prst="rect">
            <a:avLst/>
          </a:prstGeom>
          <a:noFill/>
        </p:spPr>
        <p:txBody>
          <a:bodyPr wrap="square" rtlCol="0">
            <a:spAutoFit/>
          </a:bodyPr>
          <a:lstStyle/>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rPr>
              <a:t>Will</a:t>
            </a: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endParaRP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rPr>
              <a:t>POA documents</a:t>
            </a: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endParaRP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rPr>
              <a:t>Wealth Plan</a:t>
            </a: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endParaRP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rPr>
              <a:t>Insurance Certificates</a:t>
            </a: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endParaRP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rPr>
              <a:t>Identity documents</a:t>
            </a:r>
          </a:p>
        </p:txBody>
      </p:sp>
      <p:sp>
        <p:nvSpPr>
          <p:cNvPr id="17" name="TextBox 16">
            <a:extLst>
              <a:ext uri="{FF2B5EF4-FFF2-40B4-BE49-F238E27FC236}">
                <a16:creationId xmlns:a16="http://schemas.microsoft.com/office/drawing/2014/main" id="{6E919EAC-475F-4391-88E3-6C38E686D236}"/>
              </a:ext>
            </a:extLst>
          </p:cNvPr>
          <p:cNvSpPr txBox="1"/>
          <p:nvPr/>
        </p:nvSpPr>
        <p:spPr>
          <a:xfrm>
            <a:off x="5047149" y="2699623"/>
            <a:ext cx="1108339" cy="355482"/>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Advisor</a:t>
            </a:r>
          </a:p>
        </p:txBody>
      </p:sp>
      <p:sp>
        <p:nvSpPr>
          <p:cNvPr id="18" name="Arrow: Down 17">
            <a:extLst>
              <a:ext uri="{FF2B5EF4-FFF2-40B4-BE49-F238E27FC236}">
                <a16:creationId xmlns:a16="http://schemas.microsoft.com/office/drawing/2014/main" id="{C3B9E6E6-1C7B-4842-B912-5CEB44C99567}"/>
              </a:ext>
            </a:extLst>
          </p:cNvPr>
          <p:cNvSpPr/>
          <p:nvPr/>
        </p:nvSpPr>
        <p:spPr>
          <a:xfrm>
            <a:off x="7026029" y="2089295"/>
            <a:ext cx="2505595" cy="211182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19" name="TextBox 18">
            <a:extLst>
              <a:ext uri="{FF2B5EF4-FFF2-40B4-BE49-F238E27FC236}">
                <a16:creationId xmlns:a16="http://schemas.microsoft.com/office/drawing/2014/main" id="{92AF7D4F-1E40-4539-91CF-B45D238F609D}"/>
              </a:ext>
            </a:extLst>
          </p:cNvPr>
          <p:cNvSpPr txBox="1"/>
          <p:nvPr/>
        </p:nvSpPr>
        <p:spPr>
          <a:xfrm>
            <a:off x="7906721" y="2465196"/>
            <a:ext cx="1108339" cy="881780"/>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Advice Client Portal</a:t>
            </a:r>
          </a:p>
        </p:txBody>
      </p:sp>
      <p:sp>
        <p:nvSpPr>
          <p:cNvPr id="20" name="Oval 19">
            <a:extLst>
              <a:ext uri="{FF2B5EF4-FFF2-40B4-BE49-F238E27FC236}">
                <a16:creationId xmlns:a16="http://schemas.microsoft.com/office/drawing/2014/main" id="{E44FD9A7-8975-4EA1-9A00-2E7FF2BDB3BC}"/>
              </a:ext>
            </a:extLst>
          </p:cNvPr>
          <p:cNvSpPr/>
          <p:nvPr/>
        </p:nvSpPr>
        <p:spPr>
          <a:xfrm>
            <a:off x="2545817" y="2073070"/>
            <a:ext cx="424543" cy="375901"/>
          </a:xfrm>
          <a:prstGeom prst="ellipse">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1</a:t>
            </a:r>
          </a:p>
        </p:txBody>
      </p:sp>
      <p:sp>
        <p:nvSpPr>
          <p:cNvPr id="21" name="Oval 20">
            <a:extLst>
              <a:ext uri="{FF2B5EF4-FFF2-40B4-BE49-F238E27FC236}">
                <a16:creationId xmlns:a16="http://schemas.microsoft.com/office/drawing/2014/main" id="{79F38AA5-93C3-4FD1-823D-A7CC658EB7B6}"/>
              </a:ext>
            </a:extLst>
          </p:cNvPr>
          <p:cNvSpPr/>
          <p:nvPr/>
        </p:nvSpPr>
        <p:spPr>
          <a:xfrm>
            <a:off x="5307403" y="2054595"/>
            <a:ext cx="424543" cy="375901"/>
          </a:xfrm>
          <a:prstGeom prst="ellipse">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2</a:t>
            </a:r>
          </a:p>
        </p:txBody>
      </p:sp>
      <p:sp>
        <p:nvSpPr>
          <p:cNvPr id="22" name="Oval 21">
            <a:extLst>
              <a:ext uri="{FF2B5EF4-FFF2-40B4-BE49-F238E27FC236}">
                <a16:creationId xmlns:a16="http://schemas.microsoft.com/office/drawing/2014/main" id="{EA197B9C-224D-43BB-AF6C-20A62E7EBA08}"/>
              </a:ext>
            </a:extLst>
          </p:cNvPr>
          <p:cNvSpPr/>
          <p:nvPr/>
        </p:nvSpPr>
        <p:spPr>
          <a:xfrm>
            <a:off x="8098446" y="2016105"/>
            <a:ext cx="424543" cy="375901"/>
          </a:xfrm>
          <a:prstGeom prst="ellipse">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3</a:t>
            </a:r>
          </a:p>
        </p:txBody>
      </p:sp>
      <p:sp>
        <p:nvSpPr>
          <p:cNvPr id="23" name="TextBox 22">
            <a:extLst>
              <a:ext uri="{FF2B5EF4-FFF2-40B4-BE49-F238E27FC236}">
                <a16:creationId xmlns:a16="http://schemas.microsoft.com/office/drawing/2014/main" id="{5EC7F80A-069E-4173-89E7-456F67CA2525}"/>
              </a:ext>
            </a:extLst>
          </p:cNvPr>
          <p:cNvSpPr txBox="1"/>
          <p:nvPr/>
        </p:nvSpPr>
        <p:spPr>
          <a:xfrm>
            <a:off x="7403526" y="4310252"/>
            <a:ext cx="2405743" cy="896399"/>
          </a:xfrm>
          <a:prstGeom prst="rect">
            <a:avLst/>
          </a:prstGeom>
          <a:noFill/>
        </p:spPr>
        <p:txBody>
          <a:bodyPr wrap="square" rtlCol="0">
            <a:spAutoFit/>
          </a:bodyPr>
          <a:lstStyle/>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rPr>
              <a:t>Onboarding documents</a:t>
            </a: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endParaRP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rPr>
              <a:t>Tax documents</a:t>
            </a: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endParaRP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rPr>
              <a:t>E-statements</a:t>
            </a:r>
          </a:p>
        </p:txBody>
      </p:sp>
      <p:sp>
        <p:nvSpPr>
          <p:cNvPr id="24" name="TextBox 23">
            <a:extLst>
              <a:ext uri="{FF2B5EF4-FFF2-40B4-BE49-F238E27FC236}">
                <a16:creationId xmlns:a16="http://schemas.microsoft.com/office/drawing/2014/main" id="{C621CA9C-1F5A-4E32-9092-33BB801408E8}"/>
              </a:ext>
            </a:extLst>
          </p:cNvPr>
          <p:cNvSpPr txBox="1"/>
          <p:nvPr/>
        </p:nvSpPr>
        <p:spPr>
          <a:xfrm>
            <a:off x="4620286" y="4292355"/>
            <a:ext cx="2405743" cy="1378839"/>
          </a:xfrm>
          <a:prstGeom prst="rect">
            <a:avLst/>
          </a:prstGeom>
          <a:noFill/>
        </p:spPr>
        <p:txBody>
          <a:bodyPr wrap="square" rtlCol="0">
            <a:spAutoFit/>
          </a:bodyPr>
          <a:lstStyle/>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rPr>
              <a:t>Wealth Plan</a:t>
            </a: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endParaRP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rPr>
              <a:t>Meeting Agenda /Minutes</a:t>
            </a: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endParaRP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rPr>
              <a:t>Onboarding documents/ deliver duplicates into Vault</a:t>
            </a: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endParaRPr>
          </a:p>
          <a:p>
            <a:pPr marL="0" marR="0" lvl="0" indent="0" algn="l" defTabSz="914400" rtl="0" eaLnBrk="1" fontAlgn="auto" latinLnBrk="0" hangingPunct="1">
              <a:lnSpc>
                <a:spcPct val="95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lumMod val="75000"/>
                  <a:lumOff val="25000"/>
                </a:srgbClr>
              </a:solidFill>
              <a:effectLst/>
              <a:uLnTx/>
              <a:uFillTx/>
              <a:latin typeface="Arial"/>
              <a:ea typeface="+mn-ea"/>
              <a:cs typeface="+mn-cs"/>
            </a:endParaRPr>
          </a:p>
        </p:txBody>
      </p:sp>
      <p:sp>
        <p:nvSpPr>
          <p:cNvPr id="25" name="TextBox 24">
            <a:extLst>
              <a:ext uri="{FF2B5EF4-FFF2-40B4-BE49-F238E27FC236}">
                <a16:creationId xmlns:a16="http://schemas.microsoft.com/office/drawing/2014/main" id="{63BB5264-D4B7-40D4-A6F6-EF7996A2F9BE}"/>
              </a:ext>
            </a:extLst>
          </p:cNvPr>
          <p:cNvSpPr txBox="1"/>
          <p:nvPr/>
        </p:nvSpPr>
        <p:spPr>
          <a:xfrm>
            <a:off x="339010" y="2673336"/>
            <a:ext cx="912847" cy="501676"/>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6A737B"/>
                </a:solidFill>
                <a:effectLst/>
                <a:uLnTx/>
                <a:uFillTx/>
                <a:latin typeface="Arial"/>
                <a:ea typeface="+mn-ea"/>
                <a:cs typeface="+mn-cs"/>
              </a:rPr>
              <a:t>Entry points</a:t>
            </a:r>
          </a:p>
        </p:txBody>
      </p:sp>
    </p:spTree>
    <p:extLst>
      <p:ext uri="{BB962C8B-B14F-4D97-AF65-F5344CB8AC3E}">
        <p14:creationId xmlns:p14="http://schemas.microsoft.com/office/powerpoint/2010/main" val="4178914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164C3A-7AE7-4BD5-AE49-CDACFE200E4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BDBD4D-7B7B-4EC0-AB6E-424933B04FED}" type="slidenum">
              <a:rPr kumimoji="0" lang="en-US" sz="1467" b="0" i="0" u="none" strike="noStrike" kern="1200" cap="none" spc="0" normalizeH="0" baseline="0" noProof="0" smtClean="0">
                <a:ln>
                  <a:noFill/>
                </a:ln>
                <a:solidFill>
                  <a:srgbClr val="6A737B"/>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467" b="0" i="0" u="none" strike="noStrike" kern="1200" cap="none" spc="0" normalizeH="0" baseline="0" noProof="0" dirty="0">
              <a:ln>
                <a:noFill/>
              </a:ln>
              <a:solidFill>
                <a:srgbClr val="6A737B"/>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A727128E-96BA-4752-81DB-B21A72255BF6}"/>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00B624">
                    <a:lumMod val="75000"/>
                  </a:srgbClr>
                </a:solidFill>
                <a:effectLst/>
                <a:uLnTx/>
                <a:uFillTx/>
                <a:latin typeface="Arial"/>
                <a:ea typeface="Comic Sans MS" charset="0"/>
                <a:cs typeface="Arial" panose="020B0604020202020204" pitchFamily="34" charset="0"/>
              </a:rPr>
              <a:t>Creating</a:t>
            </a:r>
            <a:r>
              <a:rPr kumimoji="0" lang="en-US" sz="1200" b="0" i="1" u="none" strike="noStrike" kern="1200" cap="none" spc="0" normalizeH="0" baseline="0" noProof="0">
                <a:ln>
                  <a:noFill/>
                </a:ln>
                <a:solidFill>
                  <a:srgbClr val="00B624">
                    <a:lumMod val="50000"/>
                  </a:srgbClr>
                </a:solidFill>
                <a:effectLst/>
                <a:uLnTx/>
                <a:uFillTx/>
                <a:latin typeface="Arial"/>
                <a:ea typeface="Comic Sans MS" charset="0"/>
                <a:cs typeface="Arial" panose="020B0604020202020204" pitchFamily="34" charset="0"/>
              </a:rPr>
              <a:t> Excellence </a:t>
            </a:r>
            <a:r>
              <a:rPr kumimoji="0" lang="en-US" sz="1200" b="0" i="1" u="none" strike="noStrike" kern="1200" cap="none" spc="0" normalizeH="0" baseline="0" noProof="0">
                <a:ln>
                  <a:noFill/>
                </a:ln>
                <a:solidFill>
                  <a:srgbClr val="000000"/>
                </a:solidFill>
                <a:effectLst/>
                <a:uLnTx/>
                <a:uFillTx/>
                <a:latin typeface="Arial"/>
                <a:ea typeface="Comic Sans MS" charset="0"/>
                <a:cs typeface="Arial" panose="020B0604020202020204" pitchFamily="34" charset="0"/>
              </a:rPr>
              <a:t>Together</a:t>
            </a:r>
            <a:endParaRPr kumimoji="0" lang="en-US" sz="1067"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Graphic 5" descr="User">
            <a:extLst>
              <a:ext uri="{FF2B5EF4-FFF2-40B4-BE49-F238E27FC236}">
                <a16:creationId xmlns:a16="http://schemas.microsoft.com/office/drawing/2014/main" id="{1228BDD2-D7E9-4E14-8CC6-7297480FA6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528" y="1498924"/>
            <a:ext cx="567020" cy="567020"/>
          </a:xfrm>
          <a:prstGeom prst="rect">
            <a:avLst/>
          </a:prstGeom>
        </p:spPr>
      </p:pic>
      <p:sp>
        <p:nvSpPr>
          <p:cNvPr id="7" name="Flowchart: Process 6">
            <a:extLst>
              <a:ext uri="{FF2B5EF4-FFF2-40B4-BE49-F238E27FC236}">
                <a16:creationId xmlns:a16="http://schemas.microsoft.com/office/drawing/2014/main" id="{B05643DC-0FFE-424B-9431-89F10EB957B6}"/>
              </a:ext>
            </a:extLst>
          </p:cNvPr>
          <p:cNvSpPr/>
          <p:nvPr/>
        </p:nvSpPr>
        <p:spPr>
          <a:xfrm>
            <a:off x="1555694" y="2809922"/>
            <a:ext cx="8013134" cy="99085"/>
          </a:xfrm>
          <a:prstGeom prst="flowChartProcess">
            <a:avLst/>
          </a:prstGeom>
          <a:solidFill>
            <a:srgbClr val="238D8A"/>
          </a:solidFill>
          <a:ln>
            <a:solidFill>
              <a:srgbClr val="238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TextBox 10">
            <a:extLst>
              <a:ext uri="{FF2B5EF4-FFF2-40B4-BE49-F238E27FC236}">
                <a16:creationId xmlns:a16="http://schemas.microsoft.com/office/drawing/2014/main" id="{5EAFC5A8-8AC4-40A2-ABB8-855E3FCAFD71}"/>
              </a:ext>
            </a:extLst>
          </p:cNvPr>
          <p:cNvSpPr txBox="1"/>
          <p:nvPr/>
        </p:nvSpPr>
        <p:spPr>
          <a:xfrm>
            <a:off x="1526480" y="1697790"/>
            <a:ext cx="185482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4B948"/>
                </a:solidFill>
                <a:effectLst/>
                <a:uLnTx/>
                <a:uFillTx/>
                <a:latin typeface="Arial"/>
                <a:ea typeface="+mn-ea"/>
                <a:cs typeface="+mn-cs"/>
              </a:rPr>
              <a:t>Store Insurance Account Documents  </a:t>
            </a:r>
            <a:r>
              <a:rPr kumimoji="0" lang="en-US" sz="1000" b="0" i="0" u="none" strike="noStrike" kern="1200" cap="none" spc="0" normalizeH="0" baseline="0" noProof="0" dirty="0">
                <a:ln>
                  <a:noFill/>
                </a:ln>
                <a:solidFill>
                  <a:srgbClr val="6A737B"/>
                </a:solidFill>
                <a:effectLst/>
                <a:uLnTx/>
                <a:uFillTx/>
                <a:latin typeface="Arial"/>
                <a:ea typeface="+mn-ea"/>
                <a:cs typeface="+mn-cs"/>
              </a:rPr>
              <a:t>Insurance certificate and onboarding documents stored in Vault</a:t>
            </a:r>
          </a:p>
        </p:txBody>
      </p:sp>
      <p:sp>
        <p:nvSpPr>
          <p:cNvPr id="14" name="Oval 13">
            <a:extLst>
              <a:ext uri="{FF2B5EF4-FFF2-40B4-BE49-F238E27FC236}">
                <a16:creationId xmlns:a16="http://schemas.microsoft.com/office/drawing/2014/main" id="{7A3D9556-307A-48D4-8108-370E0B4CBBCB}"/>
              </a:ext>
            </a:extLst>
          </p:cNvPr>
          <p:cNvSpPr/>
          <p:nvPr/>
        </p:nvSpPr>
        <p:spPr>
          <a:xfrm>
            <a:off x="1457937" y="2712622"/>
            <a:ext cx="304800" cy="31568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1.</a:t>
            </a:r>
          </a:p>
        </p:txBody>
      </p:sp>
      <p:sp>
        <p:nvSpPr>
          <p:cNvPr id="18" name="TextBox 17">
            <a:extLst>
              <a:ext uri="{FF2B5EF4-FFF2-40B4-BE49-F238E27FC236}">
                <a16:creationId xmlns:a16="http://schemas.microsoft.com/office/drawing/2014/main" id="{F1E56F10-9D1B-4ECD-94FC-57E6A70591E8}"/>
              </a:ext>
            </a:extLst>
          </p:cNvPr>
          <p:cNvSpPr txBox="1"/>
          <p:nvPr/>
        </p:nvSpPr>
        <p:spPr>
          <a:xfrm>
            <a:off x="1857498" y="4129985"/>
            <a:ext cx="1646567" cy="10233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6A737B"/>
                </a:solidFill>
                <a:effectLst/>
                <a:uLnTx/>
                <a:uFillTx/>
                <a:latin typeface="Arial"/>
                <a:ea typeface="+mn-ea"/>
                <a:cs typeface="+mn-cs"/>
              </a:rPr>
              <a:t>Pre-Claims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6A737B"/>
                </a:solidFill>
                <a:effectLst/>
                <a:uLnTx/>
                <a:uFillTx/>
                <a:latin typeface="Arial"/>
                <a:ea typeface="+mn-ea"/>
                <a:cs typeface="+mn-cs"/>
              </a:rPr>
              <a:t>Store home content:</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00" b="0" i="0" u="none" strike="noStrike" kern="1200" cap="none" spc="0" normalizeH="0" baseline="0" noProof="0" dirty="0">
                <a:ln>
                  <a:noFill/>
                </a:ln>
                <a:solidFill>
                  <a:srgbClr val="6A737B"/>
                </a:solidFill>
                <a:effectLst/>
                <a:uLnTx/>
                <a:uFillTx/>
                <a:latin typeface="Arial"/>
                <a:ea typeface="+mn-ea"/>
                <a:cs typeface="+mn-cs"/>
              </a:rPr>
              <a:t>Receipts</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00" b="0" i="0" u="none" strike="noStrike" kern="1200" cap="none" spc="0" normalizeH="0" baseline="0" noProof="0" dirty="0">
                <a:ln>
                  <a:noFill/>
                </a:ln>
                <a:solidFill>
                  <a:srgbClr val="6A737B"/>
                </a:solidFill>
                <a:effectLst/>
                <a:uLnTx/>
                <a:uFillTx/>
                <a:latin typeface="Arial"/>
                <a:ea typeface="+mn-ea"/>
                <a:cs typeface="+mn-cs"/>
              </a:rPr>
              <a:t>Warranties</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00" b="0" i="0" u="none" strike="noStrike" kern="1200" cap="none" spc="0" normalizeH="0" baseline="0" noProof="0" dirty="0">
                <a:ln>
                  <a:noFill/>
                </a:ln>
                <a:solidFill>
                  <a:srgbClr val="6A737B"/>
                </a:solidFill>
                <a:effectLst/>
                <a:uLnTx/>
                <a:uFillTx/>
                <a:latin typeface="Arial"/>
                <a:ea typeface="+mn-ea"/>
                <a:cs typeface="+mn-cs"/>
              </a:rPr>
              <a:t>Appraisals</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00" b="0" i="0" u="none" strike="noStrike" kern="1200" cap="none" spc="0" normalizeH="0" baseline="0" noProof="0" dirty="0">
                <a:ln>
                  <a:noFill/>
                </a:ln>
                <a:solidFill>
                  <a:srgbClr val="6A737B"/>
                </a:solidFill>
                <a:effectLst/>
                <a:uLnTx/>
                <a:uFillTx/>
                <a:latin typeface="Arial"/>
                <a:ea typeface="+mn-ea"/>
                <a:cs typeface="+mn-cs"/>
              </a:rPr>
              <a:t>Photos</a:t>
            </a:r>
          </a:p>
        </p:txBody>
      </p:sp>
      <p:cxnSp>
        <p:nvCxnSpPr>
          <p:cNvPr id="20" name="Straight Connector 19">
            <a:extLst>
              <a:ext uri="{FF2B5EF4-FFF2-40B4-BE49-F238E27FC236}">
                <a16:creationId xmlns:a16="http://schemas.microsoft.com/office/drawing/2014/main" id="{60D6AB02-7520-44E1-8A90-4257F8596E00}"/>
              </a:ext>
            </a:extLst>
          </p:cNvPr>
          <p:cNvCxnSpPr>
            <a:cxnSpLocks/>
          </p:cNvCxnSpPr>
          <p:nvPr/>
        </p:nvCxnSpPr>
        <p:spPr>
          <a:xfrm flipH="1">
            <a:off x="2680781" y="3139153"/>
            <a:ext cx="674775" cy="699703"/>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B5D3E2-4E8C-499D-A352-384A39B40E5D}"/>
              </a:ext>
            </a:extLst>
          </p:cNvPr>
          <p:cNvCxnSpPr>
            <a:cxnSpLocks/>
          </p:cNvCxnSpPr>
          <p:nvPr/>
        </p:nvCxnSpPr>
        <p:spPr>
          <a:xfrm flipH="1" flipV="1">
            <a:off x="3578663" y="3156715"/>
            <a:ext cx="618044" cy="664578"/>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0E65EEE-0991-45A1-A852-E7F6EF9AF312}"/>
              </a:ext>
            </a:extLst>
          </p:cNvPr>
          <p:cNvSpPr txBox="1"/>
          <p:nvPr/>
        </p:nvSpPr>
        <p:spPr>
          <a:xfrm>
            <a:off x="3247682" y="4129985"/>
            <a:ext cx="1898050" cy="133113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6A737B"/>
                </a:solidFill>
                <a:effectLst/>
                <a:uLnTx/>
                <a:uFillTx/>
                <a:latin typeface="Arial"/>
                <a:ea typeface="+mn-ea"/>
                <a:cs typeface="+mn-cs"/>
              </a:rPr>
              <a:t>Emergency Preparedness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6A737B"/>
                </a:solidFill>
                <a:effectLst/>
                <a:uLnTx/>
                <a:uFillTx/>
                <a:latin typeface="Arial"/>
                <a:ea typeface="+mn-ea"/>
                <a:cs typeface="+mn-cs"/>
              </a:rPr>
              <a:t>Digital safekeeping of  important family document for peace of mind:</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00" b="0" i="0" u="none" strike="noStrike" kern="1200" cap="none" spc="0" normalizeH="0" baseline="0" noProof="0" dirty="0">
                <a:ln>
                  <a:noFill/>
                </a:ln>
                <a:solidFill>
                  <a:srgbClr val="6A737B"/>
                </a:solidFill>
                <a:effectLst/>
                <a:uLnTx/>
                <a:uFillTx/>
                <a:latin typeface="Arial"/>
                <a:ea typeface="+mn-ea"/>
                <a:cs typeface="+mn-cs"/>
              </a:rPr>
              <a:t>Identity</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00" b="0" i="0" u="none" strike="noStrike" kern="1200" cap="none" spc="0" normalizeH="0" baseline="0" noProof="0" dirty="0">
                <a:ln>
                  <a:noFill/>
                </a:ln>
                <a:solidFill>
                  <a:srgbClr val="6A737B"/>
                </a:solidFill>
                <a:effectLst/>
                <a:uLnTx/>
                <a:uFillTx/>
                <a:latin typeface="Arial"/>
                <a:ea typeface="+mn-ea"/>
                <a:cs typeface="+mn-cs"/>
              </a:rPr>
              <a:t>Medical</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00" b="0" i="0" u="none" strike="noStrike" kern="1200" cap="none" spc="0" normalizeH="0" baseline="0" noProof="0" dirty="0">
                <a:ln>
                  <a:noFill/>
                </a:ln>
                <a:solidFill>
                  <a:srgbClr val="6A737B"/>
                </a:solidFill>
                <a:effectLst/>
                <a:uLnTx/>
                <a:uFillTx/>
                <a:latin typeface="Arial"/>
                <a:ea typeface="+mn-ea"/>
                <a:cs typeface="+mn-cs"/>
              </a:rPr>
              <a:t>Legal</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00" b="0" i="0" u="none" strike="noStrike" kern="1200" cap="none" spc="0" normalizeH="0" baseline="0" noProof="0" dirty="0">
                <a:ln>
                  <a:noFill/>
                </a:ln>
                <a:solidFill>
                  <a:srgbClr val="6A737B"/>
                </a:solidFill>
                <a:effectLst/>
                <a:uLnTx/>
                <a:uFillTx/>
                <a:latin typeface="Arial"/>
                <a:ea typeface="+mn-ea"/>
                <a:cs typeface="+mn-cs"/>
              </a:rPr>
              <a:t>Financial</a:t>
            </a:r>
          </a:p>
        </p:txBody>
      </p:sp>
      <p:sp>
        <p:nvSpPr>
          <p:cNvPr id="25" name="Oval 24">
            <a:extLst>
              <a:ext uri="{FF2B5EF4-FFF2-40B4-BE49-F238E27FC236}">
                <a16:creationId xmlns:a16="http://schemas.microsoft.com/office/drawing/2014/main" id="{6DE1729B-6D7A-4757-96CA-8B929B52D745}"/>
              </a:ext>
            </a:extLst>
          </p:cNvPr>
          <p:cNvSpPr/>
          <p:nvPr/>
        </p:nvSpPr>
        <p:spPr>
          <a:xfrm>
            <a:off x="3355555" y="2701621"/>
            <a:ext cx="304800" cy="31568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2</a:t>
            </a:r>
          </a:p>
        </p:txBody>
      </p:sp>
      <p:sp>
        <p:nvSpPr>
          <p:cNvPr id="26" name="Oval 25">
            <a:extLst>
              <a:ext uri="{FF2B5EF4-FFF2-40B4-BE49-F238E27FC236}">
                <a16:creationId xmlns:a16="http://schemas.microsoft.com/office/drawing/2014/main" id="{114EF548-73C3-44F3-8DEE-56CC52CEB259}"/>
              </a:ext>
            </a:extLst>
          </p:cNvPr>
          <p:cNvSpPr/>
          <p:nvPr/>
        </p:nvSpPr>
        <p:spPr>
          <a:xfrm>
            <a:off x="5562261" y="2697250"/>
            <a:ext cx="304800" cy="31568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3</a:t>
            </a:r>
          </a:p>
        </p:txBody>
      </p:sp>
      <p:sp>
        <p:nvSpPr>
          <p:cNvPr id="27" name="Oval 26">
            <a:extLst>
              <a:ext uri="{FF2B5EF4-FFF2-40B4-BE49-F238E27FC236}">
                <a16:creationId xmlns:a16="http://schemas.microsoft.com/office/drawing/2014/main" id="{885C7DF2-CCAD-4F9E-A855-38CFF6624C2B}"/>
              </a:ext>
            </a:extLst>
          </p:cNvPr>
          <p:cNvSpPr/>
          <p:nvPr/>
        </p:nvSpPr>
        <p:spPr>
          <a:xfrm>
            <a:off x="7260744" y="2697250"/>
            <a:ext cx="304800" cy="31568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4</a:t>
            </a:r>
          </a:p>
        </p:txBody>
      </p:sp>
      <p:sp>
        <p:nvSpPr>
          <p:cNvPr id="28" name="Oval 27">
            <a:extLst>
              <a:ext uri="{FF2B5EF4-FFF2-40B4-BE49-F238E27FC236}">
                <a16:creationId xmlns:a16="http://schemas.microsoft.com/office/drawing/2014/main" id="{252C9F8F-EAC5-4609-A0E8-6FF1E594464E}"/>
              </a:ext>
            </a:extLst>
          </p:cNvPr>
          <p:cNvSpPr/>
          <p:nvPr/>
        </p:nvSpPr>
        <p:spPr>
          <a:xfrm>
            <a:off x="9361785" y="2712622"/>
            <a:ext cx="304800" cy="31568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5</a:t>
            </a:r>
          </a:p>
        </p:txBody>
      </p:sp>
      <p:sp>
        <p:nvSpPr>
          <p:cNvPr id="29" name="TextBox 28">
            <a:extLst>
              <a:ext uri="{FF2B5EF4-FFF2-40B4-BE49-F238E27FC236}">
                <a16:creationId xmlns:a16="http://schemas.microsoft.com/office/drawing/2014/main" id="{5AC18442-8252-4152-A3EA-F677C44FD1F7}"/>
              </a:ext>
            </a:extLst>
          </p:cNvPr>
          <p:cNvSpPr txBox="1"/>
          <p:nvPr/>
        </p:nvSpPr>
        <p:spPr>
          <a:xfrm>
            <a:off x="1707969" y="3873220"/>
            <a:ext cx="4151416" cy="267766"/>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4B948"/>
                </a:solidFill>
                <a:effectLst/>
                <a:uLnTx/>
                <a:uFillTx/>
                <a:latin typeface="Arial"/>
                <a:ea typeface="+mn-ea"/>
                <a:cs typeface="+mn-cs"/>
              </a:rPr>
              <a:t>Safekeep Related Home Documents/ Receipts </a:t>
            </a:r>
          </a:p>
        </p:txBody>
      </p:sp>
      <p:sp>
        <p:nvSpPr>
          <p:cNvPr id="33" name="TextBox 32">
            <a:extLst>
              <a:ext uri="{FF2B5EF4-FFF2-40B4-BE49-F238E27FC236}">
                <a16:creationId xmlns:a16="http://schemas.microsoft.com/office/drawing/2014/main" id="{6766FF1A-EC78-4373-B13F-29D0127C3536}"/>
              </a:ext>
            </a:extLst>
          </p:cNvPr>
          <p:cNvSpPr txBox="1"/>
          <p:nvPr/>
        </p:nvSpPr>
        <p:spPr>
          <a:xfrm>
            <a:off x="4569681" y="1971616"/>
            <a:ext cx="2289960" cy="706347"/>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4B948"/>
                </a:solidFill>
                <a:effectLst/>
                <a:uLnTx/>
                <a:uFillTx/>
                <a:latin typeface="Arial"/>
                <a:ea typeface="+mn-ea"/>
                <a:cs typeface="+mn-cs"/>
              </a:rPr>
              <a:t>Claims Event Experienced</a:t>
            </a:r>
          </a:p>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A737B"/>
                </a:solidFill>
                <a:effectLst/>
                <a:uLnTx/>
                <a:uFillTx/>
                <a:latin typeface="Arial"/>
                <a:ea typeface="+mn-ea"/>
                <a:cs typeface="+mn-cs"/>
              </a:rPr>
              <a:t>Client needs to make a home policy claim due to unexpected water damage/ flooding</a:t>
            </a:r>
            <a:endParaRPr kumimoji="0" lang="en-US" sz="1200" b="0" i="0" u="none" strike="noStrike" kern="1200" cap="none" spc="0" normalizeH="0" baseline="0" noProof="0" dirty="0">
              <a:ln>
                <a:noFill/>
              </a:ln>
              <a:solidFill>
                <a:srgbClr val="54B948"/>
              </a:solidFill>
              <a:effectLst/>
              <a:uLnTx/>
              <a:uFillTx/>
              <a:latin typeface="Arial"/>
              <a:ea typeface="+mn-ea"/>
              <a:cs typeface="+mn-cs"/>
            </a:endParaRPr>
          </a:p>
        </p:txBody>
      </p:sp>
      <p:sp>
        <p:nvSpPr>
          <p:cNvPr id="35" name="TextBox 34">
            <a:extLst>
              <a:ext uri="{FF2B5EF4-FFF2-40B4-BE49-F238E27FC236}">
                <a16:creationId xmlns:a16="http://schemas.microsoft.com/office/drawing/2014/main" id="{E0494DF2-9B9F-4C4C-AC17-FA6222E32AD9}"/>
              </a:ext>
            </a:extLst>
          </p:cNvPr>
          <p:cNvSpPr txBox="1"/>
          <p:nvPr/>
        </p:nvSpPr>
        <p:spPr>
          <a:xfrm>
            <a:off x="6420564" y="3804009"/>
            <a:ext cx="2289960" cy="1027974"/>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4B948"/>
                </a:solidFill>
                <a:effectLst/>
                <a:uLnTx/>
                <a:uFillTx/>
                <a:latin typeface="Arial"/>
                <a:ea typeface="+mn-ea"/>
                <a:cs typeface="+mn-cs"/>
              </a:rPr>
              <a:t>Secure Document Exchange with Claims Advisor</a:t>
            </a:r>
          </a:p>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A737B"/>
                </a:solidFill>
                <a:effectLst/>
                <a:uLnTx/>
                <a:uFillTx/>
                <a:latin typeface="Arial"/>
                <a:ea typeface="+mn-ea"/>
                <a:cs typeface="+mn-cs"/>
              </a:rPr>
              <a:t>Automatic and secure exchange of home content documentation to support claims automation through a seamless and secure process</a:t>
            </a:r>
            <a:endParaRPr kumimoji="0" lang="en-US" sz="1200" b="0" i="0" u="none" strike="noStrike" kern="1200" cap="none" spc="0" normalizeH="0" baseline="0" noProof="0" dirty="0">
              <a:ln>
                <a:noFill/>
              </a:ln>
              <a:solidFill>
                <a:srgbClr val="54B948"/>
              </a:solidFill>
              <a:effectLst/>
              <a:uLnTx/>
              <a:uFillTx/>
              <a:latin typeface="Arial"/>
              <a:ea typeface="+mn-ea"/>
              <a:cs typeface="+mn-cs"/>
            </a:endParaRPr>
          </a:p>
        </p:txBody>
      </p:sp>
      <p:sp>
        <p:nvSpPr>
          <p:cNvPr id="37" name="TextBox 36">
            <a:extLst>
              <a:ext uri="{FF2B5EF4-FFF2-40B4-BE49-F238E27FC236}">
                <a16:creationId xmlns:a16="http://schemas.microsoft.com/office/drawing/2014/main" id="{69C2E795-0A87-4BE0-8F3A-69C0EF191A06}"/>
              </a:ext>
            </a:extLst>
          </p:cNvPr>
          <p:cNvSpPr txBox="1"/>
          <p:nvPr/>
        </p:nvSpPr>
        <p:spPr>
          <a:xfrm>
            <a:off x="8410431" y="1848541"/>
            <a:ext cx="2552080" cy="881780"/>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4B948"/>
                </a:solidFill>
                <a:effectLst/>
                <a:uLnTx/>
                <a:uFillTx/>
                <a:latin typeface="Arial"/>
                <a:ea typeface="+mn-ea"/>
                <a:cs typeface="+mn-cs"/>
              </a:rPr>
              <a:t>Seamless Experience During Moments of Need</a:t>
            </a:r>
          </a:p>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A737B"/>
                </a:solidFill>
                <a:effectLst/>
                <a:uLnTx/>
                <a:uFillTx/>
                <a:latin typeface="Arial"/>
                <a:ea typeface="+mn-ea"/>
                <a:cs typeface="+mn-cs"/>
              </a:rPr>
              <a:t>Client offered seamless and secure claims process driving customer loyalty Claims outcome documents stored safely.</a:t>
            </a:r>
            <a:endParaRPr kumimoji="0" lang="en-US" sz="1200" b="0" i="0" u="none" strike="noStrike" kern="1200" cap="none" spc="0" normalizeH="0" baseline="0" noProof="0" dirty="0">
              <a:ln>
                <a:noFill/>
              </a:ln>
              <a:solidFill>
                <a:srgbClr val="54B948"/>
              </a:solidFill>
              <a:effectLst/>
              <a:uLnTx/>
              <a:uFillTx/>
              <a:latin typeface="Arial"/>
              <a:ea typeface="+mn-ea"/>
              <a:cs typeface="+mn-cs"/>
            </a:endParaRPr>
          </a:p>
        </p:txBody>
      </p:sp>
      <p:pic>
        <p:nvPicPr>
          <p:cNvPr id="10" name="Graphic 9" descr="House">
            <a:extLst>
              <a:ext uri="{FF2B5EF4-FFF2-40B4-BE49-F238E27FC236}">
                <a16:creationId xmlns:a16="http://schemas.microsoft.com/office/drawing/2014/main" id="{2A04790D-57B0-4844-9A3E-5A4682EDD2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29972" y="1392760"/>
            <a:ext cx="578856" cy="578856"/>
          </a:xfrm>
          <a:prstGeom prst="rect">
            <a:avLst/>
          </a:prstGeom>
        </p:spPr>
      </p:pic>
      <p:pic>
        <p:nvPicPr>
          <p:cNvPr id="13" name="Graphic 12" descr="Call center">
            <a:extLst>
              <a:ext uri="{FF2B5EF4-FFF2-40B4-BE49-F238E27FC236}">
                <a16:creationId xmlns:a16="http://schemas.microsoft.com/office/drawing/2014/main" id="{5B0BF7C4-C027-4D7E-B74C-32D52DFF4A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65544" y="3167894"/>
            <a:ext cx="618044" cy="618044"/>
          </a:xfrm>
          <a:prstGeom prst="rect">
            <a:avLst/>
          </a:prstGeom>
        </p:spPr>
      </p:pic>
      <p:pic>
        <p:nvPicPr>
          <p:cNvPr id="19" name="Graphic 18" descr="Share">
            <a:extLst>
              <a:ext uri="{FF2B5EF4-FFF2-40B4-BE49-F238E27FC236}">
                <a16:creationId xmlns:a16="http://schemas.microsoft.com/office/drawing/2014/main" id="{6167FA4D-2DBA-4963-B600-C189D73D24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45234" y="3220625"/>
            <a:ext cx="565494" cy="565494"/>
          </a:xfrm>
          <a:prstGeom prst="rect">
            <a:avLst/>
          </a:prstGeom>
        </p:spPr>
      </p:pic>
      <p:pic>
        <p:nvPicPr>
          <p:cNvPr id="34" name="Graphic 33" descr="Thought bubble">
            <a:extLst>
              <a:ext uri="{FF2B5EF4-FFF2-40B4-BE49-F238E27FC236}">
                <a16:creationId xmlns:a16="http://schemas.microsoft.com/office/drawing/2014/main" id="{A6E96F16-A5F6-4562-B977-4185045CF18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920815" y="5578940"/>
            <a:ext cx="618044" cy="578670"/>
          </a:xfrm>
          <a:prstGeom prst="rect">
            <a:avLst/>
          </a:prstGeom>
        </p:spPr>
      </p:pic>
      <p:pic>
        <p:nvPicPr>
          <p:cNvPr id="38" name="Graphic 37" descr="Safe">
            <a:extLst>
              <a:ext uri="{FF2B5EF4-FFF2-40B4-BE49-F238E27FC236}">
                <a16:creationId xmlns:a16="http://schemas.microsoft.com/office/drawing/2014/main" id="{D519BD87-E054-4287-95FB-87B5ABFC8E5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521932" y="5530887"/>
            <a:ext cx="674775" cy="674775"/>
          </a:xfrm>
          <a:prstGeom prst="rect">
            <a:avLst/>
          </a:prstGeom>
        </p:spPr>
      </p:pic>
      <p:pic>
        <p:nvPicPr>
          <p:cNvPr id="8" name="Graphic 7" descr="Handshake">
            <a:extLst>
              <a:ext uri="{FF2B5EF4-FFF2-40B4-BE49-F238E27FC236}">
                <a16:creationId xmlns:a16="http://schemas.microsoft.com/office/drawing/2014/main" id="{E256ECB5-CB60-4908-A6E1-89948D50F15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153705" y="1227174"/>
            <a:ext cx="782441" cy="782441"/>
          </a:xfrm>
          <a:prstGeom prst="rect">
            <a:avLst/>
          </a:prstGeom>
        </p:spPr>
      </p:pic>
      <p:sp>
        <p:nvSpPr>
          <p:cNvPr id="30" name="Title 1">
            <a:extLst>
              <a:ext uri="{FF2B5EF4-FFF2-40B4-BE49-F238E27FC236}">
                <a16:creationId xmlns:a16="http://schemas.microsoft.com/office/drawing/2014/main" id="{85C90B3C-B90A-4E0C-BBCC-44ED3631214A}"/>
              </a:ext>
            </a:extLst>
          </p:cNvPr>
          <p:cNvSpPr>
            <a:spLocks noGrp="1"/>
          </p:cNvSpPr>
          <p:nvPr>
            <p:ph type="title"/>
          </p:nvPr>
        </p:nvSpPr>
        <p:spPr>
          <a:xfrm>
            <a:off x="203015" y="44838"/>
            <a:ext cx="11346728" cy="808039"/>
          </a:xfrm>
        </p:spPr>
        <p:txBody>
          <a:bodyPr/>
          <a:lstStyle/>
          <a:p>
            <a:r>
              <a:rPr lang="en-US" sz="2800" dirty="0"/>
              <a:t>Home Insurance Claims Automation - POC Use Case</a:t>
            </a:r>
          </a:p>
        </p:txBody>
      </p:sp>
      <p:sp>
        <p:nvSpPr>
          <p:cNvPr id="12" name="TextBox 11">
            <a:extLst>
              <a:ext uri="{FF2B5EF4-FFF2-40B4-BE49-F238E27FC236}">
                <a16:creationId xmlns:a16="http://schemas.microsoft.com/office/drawing/2014/main" id="{F591A807-4BB5-40F8-A2E3-58897D8F2133}"/>
              </a:ext>
            </a:extLst>
          </p:cNvPr>
          <p:cNvSpPr txBox="1"/>
          <p:nvPr/>
        </p:nvSpPr>
        <p:spPr>
          <a:xfrm>
            <a:off x="1658704" y="1161228"/>
            <a:ext cx="1262111" cy="445060"/>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EDC45F">
                    <a:lumMod val="75000"/>
                  </a:srgbClr>
                </a:solidFill>
                <a:effectLst/>
                <a:uLnTx/>
                <a:uFillTx/>
                <a:latin typeface="Arial"/>
                <a:ea typeface="+mn-ea"/>
                <a:cs typeface="+mn-cs"/>
              </a:rPr>
              <a:t>Bank generated documents</a:t>
            </a:r>
          </a:p>
        </p:txBody>
      </p:sp>
      <p:sp>
        <p:nvSpPr>
          <p:cNvPr id="31" name="TextBox 30">
            <a:extLst>
              <a:ext uri="{FF2B5EF4-FFF2-40B4-BE49-F238E27FC236}">
                <a16:creationId xmlns:a16="http://schemas.microsoft.com/office/drawing/2014/main" id="{16705944-B0FB-4F27-9225-AFE8132D2215}"/>
              </a:ext>
            </a:extLst>
          </p:cNvPr>
          <p:cNvSpPr txBox="1"/>
          <p:nvPr/>
        </p:nvSpPr>
        <p:spPr>
          <a:xfrm>
            <a:off x="3049410" y="3310385"/>
            <a:ext cx="1221889" cy="443198"/>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EDC45F">
                    <a:lumMod val="75000"/>
                  </a:srgbClr>
                </a:solidFill>
                <a:effectLst/>
                <a:uLnTx/>
                <a:uFillTx/>
                <a:latin typeface="Arial"/>
                <a:ea typeface="+mn-ea"/>
                <a:cs typeface="+mn-cs"/>
              </a:rPr>
              <a:t>Adjacent documents</a:t>
            </a:r>
          </a:p>
        </p:txBody>
      </p:sp>
      <p:sp>
        <p:nvSpPr>
          <p:cNvPr id="32" name="TextBox 31">
            <a:extLst>
              <a:ext uri="{FF2B5EF4-FFF2-40B4-BE49-F238E27FC236}">
                <a16:creationId xmlns:a16="http://schemas.microsoft.com/office/drawing/2014/main" id="{233C54CA-431A-414B-8C69-1973DA27709B}"/>
              </a:ext>
            </a:extLst>
          </p:cNvPr>
          <p:cNvSpPr txBox="1"/>
          <p:nvPr/>
        </p:nvSpPr>
        <p:spPr>
          <a:xfrm>
            <a:off x="6423527" y="4974379"/>
            <a:ext cx="2407236" cy="618631"/>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EDC45F">
                    <a:lumMod val="75000"/>
                  </a:srgbClr>
                </a:solidFill>
                <a:effectLst/>
                <a:uLnTx/>
                <a:uFillTx/>
                <a:latin typeface="Arial"/>
                <a:ea typeface="+mn-ea"/>
                <a:cs typeface="+mn-cs"/>
              </a:rPr>
              <a:t>Securely share with TD advisor adjacent home receipts / documents</a:t>
            </a:r>
          </a:p>
        </p:txBody>
      </p:sp>
      <p:sp>
        <p:nvSpPr>
          <p:cNvPr id="36" name="TextBox 35">
            <a:extLst>
              <a:ext uri="{FF2B5EF4-FFF2-40B4-BE49-F238E27FC236}">
                <a16:creationId xmlns:a16="http://schemas.microsoft.com/office/drawing/2014/main" id="{A29C4EED-C97B-42C8-8FCB-8555E40FA21B}"/>
              </a:ext>
            </a:extLst>
          </p:cNvPr>
          <p:cNvSpPr txBox="1"/>
          <p:nvPr/>
        </p:nvSpPr>
        <p:spPr>
          <a:xfrm>
            <a:off x="4902947" y="974429"/>
            <a:ext cx="1513138" cy="443198"/>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EDC45F">
                    <a:lumMod val="75000"/>
                  </a:srgbClr>
                </a:solidFill>
                <a:effectLst/>
                <a:uLnTx/>
                <a:uFillTx/>
                <a:latin typeface="Arial"/>
                <a:ea typeface="+mn-ea"/>
                <a:cs typeface="+mn-cs"/>
              </a:rPr>
              <a:t>Easily reference certificate, T&amp;C's</a:t>
            </a:r>
          </a:p>
        </p:txBody>
      </p:sp>
      <p:sp>
        <p:nvSpPr>
          <p:cNvPr id="39" name="TextBox 38">
            <a:extLst>
              <a:ext uri="{FF2B5EF4-FFF2-40B4-BE49-F238E27FC236}">
                <a16:creationId xmlns:a16="http://schemas.microsoft.com/office/drawing/2014/main" id="{CFD235A4-517A-436D-98BD-F74DAA16E813}"/>
              </a:ext>
            </a:extLst>
          </p:cNvPr>
          <p:cNvSpPr txBox="1"/>
          <p:nvPr/>
        </p:nvSpPr>
        <p:spPr>
          <a:xfrm>
            <a:off x="8310567" y="857180"/>
            <a:ext cx="2407236" cy="443198"/>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EDC45F">
                    <a:lumMod val="75000"/>
                  </a:srgbClr>
                </a:solidFill>
                <a:effectLst/>
                <a:uLnTx/>
                <a:uFillTx/>
                <a:latin typeface="Arial"/>
                <a:ea typeface="+mn-ea"/>
                <a:cs typeface="+mn-cs"/>
              </a:rPr>
              <a:t>Store claims estimate  documents for future reference</a:t>
            </a:r>
          </a:p>
        </p:txBody>
      </p:sp>
      <p:sp>
        <p:nvSpPr>
          <p:cNvPr id="2" name="TextBox 1">
            <a:extLst>
              <a:ext uri="{FF2B5EF4-FFF2-40B4-BE49-F238E27FC236}">
                <a16:creationId xmlns:a16="http://schemas.microsoft.com/office/drawing/2014/main" id="{10D6B423-4F36-47F0-BAC7-610AD83BEBA0}"/>
              </a:ext>
            </a:extLst>
          </p:cNvPr>
          <p:cNvSpPr txBox="1"/>
          <p:nvPr/>
        </p:nvSpPr>
        <p:spPr>
          <a:xfrm>
            <a:off x="173895" y="1370457"/>
            <a:ext cx="1062366" cy="706347"/>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6A737B"/>
                </a:solidFill>
                <a:effectLst/>
                <a:uLnTx/>
                <a:uFillTx/>
                <a:latin typeface="Arial"/>
                <a:ea typeface="+mn-ea"/>
                <a:cs typeface="+mn-cs"/>
              </a:rPr>
              <a:t>Customer opens home insurance policy</a:t>
            </a:r>
          </a:p>
        </p:txBody>
      </p:sp>
      <p:sp>
        <p:nvSpPr>
          <p:cNvPr id="40" name="TextBox 39">
            <a:extLst>
              <a:ext uri="{FF2B5EF4-FFF2-40B4-BE49-F238E27FC236}">
                <a16:creationId xmlns:a16="http://schemas.microsoft.com/office/drawing/2014/main" id="{B2AB8897-497F-4176-9FD2-5750218B3E9F}"/>
              </a:ext>
            </a:extLst>
          </p:cNvPr>
          <p:cNvSpPr txBox="1"/>
          <p:nvPr/>
        </p:nvSpPr>
        <p:spPr>
          <a:xfrm>
            <a:off x="9686471" y="40535"/>
            <a:ext cx="2256971" cy="443198"/>
          </a:xfrm>
          <a:prstGeom prst="rect">
            <a:avLst/>
          </a:prstGeom>
          <a:solidFill>
            <a:srgbClr val="E8B400"/>
          </a:solidFill>
        </p:spPr>
        <p:txBody>
          <a:bodyPr wrap="square" rtlCol="0">
            <a:spAutoFit/>
          </a:bodyPr>
          <a:lstStyle/>
          <a:p>
            <a:pPr>
              <a:lnSpc>
                <a:spcPct val="95000"/>
              </a:lnSpc>
            </a:pPr>
            <a:r>
              <a:rPr lang="en-US" sz="2400" dirty="0"/>
              <a:t>Older version</a:t>
            </a:r>
          </a:p>
        </p:txBody>
      </p:sp>
    </p:spTree>
    <p:extLst>
      <p:ext uri="{BB962C8B-B14F-4D97-AF65-F5344CB8AC3E}">
        <p14:creationId xmlns:p14="http://schemas.microsoft.com/office/powerpoint/2010/main" val="3996287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C59EE6D-9650-466D-9070-EBB32427F11E}"/>
              </a:ext>
            </a:extLst>
          </p:cNvPr>
          <p:cNvSpPr txBox="1"/>
          <p:nvPr/>
        </p:nvSpPr>
        <p:spPr>
          <a:xfrm>
            <a:off x="930611" y="3378980"/>
            <a:ext cx="2263180" cy="1646605"/>
          </a:xfrm>
          <a:prstGeom prst="rect">
            <a:avLst/>
          </a:prstGeom>
          <a:noFill/>
          <a:ln w="28575">
            <a:noFill/>
            <a:prstDash val="solid"/>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A44A"/>
                </a:solidFill>
                <a:effectLst/>
                <a:uLnTx/>
                <a:uFillTx/>
                <a:latin typeface="Calibri" panose="020F0502020204030204"/>
                <a:ea typeface="+mn-ea"/>
                <a:cs typeface="+mn-cs"/>
              </a:rPr>
              <a:t>1. Secure Storage &amp; Easy Access to Key Documents/ Receipts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The Carlyle's chose TD Digital Vault as a secure digital storage locker for critical documents to enable </a:t>
            </a:r>
            <a:r>
              <a:rPr kumimoji="0" lang="en-US" sz="1100" b="1" i="0" u="sng" strike="noStrike" kern="1200" cap="none" spc="0" normalizeH="0" baseline="0" noProof="0" dirty="0">
                <a:ln>
                  <a:noFill/>
                </a:ln>
                <a:solidFill>
                  <a:prstClr val="white">
                    <a:lumMod val="65000"/>
                  </a:prstClr>
                </a:solidFill>
                <a:effectLst/>
                <a:uLnTx/>
                <a:uFillTx/>
                <a:latin typeface="Calibri" panose="020F0502020204030204"/>
                <a:ea typeface="+mn-ea"/>
                <a:cs typeface="+mn-cs"/>
              </a:rPr>
              <a:t>ease of claims submission</a:t>
            </a:r>
            <a:r>
              <a:rPr kumimoji="0" lang="en-US" sz="11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in event of a burglary, and for </a:t>
            </a:r>
            <a:r>
              <a:rPr kumimoji="0" lang="en-US" sz="1100" b="1" i="0" u="sng" strike="noStrike" kern="1200" cap="none" spc="0" normalizeH="0" baseline="0" noProof="0" dirty="0">
                <a:ln>
                  <a:noFill/>
                </a:ln>
                <a:solidFill>
                  <a:prstClr val="white">
                    <a:lumMod val="65000"/>
                  </a:prstClr>
                </a:solidFill>
                <a:effectLst/>
                <a:uLnTx/>
                <a:uFillTx/>
                <a:latin typeface="Calibri" panose="020F0502020204030204"/>
                <a:ea typeface="+mn-ea"/>
                <a:cs typeface="+mn-cs"/>
              </a:rPr>
              <a:t>convenient access in  the event of  an emergency </a:t>
            </a:r>
            <a:r>
              <a:rPr kumimoji="0" lang="en-US" sz="11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(i.e., home or auto accident)</a:t>
            </a:r>
            <a:endParaRPr kumimoji="0" lang="en-US" sz="1100" b="1"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BB561C-E3BC-49EA-8D78-097B79C7A956}"/>
              </a:ext>
            </a:extLst>
          </p:cNvPr>
          <p:cNvSpPr>
            <a:spLocks noGrp="1"/>
          </p:cNvSpPr>
          <p:nvPr>
            <p:ph type="title"/>
          </p:nvPr>
        </p:nvSpPr>
        <p:spPr>
          <a:xfrm>
            <a:off x="148719" y="66754"/>
            <a:ext cx="11894561" cy="749691"/>
          </a:xfrm>
        </p:spPr>
        <p:txBody>
          <a:bodyPr>
            <a:noAutofit/>
          </a:bodyPr>
          <a:lstStyle/>
          <a:p>
            <a:r>
              <a:rPr lang="en-US" sz="2400" b="1" dirty="0">
                <a:solidFill>
                  <a:srgbClr val="00B050"/>
                </a:solidFill>
                <a:latin typeface="Segoe UI" panose="020B0502040204020203" pitchFamily="34" charset="0"/>
                <a:cs typeface="Segoe UI" panose="020B0502040204020203" pitchFamily="34" charset="0"/>
              </a:rPr>
              <a:t>TD Digital Vault</a:t>
            </a:r>
            <a:r>
              <a:rPr lang="en-US" sz="2000" b="1" dirty="0">
                <a:solidFill>
                  <a:srgbClr val="00B050"/>
                </a:solidFill>
                <a:latin typeface="Segoe UI" panose="020B0502040204020203" pitchFamily="34" charset="0"/>
                <a:cs typeface="Segoe UI" panose="020B0502040204020203" pitchFamily="34" charset="0"/>
              </a:rPr>
              <a:t>®</a:t>
            </a:r>
            <a:r>
              <a:rPr lang="en-US" sz="2400" b="1" dirty="0">
                <a:solidFill>
                  <a:srgbClr val="00B050"/>
                </a:solidFill>
                <a:latin typeface="Segoe UI" panose="020B0502040204020203" pitchFamily="34" charset="0"/>
                <a:cs typeface="Segoe UI" panose="020B0502040204020203" pitchFamily="34" charset="0"/>
              </a:rPr>
              <a:t> | Insurance Crawl Use Case # 1 | </a:t>
            </a:r>
            <a:r>
              <a:rPr lang="en-US" sz="2400" b="1" dirty="0">
                <a:solidFill>
                  <a:srgbClr val="00B050"/>
                </a:solidFill>
                <a:latin typeface="Segoe UI" panose="020B0502040204020203" pitchFamily="34" charset="0"/>
                <a:ea typeface="+mn-ea"/>
                <a:cs typeface="Segoe UI" panose="020B0502040204020203" pitchFamily="34" charset="0"/>
              </a:rPr>
              <a:t>Safeguarding Documents to Support Claims Automation / Emergency Preparedness</a:t>
            </a:r>
            <a:endParaRPr lang="en-US" sz="2400" dirty="0">
              <a:solidFill>
                <a:srgbClr val="00B050"/>
              </a:solidFill>
              <a:latin typeface="Segoe UI" panose="020B0502040204020203" pitchFamily="34" charset="0"/>
              <a:ea typeface="+mn-ea"/>
              <a:cs typeface="Segoe UI" panose="020B0502040204020203" pitchFamily="34" charset="0"/>
            </a:endParaRPr>
          </a:p>
        </p:txBody>
      </p:sp>
      <p:pic>
        <p:nvPicPr>
          <p:cNvPr id="20" name="Picture 19">
            <a:extLst>
              <a:ext uri="{FF2B5EF4-FFF2-40B4-BE49-F238E27FC236}">
                <a16:creationId xmlns:a16="http://schemas.microsoft.com/office/drawing/2014/main" id="{B7C792DD-49B4-4CCB-B257-EF76531B810D}"/>
              </a:ext>
            </a:extLst>
          </p:cNvPr>
          <p:cNvPicPr>
            <a:picLocks noChangeAspect="1"/>
          </p:cNvPicPr>
          <p:nvPr/>
        </p:nvPicPr>
        <p:blipFill>
          <a:blip r:embed="rId2"/>
          <a:srcRect/>
          <a:stretch/>
        </p:blipFill>
        <p:spPr>
          <a:xfrm>
            <a:off x="318436" y="1016867"/>
            <a:ext cx="2432897" cy="16203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a:extLst>
              <a:ext uri="{FF2B5EF4-FFF2-40B4-BE49-F238E27FC236}">
                <a16:creationId xmlns:a16="http://schemas.microsoft.com/office/drawing/2014/main" id="{84B3CD1C-473E-40A8-87BD-61B6FFB4C488}"/>
              </a:ext>
            </a:extLst>
          </p:cNvPr>
          <p:cNvSpPr txBox="1"/>
          <p:nvPr/>
        </p:nvSpPr>
        <p:spPr>
          <a:xfrm>
            <a:off x="2989166" y="1082904"/>
            <a:ext cx="8013134" cy="1554272"/>
          </a:xfrm>
          <a:prstGeom prst="rect">
            <a:avLst/>
          </a:prstGeom>
          <a:noFill/>
          <a:ln>
            <a:solidFill>
              <a:srgbClr val="BFBFBF"/>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Carlyle's just welcomed a new daughter into their family. They like to enjoy the happy moments, but also want to be prepared should an emergency ever arise (i.e., burglary, flood, fire, health pandemic) by ensuring that critical family documentation is stored in a secure digital location, and easy to access. TD Vault supports them on their journey with secure storage, and emergency document checklists.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1"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Secure storage locker for important documents /receipts | Emergency document checklists | Checklist completion reminders |</a:t>
            </a:r>
          </a:p>
        </p:txBody>
      </p:sp>
      <p:sp>
        <p:nvSpPr>
          <p:cNvPr id="3" name="Flowchart: Process 2">
            <a:extLst>
              <a:ext uri="{FF2B5EF4-FFF2-40B4-BE49-F238E27FC236}">
                <a16:creationId xmlns:a16="http://schemas.microsoft.com/office/drawing/2014/main" id="{02AE335F-BED3-405C-A53A-C2FA7E1AB648}"/>
              </a:ext>
            </a:extLst>
          </p:cNvPr>
          <p:cNvSpPr/>
          <p:nvPr/>
        </p:nvSpPr>
        <p:spPr>
          <a:xfrm>
            <a:off x="762594" y="5390597"/>
            <a:ext cx="7311354" cy="119393"/>
          </a:xfrm>
          <a:prstGeom prst="flowChartProcess">
            <a:avLst/>
          </a:prstGeom>
          <a:solidFill>
            <a:srgbClr val="238D8A"/>
          </a:solidFill>
          <a:ln>
            <a:solidFill>
              <a:srgbClr val="238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6501F7DD-3E96-4E5B-92D3-4FE2D4E86C33}"/>
              </a:ext>
            </a:extLst>
          </p:cNvPr>
          <p:cNvSpPr/>
          <p:nvPr/>
        </p:nvSpPr>
        <p:spPr>
          <a:xfrm>
            <a:off x="4446262" y="5295514"/>
            <a:ext cx="304800" cy="31568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F2A705C1-3F89-4C3C-A5A2-8E3F248F49DD}"/>
              </a:ext>
            </a:extLst>
          </p:cNvPr>
          <p:cNvSpPr/>
          <p:nvPr/>
        </p:nvSpPr>
        <p:spPr>
          <a:xfrm>
            <a:off x="6767497" y="5322192"/>
            <a:ext cx="304800" cy="31568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01DBAEFC-D89B-4374-AD4B-FDED3FBAB9DD}"/>
              </a:ext>
            </a:extLst>
          </p:cNvPr>
          <p:cNvSpPr txBox="1"/>
          <p:nvPr/>
        </p:nvSpPr>
        <p:spPr>
          <a:xfrm>
            <a:off x="6073483" y="3405639"/>
            <a:ext cx="2164314" cy="1123384"/>
          </a:xfrm>
          <a:prstGeom prst="rect">
            <a:avLst/>
          </a:prstGeom>
          <a:noFill/>
          <a:ln w="28575">
            <a:noFill/>
            <a:prstDash val="solid"/>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A44A"/>
                </a:solidFill>
                <a:effectLst/>
                <a:uLnTx/>
                <a:uFillTx/>
                <a:latin typeface="Calibri" panose="020F0502020204030204"/>
                <a:ea typeface="+mn-ea"/>
                <a:cs typeface="+mn-cs"/>
              </a:rPr>
              <a:t>3. Expiry Reminders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TD Vault tracks expiry dates on key documents and provides </a:t>
            </a:r>
            <a:r>
              <a:rPr kumimoji="0" lang="en-US" sz="1100" b="1" i="0" u="sng" strike="noStrike" kern="1200" cap="none" spc="0" normalizeH="0" baseline="0" noProof="0" dirty="0">
                <a:ln>
                  <a:noFill/>
                </a:ln>
                <a:solidFill>
                  <a:prstClr val="white">
                    <a:lumMod val="65000"/>
                  </a:prstClr>
                </a:solidFill>
                <a:effectLst/>
                <a:uLnTx/>
                <a:uFillTx/>
                <a:latin typeface="Calibri" panose="020F0502020204030204"/>
                <a:ea typeface="+mn-ea"/>
                <a:cs typeface="+mn-cs"/>
              </a:rPr>
              <a:t>notifications about upcoming expiries </a:t>
            </a:r>
            <a:r>
              <a:rPr kumimoji="0" lang="en-US" sz="11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to passports, licenses, policies, and  warranties.</a:t>
            </a:r>
          </a:p>
        </p:txBody>
      </p:sp>
      <p:sp>
        <p:nvSpPr>
          <p:cNvPr id="5" name="TextBox 4">
            <a:extLst>
              <a:ext uri="{FF2B5EF4-FFF2-40B4-BE49-F238E27FC236}">
                <a16:creationId xmlns:a16="http://schemas.microsoft.com/office/drawing/2014/main" id="{7BAB641D-2ACD-4F13-A80B-9229FB8449EF}"/>
              </a:ext>
            </a:extLst>
          </p:cNvPr>
          <p:cNvSpPr txBox="1"/>
          <p:nvPr/>
        </p:nvSpPr>
        <p:spPr>
          <a:xfrm>
            <a:off x="1013339" y="5671492"/>
            <a:ext cx="1254362"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Birth of daughter</a:t>
            </a:r>
          </a:p>
        </p:txBody>
      </p:sp>
      <p:sp>
        <p:nvSpPr>
          <p:cNvPr id="45" name="TextBox 44">
            <a:extLst>
              <a:ext uri="{FF2B5EF4-FFF2-40B4-BE49-F238E27FC236}">
                <a16:creationId xmlns:a16="http://schemas.microsoft.com/office/drawing/2014/main" id="{022B47CE-6C16-470D-8581-7D15D41B049A}"/>
              </a:ext>
            </a:extLst>
          </p:cNvPr>
          <p:cNvSpPr txBox="1"/>
          <p:nvPr/>
        </p:nvSpPr>
        <p:spPr>
          <a:xfrm>
            <a:off x="3413909" y="3373498"/>
            <a:ext cx="2334049" cy="1308050"/>
          </a:xfrm>
          <a:prstGeom prst="rect">
            <a:avLst/>
          </a:prstGeom>
          <a:noFill/>
          <a:ln w="28575">
            <a:noFill/>
            <a:prstDash val="solid"/>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0B29F"/>
                </a:solidFill>
                <a:effectLst/>
                <a:uLnTx/>
                <a:uFillTx/>
                <a:latin typeface="Calibri" panose="020F0502020204030204"/>
                <a:ea typeface="+mn-ea"/>
                <a:cs typeface="+mn-cs"/>
              </a:rPr>
              <a:t> </a:t>
            </a:r>
            <a:r>
              <a:rPr kumimoji="0" lang="en-US" sz="1200" b="1" i="0" u="none" strike="noStrike" kern="1200" cap="none" spc="0" normalizeH="0" baseline="0" noProof="0" dirty="0">
                <a:ln>
                  <a:noFill/>
                </a:ln>
                <a:solidFill>
                  <a:srgbClr val="00A44A"/>
                </a:solidFill>
                <a:effectLst/>
                <a:uLnTx/>
                <a:uFillTx/>
                <a:latin typeface="Calibri" panose="020F0502020204030204"/>
                <a:ea typeface="+mn-ea"/>
                <a:cs typeface="+mn-cs"/>
              </a:rPr>
              <a:t>2. Pre-Claims Checklists &amp; Completion Reminders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Vault  recommends </a:t>
            </a:r>
            <a:r>
              <a:rPr kumimoji="0" lang="en-US" sz="1100" b="1" i="0" u="sng" strike="noStrike" kern="1200" cap="none" spc="0" normalizeH="0" baseline="0" noProof="0" dirty="0">
                <a:ln>
                  <a:noFill/>
                </a:ln>
                <a:solidFill>
                  <a:prstClr val="white">
                    <a:lumMod val="65000"/>
                  </a:prstClr>
                </a:solidFill>
                <a:effectLst/>
                <a:uLnTx/>
                <a:uFillTx/>
                <a:latin typeface="Calibri" panose="020F0502020204030204"/>
                <a:ea typeface="+mn-ea"/>
                <a:cs typeface="+mn-cs"/>
              </a:rPr>
              <a:t>document checklists</a:t>
            </a:r>
            <a:r>
              <a:rPr kumimoji="0" lang="en-US" sz="11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for key pre-claims and emergency preparedness documents and provides periodic reminders until the checklist is complete.</a:t>
            </a:r>
          </a:p>
        </p:txBody>
      </p:sp>
      <p:sp>
        <p:nvSpPr>
          <p:cNvPr id="48" name="TextBox 47">
            <a:extLst>
              <a:ext uri="{FF2B5EF4-FFF2-40B4-BE49-F238E27FC236}">
                <a16:creationId xmlns:a16="http://schemas.microsoft.com/office/drawing/2014/main" id="{88E43FE6-D471-4D5F-9B57-37C0867E6DFE}"/>
              </a:ext>
            </a:extLst>
          </p:cNvPr>
          <p:cNvSpPr txBox="1"/>
          <p:nvPr/>
        </p:nvSpPr>
        <p:spPr>
          <a:xfrm>
            <a:off x="6504635" y="5679254"/>
            <a:ext cx="136379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Occasionally</a:t>
            </a:r>
          </a:p>
        </p:txBody>
      </p:sp>
      <p:sp>
        <p:nvSpPr>
          <p:cNvPr id="4" name="Oval 3">
            <a:extLst>
              <a:ext uri="{FF2B5EF4-FFF2-40B4-BE49-F238E27FC236}">
                <a16:creationId xmlns:a16="http://schemas.microsoft.com/office/drawing/2014/main" id="{4BE4D217-F766-44AE-AFE5-AF5545CDDC52}"/>
              </a:ext>
            </a:extLst>
          </p:cNvPr>
          <p:cNvSpPr/>
          <p:nvPr/>
        </p:nvSpPr>
        <p:spPr>
          <a:xfrm>
            <a:off x="1335720" y="5273950"/>
            <a:ext cx="304800" cy="31568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118F67F9-BD9A-464F-917E-B37322FC08AF}"/>
              </a:ext>
            </a:extLst>
          </p:cNvPr>
          <p:cNvSpPr/>
          <p:nvPr/>
        </p:nvSpPr>
        <p:spPr>
          <a:xfrm>
            <a:off x="7965763" y="5925475"/>
            <a:ext cx="563782" cy="40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Key">
            <a:extLst>
              <a:ext uri="{FF2B5EF4-FFF2-40B4-BE49-F238E27FC236}">
                <a16:creationId xmlns:a16="http://schemas.microsoft.com/office/drawing/2014/main" id="{C93221EC-679A-4252-B976-B0CB601884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2087" y="3366333"/>
            <a:ext cx="575149" cy="554585"/>
          </a:xfrm>
          <a:prstGeom prst="rect">
            <a:avLst/>
          </a:prstGeom>
        </p:spPr>
      </p:pic>
      <p:sp>
        <p:nvSpPr>
          <p:cNvPr id="44" name="TextBox 43">
            <a:extLst>
              <a:ext uri="{FF2B5EF4-FFF2-40B4-BE49-F238E27FC236}">
                <a16:creationId xmlns:a16="http://schemas.microsoft.com/office/drawing/2014/main" id="{9330088E-9841-4A3A-BC11-22AA1A65D1AB}"/>
              </a:ext>
            </a:extLst>
          </p:cNvPr>
          <p:cNvSpPr txBox="1"/>
          <p:nvPr/>
        </p:nvSpPr>
        <p:spPr>
          <a:xfrm>
            <a:off x="4237385" y="5659007"/>
            <a:ext cx="85997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Next day</a:t>
            </a:r>
          </a:p>
        </p:txBody>
      </p:sp>
      <p:pic>
        <p:nvPicPr>
          <p:cNvPr id="31" name="Graphic 30" descr="Chat bubble">
            <a:extLst>
              <a:ext uri="{FF2B5EF4-FFF2-40B4-BE49-F238E27FC236}">
                <a16:creationId xmlns:a16="http://schemas.microsoft.com/office/drawing/2014/main" id="{071F363C-D5D9-44CA-8725-17953C948C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03637" y="3499329"/>
            <a:ext cx="442186" cy="442186"/>
          </a:xfrm>
          <a:prstGeom prst="rect">
            <a:avLst/>
          </a:prstGeom>
        </p:spPr>
      </p:pic>
      <p:pic>
        <p:nvPicPr>
          <p:cNvPr id="8" name="Graphic 7" descr="Checklist RTL">
            <a:extLst>
              <a:ext uri="{FF2B5EF4-FFF2-40B4-BE49-F238E27FC236}">
                <a16:creationId xmlns:a16="http://schemas.microsoft.com/office/drawing/2014/main" id="{14DBDC38-2869-4C27-8F0F-4BEE0331BD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83049" y="3521706"/>
            <a:ext cx="434980" cy="434980"/>
          </a:xfrm>
          <a:prstGeom prst="rect">
            <a:avLst/>
          </a:prstGeom>
        </p:spPr>
      </p:pic>
      <p:sp>
        <p:nvSpPr>
          <p:cNvPr id="38" name="TextBox 37">
            <a:extLst>
              <a:ext uri="{FF2B5EF4-FFF2-40B4-BE49-F238E27FC236}">
                <a16:creationId xmlns:a16="http://schemas.microsoft.com/office/drawing/2014/main" id="{EDB331F2-FBEB-4CA7-BFA1-6BF16ABD1C2D}"/>
              </a:ext>
            </a:extLst>
          </p:cNvPr>
          <p:cNvSpPr txBox="1"/>
          <p:nvPr/>
        </p:nvSpPr>
        <p:spPr>
          <a:xfrm>
            <a:off x="8563775" y="3461853"/>
            <a:ext cx="3475828" cy="3293209"/>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A44A"/>
                </a:solidFill>
                <a:effectLst/>
                <a:uLnTx/>
                <a:uFillTx/>
                <a:latin typeface="Calibri" panose="020F0502020204030204"/>
                <a:ea typeface="+mn-ea"/>
                <a:cs typeface="+mn-cs"/>
              </a:rPr>
              <a:t>Safeguard Documents for Claims Automation in Case of Emergency</a:t>
            </a:r>
            <a:endParaRPr kumimoji="0" lang="en-US" sz="1200" b="0" i="0" u="none" strike="noStrike" kern="1200" cap="none" spc="0" normalizeH="0" baseline="0" noProof="0" dirty="0">
              <a:ln>
                <a:noFill/>
              </a:ln>
              <a:solidFill>
                <a:srgbClr val="00A44A"/>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00A44A"/>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00A44A"/>
                </a:solidFill>
                <a:effectLst/>
                <a:uLnTx/>
                <a:uFillTx/>
                <a:latin typeface="Calibri" panose="020F0502020204030204"/>
                <a:ea typeface="+mn-ea"/>
                <a:cs typeface="+mn-cs"/>
              </a:rPr>
              <a:t>Proof of Ownership Receipts  – </a:t>
            </a:r>
            <a:r>
              <a:rPr kumimoji="0" lang="en-US" sz="1200" b="0" i="0" u="none" strike="noStrike" kern="1200" cap="none" spc="0" normalizeH="0" baseline="0" noProof="0" dirty="0">
                <a:ln>
                  <a:noFill/>
                </a:ln>
                <a:solidFill>
                  <a:srgbClr val="00A44A"/>
                </a:solidFill>
                <a:effectLst/>
                <a:uLnTx/>
                <a:uFillTx/>
                <a:latin typeface="Calibri" panose="020F0502020204030204"/>
                <a:ea typeface="+mn-ea"/>
                <a:cs typeface="+mn-cs"/>
              </a:rPr>
              <a:t>home</a:t>
            </a:r>
            <a:r>
              <a:rPr kumimoji="0" lang="en-US" sz="1200" b="1" i="0" u="none" strike="noStrike" kern="1200" cap="none" spc="0" normalizeH="0" baseline="0" noProof="0" dirty="0">
                <a:ln>
                  <a:noFill/>
                </a:ln>
                <a:solidFill>
                  <a:srgbClr val="00A44A"/>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srgbClr val="00A44A"/>
                </a:solidFill>
                <a:effectLst/>
                <a:uLnTx/>
                <a:uFillTx/>
                <a:latin typeface="Calibri" panose="020F0502020204030204"/>
                <a:ea typeface="+mn-ea"/>
                <a:cs typeface="+mn-cs"/>
              </a:rPr>
              <a:t>content</a:t>
            </a:r>
            <a:r>
              <a:rPr kumimoji="0" lang="en-US" sz="1200" b="1" i="0" u="none" strike="noStrike" kern="1200" cap="none" spc="0" normalizeH="0" baseline="0" noProof="0" dirty="0">
                <a:ln>
                  <a:noFill/>
                </a:ln>
                <a:solidFill>
                  <a:srgbClr val="00A44A"/>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srgbClr val="00A44A"/>
                </a:solidFill>
                <a:effectLst/>
                <a:uLnTx/>
                <a:uFillTx/>
                <a:latin typeface="Calibri" panose="020F0502020204030204"/>
                <a:ea typeface="+mn-ea"/>
                <a:cs typeface="+mn-cs"/>
              </a:rPr>
              <a:t>purchase receipts, appraisals, warranties and photos</a:t>
            </a:r>
          </a:p>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A44A"/>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00A44A"/>
                </a:solidFill>
                <a:effectLst/>
                <a:uLnTx/>
                <a:uFillTx/>
                <a:latin typeface="Calibri" panose="020F0502020204030204"/>
                <a:ea typeface="+mn-ea"/>
                <a:cs typeface="+mn-cs"/>
              </a:rPr>
              <a:t>Identification</a:t>
            </a:r>
            <a:r>
              <a:rPr kumimoji="0" lang="en-US" sz="1200" b="0" i="0" u="none" strike="noStrike" kern="1200" cap="none" spc="0" normalizeH="0" baseline="0" noProof="0" dirty="0">
                <a:ln>
                  <a:noFill/>
                </a:ln>
                <a:solidFill>
                  <a:srgbClr val="00A44A"/>
                </a:solidFill>
                <a:effectLst/>
                <a:uLnTx/>
                <a:uFillTx/>
                <a:latin typeface="Calibri" panose="020F0502020204030204"/>
                <a:ea typeface="+mn-ea"/>
                <a:cs typeface="+mn-cs"/>
              </a:rPr>
              <a:t>– copies of passports, drivers license, birth and marriage certificates </a:t>
            </a:r>
          </a:p>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A44A"/>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00A44A"/>
                </a:solidFill>
                <a:effectLst/>
                <a:uLnTx/>
                <a:uFillTx/>
                <a:latin typeface="Calibri" panose="020F0502020204030204"/>
                <a:ea typeface="+mn-ea"/>
                <a:cs typeface="+mn-cs"/>
              </a:rPr>
              <a:t>Financial &amp; Legal </a:t>
            </a:r>
            <a:r>
              <a:rPr kumimoji="0" lang="en-US" sz="1200" b="0" i="0" u="none" strike="noStrike" kern="1200" cap="none" spc="0" normalizeH="0" baseline="0" noProof="0" dirty="0">
                <a:ln>
                  <a:noFill/>
                </a:ln>
                <a:solidFill>
                  <a:srgbClr val="00A44A"/>
                </a:solidFill>
                <a:effectLst/>
                <a:uLnTx/>
                <a:uFillTx/>
                <a:latin typeface="Calibri" panose="020F0502020204030204"/>
                <a:ea typeface="+mn-ea"/>
                <a:cs typeface="+mn-cs"/>
              </a:rPr>
              <a:t>– housing, vehicle, insurance, financial accounts, estate planning, tax statements</a:t>
            </a:r>
          </a:p>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A44A"/>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00A44A"/>
                </a:solidFill>
                <a:effectLst/>
                <a:uLnTx/>
                <a:uFillTx/>
                <a:latin typeface="Calibri" panose="020F0502020204030204"/>
                <a:ea typeface="+mn-ea"/>
                <a:cs typeface="+mn-cs"/>
              </a:rPr>
              <a:t>Medical</a:t>
            </a:r>
            <a:r>
              <a:rPr kumimoji="0" lang="en-US" sz="1200" b="0" i="0" u="none" strike="noStrike" kern="1200" cap="none" spc="0" normalizeH="0" baseline="0" noProof="0" dirty="0">
                <a:ln>
                  <a:noFill/>
                </a:ln>
                <a:solidFill>
                  <a:srgbClr val="00A44A"/>
                </a:solidFill>
                <a:effectLst/>
                <a:uLnTx/>
                <a:uFillTx/>
                <a:latin typeface="Calibri" panose="020F0502020204030204"/>
                <a:ea typeface="+mn-ea"/>
                <a:cs typeface="+mn-cs"/>
              </a:rPr>
              <a:t> – health and dental plans, prescription, allergy, medical equipment lists, immunization records, medical test results</a:t>
            </a:r>
          </a:p>
        </p:txBody>
      </p:sp>
      <p:sp>
        <p:nvSpPr>
          <p:cNvPr id="7" name="TextBox 6">
            <a:extLst>
              <a:ext uri="{FF2B5EF4-FFF2-40B4-BE49-F238E27FC236}">
                <a16:creationId xmlns:a16="http://schemas.microsoft.com/office/drawing/2014/main" id="{6E38BF7C-92AA-478C-931A-46C71C22A9A3}"/>
              </a:ext>
            </a:extLst>
          </p:cNvPr>
          <p:cNvSpPr txBox="1"/>
          <p:nvPr/>
        </p:nvSpPr>
        <p:spPr>
          <a:xfrm>
            <a:off x="8563775" y="2753967"/>
            <a:ext cx="3475828" cy="707886"/>
          </a:xfrm>
          <a:prstGeom prst="rect">
            <a:avLst/>
          </a:prstGeom>
          <a:solidFill>
            <a:srgbClr val="00B050"/>
          </a:solidFill>
          <a:ln>
            <a:solidFill>
              <a:schemeClr val="bg1">
                <a:lumMod val="75000"/>
              </a:schemeClr>
            </a:solidFill>
            <a:prstDash val="dash"/>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Build trust with the customer  </a:t>
            </a:r>
            <a:r>
              <a:rPr kumimoji="0" lang="en-US" sz="12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Provide a secure storage location &amp; valuable advice during critical life moments</a:t>
            </a:r>
          </a:p>
        </p:txBody>
      </p:sp>
    </p:spTree>
    <p:extLst>
      <p:ext uri="{BB962C8B-B14F-4D97-AF65-F5344CB8AC3E}">
        <p14:creationId xmlns:p14="http://schemas.microsoft.com/office/powerpoint/2010/main" val="4073562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843B-1AAB-4F2A-9B83-67967BED2514}"/>
              </a:ext>
            </a:extLst>
          </p:cNvPr>
          <p:cNvSpPr>
            <a:spLocks noGrp="1"/>
          </p:cNvSpPr>
          <p:nvPr>
            <p:ph type="title"/>
          </p:nvPr>
        </p:nvSpPr>
        <p:spPr>
          <a:xfrm>
            <a:off x="239486" y="148655"/>
            <a:ext cx="9042400" cy="808039"/>
          </a:xfrm>
        </p:spPr>
        <p:txBody>
          <a:bodyPr/>
          <a:lstStyle/>
          <a:p>
            <a:r>
              <a:rPr lang="en-US" dirty="0"/>
              <a:t>Compare Vault to Control Tower – Brainstorm Notes</a:t>
            </a:r>
          </a:p>
        </p:txBody>
      </p:sp>
      <p:sp>
        <p:nvSpPr>
          <p:cNvPr id="4" name="Slide Number Placeholder 3">
            <a:extLst>
              <a:ext uri="{FF2B5EF4-FFF2-40B4-BE49-F238E27FC236}">
                <a16:creationId xmlns:a16="http://schemas.microsoft.com/office/drawing/2014/main" id="{10FE9E27-FF84-4D9A-BFC7-2BAA31D997D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BDBD4D-7B7B-4EC0-AB6E-424933B04FED}" type="slidenum">
              <a:rPr kumimoji="0" lang="en-US" sz="1467" b="0" i="0" u="none" strike="noStrike" kern="1200" cap="none" spc="0" normalizeH="0" baseline="0" noProof="0" smtClean="0">
                <a:ln>
                  <a:noFill/>
                </a:ln>
                <a:solidFill>
                  <a:srgbClr val="6A737B"/>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467" b="0" i="0" u="none" strike="noStrike" kern="1200" cap="none" spc="0" normalizeH="0" baseline="0" noProof="0" dirty="0">
              <a:ln>
                <a:noFill/>
              </a:ln>
              <a:solidFill>
                <a:srgbClr val="6A737B"/>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495270D1-A806-49CC-A4F1-97EC036F480D}"/>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00B624">
                    <a:lumMod val="75000"/>
                  </a:srgbClr>
                </a:solidFill>
                <a:effectLst/>
                <a:uLnTx/>
                <a:uFillTx/>
                <a:latin typeface="Arial"/>
                <a:ea typeface="Comic Sans MS" charset="0"/>
                <a:cs typeface="Arial" panose="020B0604020202020204" pitchFamily="34" charset="0"/>
              </a:rPr>
              <a:t>Creating</a:t>
            </a:r>
            <a:r>
              <a:rPr kumimoji="0" lang="en-US" sz="1200" b="0" i="1" u="none" strike="noStrike" kern="1200" cap="none" spc="0" normalizeH="0" baseline="0" noProof="0">
                <a:ln>
                  <a:noFill/>
                </a:ln>
                <a:solidFill>
                  <a:srgbClr val="00B624">
                    <a:lumMod val="50000"/>
                  </a:srgbClr>
                </a:solidFill>
                <a:effectLst/>
                <a:uLnTx/>
                <a:uFillTx/>
                <a:latin typeface="Arial"/>
                <a:ea typeface="Comic Sans MS" charset="0"/>
                <a:cs typeface="Arial" panose="020B0604020202020204" pitchFamily="34" charset="0"/>
              </a:rPr>
              <a:t> Excellence </a:t>
            </a:r>
            <a:r>
              <a:rPr kumimoji="0" lang="en-US" sz="1200" b="0" i="1" u="none" strike="noStrike" kern="1200" cap="none" spc="0" normalizeH="0" baseline="0" noProof="0">
                <a:ln>
                  <a:noFill/>
                </a:ln>
                <a:solidFill>
                  <a:srgbClr val="000000"/>
                </a:solidFill>
                <a:effectLst/>
                <a:uLnTx/>
                <a:uFillTx/>
                <a:latin typeface="Arial"/>
                <a:ea typeface="Comic Sans MS" charset="0"/>
                <a:cs typeface="Arial" panose="020B0604020202020204" pitchFamily="34" charset="0"/>
              </a:rPr>
              <a:t>Together</a:t>
            </a:r>
            <a:endParaRPr kumimoji="0" lang="en-US" sz="1067" b="0" i="0" u="none" strike="noStrike" kern="1200" cap="none" spc="0" normalizeH="0" baseline="0" noProof="0" dirty="0">
              <a:ln>
                <a:noFill/>
              </a:ln>
              <a:solidFill>
                <a:srgbClr val="000000"/>
              </a:solidFill>
              <a:effectLst/>
              <a:uLnTx/>
              <a:uFillTx/>
              <a:latin typeface="Arial"/>
              <a:ea typeface="+mn-ea"/>
              <a:cs typeface="+mn-cs"/>
            </a:endParaRPr>
          </a:p>
        </p:txBody>
      </p:sp>
      <p:sp>
        <p:nvSpPr>
          <p:cNvPr id="7" name="Rectangle 6">
            <a:extLst>
              <a:ext uri="{FF2B5EF4-FFF2-40B4-BE49-F238E27FC236}">
                <a16:creationId xmlns:a16="http://schemas.microsoft.com/office/drawing/2014/main" id="{8D404175-54C1-4AE1-AA53-93A34B1BDD1F}"/>
              </a:ext>
            </a:extLst>
          </p:cNvPr>
          <p:cNvSpPr/>
          <p:nvPr/>
        </p:nvSpPr>
        <p:spPr>
          <a:xfrm>
            <a:off x="3563257" y="1898213"/>
            <a:ext cx="1436914" cy="12627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TD generates data about customer </a:t>
            </a:r>
          </a:p>
        </p:txBody>
      </p:sp>
      <p:sp>
        <p:nvSpPr>
          <p:cNvPr id="8" name="TextBox 7">
            <a:extLst>
              <a:ext uri="{FF2B5EF4-FFF2-40B4-BE49-F238E27FC236}">
                <a16:creationId xmlns:a16="http://schemas.microsoft.com/office/drawing/2014/main" id="{339416C5-AF6C-4BD8-AE4A-746EE67DA687}"/>
              </a:ext>
            </a:extLst>
          </p:cNvPr>
          <p:cNvSpPr txBox="1"/>
          <p:nvPr/>
        </p:nvSpPr>
        <p:spPr>
          <a:xfrm>
            <a:off x="2986314" y="3475394"/>
            <a:ext cx="2775857" cy="2197525"/>
          </a:xfrm>
          <a:prstGeom prst="rect">
            <a:avLst/>
          </a:prstGeom>
          <a:noFill/>
        </p:spPr>
        <p:txBody>
          <a:bodyPr wrap="square" rtlCol="0">
            <a:spAutoFit/>
          </a:bodyPr>
          <a:lstStyle/>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6A737B"/>
                </a:solidFill>
                <a:effectLst/>
                <a:uLnTx/>
                <a:uFillTx/>
                <a:latin typeface="Arial"/>
                <a:ea typeface="+mn-ea"/>
                <a:cs typeface="+mn-cs"/>
              </a:rPr>
              <a:t>Account opening</a:t>
            </a:r>
          </a:p>
          <a:p>
            <a:pPr marL="742950" marR="0" lvl="1"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A737B"/>
                </a:solidFill>
                <a:effectLst/>
                <a:uLnTx/>
                <a:uFillTx/>
                <a:latin typeface="Arial"/>
                <a:ea typeface="+mn-ea"/>
                <a:cs typeface="+mn-cs"/>
              </a:rPr>
              <a:t>Online application form</a:t>
            </a:r>
          </a:p>
          <a:p>
            <a:pPr marL="742950" marR="0" lvl="1"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A737B"/>
                </a:solidFill>
                <a:effectLst/>
                <a:uLnTx/>
                <a:uFillTx/>
                <a:latin typeface="Arial"/>
                <a:ea typeface="+mn-ea"/>
                <a:cs typeface="+mn-cs"/>
              </a:rPr>
              <a:t>Phone/ Branch Rep driven form fill</a:t>
            </a:r>
          </a:p>
          <a:p>
            <a:pPr marL="742950" marR="0" lvl="1"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6A737B"/>
              </a:solidFill>
              <a:effectLst/>
              <a:uLnTx/>
              <a:uFillTx/>
              <a:latin typeface="Arial"/>
              <a:ea typeface="+mn-ea"/>
              <a:cs typeface="+mn-cs"/>
            </a:endParaRP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6A737B"/>
                </a:solidFill>
                <a:effectLst/>
                <a:uLnTx/>
                <a:uFillTx/>
                <a:latin typeface="Arial"/>
                <a:ea typeface="+mn-ea"/>
                <a:cs typeface="+mn-cs"/>
              </a:rPr>
              <a:t>Account Servicing</a:t>
            </a:r>
          </a:p>
          <a:p>
            <a:pPr marL="742950" marR="0" lvl="1"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A737B"/>
                </a:solidFill>
                <a:effectLst/>
                <a:uLnTx/>
                <a:uFillTx/>
                <a:latin typeface="Arial"/>
                <a:ea typeface="+mn-ea"/>
                <a:cs typeface="+mn-cs"/>
              </a:rPr>
              <a:t>Payments </a:t>
            </a:r>
          </a:p>
          <a:p>
            <a:pPr marL="742950" marR="0" lvl="1"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A737B"/>
                </a:solidFill>
                <a:effectLst/>
                <a:uLnTx/>
                <a:uFillTx/>
                <a:latin typeface="Arial"/>
                <a:ea typeface="+mn-ea"/>
                <a:cs typeface="+mn-cs"/>
              </a:rPr>
              <a:t>Contributions</a:t>
            </a:r>
          </a:p>
          <a:p>
            <a:pPr marL="742950" marR="0" lvl="1"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A737B"/>
                </a:solidFill>
                <a:effectLst/>
                <a:uLnTx/>
                <a:uFillTx/>
                <a:latin typeface="Arial"/>
                <a:ea typeface="+mn-ea"/>
                <a:cs typeface="+mn-cs"/>
              </a:rPr>
              <a:t>Authorized users/ product changes</a:t>
            </a:r>
          </a:p>
          <a:p>
            <a:pPr marL="742950" marR="0" lvl="1"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6A737B"/>
              </a:solidFill>
              <a:effectLst/>
              <a:uLnTx/>
              <a:uFillTx/>
              <a:latin typeface="Arial"/>
              <a:ea typeface="+mn-ea"/>
              <a:cs typeface="+mn-cs"/>
            </a:endParaRPr>
          </a:p>
        </p:txBody>
      </p:sp>
      <p:sp>
        <p:nvSpPr>
          <p:cNvPr id="9" name="TextBox 8">
            <a:extLst>
              <a:ext uri="{FF2B5EF4-FFF2-40B4-BE49-F238E27FC236}">
                <a16:creationId xmlns:a16="http://schemas.microsoft.com/office/drawing/2014/main" id="{D6154544-432D-4E65-8A05-7F43098B8627}"/>
              </a:ext>
            </a:extLst>
          </p:cNvPr>
          <p:cNvSpPr txBox="1"/>
          <p:nvPr/>
        </p:nvSpPr>
        <p:spPr>
          <a:xfrm>
            <a:off x="664029" y="956694"/>
            <a:ext cx="9546771" cy="618631"/>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A737B"/>
                </a:solidFill>
                <a:effectLst/>
                <a:uLnTx/>
                <a:uFillTx/>
                <a:latin typeface="Arial"/>
                <a:ea typeface="+mn-ea"/>
                <a:cs typeface="+mn-cs"/>
              </a:rPr>
              <a:t>Vault and Control Tower Separate Products. Control Tower to show vault documents for sharing with third-party in future state.</a:t>
            </a:r>
          </a:p>
        </p:txBody>
      </p:sp>
      <p:sp>
        <p:nvSpPr>
          <p:cNvPr id="10" name="Arrow: Right 9">
            <a:extLst>
              <a:ext uri="{FF2B5EF4-FFF2-40B4-BE49-F238E27FC236}">
                <a16:creationId xmlns:a16="http://schemas.microsoft.com/office/drawing/2014/main" id="{02ADB514-6C9E-415B-B75A-5BE4CCD44E9E}"/>
              </a:ext>
            </a:extLst>
          </p:cNvPr>
          <p:cNvSpPr/>
          <p:nvPr/>
        </p:nvSpPr>
        <p:spPr>
          <a:xfrm>
            <a:off x="5163457" y="2529584"/>
            <a:ext cx="1001486" cy="43418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6520D7B1-6B3F-4FE3-AEAF-27322B0B398C}"/>
              </a:ext>
            </a:extLst>
          </p:cNvPr>
          <p:cNvSpPr/>
          <p:nvPr/>
        </p:nvSpPr>
        <p:spPr>
          <a:xfrm>
            <a:off x="6349999" y="1898213"/>
            <a:ext cx="1719943" cy="12627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TD generates bank documents based on data</a:t>
            </a:r>
          </a:p>
        </p:txBody>
      </p:sp>
      <p:sp>
        <p:nvSpPr>
          <p:cNvPr id="12" name="TextBox 11">
            <a:extLst>
              <a:ext uri="{FF2B5EF4-FFF2-40B4-BE49-F238E27FC236}">
                <a16:creationId xmlns:a16="http://schemas.microsoft.com/office/drawing/2014/main" id="{5B2E0029-2853-4D56-B14D-0A426C3D66CE}"/>
              </a:ext>
            </a:extLst>
          </p:cNvPr>
          <p:cNvSpPr txBox="1"/>
          <p:nvPr/>
        </p:nvSpPr>
        <p:spPr>
          <a:xfrm>
            <a:off x="6164943" y="3611621"/>
            <a:ext cx="2775857" cy="1758943"/>
          </a:xfrm>
          <a:prstGeom prst="rect">
            <a:avLst/>
          </a:prstGeom>
          <a:noFill/>
        </p:spPr>
        <p:txBody>
          <a:bodyPr wrap="square" rtlCol="0">
            <a:spAutoFit/>
          </a:bodyPr>
          <a:lstStyle/>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6A737B"/>
                </a:solidFill>
                <a:effectLst/>
                <a:uLnTx/>
                <a:uFillTx/>
                <a:latin typeface="Arial"/>
                <a:ea typeface="+mn-ea"/>
                <a:cs typeface="+mn-cs"/>
              </a:rPr>
              <a:t>Statements</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6A737B"/>
                </a:solidFill>
                <a:effectLst/>
                <a:uLnTx/>
                <a:uFillTx/>
                <a:latin typeface="Arial"/>
                <a:ea typeface="+mn-ea"/>
                <a:cs typeface="+mn-cs"/>
              </a:rPr>
              <a:t>Tax Documents</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6A737B"/>
                </a:solidFill>
                <a:effectLst/>
                <a:uLnTx/>
                <a:uFillTx/>
                <a:latin typeface="Arial"/>
                <a:ea typeface="+mn-ea"/>
                <a:cs typeface="+mn-cs"/>
              </a:rPr>
              <a:t>Account agreements</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6A737B"/>
                </a:solidFill>
                <a:effectLst/>
                <a:uLnTx/>
                <a:uFillTx/>
                <a:latin typeface="Arial"/>
                <a:ea typeface="+mn-ea"/>
                <a:cs typeface="+mn-cs"/>
              </a:rPr>
              <a:t>T&amp;Cs</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6A737B"/>
              </a:solidFill>
              <a:effectLst/>
              <a:uLnTx/>
              <a:uFillTx/>
              <a:latin typeface="Arial"/>
              <a:ea typeface="+mn-ea"/>
              <a:cs typeface="+mn-cs"/>
            </a:endParaRPr>
          </a:p>
          <a:p>
            <a:pPr marL="0" marR="0" lvl="0" indent="0" algn="l" defTabSz="914400" rtl="0" eaLnBrk="1" fontAlgn="auto" latinLnBrk="0" hangingPunct="1">
              <a:lnSpc>
                <a:spcPct val="95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A737B"/>
              </a:solidFill>
              <a:effectLst/>
              <a:uLnTx/>
              <a:uFillTx/>
              <a:latin typeface="Arial"/>
              <a:ea typeface="+mn-ea"/>
              <a:cs typeface="+mn-cs"/>
            </a:endParaRPr>
          </a:p>
          <a:p>
            <a:pPr marL="742950" marR="0" lvl="1"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6A737B"/>
              </a:solidFill>
              <a:effectLst/>
              <a:uLnTx/>
              <a:uFillTx/>
              <a:latin typeface="Arial"/>
              <a:ea typeface="+mn-ea"/>
              <a:cs typeface="+mn-cs"/>
            </a:endParaRPr>
          </a:p>
        </p:txBody>
      </p:sp>
      <p:sp>
        <p:nvSpPr>
          <p:cNvPr id="13" name="TextBox 12">
            <a:extLst>
              <a:ext uri="{FF2B5EF4-FFF2-40B4-BE49-F238E27FC236}">
                <a16:creationId xmlns:a16="http://schemas.microsoft.com/office/drawing/2014/main" id="{DC214A86-8A83-4747-BE13-E0E3CB050B15}"/>
              </a:ext>
            </a:extLst>
          </p:cNvPr>
          <p:cNvSpPr txBox="1"/>
          <p:nvPr/>
        </p:nvSpPr>
        <p:spPr>
          <a:xfrm>
            <a:off x="1142999" y="5487583"/>
            <a:ext cx="10134600" cy="881780"/>
          </a:xfrm>
          <a:prstGeom prst="rect">
            <a:avLst/>
          </a:prstGeom>
          <a:noFill/>
        </p:spPr>
        <p:txBody>
          <a:bodyPr wrap="square" rtlCol="0">
            <a:spAutoFit/>
          </a:bodyPr>
          <a:lstStyle/>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6A737B"/>
                </a:solidFill>
                <a:effectLst/>
                <a:uLnTx/>
                <a:uFillTx/>
                <a:latin typeface="Arial"/>
                <a:ea typeface="+mn-ea"/>
                <a:cs typeface="+mn-cs"/>
              </a:rPr>
              <a:t>Data comes first, bank documents second. Official source is Data generated, not extracted from documents. </a:t>
            </a:r>
          </a:p>
          <a:p>
            <a:pPr marL="285750" marR="0" lvl="0" indent="-2857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6A737B"/>
                </a:solidFill>
                <a:effectLst/>
                <a:uLnTx/>
                <a:uFillTx/>
                <a:latin typeface="Arial"/>
                <a:ea typeface="+mn-ea"/>
                <a:cs typeface="+mn-cs"/>
              </a:rPr>
              <a:t>Personal documents, data extracted second.</a:t>
            </a:r>
          </a:p>
        </p:txBody>
      </p:sp>
      <p:sp>
        <p:nvSpPr>
          <p:cNvPr id="3" name="TextBox 2">
            <a:extLst>
              <a:ext uri="{FF2B5EF4-FFF2-40B4-BE49-F238E27FC236}">
                <a16:creationId xmlns:a16="http://schemas.microsoft.com/office/drawing/2014/main" id="{481F7171-6A00-41BC-86F0-3A869F531D4E}"/>
              </a:ext>
            </a:extLst>
          </p:cNvPr>
          <p:cNvSpPr txBox="1"/>
          <p:nvPr/>
        </p:nvSpPr>
        <p:spPr>
          <a:xfrm>
            <a:off x="8269515" y="310981"/>
            <a:ext cx="1865086" cy="443198"/>
          </a:xfrm>
          <a:prstGeom prst="rect">
            <a:avLst/>
          </a:prstGeom>
          <a:solidFill>
            <a:srgbClr val="E8B400"/>
          </a:solidFill>
        </p:spPr>
        <p:txBody>
          <a:bodyPr wrap="square" rtlCol="0">
            <a:spAutoFit/>
          </a:bodyPr>
          <a:lstStyle/>
          <a:p>
            <a:pPr>
              <a:lnSpc>
                <a:spcPct val="95000"/>
              </a:lnSpc>
            </a:pPr>
            <a:r>
              <a:rPr lang="en-US" sz="2400" dirty="0"/>
              <a:t>In Progress</a:t>
            </a:r>
          </a:p>
        </p:txBody>
      </p:sp>
    </p:spTree>
    <p:extLst>
      <p:ext uri="{BB962C8B-B14F-4D97-AF65-F5344CB8AC3E}">
        <p14:creationId xmlns:p14="http://schemas.microsoft.com/office/powerpoint/2010/main" val="160406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A44A"/>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4D614-2A1B-4DF8-8B43-F7E403B7E3B7}"/>
              </a:ext>
            </a:extLst>
          </p:cNvPr>
          <p:cNvSpPr txBox="1"/>
          <p:nvPr/>
        </p:nvSpPr>
        <p:spPr>
          <a:xfrm>
            <a:off x="59312" y="-13750"/>
            <a:ext cx="12073376" cy="492443"/>
          </a:xfrm>
          <a:prstGeom prst="rect">
            <a:avLst/>
          </a:prstGeom>
          <a:noFill/>
        </p:spPr>
        <p:txBody>
          <a:bodyPr wrap="square" lIns="0" tIns="0" rIns="0" bIns="0"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TD Digital Vault</a:t>
            </a:r>
            <a:r>
              <a:rPr kumimoji="0" lang="en-US" sz="2667"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en-US" sz="24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Secure </a:t>
            </a:r>
            <a:r>
              <a:rPr lang="en-US" sz="2400" dirty="0">
                <a:solidFill>
                  <a:prstClr val="white"/>
                </a:solidFill>
                <a:latin typeface="Segoe UI" panose="020B0502040204020203" pitchFamily="34" charset="0"/>
                <a:cs typeface="Segoe UI" panose="020B0502040204020203" pitchFamily="34" charset="0"/>
              </a:rPr>
              <a:t>d</a:t>
            </a:r>
            <a:r>
              <a:rPr kumimoji="0" lang="en-US" sz="2400" b="0" i="0" u="none" strike="noStrike" kern="1200" cap="none" spc="0" normalizeH="0" baseline="0" noProof="0" dirty="0" err="1">
                <a:ln>
                  <a:noFill/>
                </a:ln>
                <a:solidFill>
                  <a:prstClr val="white"/>
                </a:solidFill>
                <a:effectLst/>
                <a:uLnTx/>
                <a:uFillTx/>
                <a:latin typeface="Segoe UI" panose="020B0502040204020203" pitchFamily="34" charset="0"/>
                <a:ea typeface="+mn-ea"/>
                <a:cs typeface="Segoe UI" panose="020B0502040204020203" pitchFamily="34" charset="0"/>
              </a:rPr>
              <a:t>ocument</a:t>
            </a:r>
            <a:r>
              <a:rPr kumimoji="0" lang="en-US" sz="24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locker for important TD &amp; non-TD documents</a:t>
            </a:r>
            <a:endParaRPr kumimoji="0" lang="en-US" sz="2667"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nvGrpSpPr>
          <p:cNvPr id="68" name="Group 4">
            <a:extLst>
              <a:ext uri="{FF2B5EF4-FFF2-40B4-BE49-F238E27FC236}">
                <a16:creationId xmlns:a16="http://schemas.microsoft.com/office/drawing/2014/main" id="{20E61964-8561-45E3-A56D-660C64D91D3C}"/>
              </a:ext>
            </a:extLst>
          </p:cNvPr>
          <p:cNvGrpSpPr>
            <a:grpSpLocks noChangeAspect="1"/>
          </p:cNvGrpSpPr>
          <p:nvPr/>
        </p:nvGrpSpPr>
        <p:grpSpPr bwMode="auto">
          <a:xfrm>
            <a:off x="2583432" y="801001"/>
            <a:ext cx="9336693" cy="5854700"/>
            <a:chOff x="3338" y="1141"/>
            <a:chExt cx="4342" cy="2766"/>
          </a:xfrm>
        </p:grpSpPr>
        <p:sp>
          <p:nvSpPr>
            <p:cNvPr id="69" name="Rectangle 5">
              <a:extLst>
                <a:ext uri="{FF2B5EF4-FFF2-40B4-BE49-F238E27FC236}">
                  <a16:creationId xmlns:a16="http://schemas.microsoft.com/office/drawing/2014/main" id="{4A38258A-3999-4C88-BF27-EB51F86FF3C8}"/>
                </a:ext>
              </a:extLst>
            </p:cNvPr>
            <p:cNvSpPr>
              <a:spLocks noChangeArrowheads="1"/>
            </p:cNvSpPr>
            <p:nvPr/>
          </p:nvSpPr>
          <p:spPr bwMode="auto">
            <a:xfrm>
              <a:off x="5667" y="1141"/>
              <a:ext cx="2013" cy="692"/>
            </a:xfrm>
            <a:prstGeom prst="rect">
              <a:avLst/>
            </a:prstGeom>
            <a:gradFill flip="none" rotWithShape="1">
              <a:gsLst>
                <a:gs pos="0">
                  <a:schemeClr val="accent6">
                    <a:lumMod val="20000"/>
                    <a:lumOff val="80000"/>
                    <a:shade val="30000"/>
                    <a:satMod val="115000"/>
                  </a:schemeClr>
                </a:gs>
                <a:gs pos="0">
                  <a:schemeClr val="accent6">
                    <a:lumMod val="20000"/>
                    <a:lumOff val="80000"/>
                    <a:shade val="67500"/>
                    <a:satMod val="115000"/>
                  </a:schemeClr>
                </a:gs>
                <a:gs pos="0">
                  <a:schemeClr val="accent6">
                    <a:lumMod val="20000"/>
                    <a:lumOff val="80000"/>
                    <a:shade val="100000"/>
                    <a:satMod val="115000"/>
                  </a:schemeClr>
                </a:gs>
              </a:gsLst>
              <a:lin ang="5400000" scaled="1"/>
              <a:tileRect/>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0" name="Rectangle 6">
              <a:extLst>
                <a:ext uri="{FF2B5EF4-FFF2-40B4-BE49-F238E27FC236}">
                  <a16:creationId xmlns:a16="http://schemas.microsoft.com/office/drawing/2014/main" id="{825995D0-8C4A-4E45-AF7C-AC44739FB063}"/>
                </a:ext>
              </a:extLst>
            </p:cNvPr>
            <p:cNvSpPr>
              <a:spLocks noChangeArrowheads="1"/>
            </p:cNvSpPr>
            <p:nvPr/>
          </p:nvSpPr>
          <p:spPr bwMode="auto">
            <a:xfrm>
              <a:off x="5667" y="1833"/>
              <a:ext cx="2013" cy="691"/>
            </a:xfrm>
            <a:prstGeom prst="rect">
              <a:avLst/>
            </a:prstGeom>
            <a:gradFill flip="none" rotWithShape="1">
              <a:gsLst>
                <a:gs pos="0">
                  <a:schemeClr val="accent6">
                    <a:lumMod val="40000"/>
                    <a:lumOff val="60000"/>
                    <a:tint val="66000"/>
                    <a:satMod val="160000"/>
                  </a:schemeClr>
                </a:gs>
                <a:gs pos="0">
                  <a:schemeClr val="accent6">
                    <a:lumMod val="40000"/>
                    <a:lumOff val="60000"/>
                    <a:tint val="23500"/>
                    <a:satMod val="160000"/>
                  </a:schemeClr>
                </a:gs>
              </a:gsLst>
              <a:lin ang="5400000" scaled="1"/>
              <a:tileRect/>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1" name="Rectangle 7">
              <a:extLst>
                <a:ext uri="{FF2B5EF4-FFF2-40B4-BE49-F238E27FC236}">
                  <a16:creationId xmlns:a16="http://schemas.microsoft.com/office/drawing/2014/main" id="{8EF6048E-0125-47D8-B740-14FAA9613E5D}"/>
                </a:ext>
              </a:extLst>
            </p:cNvPr>
            <p:cNvSpPr>
              <a:spLocks noChangeArrowheads="1"/>
            </p:cNvSpPr>
            <p:nvPr/>
          </p:nvSpPr>
          <p:spPr bwMode="auto">
            <a:xfrm>
              <a:off x="5667" y="2524"/>
              <a:ext cx="2013" cy="692"/>
            </a:xfrm>
            <a:prstGeom prst="rect">
              <a:avLst/>
            </a:prstGeom>
            <a:gradFill flip="none" rotWithShape="1">
              <a:gsLst>
                <a:gs pos="0">
                  <a:srgbClr val="B8D8A0">
                    <a:tint val="66000"/>
                    <a:satMod val="160000"/>
                  </a:srgbClr>
                </a:gs>
                <a:gs pos="0">
                  <a:srgbClr val="B8D8A0">
                    <a:tint val="44500"/>
                    <a:satMod val="160000"/>
                  </a:srgbClr>
                </a:gs>
                <a:gs pos="100000">
                  <a:srgbClr val="B8D8A0">
                    <a:tint val="23500"/>
                    <a:satMod val="160000"/>
                  </a:srgbClr>
                </a:gs>
              </a:gsLst>
              <a:lin ang="5400000" scaled="1"/>
              <a:tileRect/>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2" name="Rectangle 8">
              <a:extLst>
                <a:ext uri="{FF2B5EF4-FFF2-40B4-BE49-F238E27FC236}">
                  <a16:creationId xmlns:a16="http://schemas.microsoft.com/office/drawing/2014/main" id="{E938EF3F-6613-457D-A100-F2F92432DF0D}"/>
                </a:ext>
              </a:extLst>
            </p:cNvPr>
            <p:cNvSpPr>
              <a:spLocks noChangeArrowheads="1"/>
            </p:cNvSpPr>
            <p:nvPr/>
          </p:nvSpPr>
          <p:spPr bwMode="auto">
            <a:xfrm>
              <a:off x="5667" y="3216"/>
              <a:ext cx="2013" cy="691"/>
            </a:xfrm>
            <a:prstGeom prst="rect">
              <a:avLst/>
            </a:prstGeom>
            <a:gradFill flip="none" rotWithShape="1">
              <a:gsLst>
                <a:gs pos="0">
                  <a:srgbClr val="00B050">
                    <a:tint val="66000"/>
                    <a:satMod val="160000"/>
                  </a:srgbClr>
                </a:gs>
                <a:gs pos="0">
                  <a:srgbClr val="00B050">
                    <a:tint val="44500"/>
                    <a:satMod val="160000"/>
                  </a:srgbClr>
                </a:gs>
                <a:gs pos="100000">
                  <a:srgbClr val="00B050">
                    <a:tint val="23500"/>
                    <a:satMod val="160000"/>
                  </a:srgbClr>
                </a:gs>
              </a:gsLst>
              <a:lin ang="5400000" scaled="1"/>
              <a:tileRect/>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3" name="Freeform 9">
              <a:extLst>
                <a:ext uri="{FF2B5EF4-FFF2-40B4-BE49-F238E27FC236}">
                  <a16:creationId xmlns:a16="http://schemas.microsoft.com/office/drawing/2014/main" id="{085962B8-EAC4-4DFD-9D50-D5B4DA654E2E}"/>
                </a:ext>
              </a:extLst>
            </p:cNvPr>
            <p:cNvSpPr>
              <a:spLocks/>
            </p:cNvSpPr>
            <p:nvPr/>
          </p:nvSpPr>
          <p:spPr bwMode="auto">
            <a:xfrm>
              <a:off x="3855" y="2747"/>
              <a:ext cx="1812" cy="830"/>
            </a:xfrm>
            <a:custGeom>
              <a:avLst/>
              <a:gdLst>
                <a:gd name="T0" fmla="*/ 1812 w 1812"/>
                <a:gd name="T1" fmla="*/ 304 h 830"/>
                <a:gd name="T2" fmla="*/ 1812 w 1812"/>
                <a:gd name="T3" fmla="*/ 830 h 830"/>
                <a:gd name="T4" fmla="*/ 0 w 1812"/>
                <a:gd name="T5" fmla="*/ 223 h 830"/>
                <a:gd name="T6" fmla="*/ 0 w 1812"/>
                <a:gd name="T7" fmla="*/ 0 h 830"/>
                <a:gd name="T8" fmla="*/ 1812 w 1812"/>
                <a:gd name="T9" fmla="*/ 304 h 830"/>
              </a:gdLst>
              <a:ahLst/>
              <a:cxnLst>
                <a:cxn ang="0">
                  <a:pos x="T0" y="T1"/>
                </a:cxn>
                <a:cxn ang="0">
                  <a:pos x="T2" y="T3"/>
                </a:cxn>
                <a:cxn ang="0">
                  <a:pos x="T4" y="T5"/>
                </a:cxn>
                <a:cxn ang="0">
                  <a:pos x="T6" y="T7"/>
                </a:cxn>
                <a:cxn ang="0">
                  <a:pos x="T8" y="T9"/>
                </a:cxn>
              </a:cxnLst>
              <a:rect l="0" t="0" r="r" b="b"/>
              <a:pathLst>
                <a:path w="1812" h="830">
                  <a:moveTo>
                    <a:pt x="1812" y="304"/>
                  </a:moveTo>
                  <a:lnTo>
                    <a:pt x="1812" y="830"/>
                  </a:lnTo>
                  <a:lnTo>
                    <a:pt x="0" y="223"/>
                  </a:lnTo>
                  <a:lnTo>
                    <a:pt x="0" y="0"/>
                  </a:lnTo>
                  <a:lnTo>
                    <a:pt x="1812" y="304"/>
                  </a:lnTo>
                  <a:close/>
                </a:path>
              </a:pathLst>
            </a:custGeom>
            <a:gradFill>
              <a:gsLst>
                <a:gs pos="0">
                  <a:srgbClr val="87A0F6"/>
                </a:gs>
                <a:gs pos="100000">
                  <a:srgbClr val="ECD2E4"/>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4" name="Freeform 10">
              <a:extLst>
                <a:ext uri="{FF2B5EF4-FFF2-40B4-BE49-F238E27FC236}">
                  <a16:creationId xmlns:a16="http://schemas.microsoft.com/office/drawing/2014/main" id="{C70C9F7F-D784-4E18-9E52-81BC4E3B974C}"/>
                </a:ext>
              </a:extLst>
            </p:cNvPr>
            <p:cNvSpPr>
              <a:spLocks/>
            </p:cNvSpPr>
            <p:nvPr/>
          </p:nvSpPr>
          <p:spPr bwMode="auto">
            <a:xfrm>
              <a:off x="3855" y="1472"/>
              <a:ext cx="1812" cy="829"/>
            </a:xfrm>
            <a:custGeom>
              <a:avLst/>
              <a:gdLst>
                <a:gd name="T0" fmla="*/ 1812 w 1812"/>
                <a:gd name="T1" fmla="*/ 0 h 829"/>
                <a:gd name="T2" fmla="*/ 1812 w 1812"/>
                <a:gd name="T3" fmla="*/ 526 h 829"/>
                <a:gd name="T4" fmla="*/ 0 w 1812"/>
                <a:gd name="T5" fmla="*/ 829 h 829"/>
                <a:gd name="T6" fmla="*/ 0 w 1812"/>
                <a:gd name="T7" fmla="*/ 607 h 829"/>
                <a:gd name="T8" fmla="*/ 1812 w 1812"/>
                <a:gd name="T9" fmla="*/ 0 h 829"/>
              </a:gdLst>
              <a:ahLst/>
              <a:cxnLst>
                <a:cxn ang="0">
                  <a:pos x="T0" y="T1"/>
                </a:cxn>
                <a:cxn ang="0">
                  <a:pos x="T2" y="T3"/>
                </a:cxn>
                <a:cxn ang="0">
                  <a:pos x="T4" y="T5"/>
                </a:cxn>
                <a:cxn ang="0">
                  <a:pos x="T6" y="T7"/>
                </a:cxn>
                <a:cxn ang="0">
                  <a:pos x="T8" y="T9"/>
                </a:cxn>
              </a:cxnLst>
              <a:rect l="0" t="0" r="r" b="b"/>
              <a:pathLst>
                <a:path w="1812" h="829">
                  <a:moveTo>
                    <a:pt x="1812" y="0"/>
                  </a:moveTo>
                  <a:lnTo>
                    <a:pt x="1812" y="526"/>
                  </a:lnTo>
                  <a:lnTo>
                    <a:pt x="0" y="829"/>
                  </a:lnTo>
                  <a:lnTo>
                    <a:pt x="0" y="607"/>
                  </a:lnTo>
                  <a:lnTo>
                    <a:pt x="1812" y="0"/>
                  </a:lnTo>
                  <a:close/>
                </a:path>
              </a:pathLst>
            </a:custGeom>
            <a:gradFill flip="none" rotWithShape="1">
              <a:gsLst>
                <a:gs pos="0">
                  <a:srgbClr val="87A0F6"/>
                </a:gs>
                <a:gs pos="100000">
                  <a:srgbClr val="F79EDB"/>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5" name="Freeform 11">
              <a:extLst>
                <a:ext uri="{FF2B5EF4-FFF2-40B4-BE49-F238E27FC236}">
                  <a16:creationId xmlns:a16="http://schemas.microsoft.com/office/drawing/2014/main" id="{98B32DB1-66A3-4931-9E6F-787CA167DB11}"/>
                </a:ext>
              </a:extLst>
            </p:cNvPr>
            <p:cNvSpPr>
              <a:spLocks/>
            </p:cNvSpPr>
            <p:nvPr/>
          </p:nvSpPr>
          <p:spPr bwMode="auto">
            <a:xfrm>
              <a:off x="3855" y="1998"/>
              <a:ext cx="1812" cy="526"/>
            </a:xfrm>
            <a:custGeom>
              <a:avLst/>
              <a:gdLst>
                <a:gd name="T0" fmla="*/ 1812 w 1812"/>
                <a:gd name="T1" fmla="*/ 0 h 526"/>
                <a:gd name="T2" fmla="*/ 1812 w 1812"/>
                <a:gd name="T3" fmla="*/ 526 h 526"/>
                <a:gd name="T4" fmla="*/ 0 w 1812"/>
                <a:gd name="T5" fmla="*/ 526 h 526"/>
                <a:gd name="T6" fmla="*/ 0 w 1812"/>
                <a:gd name="T7" fmla="*/ 303 h 526"/>
                <a:gd name="T8" fmla="*/ 1812 w 1812"/>
                <a:gd name="T9" fmla="*/ 0 h 526"/>
              </a:gdLst>
              <a:ahLst/>
              <a:cxnLst>
                <a:cxn ang="0">
                  <a:pos x="T0" y="T1"/>
                </a:cxn>
                <a:cxn ang="0">
                  <a:pos x="T2" y="T3"/>
                </a:cxn>
                <a:cxn ang="0">
                  <a:pos x="T4" y="T5"/>
                </a:cxn>
                <a:cxn ang="0">
                  <a:pos x="T6" y="T7"/>
                </a:cxn>
                <a:cxn ang="0">
                  <a:pos x="T8" y="T9"/>
                </a:cxn>
              </a:cxnLst>
              <a:rect l="0" t="0" r="r" b="b"/>
              <a:pathLst>
                <a:path w="1812" h="526">
                  <a:moveTo>
                    <a:pt x="1812" y="0"/>
                  </a:moveTo>
                  <a:lnTo>
                    <a:pt x="1812" y="526"/>
                  </a:lnTo>
                  <a:lnTo>
                    <a:pt x="0" y="526"/>
                  </a:lnTo>
                  <a:lnTo>
                    <a:pt x="0" y="303"/>
                  </a:lnTo>
                  <a:lnTo>
                    <a:pt x="1812" y="0"/>
                  </a:lnTo>
                  <a:close/>
                </a:path>
              </a:pathLst>
            </a:custGeom>
            <a:gradFill>
              <a:gsLst>
                <a:gs pos="0">
                  <a:srgbClr val="87A0F6"/>
                </a:gs>
                <a:gs pos="100000">
                  <a:srgbClr val="68DAE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6" name="Freeform 12">
              <a:extLst>
                <a:ext uri="{FF2B5EF4-FFF2-40B4-BE49-F238E27FC236}">
                  <a16:creationId xmlns:a16="http://schemas.microsoft.com/office/drawing/2014/main" id="{971A3942-52EA-492C-9D3A-5E340BD8B009}"/>
                </a:ext>
              </a:extLst>
            </p:cNvPr>
            <p:cNvSpPr>
              <a:spLocks/>
            </p:cNvSpPr>
            <p:nvPr/>
          </p:nvSpPr>
          <p:spPr bwMode="auto">
            <a:xfrm>
              <a:off x="3855" y="2524"/>
              <a:ext cx="1812" cy="527"/>
            </a:xfrm>
            <a:custGeom>
              <a:avLst/>
              <a:gdLst>
                <a:gd name="T0" fmla="*/ 1812 w 1812"/>
                <a:gd name="T1" fmla="*/ 0 h 527"/>
                <a:gd name="T2" fmla="*/ 1812 w 1812"/>
                <a:gd name="T3" fmla="*/ 527 h 527"/>
                <a:gd name="T4" fmla="*/ 0 w 1812"/>
                <a:gd name="T5" fmla="*/ 223 h 527"/>
                <a:gd name="T6" fmla="*/ 0 w 1812"/>
                <a:gd name="T7" fmla="*/ 0 h 527"/>
                <a:gd name="T8" fmla="*/ 1812 w 1812"/>
                <a:gd name="T9" fmla="*/ 0 h 527"/>
              </a:gdLst>
              <a:ahLst/>
              <a:cxnLst>
                <a:cxn ang="0">
                  <a:pos x="T0" y="T1"/>
                </a:cxn>
                <a:cxn ang="0">
                  <a:pos x="T2" y="T3"/>
                </a:cxn>
                <a:cxn ang="0">
                  <a:pos x="T4" y="T5"/>
                </a:cxn>
                <a:cxn ang="0">
                  <a:pos x="T6" y="T7"/>
                </a:cxn>
                <a:cxn ang="0">
                  <a:pos x="T8" y="T9"/>
                </a:cxn>
              </a:cxnLst>
              <a:rect l="0" t="0" r="r" b="b"/>
              <a:pathLst>
                <a:path w="1812" h="527">
                  <a:moveTo>
                    <a:pt x="1812" y="0"/>
                  </a:moveTo>
                  <a:lnTo>
                    <a:pt x="1812" y="527"/>
                  </a:lnTo>
                  <a:lnTo>
                    <a:pt x="0" y="223"/>
                  </a:lnTo>
                  <a:lnTo>
                    <a:pt x="0" y="0"/>
                  </a:lnTo>
                  <a:lnTo>
                    <a:pt x="1812" y="0"/>
                  </a:lnTo>
                  <a:close/>
                </a:path>
              </a:pathLst>
            </a:custGeom>
            <a:gradFill>
              <a:gsLst>
                <a:gs pos="0">
                  <a:srgbClr val="87A0F6"/>
                </a:gs>
                <a:gs pos="100000">
                  <a:srgbClr val="B8D8A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7" name="Freeform 13">
              <a:extLst>
                <a:ext uri="{FF2B5EF4-FFF2-40B4-BE49-F238E27FC236}">
                  <a16:creationId xmlns:a16="http://schemas.microsoft.com/office/drawing/2014/main" id="{246C0915-76AA-45B8-B359-2E8979065963}"/>
                </a:ext>
              </a:extLst>
            </p:cNvPr>
            <p:cNvSpPr>
              <a:spLocks/>
            </p:cNvSpPr>
            <p:nvPr/>
          </p:nvSpPr>
          <p:spPr bwMode="auto">
            <a:xfrm>
              <a:off x="3338" y="1764"/>
              <a:ext cx="517" cy="1521"/>
            </a:xfrm>
            <a:custGeom>
              <a:avLst/>
              <a:gdLst>
                <a:gd name="T0" fmla="*/ 0 w 517"/>
                <a:gd name="T1" fmla="*/ 760 h 1521"/>
                <a:gd name="T2" fmla="*/ 517 w 517"/>
                <a:gd name="T3" fmla="*/ 1521 h 1521"/>
                <a:gd name="T4" fmla="*/ 517 w 517"/>
                <a:gd name="T5" fmla="*/ 760 h 1521"/>
                <a:gd name="T6" fmla="*/ 517 w 517"/>
                <a:gd name="T7" fmla="*/ 0 h 1521"/>
                <a:gd name="T8" fmla="*/ 0 w 517"/>
                <a:gd name="T9" fmla="*/ 760 h 1521"/>
              </a:gdLst>
              <a:ahLst/>
              <a:cxnLst>
                <a:cxn ang="0">
                  <a:pos x="T0" y="T1"/>
                </a:cxn>
                <a:cxn ang="0">
                  <a:pos x="T2" y="T3"/>
                </a:cxn>
                <a:cxn ang="0">
                  <a:pos x="T4" y="T5"/>
                </a:cxn>
                <a:cxn ang="0">
                  <a:pos x="T6" y="T7"/>
                </a:cxn>
                <a:cxn ang="0">
                  <a:pos x="T8" y="T9"/>
                </a:cxn>
              </a:cxnLst>
              <a:rect l="0" t="0" r="r" b="b"/>
              <a:pathLst>
                <a:path w="517" h="1521">
                  <a:moveTo>
                    <a:pt x="0" y="760"/>
                  </a:moveTo>
                  <a:lnTo>
                    <a:pt x="517" y="1521"/>
                  </a:lnTo>
                  <a:lnTo>
                    <a:pt x="517" y="760"/>
                  </a:lnTo>
                  <a:lnTo>
                    <a:pt x="517" y="0"/>
                  </a:lnTo>
                  <a:lnTo>
                    <a:pt x="0" y="760"/>
                  </a:lnTo>
                  <a:close/>
                </a:path>
              </a:pathLst>
            </a:custGeom>
            <a:gradFill flip="none" rotWithShape="1">
              <a:gsLst>
                <a:gs pos="0">
                  <a:schemeClr val="accent6">
                    <a:lumMod val="75000"/>
                    <a:tint val="66000"/>
                    <a:satMod val="160000"/>
                  </a:schemeClr>
                </a:gs>
                <a:gs pos="0">
                  <a:schemeClr val="accent6">
                    <a:lumMod val="75000"/>
                    <a:tint val="23500"/>
                    <a:satMod val="16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78" name="Freeform 32">
            <a:extLst>
              <a:ext uri="{FF2B5EF4-FFF2-40B4-BE49-F238E27FC236}">
                <a16:creationId xmlns:a16="http://schemas.microsoft.com/office/drawing/2014/main" id="{7A0E8AF7-819E-463C-B54B-EC8B23B1E6B4}"/>
              </a:ext>
            </a:extLst>
          </p:cNvPr>
          <p:cNvSpPr>
            <a:spLocks/>
          </p:cNvSpPr>
          <p:nvPr/>
        </p:nvSpPr>
        <p:spPr bwMode="auto">
          <a:xfrm>
            <a:off x="3690946" y="1512284"/>
            <a:ext cx="3896381" cy="4455583"/>
          </a:xfrm>
          <a:custGeom>
            <a:avLst/>
            <a:gdLst>
              <a:gd name="connsiteX0" fmla="*/ 2922286 w 2922286"/>
              <a:gd name="connsiteY0" fmla="*/ 0 h 3341687"/>
              <a:gd name="connsiteX1" fmla="*/ 2922286 w 2922286"/>
              <a:gd name="connsiteY1" fmla="*/ 835025 h 3341687"/>
              <a:gd name="connsiteX2" fmla="*/ 2922286 w 2922286"/>
              <a:gd name="connsiteY2" fmla="*/ 835025 h 3341687"/>
              <a:gd name="connsiteX3" fmla="*/ 2922286 w 2922286"/>
              <a:gd name="connsiteY3" fmla="*/ 1670050 h 3341687"/>
              <a:gd name="connsiteX4" fmla="*/ 2922286 w 2922286"/>
              <a:gd name="connsiteY4" fmla="*/ 2506662 h 3341687"/>
              <a:gd name="connsiteX5" fmla="*/ 2922286 w 2922286"/>
              <a:gd name="connsiteY5" fmla="*/ 2506663 h 3341687"/>
              <a:gd name="connsiteX6" fmla="*/ 2922286 w 2922286"/>
              <a:gd name="connsiteY6" fmla="*/ 3341687 h 3341687"/>
              <a:gd name="connsiteX7" fmla="*/ 0 w 2922286"/>
              <a:gd name="connsiteY7" fmla="*/ 2378075 h 3341687"/>
              <a:gd name="connsiteX8" fmla="*/ 0 w 2922286"/>
              <a:gd name="connsiteY8" fmla="*/ 2024063 h 3341687"/>
              <a:gd name="connsiteX9" fmla="*/ 0 w 2922286"/>
              <a:gd name="connsiteY9" fmla="*/ 2024062 h 3341687"/>
              <a:gd name="connsiteX10" fmla="*/ 0 w 2922286"/>
              <a:gd name="connsiteY10" fmla="*/ 1670050 h 3341687"/>
              <a:gd name="connsiteX11" fmla="*/ 0 w 2922286"/>
              <a:gd name="connsiteY11" fmla="*/ 1316038 h 3341687"/>
              <a:gd name="connsiteX12" fmla="*/ 0 w 2922286"/>
              <a:gd name="connsiteY12" fmla="*/ 1316037 h 3341687"/>
              <a:gd name="connsiteX13" fmla="*/ 0 w 2922286"/>
              <a:gd name="connsiteY13" fmla="*/ 963613 h 334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22286" h="3341687">
                <a:moveTo>
                  <a:pt x="2922286" y="0"/>
                </a:moveTo>
                <a:lnTo>
                  <a:pt x="2922286" y="835025"/>
                </a:lnTo>
                <a:lnTo>
                  <a:pt x="2922286" y="835025"/>
                </a:lnTo>
                <a:lnTo>
                  <a:pt x="2922286" y="1670050"/>
                </a:lnTo>
                <a:lnTo>
                  <a:pt x="2922286" y="2506662"/>
                </a:lnTo>
                <a:lnTo>
                  <a:pt x="2922286" y="2506663"/>
                </a:lnTo>
                <a:lnTo>
                  <a:pt x="2922286" y="3341687"/>
                </a:lnTo>
                <a:lnTo>
                  <a:pt x="0" y="2378075"/>
                </a:lnTo>
                <a:lnTo>
                  <a:pt x="0" y="2024063"/>
                </a:lnTo>
                <a:lnTo>
                  <a:pt x="0" y="2024062"/>
                </a:lnTo>
                <a:lnTo>
                  <a:pt x="0" y="1670050"/>
                </a:lnTo>
                <a:lnTo>
                  <a:pt x="0" y="1316038"/>
                </a:lnTo>
                <a:lnTo>
                  <a:pt x="0" y="1316037"/>
                </a:lnTo>
                <a:lnTo>
                  <a:pt x="0" y="963613"/>
                </a:lnTo>
                <a:close/>
              </a:path>
            </a:pathLst>
          </a:custGeom>
          <a:gradFill flip="none" rotWithShape="1">
            <a:gsLst>
              <a:gs pos="0">
                <a:schemeClr val="accent6">
                  <a:lumMod val="75000"/>
                  <a:tint val="66000"/>
                  <a:satMod val="160000"/>
                </a:schemeClr>
              </a:gs>
              <a:gs pos="0">
                <a:schemeClr val="accent6">
                  <a:lumMod val="75000"/>
                  <a:tint val="44500"/>
                  <a:satMod val="160000"/>
                </a:schemeClr>
              </a:gs>
              <a:gs pos="99000">
                <a:schemeClr val="accent6">
                  <a:lumMod val="75000"/>
                  <a:tint val="23500"/>
                  <a:satMod val="160000"/>
                </a:schemeClr>
              </a:gs>
            </a:gsLst>
            <a:lin ang="10800000" scaled="1"/>
            <a:tileRect/>
          </a:gradFill>
          <a:ln>
            <a:noFill/>
          </a:ln>
        </p:spPr>
        <p:txBody>
          <a:bodyPr vert="horz" wrap="square" lIns="121920" tIns="60960" rIns="121920" bIns="60960" numCol="1" anchor="t" anchorCtr="0" compatLnSpc="1">
            <a:prstTxWarp prst="textNoShape">
              <a:avLst/>
            </a:prstTxWarp>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9" name="TextBox 78">
            <a:extLst>
              <a:ext uri="{FF2B5EF4-FFF2-40B4-BE49-F238E27FC236}">
                <a16:creationId xmlns:a16="http://schemas.microsoft.com/office/drawing/2014/main" id="{3B61E1AF-EFF8-4A64-80F5-8045ECF43EE7}"/>
              </a:ext>
            </a:extLst>
          </p:cNvPr>
          <p:cNvSpPr txBox="1"/>
          <p:nvPr/>
        </p:nvSpPr>
        <p:spPr>
          <a:xfrm>
            <a:off x="8959880" y="1209533"/>
            <a:ext cx="2992967" cy="533351"/>
          </a:xfrm>
          <a:prstGeom prst="rect">
            <a:avLst/>
          </a:prstGeom>
          <a:noFill/>
        </p:spPr>
        <p:txBody>
          <a:bodyPr wrap="square" lIns="0" tIns="0" rIns="0" bIns="0"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50000"/>
                  </a:prstClr>
                </a:solidFill>
                <a:effectLst/>
                <a:uLnTx/>
                <a:uFillTx/>
                <a:latin typeface="Avenir Heavy"/>
                <a:ea typeface="+mn-ea"/>
                <a:cs typeface="+mn-cs"/>
              </a:rPr>
              <a:t>Smart File Drawer</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50000"/>
                  </a:prstClr>
                </a:solidFill>
                <a:effectLst/>
                <a:uLnTx/>
                <a:uFillTx/>
                <a:latin typeface="Avenir Heavy"/>
                <a:ea typeface="+mn-ea"/>
                <a:cs typeface="+mn-cs"/>
              </a:rPr>
              <a:t>Import &amp; Organize Docs/</a:t>
            </a:r>
            <a:r>
              <a:rPr lang="en-US" sz="1333" dirty="0">
                <a:solidFill>
                  <a:prstClr val="white">
                    <a:lumMod val="50000"/>
                  </a:prstClr>
                </a:solidFill>
                <a:latin typeface="Avenir Heavy"/>
              </a:rPr>
              <a:t>Receipts</a:t>
            </a:r>
            <a:r>
              <a:rPr kumimoji="0" lang="en-US" sz="1333" b="0" i="0" u="none" strike="noStrike" kern="1200" cap="none" spc="0" normalizeH="0" baseline="0" noProof="0" dirty="0">
                <a:ln>
                  <a:noFill/>
                </a:ln>
                <a:solidFill>
                  <a:prstClr val="white">
                    <a:lumMod val="50000"/>
                  </a:prstClr>
                </a:solidFill>
                <a:effectLst/>
                <a:uLnTx/>
                <a:uFillTx/>
                <a:latin typeface="Avenir Heavy"/>
                <a:ea typeface="+mn-ea"/>
                <a:cs typeface="+mn-cs"/>
              </a:rPr>
              <a:t> </a:t>
            </a:r>
          </a:p>
        </p:txBody>
      </p:sp>
      <p:sp>
        <p:nvSpPr>
          <p:cNvPr id="80" name="TextBox 79">
            <a:extLst>
              <a:ext uri="{FF2B5EF4-FFF2-40B4-BE49-F238E27FC236}">
                <a16:creationId xmlns:a16="http://schemas.microsoft.com/office/drawing/2014/main" id="{9E1DE74C-D352-4F31-AC54-B6DA0CFA832A}"/>
              </a:ext>
            </a:extLst>
          </p:cNvPr>
          <p:cNvSpPr txBox="1"/>
          <p:nvPr/>
        </p:nvSpPr>
        <p:spPr>
          <a:xfrm>
            <a:off x="8912238" y="2454006"/>
            <a:ext cx="2947501" cy="533351"/>
          </a:xfrm>
          <a:prstGeom prst="rect">
            <a:avLst/>
          </a:prstGeom>
          <a:noFill/>
        </p:spPr>
        <p:txBody>
          <a:bodyPr wrap="square" lIns="0" tIns="0" rIns="0" bIns="0"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50000"/>
                  </a:prstClr>
                </a:solidFill>
                <a:effectLst/>
                <a:uLnTx/>
                <a:uFillTx/>
                <a:latin typeface="Avenir Heavy"/>
                <a:ea typeface="+mn-ea"/>
                <a:cs typeface="+mn-cs"/>
              </a:rPr>
              <a:t>Secure Document Sharing</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50000"/>
                  </a:prstClr>
                </a:solidFill>
                <a:effectLst/>
                <a:uLnTx/>
                <a:uFillTx/>
                <a:latin typeface="Avenir Heavy"/>
                <a:ea typeface="+mn-ea"/>
                <a:cs typeface="+mn-cs"/>
              </a:rPr>
              <a:t>With TD, Service Providers &amp; Family</a:t>
            </a:r>
          </a:p>
        </p:txBody>
      </p:sp>
      <p:sp>
        <p:nvSpPr>
          <p:cNvPr id="81" name="TextBox 80">
            <a:extLst>
              <a:ext uri="{FF2B5EF4-FFF2-40B4-BE49-F238E27FC236}">
                <a16:creationId xmlns:a16="http://schemas.microsoft.com/office/drawing/2014/main" id="{AC4EE1B8-6F6D-469D-AC9D-65B4A3C83EB4}"/>
              </a:ext>
            </a:extLst>
          </p:cNvPr>
          <p:cNvSpPr txBox="1"/>
          <p:nvPr/>
        </p:nvSpPr>
        <p:spPr>
          <a:xfrm>
            <a:off x="8919638" y="3905214"/>
            <a:ext cx="2940101" cy="1374672"/>
          </a:xfrm>
          <a:prstGeom prst="rect">
            <a:avLst/>
          </a:prstGeom>
          <a:noFill/>
        </p:spPr>
        <p:txBody>
          <a:bodyPr wrap="square" lIns="0" tIns="0" rIns="0" bIns="0"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50000"/>
                  </a:prstClr>
                </a:solidFill>
                <a:effectLst/>
                <a:uLnTx/>
                <a:uFillTx/>
                <a:latin typeface="Avenir Heavy"/>
                <a:ea typeface="+mn-ea"/>
                <a:cs typeface="+mn-cs"/>
              </a:rPr>
              <a:t>TD Document Assistance</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prstClr val="white">
                  <a:lumMod val="50000"/>
                </a:prstClr>
              </a:solidFill>
              <a:effectLst/>
              <a:uLnTx/>
              <a:uFillTx/>
              <a:latin typeface="Avenir Heavy"/>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Avenir Heavy"/>
                <a:ea typeface="+mn-ea"/>
                <a:cs typeface="+mn-cs"/>
              </a:rPr>
              <a:t>Expiry reminders (</a:t>
            </a:r>
            <a:r>
              <a:rPr lang="en-US" sz="1100" dirty="0">
                <a:solidFill>
                  <a:prstClr val="white">
                    <a:lumMod val="50000"/>
                  </a:prstClr>
                </a:solidFill>
                <a:latin typeface="Avenir Heavy"/>
              </a:rPr>
              <a:t>passport)</a:t>
            </a:r>
            <a:r>
              <a:rPr kumimoji="0" lang="en-US" sz="1100" b="0" i="0" u="none" strike="noStrike" kern="1200" cap="none" spc="0" normalizeH="0" baseline="0" noProof="0" dirty="0">
                <a:ln>
                  <a:noFill/>
                </a:ln>
                <a:solidFill>
                  <a:prstClr val="white">
                    <a:lumMod val="50000"/>
                  </a:prstClr>
                </a:solidFill>
                <a:effectLst/>
                <a:uLnTx/>
                <a:uFillTx/>
                <a:latin typeface="Avenir Heavy"/>
                <a:ea typeface="+mn-ea"/>
                <a:cs typeface="+mn-cs"/>
              </a:rPr>
              <a:t> &amp; important dates</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Avenir Heavy"/>
                <a:ea typeface="+mn-ea"/>
                <a:cs typeface="+mn-cs"/>
              </a:rPr>
              <a:t>Data extraction through OCR for </a:t>
            </a:r>
            <a:r>
              <a:rPr lang="en-US" sz="1100" dirty="0">
                <a:solidFill>
                  <a:prstClr val="white">
                    <a:lumMod val="50000"/>
                  </a:prstClr>
                </a:solidFill>
                <a:latin typeface="Avenir Heavy"/>
              </a:rPr>
              <a:t>smart form fill</a:t>
            </a:r>
            <a:endParaRPr kumimoji="0" lang="en-US" sz="1100" b="0" i="0" u="none" strike="noStrike" kern="1200" cap="none" spc="0" normalizeH="0" baseline="0" noProof="0" dirty="0">
              <a:ln>
                <a:noFill/>
              </a:ln>
              <a:solidFill>
                <a:prstClr val="white">
                  <a:lumMod val="50000"/>
                </a:prstClr>
              </a:solidFill>
              <a:effectLst/>
              <a:uLnTx/>
              <a:uFillTx/>
              <a:latin typeface="Avenir Heavy"/>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Avenir Heavy"/>
                <a:ea typeface="+mn-ea"/>
                <a:cs typeface="+mn-cs"/>
              </a:rPr>
              <a:t>Document checklists – missing item notifications</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lumMod val="50000"/>
                </a:prstClr>
              </a:solidFill>
              <a:effectLst/>
              <a:uLnTx/>
              <a:uFillTx/>
              <a:latin typeface="Avenir Heavy"/>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lumMod val="65000"/>
                  <a:lumOff val="35000"/>
                </a:prstClr>
              </a:solidFill>
              <a:effectLst/>
              <a:uLnTx/>
              <a:uFillTx/>
              <a:latin typeface="Avenir Heavy"/>
              <a:ea typeface="+mn-ea"/>
              <a:cs typeface="+mn-cs"/>
            </a:endParaRPr>
          </a:p>
        </p:txBody>
      </p:sp>
      <p:sp>
        <p:nvSpPr>
          <p:cNvPr id="82" name="TextBox 81">
            <a:extLst>
              <a:ext uri="{FF2B5EF4-FFF2-40B4-BE49-F238E27FC236}">
                <a16:creationId xmlns:a16="http://schemas.microsoft.com/office/drawing/2014/main" id="{9FE4DE2F-0E6E-4946-85B9-B85B85DECC98}"/>
              </a:ext>
            </a:extLst>
          </p:cNvPr>
          <p:cNvSpPr txBox="1"/>
          <p:nvPr/>
        </p:nvSpPr>
        <p:spPr>
          <a:xfrm>
            <a:off x="8869133" y="5300059"/>
            <a:ext cx="2895549" cy="1508105"/>
          </a:xfrm>
          <a:prstGeom prst="rect">
            <a:avLst/>
          </a:prstGeom>
          <a:noFill/>
        </p:spPr>
        <p:txBody>
          <a:bodyPr wrap="square" lIns="0" tIns="0" rIns="0" bIns="0"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prstClr val="white">
                    <a:lumMod val="50000"/>
                  </a:prstClr>
                </a:solidFill>
                <a:effectLst/>
                <a:uLnTx/>
                <a:uFillTx/>
                <a:latin typeface="Avenir Heavy"/>
                <a:ea typeface="+mn-ea"/>
                <a:cs typeface="+mn-cs"/>
              </a:rPr>
              <a:t>Advanced Smart Features</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prstClr val="white">
                  <a:lumMod val="50000"/>
                </a:prstClr>
              </a:solidFill>
              <a:effectLst/>
              <a:uLnTx/>
              <a:uFillTx/>
              <a:latin typeface="Avenir Heavy"/>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Avenir Heavy"/>
                <a:ea typeface="+mn-ea"/>
                <a:cs typeface="+mn-cs"/>
              </a:rPr>
              <a:t>Automated TD document deliver</a:t>
            </a:r>
            <a:r>
              <a:rPr lang="en-US" sz="1100" dirty="0">
                <a:solidFill>
                  <a:prstClr val="white">
                    <a:lumMod val="50000"/>
                  </a:prstClr>
                </a:solidFill>
                <a:latin typeface="Avenir Heavy"/>
              </a:rPr>
              <a:t>y (i.e., tax docs, pricing updates)</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Avenir Heavy"/>
                <a:ea typeface="+mn-ea"/>
                <a:cs typeface="+mn-cs"/>
              </a:rPr>
              <a:t>Document ad</a:t>
            </a:r>
            <a:r>
              <a:rPr lang="en-US" sz="1100" dirty="0">
                <a:solidFill>
                  <a:prstClr val="white">
                    <a:lumMod val="50000"/>
                  </a:prstClr>
                </a:solidFill>
                <a:latin typeface="Avenir Heavy"/>
              </a:rPr>
              <a:t>vice (insurance benefits explanation)</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100" dirty="0">
                <a:solidFill>
                  <a:prstClr val="white">
                    <a:lumMod val="50000"/>
                  </a:prstClr>
                </a:solidFill>
                <a:latin typeface="Avenir Heavy"/>
              </a:rPr>
              <a:t>Storing &amp; using verified ID claims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100" dirty="0">
              <a:solidFill>
                <a:prstClr val="white">
                  <a:lumMod val="50000"/>
                </a:prstClr>
              </a:solidFill>
              <a:latin typeface="Avenir Heavy"/>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lumMod val="50000"/>
                </a:prstClr>
              </a:solidFill>
              <a:effectLst/>
              <a:uLnTx/>
              <a:uFillTx/>
              <a:latin typeface="Avenir Heavy"/>
              <a:ea typeface="+mn-ea"/>
              <a:cs typeface="+mn-cs"/>
            </a:endParaRPr>
          </a:p>
        </p:txBody>
      </p:sp>
      <p:grpSp>
        <p:nvGrpSpPr>
          <p:cNvPr id="90" name="Group 89">
            <a:extLst>
              <a:ext uri="{FF2B5EF4-FFF2-40B4-BE49-F238E27FC236}">
                <a16:creationId xmlns:a16="http://schemas.microsoft.com/office/drawing/2014/main" id="{C5813D0B-B6D5-42A1-BE35-FAE1A5B0C8E0}"/>
              </a:ext>
            </a:extLst>
          </p:cNvPr>
          <p:cNvGrpSpPr/>
          <p:nvPr/>
        </p:nvGrpSpPr>
        <p:grpSpPr>
          <a:xfrm>
            <a:off x="8119372" y="4129752"/>
            <a:ext cx="438599" cy="461883"/>
            <a:chOff x="4313201" y="1920875"/>
            <a:chExt cx="284163" cy="261938"/>
          </a:xfrm>
          <a:solidFill>
            <a:schemeClr val="bg1">
              <a:lumMod val="50000"/>
            </a:schemeClr>
          </a:solidFill>
        </p:grpSpPr>
        <p:sp>
          <p:nvSpPr>
            <p:cNvPr id="91" name="Freeform 3131">
              <a:extLst>
                <a:ext uri="{FF2B5EF4-FFF2-40B4-BE49-F238E27FC236}">
                  <a16:creationId xmlns:a16="http://schemas.microsoft.com/office/drawing/2014/main" id="{05CF9F8F-D110-46CA-BCEB-45578D13880B}"/>
                </a:ext>
              </a:extLst>
            </p:cNvPr>
            <p:cNvSpPr>
              <a:spLocks/>
            </p:cNvSpPr>
            <p:nvPr/>
          </p:nvSpPr>
          <p:spPr bwMode="auto">
            <a:xfrm>
              <a:off x="4313201" y="1920875"/>
              <a:ext cx="236538" cy="200025"/>
            </a:xfrm>
            <a:custGeom>
              <a:avLst/>
              <a:gdLst>
                <a:gd name="T0" fmla="*/ 599 w 599"/>
                <a:gd name="T1" fmla="*/ 12 h 503"/>
                <a:gd name="T2" fmla="*/ 599 w 599"/>
                <a:gd name="T3" fmla="*/ 7 h 503"/>
                <a:gd name="T4" fmla="*/ 595 w 599"/>
                <a:gd name="T5" fmla="*/ 3 h 503"/>
                <a:gd name="T6" fmla="*/ 592 w 599"/>
                <a:gd name="T7" fmla="*/ 1 h 503"/>
                <a:gd name="T8" fmla="*/ 587 w 599"/>
                <a:gd name="T9" fmla="*/ 0 h 503"/>
                <a:gd name="T10" fmla="*/ 12 w 599"/>
                <a:gd name="T11" fmla="*/ 0 h 503"/>
                <a:gd name="T12" fmla="*/ 8 w 599"/>
                <a:gd name="T13" fmla="*/ 1 h 503"/>
                <a:gd name="T14" fmla="*/ 4 w 599"/>
                <a:gd name="T15" fmla="*/ 3 h 503"/>
                <a:gd name="T16" fmla="*/ 2 w 599"/>
                <a:gd name="T17" fmla="*/ 7 h 503"/>
                <a:gd name="T18" fmla="*/ 0 w 599"/>
                <a:gd name="T19" fmla="*/ 12 h 503"/>
                <a:gd name="T20" fmla="*/ 0 w 599"/>
                <a:gd name="T21" fmla="*/ 371 h 503"/>
                <a:gd name="T22" fmla="*/ 2 w 599"/>
                <a:gd name="T23" fmla="*/ 376 h 503"/>
                <a:gd name="T24" fmla="*/ 4 w 599"/>
                <a:gd name="T25" fmla="*/ 379 h 503"/>
                <a:gd name="T26" fmla="*/ 8 w 599"/>
                <a:gd name="T27" fmla="*/ 382 h 503"/>
                <a:gd name="T28" fmla="*/ 12 w 599"/>
                <a:gd name="T29" fmla="*/ 383 h 503"/>
                <a:gd name="T30" fmla="*/ 96 w 599"/>
                <a:gd name="T31" fmla="*/ 383 h 503"/>
                <a:gd name="T32" fmla="*/ 96 w 599"/>
                <a:gd name="T33" fmla="*/ 490 h 503"/>
                <a:gd name="T34" fmla="*/ 97 w 599"/>
                <a:gd name="T35" fmla="*/ 493 h 503"/>
                <a:gd name="T36" fmla="*/ 98 w 599"/>
                <a:gd name="T37" fmla="*/ 497 h 503"/>
                <a:gd name="T38" fmla="*/ 100 w 599"/>
                <a:gd name="T39" fmla="*/ 499 h 503"/>
                <a:gd name="T40" fmla="*/ 104 w 599"/>
                <a:gd name="T41" fmla="*/ 502 h 503"/>
                <a:gd name="T42" fmla="*/ 106 w 599"/>
                <a:gd name="T43" fmla="*/ 502 h 503"/>
                <a:gd name="T44" fmla="*/ 109 w 599"/>
                <a:gd name="T45" fmla="*/ 503 h 503"/>
                <a:gd name="T46" fmla="*/ 112 w 599"/>
                <a:gd name="T47" fmla="*/ 502 h 503"/>
                <a:gd name="T48" fmla="*/ 117 w 599"/>
                <a:gd name="T49" fmla="*/ 499 h 503"/>
                <a:gd name="T50" fmla="*/ 232 w 599"/>
                <a:gd name="T51" fmla="*/ 383 h 503"/>
                <a:gd name="T52" fmla="*/ 288 w 599"/>
                <a:gd name="T53" fmla="*/ 383 h 503"/>
                <a:gd name="T54" fmla="*/ 288 w 599"/>
                <a:gd name="T55" fmla="*/ 251 h 503"/>
                <a:gd name="T56" fmla="*/ 288 w 599"/>
                <a:gd name="T57" fmla="*/ 246 h 503"/>
                <a:gd name="T58" fmla="*/ 291 w 599"/>
                <a:gd name="T59" fmla="*/ 242 h 503"/>
                <a:gd name="T60" fmla="*/ 295 w 599"/>
                <a:gd name="T61" fmla="*/ 240 h 503"/>
                <a:gd name="T62" fmla="*/ 300 w 599"/>
                <a:gd name="T63" fmla="*/ 239 h 503"/>
                <a:gd name="T64" fmla="*/ 599 w 599"/>
                <a:gd name="T65" fmla="*/ 239 h 503"/>
                <a:gd name="T66" fmla="*/ 599 w 599"/>
                <a:gd name="T67" fmla="*/ 1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9" h="503">
                  <a:moveTo>
                    <a:pt x="599" y="12"/>
                  </a:moveTo>
                  <a:lnTo>
                    <a:pt x="599" y="7"/>
                  </a:lnTo>
                  <a:lnTo>
                    <a:pt x="595" y="3"/>
                  </a:lnTo>
                  <a:lnTo>
                    <a:pt x="592" y="1"/>
                  </a:lnTo>
                  <a:lnTo>
                    <a:pt x="587" y="0"/>
                  </a:lnTo>
                  <a:lnTo>
                    <a:pt x="12" y="0"/>
                  </a:lnTo>
                  <a:lnTo>
                    <a:pt x="8" y="1"/>
                  </a:lnTo>
                  <a:lnTo>
                    <a:pt x="4" y="3"/>
                  </a:lnTo>
                  <a:lnTo>
                    <a:pt x="2" y="7"/>
                  </a:lnTo>
                  <a:lnTo>
                    <a:pt x="0" y="12"/>
                  </a:lnTo>
                  <a:lnTo>
                    <a:pt x="0" y="371"/>
                  </a:lnTo>
                  <a:lnTo>
                    <a:pt x="2" y="376"/>
                  </a:lnTo>
                  <a:lnTo>
                    <a:pt x="4" y="379"/>
                  </a:lnTo>
                  <a:lnTo>
                    <a:pt x="8" y="382"/>
                  </a:lnTo>
                  <a:lnTo>
                    <a:pt x="12" y="383"/>
                  </a:lnTo>
                  <a:lnTo>
                    <a:pt x="96" y="383"/>
                  </a:lnTo>
                  <a:lnTo>
                    <a:pt x="96" y="490"/>
                  </a:lnTo>
                  <a:lnTo>
                    <a:pt x="97" y="493"/>
                  </a:lnTo>
                  <a:lnTo>
                    <a:pt x="98" y="497"/>
                  </a:lnTo>
                  <a:lnTo>
                    <a:pt x="100" y="499"/>
                  </a:lnTo>
                  <a:lnTo>
                    <a:pt x="104" y="502"/>
                  </a:lnTo>
                  <a:lnTo>
                    <a:pt x="106" y="502"/>
                  </a:lnTo>
                  <a:lnTo>
                    <a:pt x="109" y="503"/>
                  </a:lnTo>
                  <a:lnTo>
                    <a:pt x="112" y="502"/>
                  </a:lnTo>
                  <a:lnTo>
                    <a:pt x="117" y="499"/>
                  </a:lnTo>
                  <a:lnTo>
                    <a:pt x="232" y="383"/>
                  </a:lnTo>
                  <a:lnTo>
                    <a:pt x="288" y="383"/>
                  </a:lnTo>
                  <a:lnTo>
                    <a:pt x="288" y="251"/>
                  </a:lnTo>
                  <a:lnTo>
                    <a:pt x="288" y="246"/>
                  </a:lnTo>
                  <a:lnTo>
                    <a:pt x="291" y="242"/>
                  </a:lnTo>
                  <a:lnTo>
                    <a:pt x="295" y="240"/>
                  </a:lnTo>
                  <a:lnTo>
                    <a:pt x="300" y="239"/>
                  </a:lnTo>
                  <a:lnTo>
                    <a:pt x="599" y="239"/>
                  </a:lnTo>
                  <a:lnTo>
                    <a:pt x="59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2" name="Freeform 3132">
              <a:extLst>
                <a:ext uri="{FF2B5EF4-FFF2-40B4-BE49-F238E27FC236}">
                  <a16:creationId xmlns:a16="http://schemas.microsoft.com/office/drawing/2014/main" id="{9F9F2CAC-A703-4958-9372-04CF5E43B7BE}"/>
                </a:ext>
              </a:extLst>
            </p:cNvPr>
            <p:cNvSpPr>
              <a:spLocks/>
            </p:cNvSpPr>
            <p:nvPr/>
          </p:nvSpPr>
          <p:spPr bwMode="auto">
            <a:xfrm>
              <a:off x="4437026" y="2025650"/>
              <a:ext cx="160338" cy="157163"/>
            </a:xfrm>
            <a:custGeom>
              <a:avLst/>
              <a:gdLst>
                <a:gd name="T0" fmla="*/ 395 w 407"/>
                <a:gd name="T1" fmla="*/ 0 h 394"/>
                <a:gd name="T2" fmla="*/ 12 w 407"/>
                <a:gd name="T3" fmla="*/ 0 h 394"/>
                <a:gd name="T4" fmla="*/ 0 w 407"/>
                <a:gd name="T5" fmla="*/ 0 h 394"/>
                <a:gd name="T6" fmla="*/ 0 w 407"/>
                <a:gd name="T7" fmla="*/ 11 h 394"/>
                <a:gd name="T8" fmla="*/ 0 w 407"/>
                <a:gd name="T9" fmla="*/ 252 h 394"/>
                <a:gd name="T10" fmla="*/ 0 w 407"/>
                <a:gd name="T11" fmla="*/ 255 h 394"/>
                <a:gd name="T12" fmla="*/ 4 w 407"/>
                <a:gd name="T13" fmla="*/ 260 h 394"/>
                <a:gd name="T14" fmla="*/ 7 w 407"/>
                <a:gd name="T15" fmla="*/ 262 h 394"/>
                <a:gd name="T16" fmla="*/ 12 w 407"/>
                <a:gd name="T17" fmla="*/ 264 h 394"/>
                <a:gd name="T18" fmla="*/ 193 w 407"/>
                <a:gd name="T19" fmla="*/ 264 h 394"/>
                <a:gd name="T20" fmla="*/ 198 w 407"/>
                <a:gd name="T21" fmla="*/ 264 h 394"/>
                <a:gd name="T22" fmla="*/ 314 w 407"/>
                <a:gd name="T23" fmla="*/ 391 h 394"/>
                <a:gd name="T24" fmla="*/ 319 w 407"/>
                <a:gd name="T25" fmla="*/ 394 h 394"/>
                <a:gd name="T26" fmla="*/ 324 w 407"/>
                <a:gd name="T27" fmla="*/ 394 h 394"/>
                <a:gd name="T28" fmla="*/ 325 w 407"/>
                <a:gd name="T29" fmla="*/ 394 h 394"/>
                <a:gd name="T30" fmla="*/ 327 w 407"/>
                <a:gd name="T31" fmla="*/ 394 h 394"/>
                <a:gd name="T32" fmla="*/ 331 w 407"/>
                <a:gd name="T33" fmla="*/ 392 h 394"/>
                <a:gd name="T34" fmla="*/ 333 w 407"/>
                <a:gd name="T35" fmla="*/ 390 h 394"/>
                <a:gd name="T36" fmla="*/ 334 w 407"/>
                <a:gd name="T37" fmla="*/ 386 h 394"/>
                <a:gd name="T38" fmla="*/ 336 w 407"/>
                <a:gd name="T39" fmla="*/ 383 h 394"/>
                <a:gd name="T40" fmla="*/ 336 w 407"/>
                <a:gd name="T41" fmla="*/ 276 h 394"/>
                <a:gd name="T42" fmla="*/ 336 w 407"/>
                <a:gd name="T43" fmla="*/ 264 h 394"/>
                <a:gd name="T44" fmla="*/ 347 w 407"/>
                <a:gd name="T45" fmla="*/ 264 h 394"/>
                <a:gd name="T46" fmla="*/ 395 w 407"/>
                <a:gd name="T47" fmla="*/ 264 h 394"/>
                <a:gd name="T48" fmla="*/ 400 w 407"/>
                <a:gd name="T49" fmla="*/ 262 h 394"/>
                <a:gd name="T50" fmla="*/ 403 w 407"/>
                <a:gd name="T51" fmla="*/ 260 h 394"/>
                <a:gd name="T52" fmla="*/ 406 w 407"/>
                <a:gd name="T53" fmla="*/ 257 h 394"/>
                <a:gd name="T54" fmla="*/ 407 w 407"/>
                <a:gd name="T55" fmla="*/ 252 h 394"/>
                <a:gd name="T56" fmla="*/ 407 w 407"/>
                <a:gd name="T57" fmla="*/ 11 h 394"/>
                <a:gd name="T58" fmla="*/ 406 w 407"/>
                <a:gd name="T59" fmla="*/ 7 h 394"/>
                <a:gd name="T60" fmla="*/ 403 w 407"/>
                <a:gd name="T61" fmla="*/ 3 h 394"/>
                <a:gd name="T62" fmla="*/ 400 w 407"/>
                <a:gd name="T63" fmla="*/ 1 h 394"/>
                <a:gd name="T64" fmla="*/ 395 w 407"/>
                <a:gd name="T65"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7" h="394">
                  <a:moveTo>
                    <a:pt x="395" y="0"/>
                  </a:moveTo>
                  <a:lnTo>
                    <a:pt x="12" y="0"/>
                  </a:lnTo>
                  <a:lnTo>
                    <a:pt x="0" y="0"/>
                  </a:lnTo>
                  <a:lnTo>
                    <a:pt x="0" y="11"/>
                  </a:lnTo>
                  <a:lnTo>
                    <a:pt x="0" y="252"/>
                  </a:lnTo>
                  <a:lnTo>
                    <a:pt x="0" y="255"/>
                  </a:lnTo>
                  <a:lnTo>
                    <a:pt x="4" y="260"/>
                  </a:lnTo>
                  <a:lnTo>
                    <a:pt x="7" y="262"/>
                  </a:lnTo>
                  <a:lnTo>
                    <a:pt x="12" y="264"/>
                  </a:lnTo>
                  <a:lnTo>
                    <a:pt x="193" y="264"/>
                  </a:lnTo>
                  <a:lnTo>
                    <a:pt x="198" y="264"/>
                  </a:lnTo>
                  <a:lnTo>
                    <a:pt x="314" y="391"/>
                  </a:lnTo>
                  <a:lnTo>
                    <a:pt x="319" y="394"/>
                  </a:lnTo>
                  <a:lnTo>
                    <a:pt x="324" y="394"/>
                  </a:lnTo>
                  <a:lnTo>
                    <a:pt x="325" y="394"/>
                  </a:lnTo>
                  <a:lnTo>
                    <a:pt x="327" y="394"/>
                  </a:lnTo>
                  <a:lnTo>
                    <a:pt x="331" y="392"/>
                  </a:lnTo>
                  <a:lnTo>
                    <a:pt x="333" y="390"/>
                  </a:lnTo>
                  <a:lnTo>
                    <a:pt x="334" y="386"/>
                  </a:lnTo>
                  <a:lnTo>
                    <a:pt x="336" y="383"/>
                  </a:lnTo>
                  <a:lnTo>
                    <a:pt x="336" y="276"/>
                  </a:lnTo>
                  <a:lnTo>
                    <a:pt x="336" y="264"/>
                  </a:lnTo>
                  <a:lnTo>
                    <a:pt x="347" y="264"/>
                  </a:lnTo>
                  <a:lnTo>
                    <a:pt x="395" y="264"/>
                  </a:lnTo>
                  <a:lnTo>
                    <a:pt x="400" y="262"/>
                  </a:lnTo>
                  <a:lnTo>
                    <a:pt x="403" y="260"/>
                  </a:lnTo>
                  <a:lnTo>
                    <a:pt x="406" y="257"/>
                  </a:lnTo>
                  <a:lnTo>
                    <a:pt x="407" y="252"/>
                  </a:lnTo>
                  <a:lnTo>
                    <a:pt x="407" y="11"/>
                  </a:lnTo>
                  <a:lnTo>
                    <a:pt x="406" y="7"/>
                  </a:lnTo>
                  <a:lnTo>
                    <a:pt x="403" y="3"/>
                  </a:lnTo>
                  <a:lnTo>
                    <a:pt x="400" y="1"/>
                  </a:lnTo>
                  <a:lnTo>
                    <a:pt x="39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93" name="Group 92">
            <a:extLst>
              <a:ext uri="{FF2B5EF4-FFF2-40B4-BE49-F238E27FC236}">
                <a16:creationId xmlns:a16="http://schemas.microsoft.com/office/drawing/2014/main" id="{3FBB20E5-7540-40E9-831C-1B811FBCB80E}"/>
              </a:ext>
            </a:extLst>
          </p:cNvPr>
          <p:cNvGrpSpPr/>
          <p:nvPr/>
        </p:nvGrpSpPr>
        <p:grpSpPr>
          <a:xfrm>
            <a:off x="8138521" y="5472064"/>
            <a:ext cx="443640" cy="496473"/>
            <a:chOff x="2598738" y="2516188"/>
            <a:chExt cx="287338" cy="287337"/>
          </a:xfrm>
          <a:solidFill>
            <a:schemeClr val="bg1">
              <a:lumMod val="50000"/>
            </a:schemeClr>
          </a:solidFill>
        </p:grpSpPr>
        <p:sp>
          <p:nvSpPr>
            <p:cNvPr id="94" name="Freeform 1103">
              <a:extLst>
                <a:ext uri="{FF2B5EF4-FFF2-40B4-BE49-F238E27FC236}">
                  <a16:creationId xmlns:a16="http://schemas.microsoft.com/office/drawing/2014/main" id="{1F3B99F5-B566-4219-B577-1C2D5B505F5F}"/>
                </a:ext>
              </a:extLst>
            </p:cNvPr>
            <p:cNvSpPr>
              <a:spLocks/>
            </p:cNvSpPr>
            <p:nvPr/>
          </p:nvSpPr>
          <p:spPr bwMode="auto">
            <a:xfrm>
              <a:off x="2598738" y="2554288"/>
              <a:ext cx="146050" cy="220663"/>
            </a:xfrm>
            <a:custGeom>
              <a:avLst/>
              <a:gdLst>
                <a:gd name="T0" fmla="*/ 71 w 368"/>
                <a:gd name="T1" fmla="*/ 481 h 554"/>
                <a:gd name="T2" fmla="*/ 71 w 368"/>
                <a:gd name="T3" fmla="*/ 71 h 554"/>
                <a:gd name="T4" fmla="*/ 95 w 368"/>
                <a:gd name="T5" fmla="*/ 71 h 554"/>
                <a:gd name="T6" fmla="*/ 95 w 368"/>
                <a:gd name="T7" fmla="*/ 0 h 554"/>
                <a:gd name="T8" fmla="*/ 11 w 368"/>
                <a:gd name="T9" fmla="*/ 0 h 554"/>
                <a:gd name="T10" fmla="*/ 7 w 368"/>
                <a:gd name="T11" fmla="*/ 1 h 554"/>
                <a:gd name="T12" fmla="*/ 3 w 368"/>
                <a:gd name="T13" fmla="*/ 3 h 554"/>
                <a:gd name="T14" fmla="*/ 1 w 368"/>
                <a:gd name="T15" fmla="*/ 7 h 554"/>
                <a:gd name="T16" fmla="*/ 0 w 368"/>
                <a:gd name="T17" fmla="*/ 11 h 554"/>
                <a:gd name="T18" fmla="*/ 0 w 368"/>
                <a:gd name="T19" fmla="*/ 494 h 554"/>
                <a:gd name="T20" fmla="*/ 0 w 368"/>
                <a:gd name="T21" fmla="*/ 501 h 554"/>
                <a:gd name="T22" fmla="*/ 1 w 368"/>
                <a:gd name="T23" fmla="*/ 508 h 554"/>
                <a:gd name="T24" fmla="*/ 2 w 368"/>
                <a:gd name="T25" fmla="*/ 514 h 554"/>
                <a:gd name="T26" fmla="*/ 3 w 368"/>
                <a:gd name="T27" fmla="*/ 520 h 554"/>
                <a:gd name="T28" fmla="*/ 5 w 368"/>
                <a:gd name="T29" fmla="*/ 525 h 554"/>
                <a:gd name="T30" fmla="*/ 8 w 368"/>
                <a:gd name="T31" fmla="*/ 530 h 554"/>
                <a:gd name="T32" fmla="*/ 11 w 368"/>
                <a:gd name="T33" fmla="*/ 534 h 554"/>
                <a:gd name="T34" fmla="*/ 14 w 368"/>
                <a:gd name="T35" fmla="*/ 538 h 554"/>
                <a:gd name="T36" fmla="*/ 18 w 368"/>
                <a:gd name="T37" fmla="*/ 542 h 554"/>
                <a:gd name="T38" fmla="*/ 23 w 368"/>
                <a:gd name="T39" fmla="*/ 546 h 554"/>
                <a:gd name="T40" fmla="*/ 28 w 368"/>
                <a:gd name="T41" fmla="*/ 548 h 554"/>
                <a:gd name="T42" fmla="*/ 33 w 368"/>
                <a:gd name="T43" fmla="*/ 550 h 554"/>
                <a:gd name="T44" fmla="*/ 39 w 368"/>
                <a:gd name="T45" fmla="*/ 552 h 554"/>
                <a:gd name="T46" fmla="*/ 45 w 368"/>
                <a:gd name="T47" fmla="*/ 553 h 554"/>
                <a:gd name="T48" fmla="*/ 53 w 368"/>
                <a:gd name="T49" fmla="*/ 554 h 554"/>
                <a:gd name="T50" fmla="*/ 60 w 368"/>
                <a:gd name="T51" fmla="*/ 554 h 554"/>
                <a:gd name="T52" fmla="*/ 368 w 368"/>
                <a:gd name="T53" fmla="*/ 554 h 554"/>
                <a:gd name="T54" fmla="*/ 359 w 368"/>
                <a:gd name="T55" fmla="*/ 536 h 554"/>
                <a:gd name="T56" fmla="*/ 350 w 368"/>
                <a:gd name="T57" fmla="*/ 519 h 554"/>
                <a:gd name="T58" fmla="*/ 344 w 368"/>
                <a:gd name="T59" fmla="*/ 501 h 554"/>
                <a:gd name="T60" fmla="*/ 340 w 368"/>
                <a:gd name="T61" fmla="*/ 481 h 554"/>
                <a:gd name="T62" fmla="*/ 71 w 368"/>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8" h="554">
                  <a:moveTo>
                    <a:pt x="71" y="481"/>
                  </a:moveTo>
                  <a:lnTo>
                    <a:pt x="71" y="71"/>
                  </a:lnTo>
                  <a:lnTo>
                    <a:pt x="95" y="71"/>
                  </a:lnTo>
                  <a:lnTo>
                    <a:pt x="95" y="0"/>
                  </a:lnTo>
                  <a:lnTo>
                    <a:pt x="11" y="0"/>
                  </a:lnTo>
                  <a:lnTo>
                    <a:pt x="7" y="1"/>
                  </a:lnTo>
                  <a:lnTo>
                    <a:pt x="3" y="3"/>
                  </a:lnTo>
                  <a:lnTo>
                    <a:pt x="1" y="7"/>
                  </a:lnTo>
                  <a:lnTo>
                    <a:pt x="0" y="11"/>
                  </a:lnTo>
                  <a:lnTo>
                    <a:pt x="0" y="494"/>
                  </a:lnTo>
                  <a:lnTo>
                    <a:pt x="0" y="501"/>
                  </a:lnTo>
                  <a:lnTo>
                    <a:pt x="1" y="508"/>
                  </a:lnTo>
                  <a:lnTo>
                    <a:pt x="2" y="514"/>
                  </a:lnTo>
                  <a:lnTo>
                    <a:pt x="3" y="520"/>
                  </a:lnTo>
                  <a:lnTo>
                    <a:pt x="5" y="525"/>
                  </a:lnTo>
                  <a:lnTo>
                    <a:pt x="8" y="530"/>
                  </a:lnTo>
                  <a:lnTo>
                    <a:pt x="11" y="534"/>
                  </a:lnTo>
                  <a:lnTo>
                    <a:pt x="14" y="538"/>
                  </a:lnTo>
                  <a:lnTo>
                    <a:pt x="18" y="542"/>
                  </a:lnTo>
                  <a:lnTo>
                    <a:pt x="23" y="546"/>
                  </a:lnTo>
                  <a:lnTo>
                    <a:pt x="28" y="548"/>
                  </a:lnTo>
                  <a:lnTo>
                    <a:pt x="33" y="550"/>
                  </a:lnTo>
                  <a:lnTo>
                    <a:pt x="39" y="552"/>
                  </a:lnTo>
                  <a:lnTo>
                    <a:pt x="45" y="553"/>
                  </a:lnTo>
                  <a:lnTo>
                    <a:pt x="53" y="554"/>
                  </a:lnTo>
                  <a:lnTo>
                    <a:pt x="60" y="554"/>
                  </a:lnTo>
                  <a:lnTo>
                    <a:pt x="368" y="554"/>
                  </a:lnTo>
                  <a:lnTo>
                    <a:pt x="359" y="536"/>
                  </a:lnTo>
                  <a:lnTo>
                    <a:pt x="350" y="519"/>
                  </a:lnTo>
                  <a:lnTo>
                    <a:pt x="344" y="501"/>
                  </a:lnTo>
                  <a:lnTo>
                    <a:pt x="340" y="481"/>
                  </a:lnTo>
                  <a:lnTo>
                    <a:pt x="71"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5" name="Freeform 1104">
              <a:extLst>
                <a:ext uri="{FF2B5EF4-FFF2-40B4-BE49-F238E27FC236}">
                  <a16:creationId xmlns:a16="http://schemas.microsoft.com/office/drawing/2014/main" id="{B86C0B8B-E0E7-4A72-A968-B8CCEB1C6BEE}"/>
                </a:ext>
              </a:extLst>
            </p:cNvPr>
            <p:cNvSpPr>
              <a:spLocks/>
            </p:cNvSpPr>
            <p:nvPr/>
          </p:nvSpPr>
          <p:spPr bwMode="auto">
            <a:xfrm>
              <a:off x="2760663" y="2554288"/>
              <a:ext cx="39688" cy="107950"/>
            </a:xfrm>
            <a:custGeom>
              <a:avLst/>
              <a:gdLst>
                <a:gd name="T0" fmla="*/ 25 w 97"/>
                <a:gd name="T1" fmla="*/ 271 h 271"/>
                <a:gd name="T2" fmla="*/ 41 w 97"/>
                <a:gd name="T3" fmla="*/ 262 h 271"/>
                <a:gd name="T4" fmla="*/ 60 w 97"/>
                <a:gd name="T5" fmla="*/ 255 h 271"/>
                <a:gd name="T6" fmla="*/ 78 w 97"/>
                <a:gd name="T7" fmla="*/ 249 h 271"/>
                <a:gd name="T8" fmla="*/ 97 w 97"/>
                <a:gd name="T9" fmla="*/ 244 h 271"/>
                <a:gd name="T10" fmla="*/ 97 w 97"/>
                <a:gd name="T11" fmla="*/ 11 h 271"/>
                <a:gd name="T12" fmla="*/ 96 w 97"/>
                <a:gd name="T13" fmla="*/ 7 h 271"/>
                <a:gd name="T14" fmla="*/ 93 w 97"/>
                <a:gd name="T15" fmla="*/ 3 h 271"/>
                <a:gd name="T16" fmla="*/ 89 w 97"/>
                <a:gd name="T17" fmla="*/ 1 h 271"/>
                <a:gd name="T18" fmla="*/ 85 w 97"/>
                <a:gd name="T19" fmla="*/ 0 h 271"/>
                <a:gd name="T20" fmla="*/ 0 w 97"/>
                <a:gd name="T21" fmla="*/ 0 h 271"/>
                <a:gd name="T22" fmla="*/ 0 w 97"/>
                <a:gd name="T23" fmla="*/ 71 h 271"/>
                <a:gd name="T24" fmla="*/ 25 w 97"/>
                <a:gd name="T25" fmla="*/ 71 h 271"/>
                <a:gd name="T26" fmla="*/ 25 w 97"/>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71">
                  <a:moveTo>
                    <a:pt x="25" y="271"/>
                  </a:moveTo>
                  <a:lnTo>
                    <a:pt x="41" y="262"/>
                  </a:lnTo>
                  <a:lnTo>
                    <a:pt x="60" y="255"/>
                  </a:lnTo>
                  <a:lnTo>
                    <a:pt x="78" y="249"/>
                  </a:lnTo>
                  <a:lnTo>
                    <a:pt x="97" y="244"/>
                  </a:lnTo>
                  <a:lnTo>
                    <a:pt x="97" y="11"/>
                  </a:lnTo>
                  <a:lnTo>
                    <a:pt x="96" y="7"/>
                  </a:lnTo>
                  <a:lnTo>
                    <a:pt x="93" y="3"/>
                  </a:lnTo>
                  <a:lnTo>
                    <a:pt x="89" y="1"/>
                  </a:lnTo>
                  <a:lnTo>
                    <a:pt x="85" y="0"/>
                  </a:lnTo>
                  <a:lnTo>
                    <a:pt x="0" y="0"/>
                  </a:lnTo>
                  <a:lnTo>
                    <a:pt x="0" y="71"/>
                  </a:lnTo>
                  <a:lnTo>
                    <a:pt x="25" y="71"/>
                  </a:lnTo>
                  <a:lnTo>
                    <a:pt x="25"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6" name="Freeform 1105">
              <a:extLst>
                <a:ext uri="{FF2B5EF4-FFF2-40B4-BE49-F238E27FC236}">
                  <a16:creationId xmlns:a16="http://schemas.microsoft.com/office/drawing/2014/main" id="{7929EA2F-BDF7-4BB7-952D-7BF4B54E3250}"/>
                </a:ext>
              </a:extLst>
            </p:cNvPr>
            <p:cNvSpPr>
              <a:spLocks/>
            </p:cNvSpPr>
            <p:nvPr/>
          </p:nvSpPr>
          <p:spPr bwMode="auto">
            <a:xfrm>
              <a:off x="2659063" y="2622550"/>
              <a:ext cx="69850" cy="9525"/>
            </a:xfrm>
            <a:custGeom>
              <a:avLst/>
              <a:gdLst>
                <a:gd name="T0" fmla="*/ 163 w 175"/>
                <a:gd name="T1" fmla="*/ 0 h 25"/>
                <a:gd name="T2" fmla="*/ 11 w 175"/>
                <a:gd name="T3" fmla="*/ 0 h 25"/>
                <a:gd name="T4" fmla="*/ 7 w 175"/>
                <a:gd name="T5" fmla="*/ 1 h 25"/>
                <a:gd name="T6" fmla="*/ 3 w 175"/>
                <a:gd name="T7" fmla="*/ 4 h 25"/>
                <a:gd name="T8" fmla="*/ 0 w 175"/>
                <a:gd name="T9" fmla="*/ 7 h 25"/>
                <a:gd name="T10" fmla="*/ 0 w 175"/>
                <a:gd name="T11" fmla="*/ 12 h 25"/>
                <a:gd name="T12" fmla="*/ 0 w 175"/>
                <a:gd name="T13" fmla="*/ 18 h 25"/>
                <a:gd name="T14" fmla="*/ 3 w 175"/>
                <a:gd name="T15" fmla="*/ 21 h 25"/>
                <a:gd name="T16" fmla="*/ 7 w 175"/>
                <a:gd name="T17" fmla="*/ 24 h 25"/>
                <a:gd name="T18" fmla="*/ 11 w 175"/>
                <a:gd name="T19" fmla="*/ 25 h 25"/>
                <a:gd name="T20" fmla="*/ 163 w 175"/>
                <a:gd name="T21" fmla="*/ 25 h 25"/>
                <a:gd name="T22" fmla="*/ 168 w 175"/>
                <a:gd name="T23" fmla="*/ 24 h 25"/>
                <a:gd name="T24" fmla="*/ 172 w 175"/>
                <a:gd name="T25" fmla="*/ 21 h 25"/>
                <a:gd name="T26" fmla="*/ 174 w 175"/>
                <a:gd name="T27" fmla="*/ 18 h 25"/>
                <a:gd name="T28" fmla="*/ 175 w 175"/>
                <a:gd name="T29" fmla="*/ 12 h 25"/>
                <a:gd name="T30" fmla="*/ 174 w 175"/>
                <a:gd name="T31" fmla="*/ 7 h 25"/>
                <a:gd name="T32" fmla="*/ 172 w 175"/>
                <a:gd name="T33" fmla="*/ 4 h 25"/>
                <a:gd name="T34" fmla="*/ 168 w 175"/>
                <a:gd name="T35" fmla="*/ 1 h 25"/>
                <a:gd name="T36" fmla="*/ 163 w 175"/>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25">
                  <a:moveTo>
                    <a:pt x="163" y="0"/>
                  </a:moveTo>
                  <a:lnTo>
                    <a:pt x="11" y="0"/>
                  </a:lnTo>
                  <a:lnTo>
                    <a:pt x="7" y="1"/>
                  </a:lnTo>
                  <a:lnTo>
                    <a:pt x="3" y="4"/>
                  </a:lnTo>
                  <a:lnTo>
                    <a:pt x="0" y="7"/>
                  </a:lnTo>
                  <a:lnTo>
                    <a:pt x="0" y="12"/>
                  </a:lnTo>
                  <a:lnTo>
                    <a:pt x="0" y="18"/>
                  </a:lnTo>
                  <a:lnTo>
                    <a:pt x="3" y="21"/>
                  </a:lnTo>
                  <a:lnTo>
                    <a:pt x="7" y="24"/>
                  </a:lnTo>
                  <a:lnTo>
                    <a:pt x="11" y="25"/>
                  </a:lnTo>
                  <a:lnTo>
                    <a:pt x="163" y="25"/>
                  </a:lnTo>
                  <a:lnTo>
                    <a:pt x="168" y="24"/>
                  </a:lnTo>
                  <a:lnTo>
                    <a:pt x="172" y="21"/>
                  </a:lnTo>
                  <a:lnTo>
                    <a:pt x="174" y="18"/>
                  </a:lnTo>
                  <a:lnTo>
                    <a:pt x="175" y="12"/>
                  </a:lnTo>
                  <a:lnTo>
                    <a:pt x="174" y="7"/>
                  </a:lnTo>
                  <a:lnTo>
                    <a:pt x="172" y="4"/>
                  </a:lnTo>
                  <a:lnTo>
                    <a:pt x="168" y="1"/>
                  </a:lnTo>
                  <a:lnTo>
                    <a:pt x="16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7" name="Freeform 1106">
              <a:extLst>
                <a:ext uri="{FF2B5EF4-FFF2-40B4-BE49-F238E27FC236}">
                  <a16:creationId xmlns:a16="http://schemas.microsoft.com/office/drawing/2014/main" id="{FADD728F-04DF-4975-BA14-8156A358EAE8}"/>
                </a:ext>
              </a:extLst>
            </p:cNvPr>
            <p:cNvSpPr>
              <a:spLocks/>
            </p:cNvSpPr>
            <p:nvPr/>
          </p:nvSpPr>
          <p:spPr bwMode="auto">
            <a:xfrm>
              <a:off x="2659063" y="2651125"/>
              <a:ext cx="69850" cy="9525"/>
            </a:xfrm>
            <a:custGeom>
              <a:avLst/>
              <a:gdLst>
                <a:gd name="T0" fmla="*/ 163 w 175"/>
                <a:gd name="T1" fmla="*/ 0 h 23"/>
                <a:gd name="T2" fmla="*/ 11 w 175"/>
                <a:gd name="T3" fmla="*/ 0 h 23"/>
                <a:gd name="T4" fmla="*/ 7 w 175"/>
                <a:gd name="T5" fmla="*/ 1 h 23"/>
                <a:gd name="T6" fmla="*/ 3 w 175"/>
                <a:gd name="T7" fmla="*/ 3 h 23"/>
                <a:gd name="T8" fmla="*/ 0 w 175"/>
                <a:gd name="T9" fmla="*/ 7 h 23"/>
                <a:gd name="T10" fmla="*/ 0 w 175"/>
                <a:gd name="T11" fmla="*/ 12 h 23"/>
                <a:gd name="T12" fmla="*/ 0 w 175"/>
                <a:gd name="T13" fmla="*/ 16 h 23"/>
                <a:gd name="T14" fmla="*/ 3 w 175"/>
                <a:gd name="T15" fmla="*/ 20 h 23"/>
                <a:gd name="T16" fmla="*/ 7 w 175"/>
                <a:gd name="T17" fmla="*/ 23 h 23"/>
                <a:gd name="T18" fmla="*/ 11 w 175"/>
                <a:gd name="T19" fmla="*/ 23 h 23"/>
                <a:gd name="T20" fmla="*/ 163 w 175"/>
                <a:gd name="T21" fmla="*/ 23 h 23"/>
                <a:gd name="T22" fmla="*/ 168 w 175"/>
                <a:gd name="T23" fmla="*/ 23 h 23"/>
                <a:gd name="T24" fmla="*/ 172 w 175"/>
                <a:gd name="T25" fmla="*/ 20 h 23"/>
                <a:gd name="T26" fmla="*/ 174 w 175"/>
                <a:gd name="T27" fmla="*/ 16 h 23"/>
                <a:gd name="T28" fmla="*/ 175 w 175"/>
                <a:gd name="T29" fmla="*/ 12 h 23"/>
                <a:gd name="T30" fmla="*/ 174 w 175"/>
                <a:gd name="T31" fmla="*/ 7 h 23"/>
                <a:gd name="T32" fmla="*/ 172 w 175"/>
                <a:gd name="T33" fmla="*/ 3 h 23"/>
                <a:gd name="T34" fmla="*/ 168 w 175"/>
                <a:gd name="T35" fmla="*/ 1 h 23"/>
                <a:gd name="T36" fmla="*/ 163 w 17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23">
                  <a:moveTo>
                    <a:pt x="163" y="0"/>
                  </a:moveTo>
                  <a:lnTo>
                    <a:pt x="11" y="0"/>
                  </a:lnTo>
                  <a:lnTo>
                    <a:pt x="7" y="1"/>
                  </a:lnTo>
                  <a:lnTo>
                    <a:pt x="3" y="3"/>
                  </a:lnTo>
                  <a:lnTo>
                    <a:pt x="0" y="7"/>
                  </a:lnTo>
                  <a:lnTo>
                    <a:pt x="0" y="12"/>
                  </a:lnTo>
                  <a:lnTo>
                    <a:pt x="0" y="16"/>
                  </a:lnTo>
                  <a:lnTo>
                    <a:pt x="3" y="20"/>
                  </a:lnTo>
                  <a:lnTo>
                    <a:pt x="7" y="23"/>
                  </a:lnTo>
                  <a:lnTo>
                    <a:pt x="11" y="23"/>
                  </a:lnTo>
                  <a:lnTo>
                    <a:pt x="163" y="23"/>
                  </a:lnTo>
                  <a:lnTo>
                    <a:pt x="168" y="23"/>
                  </a:lnTo>
                  <a:lnTo>
                    <a:pt x="172" y="20"/>
                  </a:lnTo>
                  <a:lnTo>
                    <a:pt x="174" y="16"/>
                  </a:lnTo>
                  <a:lnTo>
                    <a:pt x="175" y="12"/>
                  </a:lnTo>
                  <a:lnTo>
                    <a:pt x="174" y="7"/>
                  </a:lnTo>
                  <a:lnTo>
                    <a:pt x="172" y="3"/>
                  </a:lnTo>
                  <a:lnTo>
                    <a:pt x="168" y="1"/>
                  </a:lnTo>
                  <a:lnTo>
                    <a:pt x="16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8" name="Freeform 1107">
              <a:extLst>
                <a:ext uri="{FF2B5EF4-FFF2-40B4-BE49-F238E27FC236}">
                  <a16:creationId xmlns:a16="http://schemas.microsoft.com/office/drawing/2014/main" id="{7249D578-1E31-4387-8632-DCEE9FE2E755}"/>
                </a:ext>
              </a:extLst>
            </p:cNvPr>
            <p:cNvSpPr>
              <a:spLocks/>
            </p:cNvSpPr>
            <p:nvPr/>
          </p:nvSpPr>
          <p:spPr bwMode="auto">
            <a:xfrm>
              <a:off x="2659063" y="2679700"/>
              <a:ext cx="69850" cy="9525"/>
            </a:xfrm>
            <a:custGeom>
              <a:avLst/>
              <a:gdLst>
                <a:gd name="T0" fmla="*/ 175 w 175"/>
                <a:gd name="T1" fmla="*/ 11 h 23"/>
                <a:gd name="T2" fmla="*/ 174 w 175"/>
                <a:gd name="T3" fmla="*/ 7 h 23"/>
                <a:gd name="T4" fmla="*/ 172 w 175"/>
                <a:gd name="T5" fmla="*/ 3 h 23"/>
                <a:gd name="T6" fmla="*/ 168 w 175"/>
                <a:gd name="T7" fmla="*/ 1 h 23"/>
                <a:gd name="T8" fmla="*/ 163 w 175"/>
                <a:gd name="T9" fmla="*/ 0 h 23"/>
                <a:gd name="T10" fmla="*/ 11 w 175"/>
                <a:gd name="T11" fmla="*/ 0 h 23"/>
                <a:gd name="T12" fmla="*/ 7 w 175"/>
                <a:gd name="T13" fmla="*/ 1 h 23"/>
                <a:gd name="T14" fmla="*/ 3 w 175"/>
                <a:gd name="T15" fmla="*/ 3 h 23"/>
                <a:gd name="T16" fmla="*/ 0 w 175"/>
                <a:gd name="T17" fmla="*/ 7 h 23"/>
                <a:gd name="T18" fmla="*/ 0 w 175"/>
                <a:gd name="T19" fmla="*/ 11 h 23"/>
                <a:gd name="T20" fmla="*/ 0 w 175"/>
                <a:gd name="T21" fmla="*/ 16 h 23"/>
                <a:gd name="T22" fmla="*/ 3 w 175"/>
                <a:gd name="T23" fmla="*/ 20 h 23"/>
                <a:gd name="T24" fmla="*/ 7 w 175"/>
                <a:gd name="T25" fmla="*/ 22 h 23"/>
                <a:gd name="T26" fmla="*/ 11 w 175"/>
                <a:gd name="T27" fmla="*/ 23 h 23"/>
                <a:gd name="T28" fmla="*/ 163 w 175"/>
                <a:gd name="T29" fmla="*/ 23 h 23"/>
                <a:gd name="T30" fmla="*/ 168 w 175"/>
                <a:gd name="T31" fmla="*/ 22 h 23"/>
                <a:gd name="T32" fmla="*/ 172 w 175"/>
                <a:gd name="T33" fmla="*/ 20 h 23"/>
                <a:gd name="T34" fmla="*/ 174 w 175"/>
                <a:gd name="T35" fmla="*/ 16 h 23"/>
                <a:gd name="T36" fmla="*/ 175 w 175"/>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23">
                  <a:moveTo>
                    <a:pt x="175" y="11"/>
                  </a:moveTo>
                  <a:lnTo>
                    <a:pt x="174" y="7"/>
                  </a:lnTo>
                  <a:lnTo>
                    <a:pt x="172" y="3"/>
                  </a:lnTo>
                  <a:lnTo>
                    <a:pt x="168" y="1"/>
                  </a:lnTo>
                  <a:lnTo>
                    <a:pt x="163" y="0"/>
                  </a:lnTo>
                  <a:lnTo>
                    <a:pt x="11" y="0"/>
                  </a:lnTo>
                  <a:lnTo>
                    <a:pt x="7" y="1"/>
                  </a:lnTo>
                  <a:lnTo>
                    <a:pt x="3" y="3"/>
                  </a:lnTo>
                  <a:lnTo>
                    <a:pt x="0" y="7"/>
                  </a:lnTo>
                  <a:lnTo>
                    <a:pt x="0" y="11"/>
                  </a:lnTo>
                  <a:lnTo>
                    <a:pt x="0" y="16"/>
                  </a:lnTo>
                  <a:lnTo>
                    <a:pt x="3" y="20"/>
                  </a:lnTo>
                  <a:lnTo>
                    <a:pt x="7" y="22"/>
                  </a:lnTo>
                  <a:lnTo>
                    <a:pt x="11" y="23"/>
                  </a:lnTo>
                  <a:lnTo>
                    <a:pt x="163" y="23"/>
                  </a:lnTo>
                  <a:lnTo>
                    <a:pt x="168" y="22"/>
                  </a:lnTo>
                  <a:lnTo>
                    <a:pt x="172" y="20"/>
                  </a:lnTo>
                  <a:lnTo>
                    <a:pt x="174" y="16"/>
                  </a:lnTo>
                  <a:lnTo>
                    <a:pt x="17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9" name="Freeform 1108">
              <a:extLst>
                <a:ext uri="{FF2B5EF4-FFF2-40B4-BE49-F238E27FC236}">
                  <a16:creationId xmlns:a16="http://schemas.microsoft.com/office/drawing/2014/main" id="{FE2BB98F-B629-41F5-A5CB-AD754F02AD37}"/>
                </a:ext>
              </a:extLst>
            </p:cNvPr>
            <p:cNvSpPr>
              <a:spLocks/>
            </p:cNvSpPr>
            <p:nvPr/>
          </p:nvSpPr>
          <p:spPr bwMode="auto">
            <a:xfrm>
              <a:off x="2659063" y="2708275"/>
              <a:ext cx="46038" cy="9525"/>
            </a:xfrm>
            <a:custGeom>
              <a:avLst/>
              <a:gdLst>
                <a:gd name="T0" fmla="*/ 11 w 114"/>
                <a:gd name="T1" fmla="*/ 0 h 24"/>
                <a:gd name="T2" fmla="*/ 7 w 114"/>
                <a:gd name="T3" fmla="*/ 1 h 24"/>
                <a:gd name="T4" fmla="*/ 3 w 114"/>
                <a:gd name="T5" fmla="*/ 3 h 24"/>
                <a:gd name="T6" fmla="*/ 0 w 114"/>
                <a:gd name="T7" fmla="*/ 8 h 24"/>
                <a:gd name="T8" fmla="*/ 0 w 114"/>
                <a:gd name="T9" fmla="*/ 12 h 24"/>
                <a:gd name="T10" fmla="*/ 0 w 114"/>
                <a:gd name="T11" fmla="*/ 17 h 24"/>
                <a:gd name="T12" fmla="*/ 3 w 114"/>
                <a:gd name="T13" fmla="*/ 21 h 24"/>
                <a:gd name="T14" fmla="*/ 7 w 114"/>
                <a:gd name="T15" fmla="*/ 23 h 24"/>
                <a:gd name="T16" fmla="*/ 11 w 114"/>
                <a:gd name="T17" fmla="*/ 24 h 24"/>
                <a:gd name="T18" fmla="*/ 103 w 114"/>
                <a:gd name="T19" fmla="*/ 24 h 24"/>
                <a:gd name="T20" fmla="*/ 107 w 114"/>
                <a:gd name="T21" fmla="*/ 23 h 24"/>
                <a:gd name="T22" fmla="*/ 111 w 114"/>
                <a:gd name="T23" fmla="*/ 21 h 24"/>
                <a:gd name="T24" fmla="*/ 114 w 114"/>
                <a:gd name="T25" fmla="*/ 17 h 24"/>
                <a:gd name="T26" fmla="*/ 114 w 114"/>
                <a:gd name="T27" fmla="*/ 12 h 24"/>
                <a:gd name="T28" fmla="*/ 114 w 114"/>
                <a:gd name="T29" fmla="*/ 8 h 24"/>
                <a:gd name="T30" fmla="*/ 111 w 114"/>
                <a:gd name="T31" fmla="*/ 3 h 24"/>
                <a:gd name="T32" fmla="*/ 107 w 114"/>
                <a:gd name="T33" fmla="*/ 1 h 24"/>
                <a:gd name="T34" fmla="*/ 103 w 114"/>
                <a:gd name="T35" fmla="*/ 0 h 24"/>
                <a:gd name="T36" fmla="*/ 11 w 114"/>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24">
                  <a:moveTo>
                    <a:pt x="11" y="0"/>
                  </a:moveTo>
                  <a:lnTo>
                    <a:pt x="7" y="1"/>
                  </a:lnTo>
                  <a:lnTo>
                    <a:pt x="3" y="3"/>
                  </a:lnTo>
                  <a:lnTo>
                    <a:pt x="0" y="8"/>
                  </a:lnTo>
                  <a:lnTo>
                    <a:pt x="0" y="12"/>
                  </a:lnTo>
                  <a:lnTo>
                    <a:pt x="0" y="17"/>
                  </a:lnTo>
                  <a:lnTo>
                    <a:pt x="3" y="21"/>
                  </a:lnTo>
                  <a:lnTo>
                    <a:pt x="7" y="23"/>
                  </a:lnTo>
                  <a:lnTo>
                    <a:pt x="11" y="24"/>
                  </a:lnTo>
                  <a:lnTo>
                    <a:pt x="103" y="24"/>
                  </a:lnTo>
                  <a:lnTo>
                    <a:pt x="107" y="23"/>
                  </a:lnTo>
                  <a:lnTo>
                    <a:pt x="111" y="21"/>
                  </a:lnTo>
                  <a:lnTo>
                    <a:pt x="114" y="17"/>
                  </a:lnTo>
                  <a:lnTo>
                    <a:pt x="114" y="12"/>
                  </a:lnTo>
                  <a:lnTo>
                    <a:pt x="114" y="8"/>
                  </a:lnTo>
                  <a:lnTo>
                    <a:pt x="111" y="3"/>
                  </a:lnTo>
                  <a:lnTo>
                    <a:pt x="107" y="1"/>
                  </a:lnTo>
                  <a:lnTo>
                    <a:pt x="103" y="0"/>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0" name="Freeform 1109">
              <a:extLst>
                <a:ext uri="{FF2B5EF4-FFF2-40B4-BE49-F238E27FC236}">
                  <a16:creationId xmlns:a16="http://schemas.microsoft.com/office/drawing/2014/main" id="{955398BE-FE3B-44CA-A3DC-73350A86D6E5}"/>
                </a:ext>
              </a:extLst>
            </p:cNvPr>
            <p:cNvSpPr>
              <a:spLocks/>
            </p:cNvSpPr>
            <p:nvPr/>
          </p:nvSpPr>
          <p:spPr bwMode="auto">
            <a:xfrm>
              <a:off x="2646363" y="2516188"/>
              <a:ext cx="106363" cy="82550"/>
            </a:xfrm>
            <a:custGeom>
              <a:avLst/>
              <a:gdLst>
                <a:gd name="T0" fmla="*/ 253 w 265"/>
                <a:gd name="T1" fmla="*/ 205 h 205"/>
                <a:gd name="T2" fmla="*/ 261 w 265"/>
                <a:gd name="T3" fmla="*/ 202 h 205"/>
                <a:gd name="T4" fmla="*/ 265 w 265"/>
                <a:gd name="T5" fmla="*/ 193 h 205"/>
                <a:gd name="T6" fmla="*/ 264 w 265"/>
                <a:gd name="T7" fmla="*/ 56 h 205"/>
                <a:gd name="T8" fmla="*/ 257 w 265"/>
                <a:gd name="T9" fmla="*/ 49 h 205"/>
                <a:gd name="T10" fmla="*/ 215 w 265"/>
                <a:gd name="T11" fmla="*/ 48 h 205"/>
                <a:gd name="T12" fmla="*/ 205 w 265"/>
                <a:gd name="T13" fmla="*/ 43 h 205"/>
                <a:gd name="T14" fmla="*/ 200 w 265"/>
                <a:gd name="T15" fmla="*/ 32 h 205"/>
                <a:gd name="T16" fmla="*/ 191 w 265"/>
                <a:gd name="T17" fmla="*/ 19 h 205"/>
                <a:gd name="T18" fmla="*/ 177 w 265"/>
                <a:gd name="T19" fmla="*/ 9 h 205"/>
                <a:gd name="T20" fmla="*/ 167 w 265"/>
                <a:gd name="T21" fmla="*/ 5 h 205"/>
                <a:gd name="T22" fmla="*/ 164 w 265"/>
                <a:gd name="T23" fmla="*/ 4 h 205"/>
                <a:gd name="T24" fmla="*/ 160 w 265"/>
                <a:gd name="T25" fmla="*/ 4 h 205"/>
                <a:gd name="T26" fmla="*/ 157 w 265"/>
                <a:gd name="T27" fmla="*/ 3 h 205"/>
                <a:gd name="T28" fmla="*/ 153 w 265"/>
                <a:gd name="T29" fmla="*/ 2 h 205"/>
                <a:gd name="T30" fmla="*/ 149 w 265"/>
                <a:gd name="T31" fmla="*/ 1 h 205"/>
                <a:gd name="T32" fmla="*/ 145 w 265"/>
                <a:gd name="T33" fmla="*/ 1 h 205"/>
                <a:gd name="T34" fmla="*/ 139 w 265"/>
                <a:gd name="T35" fmla="*/ 0 h 205"/>
                <a:gd name="T36" fmla="*/ 129 w 265"/>
                <a:gd name="T37" fmla="*/ 0 h 205"/>
                <a:gd name="T38" fmla="*/ 124 w 265"/>
                <a:gd name="T39" fmla="*/ 1 h 205"/>
                <a:gd name="T40" fmla="*/ 119 w 265"/>
                <a:gd name="T41" fmla="*/ 1 h 205"/>
                <a:gd name="T42" fmla="*/ 115 w 265"/>
                <a:gd name="T43" fmla="*/ 2 h 205"/>
                <a:gd name="T44" fmla="*/ 111 w 265"/>
                <a:gd name="T45" fmla="*/ 3 h 205"/>
                <a:gd name="T46" fmla="*/ 108 w 265"/>
                <a:gd name="T47" fmla="*/ 4 h 205"/>
                <a:gd name="T48" fmla="*/ 104 w 265"/>
                <a:gd name="T49" fmla="*/ 4 h 205"/>
                <a:gd name="T50" fmla="*/ 101 w 265"/>
                <a:gd name="T51" fmla="*/ 5 h 205"/>
                <a:gd name="T52" fmla="*/ 92 w 265"/>
                <a:gd name="T53" fmla="*/ 9 h 205"/>
                <a:gd name="T54" fmla="*/ 77 w 265"/>
                <a:gd name="T55" fmla="*/ 19 h 205"/>
                <a:gd name="T56" fmla="*/ 69 w 265"/>
                <a:gd name="T57" fmla="*/ 32 h 205"/>
                <a:gd name="T58" fmla="*/ 64 w 265"/>
                <a:gd name="T59" fmla="*/ 43 h 205"/>
                <a:gd name="T60" fmla="*/ 53 w 265"/>
                <a:gd name="T61" fmla="*/ 48 h 205"/>
                <a:gd name="T62" fmla="*/ 7 w 265"/>
                <a:gd name="T63" fmla="*/ 49 h 205"/>
                <a:gd name="T64" fmla="*/ 1 w 265"/>
                <a:gd name="T65" fmla="*/ 56 h 205"/>
                <a:gd name="T66" fmla="*/ 0 w 265"/>
                <a:gd name="T67" fmla="*/ 193 h 205"/>
                <a:gd name="T68" fmla="*/ 3 w 265"/>
                <a:gd name="T69" fmla="*/ 202 h 205"/>
                <a:gd name="T70" fmla="*/ 12 w 265"/>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5" h="205">
                  <a:moveTo>
                    <a:pt x="12" y="205"/>
                  </a:moveTo>
                  <a:lnTo>
                    <a:pt x="253" y="205"/>
                  </a:lnTo>
                  <a:lnTo>
                    <a:pt x="257" y="204"/>
                  </a:lnTo>
                  <a:lnTo>
                    <a:pt x="261" y="202"/>
                  </a:lnTo>
                  <a:lnTo>
                    <a:pt x="264" y="198"/>
                  </a:lnTo>
                  <a:lnTo>
                    <a:pt x="265" y="193"/>
                  </a:lnTo>
                  <a:lnTo>
                    <a:pt x="265" y="60"/>
                  </a:lnTo>
                  <a:lnTo>
                    <a:pt x="264" y="56"/>
                  </a:lnTo>
                  <a:lnTo>
                    <a:pt x="261" y="52"/>
                  </a:lnTo>
                  <a:lnTo>
                    <a:pt x="257" y="49"/>
                  </a:lnTo>
                  <a:lnTo>
                    <a:pt x="253" y="48"/>
                  </a:lnTo>
                  <a:lnTo>
                    <a:pt x="215" y="48"/>
                  </a:lnTo>
                  <a:lnTo>
                    <a:pt x="206" y="48"/>
                  </a:lnTo>
                  <a:lnTo>
                    <a:pt x="205" y="43"/>
                  </a:lnTo>
                  <a:lnTo>
                    <a:pt x="203" y="38"/>
                  </a:lnTo>
                  <a:lnTo>
                    <a:pt x="200" y="32"/>
                  </a:lnTo>
                  <a:lnTo>
                    <a:pt x="196" y="26"/>
                  </a:lnTo>
                  <a:lnTo>
                    <a:pt x="191" y="19"/>
                  </a:lnTo>
                  <a:lnTo>
                    <a:pt x="184" y="14"/>
                  </a:lnTo>
                  <a:lnTo>
                    <a:pt x="177" y="9"/>
                  </a:lnTo>
                  <a:lnTo>
                    <a:pt x="168" y="5"/>
                  </a:lnTo>
                  <a:lnTo>
                    <a:pt x="167" y="5"/>
                  </a:lnTo>
                  <a:lnTo>
                    <a:pt x="167" y="5"/>
                  </a:lnTo>
                  <a:lnTo>
                    <a:pt x="164" y="4"/>
                  </a:lnTo>
                  <a:lnTo>
                    <a:pt x="161" y="4"/>
                  </a:lnTo>
                  <a:lnTo>
                    <a:pt x="160" y="4"/>
                  </a:lnTo>
                  <a:lnTo>
                    <a:pt x="160" y="4"/>
                  </a:lnTo>
                  <a:lnTo>
                    <a:pt x="157" y="3"/>
                  </a:lnTo>
                  <a:lnTo>
                    <a:pt x="154" y="2"/>
                  </a:lnTo>
                  <a:lnTo>
                    <a:pt x="153" y="2"/>
                  </a:lnTo>
                  <a:lnTo>
                    <a:pt x="152" y="1"/>
                  </a:lnTo>
                  <a:lnTo>
                    <a:pt x="149" y="1"/>
                  </a:lnTo>
                  <a:lnTo>
                    <a:pt x="146" y="1"/>
                  </a:lnTo>
                  <a:lnTo>
                    <a:pt x="145" y="1"/>
                  </a:lnTo>
                  <a:lnTo>
                    <a:pt x="144" y="1"/>
                  </a:lnTo>
                  <a:lnTo>
                    <a:pt x="139" y="0"/>
                  </a:lnTo>
                  <a:lnTo>
                    <a:pt x="135" y="0"/>
                  </a:lnTo>
                  <a:lnTo>
                    <a:pt x="129" y="0"/>
                  </a:lnTo>
                  <a:lnTo>
                    <a:pt x="125" y="1"/>
                  </a:lnTo>
                  <a:lnTo>
                    <a:pt x="124"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7" y="19"/>
                  </a:lnTo>
                  <a:lnTo>
                    <a:pt x="72" y="26"/>
                  </a:lnTo>
                  <a:lnTo>
                    <a:pt x="69" y="32"/>
                  </a:lnTo>
                  <a:lnTo>
                    <a:pt x="66" y="38"/>
                  </a:lnTo>
                  <a:lnTo>
                    <a:pt x="64" y="43"/>
                  </a:lnTo>
                  <a:lnTo>
                    <a:pt x="62" y="48"/>
                  </a:lnTo>
                  <a:lnTo>
                    <a:pt x="53" y="48"/>
                  </a:lnTo>
                  <a:lnTo>
                    <a:pt x="12" y="48"/>
                  </a:lnTo>
                  <a:lnTo>
                    <a:pt x="7" y="49"/>
                  </a:lnTo>
                  <a:lnTo>
                    <a:pt x="3" y="52"/>
                  </a:lnTo>
                  <a:lnTo>
                    <a:pt x="1" y="56"/>
                  </a:lnTo>
                  <a:lnTo>
                    <a:pt x="0" y="60"/>
                  </a:lnTo>
                  <a:lnTo>
                    <a:pt x="0" y="193"/>
                  </a:lnTo>
                  <a:lnTo>
                    <a:pt x="1" y="198"/>
                  </a:lnTo>
                  <a:lnTo>
                    <a:pt x="3" y="202"/>
                  </a:lnTo>
                  <a:lnTo>
                    <a:pt x="7" y="204"/>
                  </a:lnTo>
                  <a:lnTo>
                    <a:pt x="12"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1" name="Freeform 1110">
              <a:extLst>
                <a:ext uri="{FF2B5EF4-FFF2-40B4-BE49-F238E27FC236}">
                  <a16:creationId xmlns:a16="http://schemas.microsoft.com/office/drawing/2014/main" id="{6A72B184-A198-4293-9BDD-38480509DAD8}"/>
                </a:ext>
              </a:extLst>
            </p:cNvPr>
            <p:cNvSpPr>
              <a:spLocks noEditPoints="1"/>
            </p:cNvSpPr>
            <p:nvPr/>
          </p:nvSpPr>
          <p:spPr bwMode="auto">
            <a:xfrm>
              <a:off x="2741613" y="2660650"/>
              <a:ext cx="144463" cy="142875"/>
            </a:xfrm>
            <a:custGeom>
              <a:avLst/>
              <a:gdLst>
                <a:gd name="T0" fmla="*/ 192 w 361"/>
                <a:gd name="T1" fmla="*/ 193 h 362"/>
                <a:gd name="T2" fmla="*/ 191 w 361"/>
                <a:gd name="T3" fmla="*/ 270 h 362"/>
                <a:gd name="T4" fmla="*/ 185 w 361"/>
                <a:gd name="T5" fmla="*/ 276 h 362"/>
                <a:gd name="T6" fmla="*/ 175 w 361"/>
                <a:gd name="T7" fmla="*/ 276 h 362"/>
                <a:gd name="T8" fmla="*/ 169 w 361"/>
                <a:gd name="T9" fmla="*/ 270 h 362"/>
                <a:gd name="T10" fmla="*/ 168 w 361"/>
                <a:gd name="T11" fmla="*/ 193 h 362"/>
                <a:gd name="T12" fmla="*/ 91 w 361"/>
                <a:gd name="T13" fmla="*/ 193 h 362"/>
                <a:gd name="T14" fmla="*/ 84 w 361"/>
                <a:gd name="T15" fmla="*/ 186 h 362"/>
                <a:gd name="T16" fmla="*/ 84 w 361"/>
                <a:gd name="T17" fmla="*/ 176 h 362"/>
                <a:gd name="T18" fmla="*/ 91 w 361"/>
                <a:gd name="T19" fmla="*/ 170 h 362"/>
                <a:gd name="T20" fmla="*/ 168 w 361"/>
                <a:gd name="T21" fmla="*/ 169 h 362"/>
                <a:gd name="T22" fmla="*/ 169 w 361"/>
                <a:gd name="T23" fmla="*/ 93 h 362"/>
                <a:gd name="T24" fmla="*/ 175 w 361"/>
                <a:gd name="T25" fmla="*/ 86 h 362"/>
                <a:gd name="T26" fmla="*/ 185 w 361"/>
                <a:gd name="T27" fmla="*/ 86 h 362"/>
                <a:gd name="T28" fmla="*/ 191 w 361"/>
                <a:gd name="T29" fmla="*/ 93 h 362"/>
                <a:gd name="T30" fmla="*/ 192 w 361"/>
                <a:gd name="T31" fmla="*/ 169 h 362"/>
                <a:gd name="T32" fmla="*/ 269 w 361"/>
                <a:gd name="T33" fmla="*/ 170 h 362"/>
                <a:gd name="T34" fmla="*/ 276 w 361"/>
                <a:gd name="T35" fmla="*/ 176 h 362"/>
                <a:gd name="T36" fmla="*/ 276 w 361"/>
                <a:gd name="T37" fmla="*/ 186 h 362"/>
                <a:gd name="T38" fmla="*/ 269 w 361"/>
                <a:gd name="T39" fmla="*/ 193 h 362"/>
                <a:gd name="T40" fmla="*/ 180 w 361"/>
                <a:gd name="T41" fmla="*/ 0 h 362"/>
                <a:gd name="T42" fmla="*/ 143 w 361"/>
                <a:gd name="T43" fmla="*/ 4 h 362"/>
                <a:gd name="T44" fmla="*/ 110 w 361"/>
                <a:gd name="T45" fmla="*/ 14 h 362"/>
                <a:gd name="T46" fmla="*/ 79 w 361"/>
                <a:gd name="T47" fmla="*/ 32 h 362"/>
                <a:gd name="T48" fmla="*/ 53 w 361"/>
                <a:gd name="T49" fmla="*/ 54 h 362"/>
                <a:gd name="T50" fmla="*/ 30 w 361"/>
                <a:gd name="T51" fmla="*/ 81 h 362"/>
                <a:gd name="T52" fmla="*/ 14 w 361"/>
                <a:gd name="T53" fmla="*/ 111 h 362"/>
                <a:gd name="T54" fmla="*/ 4 w 361"/>
                <a:gd name="T55" fmla="*/ 145 h 362"/>
                <a:gd name="T56" fmla="*/ 0 w 361"/>
                <a:gd name="T57" fmla="*/ 182 h 362"/>
                <a:gd name="T58" fmla="*/ 4 w 361"/>
                <a:gd name="T59" fmla="*/ 217 h 362"/>
                <a:gd name="T60" fmla="*/ 14 w 361"/>
                <a:gd name="T61" fmla="*/ 252 h 362"/>
                <a:gd name="T62" fmla="*/ 30 w 361"/>
                <a:gd name="T63" fmla="*/ 283 h 362"/>
                <a:gd name="T64" fmla="*/ 53 w 361"/>
                <a:gd name="T65" fmla="*/ 309 h 362"/>
                <a:gd name="T66" fmla="*/ 79 w 361"/>
                <a:gd name="T67" fmla="*/ 331 h 362"/>
                <a:gd name="T68" fmla="*/ 110 w 361"/>
                <a:gd name="T69" fmla="*/ 348 h 362"/>
                <a:gd name="T70" fmla="*/ 143 w 361"/>
                <a:gd name="T71" fmla="*/ 358 h 362"/>
                <a:gd name="T72" fmla="*/ 180 w 361"/>
                <a:gd name="T73" fmla="*/ 362 h 362"/>
                <a:gd name="T74" fmla="*/ 217 w 361"/>
                <a:gd name="T75" fmla="*/ 358 h 362"/>
                <a:gd name="T76" fmla="*/ 250 w 361"/>
                <a:gd name="T77" fmla="*/ 348 h 362"/>
                <a:gd name="T78" fmla="*/ 281 w 361"/>
                <a:gd name="T79" fmla="*/ 331 h 362"/>
                <a:gd name="T80" fmla="*/ 307 w 361"/>
                <a:gd name="T81" fmla="*/ 309 h 362"/>
                <a:gd name="T82" fmla="*/ 330 w 361"/>
                <a:gd name="T83" fmla="*/ 283 h 362"/>
                <a:gd name="T84" fmla="*/ 346 w 361"/>
                <a:gd name="T85" fmla="*/ 252 h 362"/>
                <a:gd name="T86" fmla="*/ 357 w 361"/>
                <a:gd name="T87" fmla="*/ 217 h 362"/>
                <a:gd name="T88" fmla="*/ 361 w 361"/>
                <a:gd name="T89" fmla="*/ 182 h 362"/>
                <a:gd name="T90" fmla="*/ 357 w 361"/>
                <a:gd name="T91" fmla="*/ 145 h 362"/>
                <a:gd name="T92" fmla="*/ 346 w 361"/>
                <a:gd name="T93" fmla="*/ 111 h 362"/>
                <a:gd name="T94" fmla="*/ 330 w 361"/>
                <a:gd name="T95" fmla="*/ 81 h 362"/>
                <a:gd name="T96" fmla="*/ 307 w 361"/>
                <a:gd name="T97" fmla="*/ 54 h 362"/>
                <a:gd name="T98" fmla="*/ 281 w 361"/>
                <a:gd name="T99" fmla="*/ 32 h 362"/>
                <a:gd name="T100" fmla="*/ 250 w 361"/>
                <a:gd name="T101" fmla="*/ 14 h 362"/>
                <a:gd name="T102" fmla="*/ 217 w 361"/>
                <a:gd name="T103" fmla="*/ 4 h 362"/>
                <a:gd name="T104" fmla="*/ 180 w 361"/>
                <a:gd name="T10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1" h="362">
                  <a:moveTo>
                    <a:pt x="265" y="193"/>
                  </a:moveTo>
                  <a:lnTo>
                    <a:pt x="192" y="193"/>
                  </a:lnTo>
                  <a:lnTo>
                    <a:pt x="192" y="265"/>
                  </a:lnTo>
                  <a:lnTo>
                    <a:pt x="191" y="270"/>
                  </a:lnTo>
                  <a:lnTo>
                    <a:pt x="188" y="274"/>
                  </a:lnTo>
                  <a:lnTo>
                    <a:pt x="185" y="276"/>
                  </a:lnTo>
                  <a:lnTo>
                    <a:pt x="180" y="277"/>
                  </a:lnTo>
                  <a:lnTo>
                    <a:pt x="175" y="276"/>
                  </a:lnTo>
                  <a:lnTo>
                    <a:pt x="172" y="274"/>
                  </a:lnTo>
                  <a:lnTo>
                    <a:pt x="169" y="270"/>
                  </a:lnTo>
                  <a:lnTo>
                    <a:pt x="168" y="265"/>
                  </a:lnTo>
                  <a:lnTo>
                    <a:pt x="168" y="193"/>
                  </a:lnTo>
                  <a:lnTo>
                    <a:pt x="95" y="193"/>
                  </a:lnTo>
                  <a:lnTo>
                    <a:pt x="91" y="193"/>
                  </a:lnTo>
                  <a:lnTo>
                    <a:pt x="87" y="190"/>
                  </a:lnTo>
                  <a:lnTo>
                    <a:pt x="84" y="186"/>
                  </a:lnTo>
                  <a:lnTo>
                    <a:pt x="84" y="182"/>
                  </a:lnTo>
                  <a:lnTo>
                    <a:pt x="84" y="176"/>
                  </a:lnTo>
                  <a:lnTo>
                    <a:pt x="87" y="172"/>
                  </a:lnTo>
                  <a:lnTo>
                    <a:pt x="91" y="170"/>
                  </a:lnTo>
                  <a:lnTo>
                    <a:pt x="95" y="169"/>
                  </a:lnTo>
                  <a:lnTo>
                    <a:pt x="168" y="169"/>
                  </a:lnTo>
                  <a:lnTo>
                    <a:pt x="168" y="97"/>
                  </a:lnTo>
                  <a:lnTo>
                    <a:pt x="169" y="93"/>
                  </a:lnTo>
                  <a:lnTo>
                    <a:pt x="172" y="89"/>
                  </a:lnTo>
                  <a:lnTo>
                    <a:pt x="175" y="86"/>
                  </a:lnTo>
                  <a:lnTo>
                    <a:pt x="180" y="85"/>
                  </a:lnTo>
                  <a:lnTo>
                    <a:pt x="185" y="86"/>
                  </a:lnTo>
                  <a:lnTo>
                    <a:pt x="188" y="89"/>
                  </a:lnTo>
                  <a:lnTo>
                    <a:pt x="191" y="93"/>
                  </a:lnTo>
                  <a:lnTo>
                    <a:pt x="192" y="97"/>
                  </a:lnTo>
                  <a:lnTo>
                    <a:pt x="192" y="169"/>
                  </a:lnTo>
                  <a:lnTo>
                    <a:pt x="265" y="169"/>
                  </a:lnTo>
                  <a:lnTo>
                    <a:pt x="269" y="170"/>
                  </a:lnTo>
                  <a:lnTo>
                    <a:pt x="273" y="172"/>
                  </a:lnTo>
                  <a:lnTo>
                    <a:pt x="276" y="176"/>
                  </a:lnTo>
                  <a:lnTo>
                    <a:pt x="277" y="182"/>
                  </a:lnTo>
                  <a:lnTo>
                    <a:pt x="276" y="186"/>
                  </a:lnTo>
                  <a:lnTo>
                    <a:pt x="273" y="190"/>
                  </a:lnTo>
                  <a:lnTo>
                    <a:pt x="269" y="193"/>
                  </a:lnTo>
                  <a:lnTo>
                    <a:pt x="265" y="193"/>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4" y="145"/>
                  </a:lnTo>
                  <a:lnTo>
                    <a:pt x="1" y="163"/>
                  </a:lnTo>
                  <a:lnTo>
                    <a:pt x="0" y="182"/>
                  </a:lnTo>
                  <a:lnTo>
                    <a:pt x="1" y="200"/>
                  </a:lnTo>
                  <a:lnTo>
                    <a:pt x="4"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8" y="361"/>
                  </a:lnTo>
                  <a:lnTo>
                    <a:pt x="217" y="358"/>
                  </a:lnTo>
                  <a:lnTo>
                    <a:pt x="234" y="354"/>
                  </a:lnTo>
                  <a:lnTo>
                    <a:pt x="250" y="348"/>
                  </a:lnTo>
                  <a:lnTo>
                    <a:pt x="266" y="340"/>
                  </a:lnTo>
                  <a:lnTo>
                    <a:pt x="281" y="331"/>
                  </a:lnTo>
                  <a:lnTo>
                    <a:pt x="295" y="320"/>
                  </a:lnTo>
                  <a:lnTo>
                    <a:pt x="307"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7" y="54"/>
                  </a:lnTo>
                  <a:lnTo>
                    <a:pt x="295" y="42"/>
                  </a:lnTo>
                  <a:lnTo>
                    <a:pt x="281" y="32"/>
                  </a:lnTo>
                  <a:lnTo>
                    <a:pt x="266" y="23"/>
                  </a:lnTo>
                  <a:lnTo>
                    <a:pt x="250" y="14"/>
                  </a:lnTo>
                  <a:lnTo>
                    <a:pt x="234" y="8"/>
                  </a:lnTo>
                  <a:lnTo>
                    <a:pt x="217" y="4"/>
                  </a:lnTo>
                  <a:lnTo>
                    <a:pt x="198"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5" name="Graphic 4" descr="Arrow: Rotate right">
            <a:extLst>
              <a:ext uri="{FF2B5EF4-FFF2-40B4-BE49-F238E27FC236}">
                <a16:creationId xmlns:a16="http://schemas.microsoft.com/office/drawing/2014/main" id="{A53DC144-A3F3-4343-A2C8-0F8358CD7F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5932" y="1223490"/>
            <a:ext cx="586229" cy="586229"/>
          </a:xfrm>
          <a:prstGeom prst="rect">
            <a:avLst/>
          </a:prstGeom>
        </p:spPr>
      </p:pic>
      <p:pic>
        <p:nvPicPr>
          <p:cNvPr id="8" name="Graphic 7" descr="Social network">
            <a:extLst>
              <a:ext uri="{FF2B5EF4-FFF2-40B4-BE49-F238E27FC236}">
                <a16:creationId xmlns:a16="http://schemas.microsoft.com/office/drawing/2014/main" id="{B575FCA2-1AB2-46D8-B3BF-8C8A32C25D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1021" y="2619555"/>
            <a:ext cx="689776" cy="689776"/>
          </a:xfrm>
          <a:prstGeom prst="rect">
            <a:avLst/>
          </a:prstGeom>
        </p:spPr>
      </p:pic>
      <p:pic>
        <p:nvPicPr>
          <p:cNvPr id="105" name="Picture 104">
            <a:extLst>
              <a:ext uri="{FF2B5EF4-FFF2-40B4-BE49-F238E27FC236}">
                <a16:creationId xmlns:a16="http://schemas.microsoft.com/office/drawing/2014/main" id="{75E09F8B-4116-4BB2-A88C-3FDEFD6848D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494" y="2280736"/>
            <a:ext cx="1625600" cy="3093084"/>
          </a:xfrm>
          <a:prstGeom prst="rect">
            <a:avLst/>
          </a:prstGeom>
        </p:spPr>
      </p:pic>
      <p:sp>
        <p:nvSpPr>
          <p:cNvPr id="106" name="TextBox 105">
            <a:extLst>
              <a:ext uri="{FF2B5EF4-FFF2-40B4-BE49-F238E27FC236}">
                <a16:creationId xmlns:a16="http://schemas.microsoft.com/office/drawing/2014/main" id="{DBD7B90F-9A47-458B-B9D7-FABBF60A7286}"/>
              </a:ext>
            </a:extLst>
          </p:cNvPr>
          <p:cNvSpPr txBox="1"/>
          <p:nvPr/>
        </p:nvSpPr>
        <p:spPr>
          <a:xfrm>
            <a:off x="989673" y="2715776"/>
            <a:ext cx="1388755" cy="2308324"/>
          </a:xfrm>
          <a:prstGeom prst="rect">
            <a:avLst/>
          </a:prstGeom>
          <a:solidFill>
            <a:schemeClr val="accent3">
              <a:lumMod val="40000"/>
              <a:lumOff val="60000"/>
            </a:schemeClr>
          </a:solid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TD Digital   Vault</a:t>
            </a:r>
            <a:r>
              <a:rPr kumimoji="0" lang="en-US" sz="1600" b="1"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pic>
        <p:nvPicPr>
          <p:cNvPr id="60" name="Picture 59">
            <a:extLst>
              <a:ext uri="{FF2B5EF4-FFF2-40B4-BE49-F238E27FC236}">
                <a16:creationId xmlns:a16="http://schemas.microsoft.com/office/drawing/2014/main" id="{DB34877A-DA76-46A6-8BBE-73244B6D40BE}"/>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artisticTexturizer trans="56000" scaling="83"/>
                    </a14:imgEffect>
                    <a14:imgEffect>
                      <a14:colorTemperature colorTemp="4733"/>
                    </a14:imgEffect>
                    <a14:imgEffect>
                      <a14:saturation sat="39000"/>
                    </a14:imgEffect>
                  </a14:imgLayer>
                </a14:imgProps>
              </a:ext>
              <a:ext uri="{28A0092B-C50C-407E-A947-70E740481C1C}">
                <a14:useLocalDpi xmlns:a14="http://schemas.microsoft.com/office/drawing/2010/main" val="0"/>
              </a:ext>
            </a:extLst>
          </a:blip>
          <a:srcRect l="15209" t="10725" r="22378" b="13159"/>
          <a:stretch/>
        </p:blipFill>
        <p:spPr>
          <a:xfrm>
            <a:off x="1027859" y="3821736"/>
            <a:ext cx="1324463" cy="1101464"/>
          </a:xfrm>
          <a:prstGeom prst="rect">
            <a:avLst/>
          </a:prstGeom>
          <a:effectLst>
            <a:reflection stA="99000" endPos="0" dist="50800" dir="5400000" sy="-100000" algn="bl" rotWithShape="0"/>
            <a:softEdge rad="88900"/>
          </a:effectLst>
        </p:spPr>
      </p:pic>
      <p:sp>
        <p:nvSpPr>
          <p:cNvPr id="107" name="TextBox 106">
            <a:extLst>
              <a:ext uri="{FF2B5EF4-FFF2-40B4-BE49-F238E27FC236}">
                <a16:creationId xmlns:a16="http://schemas.microsoft.com/office/drawing/2014/main" id="{264C3952-D381-4E4D-8ED9-7E428E4E57F5}"/>
              </a:ext>
            </a:extLst>
          </p:cNvPr>
          <p:cNvSpPr txBox="1"/>
          <p:nvPr/>
        </p:nvSpPr>
        <p:spPr>
          <a:xfrm>
            <a:off x="2881116" y="3425556"/>
            <a:ext cx="4818754" cy="830997"/>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Smart Document</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Storage</a:t>
            </a:r>
          </a:p>
        </p:txBody>
      </p:sp>
      <p:sp>
        <p:nvSpPr>
          <p:cNvPr id="108" name="TextBox 107">
            <a:extLst>
              <a:ext uri="{FF2B5EF4-FFF2-40B4-BE49-F238E27FC236}">
                <a16:creationId xmlns:a16="http://schemas.microsoft.com/office/drawing/2014/main" id="{93C5F645-8697-42CF-9CBB-7D73D3F2630F}"/>
              </a:ext>
            </a:extLst>
          </p:cNvPr>
          <p:cNvSpPr txBox="1"/>
          <p:nvPr/>
        </p:nvSpPr>
        <p:spPr>
          <a:xfrm>
            <a:off x="3697974" y="2759935"/>
            <a:ext cx="2361436" cy="815608"/>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Important </a:t>
            </a:r>
            <a:r>
              <a:rPr lang="en-US" sz="1400" b="1" i="1" dirty="0">
                <a:solidFill>
                  <a:prstClr val="black"/>
                </a:solidFill>
                <a:latin typeface="Calibri" panose="020F0502020204030204"/>
              </a:rPr>
              <a:t>Bank </a:t>
            </a: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Documents</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i="1" u="none" strike="noStrike" kern="1200" cap="none" spc="0" normalizeH="0" baseline="0" noProof="0" dirty="0">
                <a:ln>
                  <a:noFill/>
                </a:ln>
                <a:solidFill>
                  <a:prstClr val="black"/>
                </a:solidFill>
                <a:effectLst/>
                <a:uLnTx/>
                <a:uFillTx/>
                <a:latin typeface="Calibri" panose="020F0502020204030204"/>
                <a:ea typeface="+mn-ea"/>
                <a:cs typeface="+mn-cs"/>
              </a:rPr>
              <a:t>(</a:t>
            </a:r>
            <a:r>
              <a:rPr lang="en-US" sz="1100" i="1" dirty="0">
                <a:solidFill>
                  <a:prstClr val="black"/>
                </a:solidFill>
                <a:latin typeface="Calibri" panose="020F0502020204030204"/>
              </a:rPr>
              <a:t>loans, accounts, insurance, wealth plan, T&amp;C's, privacy policy, disclosures, pricing)</a:t>
            </a:r>
            <a:endParaRPr kumimoji="0" lang="en-US" sz="110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F2B37ABF-302C-4CC4-A933-3564C7970994}"/>
              </a:ext>
            </a:extLst>
          </p:cNvPr>
          <p:cNvSpPr txBox="1"/>
          <p:nvPr/>
        </p:nvSpPr>
        <p:spPr>
          <a:xfrm>
            <a:off x="6033385" y="2173169"/>
            <a:ext cx="1360445" cy="523220"/>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Taxes, </a:t>
            </a:r>
            <a:r>
              <a:rPr lang="en-US" sz="1400" b="1" i="1" dirty="0">
                <a:solidFill>
                  <a:prstClr val="black"/>
                </a:solidFill>
                <a:latin typeface="Calibri" panose="020F0502020204030204"/>
              </a:rPr>
              <a:t>Benefits</a:t>
            </a: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 Retail Receipts</a:t>
            </a:r>
          </a:p>
        </p:txBody>
      </p:sp>
      <p:sp>
        <p:nvSpPr>
          <p:cNvPr id="111" name="TextBox 110">
            <a:extLst>
              <a:ext uri="{FF2B5EF4-FFF2-40B4-BE49-F238E27FC236}">
                <a16:creationId xmlns:a16="http://schemas.microsoft.com/office/drawing/2014/main" id="{ED17EC8A-34EB-4B3C-9681-383ACBBAA1F8}"/>
              </a:ext>
            </a:extLst>
          </p:cNvPr>
          <p:cNvSpPr txBox="1"/>
          <p:nvPr/>
        </p:nvSpPr>
        <p:spPr>
          <a:xfrm>
            <a:off x="4043797" y="3999476"/>
            <a:ext cx="2115153" cy="1246495"/>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Important Journey Docs</a:t>
            </a:r>
          </a:p>
          <a:p>
            <a:pPr lvl="0" defTabSz="1219170">
              <a:defRPr/>
            </a:pPr>
            <a:r>
              <a:rPr lang="en-US" sz="1100" i="1" dirty="0">
                <a:solidFill>
                  <a:prstClr val="black"/>
                </a:solidFill>
              </a:rPr>
              <a:t>(home closing/ inspection, wills  and POAs, insurance proof of home contents)</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Box 120">
            <a:extLst>
              <a:ext uri="{FF2B5EF4-FFF2-40B4-BE49-F238E27FC236}">
                <a16:creationId xmlns:a16="http://schemas.microsoft.com/office/drawing/2014/main" id="{756A278E-C460-4FFA-BA50-4B4F83BFD048}"/>
              </a:ext>
            </a:extLst>
          </p:cNvPr>
          <p:cNvSpPr txBox="1"/>
          <p:nvPr/>
        </p:nvSpPr>
        <p:spPr>
          <a:xfrm>
            <a:off x="8350812" y="873950"/>
            <a:ext cx="1098435" cy="420756"/>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rPr>
              <a:t>Insurance Docs &amp; Receipts</a:t>
            </a:r>
          </a:p>
        </p:txBody>
      </p:sp>
      <p:sp>
        <p:nvSpPr>
          <p:cNvPr id="122" name="TextBox 121">
            <a:extLst>
              <a:ext uri="{FF2B5EF4-FFF2-40B4-BE49-F238E27FC236}">
                <a16:creationId xmlns:a16="http://schemas.microsoft.com/office/drawing/2014/main" id="{47E87DEC-D272-42C8-A901-CF44942C7C84}"/>
              </a:ext>
            </a:extLst>
          </p:cNvPr>
          <p:cNvSpPr txBox="1"/>
          <p:nvPr/>
        </p:nvSpPr>
        <p:spPr>
          <a:xfrm>
            <a:off x="9576967" y="1844150"/>
            <a:ext cx="1046024" cy="256545"/>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rPr>
              <a:t>Doing Taxes</a:t>
            </a:r>
          </a:p>
        </p:txBody>
      </p:sp>
      <p:sp>
        <p:nvSpPr>
          <p:cNvPr id="123" name="TextBox 122">
            <a:extLst>
              <a:ext uri="{FF2B5EF4-FFF2-40B4-BE49-F238E27FC236}">
                <a16:creationId xmlns:a16="http://schemas.microsoft.com/office/drawing/2014/main" id="{DB3C926C-707F-45B8-A07C-A60966C42FEB}"/>
              </a:ext>
            </a:extLst>
          </p:cNvPr>
          <p:cNvSpPr txBox="1"/>
          <p:nvPr/>
        </p:nvSpPr>
        <p:spPr>
          <a:xfrm>
            <a:off x="11219503" y="1176296"/>
            <a:ext cx="796817" cy="420756"/>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rPr>
              <a:t>Home Purchase</a:t>
            </a:r>
          </a:p>
        </p:txBody>
      </p:sp>
      <p:sp>
        <p:nvSpPr>
          <p:cNvPr id="124" name="TextBox 123">
            <a:extLst>
              <a:ext uri="{FF2B5EF4-FFF2-40B4-BE49-F238E27FC236}">
                <a16:creationId xmlns:a16="http://schemas.microsoft.com/office/drawing/2014/main" id="{48560A98-2B38-4A6B-A661-A8DBCE10A9E0}"/>
              </a:ext>
            </a:extLst>
          </p:cNvPr>
          <p:cNvSpPr txBox="1"/>
          <p:nvPr/>
        </p:nvSpPr>
        <p:spPr>
          <a:xfrm>
            <a:off x="10662463" y="899307"/>
            <a:ext cx="1046024" cy="256545"/>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rPr>
              <a:t>Education</a:t>
            </a:r>
          </a:p>
        </p:txBody>
      </p:sp>
      <p:sp>
        <p:nvSpPr>
          <p:cNvPr id="125" name="TextBox 124">
            <a:extLst>
              <a:ext uri="{FF2B5EF4-FFF2-40B4-BE49-F238E27FC236}">
                <a16:creationId xmlns:a16="http://schemas.microsoft.com/office/drawing/2014/main" id="{253C3497-2B09-46E6-87D5-F4AFE48A8D30}"/>
              </a:ext>
            </a:extLst>
          </p:cNvPr>
          <p:cNvSpPr txBox="1"/>
          <p:nvPr/>
        </p:nvSpPr>
        <p:spPr>
          <a:xfrm>
            <a:off x="10751790" y="1931550"/>
            <a:ext cx="741312" cy="256545"/>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rPr>
              <a:t>Benefits</a:t>
            </a:r>
          </a:p>
        </p:txBody>
      </p:sp>
      <p:sp>
        <p:nvSpPr>
          <p:cNvPr id="126" name="TextBox 125">
            <a:extLst>
              <a:ext uri="{FF2B5EF4-FFF2-40B4-BE49-F238E27FC236}">
                <a16:creationId xmlns:a16="http://schemas.microsoft.com/office/drawing/2014/main" id="{33C28C29-3FA2-49EA-872A-751C3F5C0543}"/>
              </a:ext>
            </a:extLst>
          </p:cNvPr>
          <p:cNvSpPr txBox="1"/>
          <p:nvPr/>
        </p:nvSpPr>
        <p:spPr>
          <a:xfrm>
            <a:off x="9544245" y="876367"/>
            <a:ext cx="864101" cy="256545"/>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rPr>
              <a:t>Wealth Plan</a:t>
            </a:r>
          </a:p>
        </p:txBody>
      </p:sp>
      <p:sp>
        <p:nvSpPr>
          <p:cNvPr id="127" name="TextBox 126">
            <a:extLst>
              <a:ext uri="{FF2B5EF4-FFF2-40B4-BE49-F238E27FC236}">
                <a16:creationId xmlns:a16="http://schemas.microsoft.com/office/drawing/2014/main" id="{36DBB264-CC9D-4B7B-B64F-01F22D016D5B}"/>
              </a:ext>
            </a:extLst>
          </p:cNvPr>
          <p:cNvSpPr txBox="1"/>
          <p:nvPr/>
        </p:nvSpPr>
        <p:spPr>
          <a:xfrm>
            <a:off x="8511002" y="1750060"/>
            <a:ext cx="1033243" cy="420756"/>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67" dirty="0">
                <a:solidFill>
                  <a:srgbClr val="70AD47">
                    <a:lumMod val="75000"/>
                  </a:srgbClr>
                </a:solidFill>
                <a:latin typeface="Calibri" panose="020F0502020204030204"/>
              </a:rPr>
              <a:t>Loan agreement</a:t>
            </a:r>
            <a:endParaRPr kumimoji="0" lang="en-US" sz="1067"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endParaRPr>
          </a:p>
        </p:txBody>
      </p:sp>
      <p:sp>
        <p:nvSpPr>
          <p:cNvPr id="128" name="TextBox 127">
            <a:extLst>
              <a:ext uri="{FF2B5EF4-FFF2-40B4-BE49-F238E27FC236}">
                <a16:creationId xmlns:a16="http://schemas.microsoft.com/office/drawing/2014/main" id="{1AA53292-3546-4653-AF8E-A1587D461312}"/>
              </a:ext>
            </a:extLst>
          </p:cNvPr>
          <p:cNvSpPr txBox="1"/>
          <p:nvPr/>
        </p:nvSpPr>
        <p:spPr>
          <a:xfrm>
            <a:off x="8807384" y="2999095"/>
            <a:ext cx="2685718" cy="600164"/>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rPr>
              <a:t>Secure sharing of documents / receipts with TD, service providers, and loved ones</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rPr>
              <a:t>Granular permission dashboard</a:t>
            </a:r>
            <a:endParaRPr kumimoji="0" lang="en-US" sz="1067"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3FDC209C-16E3-4253-83CC-6FAC7BCA3750}"/>
              </a:ext>
            </a:extLst>
          </p:cNvPr>
          <p:cNvSpPr txBox="1"/>
          <p:nvPr/>
        </p:nvSpPr>
        <p:spPr>
          <a:xfrm>
            <a:off x="5522505" y="4679546"/>
            <a:ext cx="2115153" cy="861774"/>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Certificates &amp; warranties</a:t>
            </a:r>
          </a:p>
          <a:p>
            <a:pPr defTabSz="1219170">
              <a:defRPr/>
            </a:pPr>
            <a:r>
              <a:rPr lang="en-US" sz="1100" i="1" dirty="0">
                <a:solidFill>
                  <a:prstClr val="black"/>
                </a:solidFill>
              </a:rPr>
              <a:t>(marriage, education, citizenship, appliance)</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9D028329-7C19-4F14-967A-AB5893B46666}"/>
              </a:ext>
            </a:extLst>
          </p:cNvPr>
          <p:cNvSpPr txBox="1"/>
          <p:nvPr/>
        </p:nvSpPr>
        <p:spPr>
          <a:xfrm>
            <a:off x="6020947" y="3307170"/>
            <a:ext cx="1628588" cy="646331"/>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Copies of ID docs</a:t>
            </a:r>
          </a:p>
          <a:p>
            <a:pPr lvl="0" defTabSz="1219170">
              <a:defRPr/>
            </a:pPr>
            <a:r>
              <a:rPr lang="en-US" sz="1100" i="1" dirty="0">
                <a:solidFill>
                  <a:prstClr val="black"/>
                </a:solidFill>
              </a:rPr>
              <a:t>(passport, licenses, verifiable claims)</a:t>
            </a:r>
          </a:p>
        </p:txBody>
      </p:sp>
      <p:sp>
        <p:nvSpPr>
          <p:cNvPr id="9" name="Rectangle 8">
            <a:extLst>
              <a:ext uri="{FF2B5EF4-FFF2-40B4-BE49-F238E27FC236}">
                <a16:creationId xmlns:a16="http://schemas.microsoft.com/office/drawing/2014/main" id="{83559C65-71CA-45D6-BF73-3034A40AC75A}"/>
              </a:ext>
            </a:extLst>
          </p:cNvPr>
          <p:cNvSpPr/>
          <p:nvPr/>
        </p:nvSpPr>
        <p:spPr>
          <a:xfrm>
            <a:off x="26916" y="757984"/>
            <a:ext cx="6812117" cy="1384995"/>
          </a:xfrm>
          <a:prstGeom prst="rect">
            <a:avLst/>
          </a:prstGeom>
        </p:spPr>
        <p:txBody>
          <a:bodyPr wrap="square">
            <a:spAutoFit/>
          </a:bodyPr>
          <a:lstStyle/>
          <a:p>
            <a:pPr marL="342900" marR="0" lvl="0" indent="-34290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b="1" dirty="0">
                <a:solidFill>
                  <a:prstClr val="white"/>
                </a:solidFill>
                <a:latin typeface="Segoe UI" panose="020B0502040204020203" pitchFamily="34" charset="0"/>
                <a:cs typeface="Segoe UI" panose="020B0502040204020203" pitchFamily="34" charset="0"/>
              </a:rPr>
              <a:t>Important bank documents </a:t>
            </a:r>
            <a:r>
              <a:rPr lang="en-US" sz="1400" dirty="0">
                <a:solidFill>
                  <a:prstClr val="white"/>
                </a:solidFill>
                <a:latin typeface="Segoe UI" panose="020B0502040204020203" pitchFamily="34" charset="0"/>
                <a:cs typeface="Segoe UI" panose="020B0502040204020203" pitchFamily="34" charset="0"/>
              </a:rPr>
              <a:t>stored securely within Vault for easy reference in the future</a:t>
            </a:r>
          </a:p>
          <a:p>
            <a:pPr marL="342900" marR="0" lvl="0" indent="-34290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400" dirty="0">
              <a:solidFill>
                <a:prstClr val="white"/>
              </a:solidFill>
              <a:latin typeface="Segoe UI" panose="020B0502040204020203" pitchFamily="34" charset="0"/>
              <a:cs typeface="Segoe UI" panose="020B0502040204020203" pitchFamily="34" charset="0"/>
            </a:endParaRPr>
          </a:p>
          <a:p>
            <a:pPr marL="342900" marR="0" lvl="0" indent="-34290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b="1" dirty="0">
                <a:solidFill>
                  <a:prstClr val="white"/>
                </a:solidFill>
                <a:latin typeface="Segoe UI" panose="020B0502040204020203" pitchFamily="34" charset="0"/>
                <a:cs typeface="Segoe UI" panose="020B0502040204020203" pitchFamily="34" charset="0"/>
              </a:rPr>
              <a:t>Related journey documents </a:t>
            </a:r>
            <a:r>
              <a:rPr lang="en-US" sz="1400" dirty="0">
                <a:solidFill>
                  <a:prstClr val="white"/>
                </a:solidFill>
                <a:latin typeface="Segoe UI" panose="020B0502040204020203" pitchFamily="34" charset="0"/>
                <a:cs typeface="Segoe UI" panose="020B0502040204020203" pitchFamily="34" charset="0"/>
              </a:rPr>
              <a:t>stored securely along with bank documents (i.e., homeowners can store home closing documents, appliance and reno receipts, insurance certificates etc.)</a:t>
            </a:r>
            <a:endParaRPr kumimoji="0" lang="en-US" sz="1400" b="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11" name="Straight Connector 10">
            <a:extLst>
              <a:ext uri="{FF2B5EF4-FFF2-40B4-BE49-F238E27FC236}">
                <a16:creationId xmlns:a16="http://schemas.microsoft.com/office/drawing/2014/main" id="{8D6B8ABC-D163-465F-A650-B856BACE9740}"/>
              </a:ext>
            </a:extLst>
          </p:cNvPr>
          <p:cNvCxnSpPr>
            <a:cxnSpLocks/>
          </p:cNvCxnSpPr>
          <p:nvPr/>
        </p:nvCxnSpPr>
        <p:spPr>
          <a:xfrm>
            <a:off x="59312" y="559780"/>
            <a:ext cx="3364800" cy="0"/>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3759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43CBAF-5061-414A-A3BD-88CF10720CCA}"/>
              </a:ext>
            </a:extLst>
          </p:cNvPr>
          <p:cNvSpPr>
            <a:spLocks noGrp="1"/>
          </p:cNvSpPr>
          <p:nvPr>
            <p:ph type="sldNum" sz="quarter" idx="12"/>
          </p:nvPr>
        </p:nvSpPr>
        <p:spPr>
          <a:xfrm>
            <a:off x="11535741" y="6493039"/>
            <a:ext cx="582084" cy="259080"/>
          </a:xfrm>
        </p:spPr>
        <p:txBody>
          <a:bodyPr/>
          <a:lstStyle/>
          <a:p>
            <a:fld id="{5CBDBD4D-7B7B-4EC0-AB6E-424933B04FED}" type="slidenum">
              <a:rPr lang="en-US" smtClean="0"/>
              <a:pPr/>
              <a:t>4</a:t>
            </a:fld>
            <a:endParaRPr lang="en-US" dirty="0"/>
          </a:p>
        </p:txBody>
      </p:sp>
      <p:sp>
        <p:nvSpPr>
          <p:cNvPr id="5" name="Footer Placeholder 4">
            <a:extLst>
              <a:ext uri="{FF2B5EF4-FFF2-40B4-BE49-F238E27FC236}">
                <a16:creationId xmlns:a16="http://schemas.microsoft.com/office/drawing/2014/main" id="{DE9EB7F0-AEC2-4E65-BE47-F2758F23794B}"/>
              </a:ext>
            </a:extLst>
          </p:cNvPr>
          <p:cNvSpPr>
            <a:spLocks noGrp="1"/>
          </p:cNvSpPr>
          <p:nvPr>
            <p:ph type="ftr" sz="quarter" idx="3"/>
          </p:nvPr>
        </p:nvSpPr>
        <p:spPr>
          <a:xfrm>
            <a:off x="9529127" y="6506964"/>
            <a:ext cx="2438400" cy="310896"/>
          </a:xfrm>
        </p:spPr>
        <p:txBody>
          <a:bodyPr/>
          <a:lstStyle/>
          <a:p>
            <a:r>
              <a:rPr lang="en-US" i="1" dirty="0">
                <a:solidFill>
                  <a:schemeClr val="bg2">
                    <a:lumMod val="75000"/>
                  </a:schemeClr>
                </a:solidFill>
                <a:ea typeface="Comic Sans MS" charset="0"/>
                <a:cs typeface="Arial" panose="020B0604020202020204" pitchFamily="34" charset="0"/>
              </a:rPr>
              <a:t>Creating</a:t>
            </a:r>
            <a:r>
              <a:rPr lang="en-US" i="1" dirty="0">
                <a:solidFill>
                  <a:schemeClr val="bg2">
                    <a:lumMod val="50000"/>
                  </a:schemeClr>
                </a:solidFill>
                <a:ea typeface="Comic Sans MS" charset="0"/>
                <a:cs typeface="Arial" panose="020B0604020202020204" pitchFamily="34" charset="0"/>
              </a:rPr>
              <a:t> Excellence </a:t>
            </a:r>
            <a:r>
              <a:rPr lang="en-US" i="1" dirty="0">
                <a:solidFill>
                  <a:schemeClr val="tx2"/>
                </a:solidFill>
                <a:ea typeface="Comic Sans MS" charset="0"/>
                <a:cs typeface="Arial" panose="020B0604020202020204" pitchFamily="34" charset="0"/>
              </a:rPr>
              <a:t>Together</a:t>
            </a:r>
            <a:endParaRPr lang="en-US" sz="1067" dirty="0">
              <a:solidFill>
                <a:schemeClr val="tx2"/>
              </a:solidFill>
            </a:endParaRPr>
          </a:p>
        </p:txBody>
      </p:sp>
      <p:cxnSp>
        <p:nvCxnSpPr>
          <p:cNvPr id="10" name="Straight Connector 9">
            <a:extLst>
              <a:ext uri="{FF2B5EF4-FFF2-40B4-BE49-F238E27FC236}">
                <a16:creationId xmlns:a16="http://schemas.microsoft.com/office/drawing/2014/main" id="{808D85B8-A8A9-49E9-B812-92E8299A70E5}"/>
              </a:ext>
            </a:extLst>
          </p:cNvPr>
          <p:cNvCxnSpPr>
            <a:cxnSpLocks/>
          </p:cNvCxnSpPr>
          <p:nvPr/>
        </p:nvCxnSpPr>
        <p:spPr>
          <a:xfrm>
            <a:off x="116700" y="2295257"/>
            <a:ext cx="11742983" cy="8296"/>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789F5A-D61E-4169-88F6-1D70E599FF42}"/>
              </a:ext>
            </a:extLst>
          </p:cNvPr>
          <p:cNvCxnSpPr>
            <a:cxnSpLocks/>
          </p:cNvCxnSpPr>
          <p:nvPr/>
        </p:nvCxnSpPr>
        <p:spPr>
          <a:xfrm>
            <a:off x="2058467" y="1758365"/>
            <a:ext cx="0" cy="545188"/>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D7B972-3A0C-4AC4-A50F-5735C6B4C1D4}"/>
              </a:ext>
            </a:extLst>
          </p:cNvPr>
          <p:cNvCxnSpPr/>
          <p:nvPr/>
        </p:nvCxnSpPr>
        <p:spPr>
          <a:xfrm>
            <a:off x="3669050" y="1760666"/>
            <a:ext cx="0" cy="555171"/>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8DFA856-D88E-41AF-A633-DE46FF3E3694}"/>
              </a:ext>
            </a:extLst>
          </p:cNvPr>
          <p:cNvSpPr txBox="1"/>
          <p:nvPr/>
        </p:nvSpPr>
        <p:spPr>
          <a:xfrm>
            <a:off x="108132" y="1271017"/>
            <a:ext cx="1963794" cy="808683"/>
          </a:xfrm>
          <a:prstGeom prst="rect">
            <a:avLst/>
          </a:prstGeom>
          <a:noFill/>
        </p:spPr>
        <p:txBody>
          <a:bodyPr wrap="square" rtlCol="0">
            <a:spAutoFit/>
          </a:bodyPr>
          <a:lstStyle/>
          <a:p>
            <a:pPr>
              <a:lnSpc>
                <a:spcPct val="95000"/>
              </a:lnSpc>
            </a:pPr>
            <a:r>
              <a:rPr lang="en-US" sz="1400" b="1" dirty="0"/>
              <a:t>Document locker for sensitive documents </a:t>
            </a:r>
          </a:p>
          <a:p>
            <a:pPr>
              <a:lnSpc>
                <a:spcPct val="95000"/>
              </a:lnSpc>
            </a:pPr>
            <a:r>
              <a:rPr lang="en-US" sz="1050" dirty="0"/>
              <a:t>(Onboarding documents, plans, insurance, POA, will)</a:t>
            </a:r>
            <a:endParaRPr lang="en-US" sz="1400" dirty="0"/>
          </a:p>
        </p:txBody>
      </p:sp>
      <p:sp>
        <p:nvSpPr>
          <p:cNvPr id="19" name="TextBox 18">
            <a:extLst>
              <a:ext uri="{FF2B5EF4-FFF2-40B4-BE49-F238E27FC236}">
                <a16:creationId xmlns:a16="http://schemas.microsoft.com/office/drawing/2014/main" id="{4886AE57-8979-4FB6-8C70-3B02B0E565CB}"/>
              </a:ext>
            </a:extLst>
          </p:cNvPr>
          <p:cNvSpPr txBox="1"/>
          <p:nvPr/>
        </p:nvSpPr>
        <p:spPr>
          <a:xfrm>
            <a:off x="2102279" y="1261613"/>
            <a:ext cx="1582778" cy="808683"/>
          </a:xfrm>
          <a:prstGeom prst="rect">
            <a:avLst/>
          </a:prstGeom>
          <a:noFill/>
        </p:spPr>
        <p:txBody>
          <a:bodyPr wrap="square" rtlCol="0">
            <a:spAutoFit/>
          </a:bodyPr>
          <a:lstStyle/>
          <a:p>
            <a:pPr>
              <a:lnSpc>
                <a:spcPct val="95000"/>
              </a:lnSpc>
            </a:pPr>
            <a:r>
              <a:rPr lang="en-US" sz="1400" b="1" dirty="0"/>
              <a:t>Secure sharing of documents</a:t>
            </a:r>
          </a:p>
          <a:p>
            <a:pPr>
              <a:lnSpc>
                <a:spcPct val="95000"/>
              </a:lnSpc>
            </a:pPr>
            <a:r>
              <a:rPr lang="en-US" sz="1050" dirty="0"/>
              <a:t>(wealth plan, meeting notes and action plans)</a:t>
            </a:r>
            <a:endParaRPr lang="en-US" sz="1400" dirty="0"/>
          </a:p>
        </p:txBody>
      </p:sp>
      <p:sp>
        <p:nvSpPr>
          <p:cNvPr id="20" name="TextBox 19">
            <a:extLst>
              <a:ext uri="{FF2B5EF4-FFF2-40B4-BE49-F238E27FC236}">
                <a16:creationId xmlns:a16="http://schemas.microsoft.com/office/drawing/2014/main" id="{58E53D33-29D1-41F0-B277-4566F4BDAD75}"/>
              </a:ext>
            </a:extLst>
          </p:cNvPr>
          <p:cNvSpPr txBox="1"/>
          <p:nvPr/>
        </p:nvSpPr>
        <p:spPr>
          <a:xfrm>
            <a:off x="10605541" y="1279165"/>
            <a:ext cx="1289364" cy="859851"/>
          </a:xfrm>
          <a:prstGeom prst="rect">
            <a:avLst/>
          </a:prstGeom>
          <a:noFill/>
        </p:spPr>
        <p:txBody>
          <a:bodyPr wrap="square" rtlCol="0">
            <a:spAutoFit/>
          </a:bodyPr>
          <a:lstStyle/>
          <a:p>
            <a:pPr>
              <a:lnSpc>
                <a:spcPct val="95000"/>
              </a:lnSpc>
            </a:pPr>
            <a:r>
              <a:rPr lang="en-US" sz="1400" b="1" dirty="0"/>
              <a:t>Workflow &amp; instruction management</a:t>
            </a:r>
          </a:p>
          <a:p>
            <a:pPr>
              <a:lnSpc>
                <a:spcPct val="95000"/>
              </a:lnSpc>
            </a:pPr>
            <a:r>
              <a:rPr lang="en-US" sz="1050" dirty="0"/>
              <a:t>(family office)</a:t>
            </a:r>
            <a:endParaRPr lang="en-US" sz="1400" dirty="0"/>
          </a:p>
        </p:txBody>
      </p:sp>
      <p:sp>
        <p:nvSpPr>
          <p:cNvPr id="21" name="TextBox 20">
            <a:extLst>
              <a:ext uri="{FF2B5EF4-FFF2-40B4-BE49-F238E27FC236}">
                <a16:creationId xmlns:a16="http://schemas.microsoft.com/office/drawing/2014/main" id="{1BF153F6-EE21-482C-B9DE-FC111AC9314A}"/>
              </a:ext>
            </a:extLst>
          </p:cNvPr>
          <p:cNvSpPr txBox="1"/>
          <p:nvPr/>
        </p:nvSpPr>
        <p:spPr>
          <a:xfrm>
            <a:off x="8924975" y="1285104"/>
            <a:ext cx="1468179" cy="808683"/>
          </a:xfrm>
          <a:prstGeom prst="rect">
            <a:avLst/>
          </a:prstGeom>
          <a:noFill/>
        </p:spPr>
        <p:txBody>
          <a:bodyPr wrap="square" rtlCol="0">
            <a:spAutoFit/>
          </a:bodyPr>
          <a:lstStyle/>
          <a:p>
            <a:pPr>
              <a:lnSpc>
                <a:spcPct val="95000"/>
              </a:lnSpc>
            </a:pPr>
            <a:r>
              <a:rPr lang="en-US" sz="1400" b="1" dirty="0"/>
              <a:t>360 financial view reporting</a:t>
            </a:r>
          </a:p>
          <a:p>
            <a:pPr>
              <a:lnSpc>
                <a:spcPct val="95000"/>
              </a:lnSpc>
            </a:pPr>
            <a:r>
              <a:rPr lang="en-US" sz="1050" dirty="0"/>
              <a:t>(account aggregation TD &amp; OFI accounts)</a:t>
            </a:r>
            <a:endParaRPr lang="en-US" sz="1400" dirty="0"/>
          </a:p>
        </p:txBody>
      </p:sp>
      <p:sp>
        <p:nvSpPr>
          <p:cNvPr id="25" name="TextBox 24">
            <a:extLst>
              <a:ext uri="{FF2B5EF4-FFF2-40B4-BE49-F238E27FC236}">
                <a16:creationId xmlns:a16="http://schemas.microsoft.com/office/drawing/2014/main" id="{7BD49D1A-3CEB-4DE9-97B4-B78E17435463}"/>
              </a:ext>
            </a:extLst>
          </p:cNvPr>
          <p:cNvSpPr txBox="1"/>
          <p:nvPr/>
        </p:nvSpPr>
        <p:spPr>
          <a:xfrm>
            <a:off x="7629847" y="1244820"/>
            <a:ext cx="1226406" cy="1123000"/>
          </a:xfrm>
          <a:prstGeom prst="rect">
            <a:avLst/>
          </a:prstGeom>
          <a:noFill/>
        </p:spPr>
        <p:txBody>
          <a:bodyPr wrap="square" rtlCol="0">
            <a:spAutoFit/>
          </a:bodyPr>
          <a:lstStyle/>
          <a:p>
            <a:pPr>
              <a:lnSpc>
                <a:spcPct val="95000"/>
              </a:lnSpc>
            </a:pPr>
            <a:r>
              <a:rPr lang="en-US" sz="1400" b="1" dirty="0"/>
              <a:t>Verifiable Credential Storage</a:t>
            </a:r>
          </a:p>
          <a:p>
            <a:pPr>
              <a:lnSpc>
                <a:spcPct val="95000"/>
              </a:lnSpc>
            </a:pPr>
            <a:r>
              <a:rPr lang="en-US" sz="950" dirty="0">
                <a:solidFill>
                  <a:srgbClr val="6A737B"/>
                </a:solidFill>
              </a:rPr>
              <a:t>(</a:t>
            </a:r>
            <a:r>
              <a:rPr lang="en-US" sz="950" dirty="0"/>
              <a:t>official digital versions –ID, pink slip, vaccine, tix)</a:t>
            </a:r>
          </a:p>
        </p:txBody>
      </p:sp>
      <p:sp>
        <p:nvSpPr>
          <p:cNvPr id="3" name="Arrow: Right 2">
            <a:extLst>
              <a:ext uri="{FF2B5EF4-FFF2-40B4-BE49-F238E27FC236}">
                <a16:creationId xmlns:a16="http://schemas.microsoft.com/office/drawing/2014/main" id="{2F3BFFAD-B088-4092-91A2-81D0F444BB5E}"/>
              </a:ext>
            </a:extLst>
          </p:cNvPr>
          <p:cNvSpPr/>
          <p:nvPr/>
        </p:nvSpPr>
        <p:spPr>
          <a:xfrm>
            <a:off x="116698" y="2184246"/>
            <a:ext cx="12010423" cy="512242"/>
          </a:xfrm>
          <a:prstGeom prst="rightArrow">
            <a:avLst/>
          </a:pr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6" name="TextBox 25">
            <a:extLst>
              <a:ext uri="{FF2B5EF4-FFF2-40B4-BE49-F238E27FC236}">
                <a16:creationId xmlns:a16="http://schemas.microsoft.com/office/drawing/2014/main" id="{D7C9A4AB-6CB4-4ED2-89BA-2B75F3754EFA}"/>
              </a:ext>
            </a:extLst>
          </p:cNvPr>
          <p:cNvSpPr txBox="1"/>
          <p:nvPr/>
        </p:nvSpPr>
        <p:spPr>
          <a:xfrm>
            <a:off x="85198" y="880273"/>
            <a:ext cx="2852781" cy="326243"/>
          </a:xfrm>
          <a:prstGeom prst="rect">
            <a:avLst/>
          </a:prstGeom>
          <a:solidFill>
            <a:schemeClr val="bg2">
              <a:lumMod val="60000"/>
              <a:lumOff val="40000"/>
            </a:schemeClr>
          </a:solidFill>
        </p:spPr>
        <p:txBody>
          <a:bodyPr wrap="square" rtlCol="0">
            <a:spAutoFit/>
          </a:bodyPr>
          <a:lstStyle/>
          <a:p>
            <a:pPr>
              <a:lnSpc>
                <a:spcPct val="95000"/>
              </a:lnSpc>
            </a:pPr>
            <a:r>
              <a:rPr lang="en-US" sz="1600" dirty="0">
                <a:solidFill>
                  <a:schemeClr val="tx2">
                    <a:lumMod val="95000"/>
                    <a:lumOff val="5000"/>
                  </a:schemeClr>
                </a:solidFill>
              </a:rPr>
              <a:t>Product Roadmap View</a:t>
            </a:r>
          </a:p>
        </p:txBody>
      </p:sp>
      <p:sp>
        <p:nvSpPr>
          <p:cNvPr id="7" name="TextBox 6">
            <a:extLst>
              <a:ext uri="{FF2B5EF4-FFF2-40B4-BE49-F238E27FC236}">
                <a16:creationId xmlns:a16="http://schemas.microsoft.com/office/drawing/2014/main" id="{35998609-28AB-4A6F-B48C-3F03273665DF}"/>
              </a:ext>
            </a:extLst>
          </p:cNvPr>
          <p:cNvSpPr txBox="1"/>
          <p:nvPr/>
        </p:nvSpPr>
        <p:spPr>
          <a:xfrm>
            <a:off x="6574018" y="5439362"/>
            <a:ext cx="2955109" cy="443198"/>
          </a:xfrm>
          <a:prstGeom prst="rect">
            <a:avLst/>
          </a:prstGeom>
          <a:noFill/>
        </p:spPr>
        <p:txBody>
          <a:bodyPr wrap="square" rtlCol="0">
            <a:spAutoFit/>
          </a:bodyPr>
          <a:lstStyle/>
          <a:p>
            <a:pPr>
              <a:lnSpc>
                <a:spcPct val="95000"/>
              </a:lnSpc>
            </a:pPr>
            <a:endParaRPr lang="en-US" sz="1200" dirty="0"/>
          </a:p>
          <a:p>
            <a:pPr>
              <a:lnSpc>
                <a:spcPct val="95000"/>
              </a:lnSpc>
            </a:pPr>
            <a:endParaRPr lang="en-US" sz="1200" dirty="0"/>
          </a:p>
        </p:txBody>
      </p:sp>
      <p:sp>
        <p:nvSpPr>
          <p:cNvPr id="30" name="Title 1">
            <a:extLst>
              <a:ext uri="{FF2B5EF4-FFF2-40B4-BE49-F238E27FC236}">
                <a16:creationId xmlns:a16="http://schemas.microsoft.com/office/drawing/2014/main" id="{ED0B37DD-4D0B-402E-A3B5-527B906ABEF8}"/>
              </a:ext>
            </a:extLst>
          </p:cNvPr>
          <p:cNvSpPr>
            <a:spLocks noGrp="1"/>
          </p:cNvSpPr>
          <p:nvPr>
            <p:ph type="title"/>
          </p:nvPr>
        </p:nvSpPr>
        <p:spPr>
          <a:xfrm>
            <a:off x="-18370" y="-86545"/>
            <a:ext cx="9042400" cy="808039"/>
          </a:xfrm>
        </p:spPr>
        <p:txBody>
          <a:bodyPr/>
          <a:lstStyle/>
          <a:p>
            <a:r>
              <a:rPr lang="en-US" b="1" dirty="0">
                <a:solidFill>
                  <a:schemeClr val="tx2">
                    <a:lumMod val="75000"/>
                    <a:lumOff val="25000"/>
                  </a:schemeClr>
                </a:solidFill>
              </a:rPr>
              <a:t>Product Roadmap Mapped Against LOB Consumption</a:t>
            </a:r>
            <a:endParaRPr lang="en-US" dirty="0">
              <a:solidFill>
                <a:schemeClr val="tx2">
                  <a:lumMod val="75000"/>
                  <a:lumOff val="25000"/>
                </a:schemeClr>
              </a:solidFill>
            </a:endParaRPr>
          </a:p>
        </p:txBody>
      </p:sp>
      <p:sp>
        <p:nvSpPr>
          <p:cNvPr id="31" name="TextBox 30">
            <a:extLst>
              <a:ext uri="{FF2B5EF4-FFF2-40B4-BE49-F238E27FC236}">
                <a16:creationId xmlns:a16="http://schemas.microsoft.com/office/drawing/2014/main" id="{68CCEBB3-9076-4DE0-AC87-94C1F3B8A971}"/>
              </a:ext>
            </a:extLst>
          </p:cNvPr>
          <p:cNvSpPr txBox="1"/>
          <p:nvPr/>
        </p:nvSpPr>
        <p:spPr>
          <a:xfrm>
            <a:off x="93765" y="3692989"/>
            <a:ext cx="2844214" cy="326243"/>
          </a:xfrm>
          <a:prstGeom prst="rect">
            <a:avLst/>
          </a:prstGeom>
          <a:solidFill>
            <a:schemeClr val="bg2">
              <a:lumMod val="60000"/>
              <a:lumOff val="40000"/>
            </a:schemeClr>
          </a:solidFill>
        </p:spPr>
        <p:txBody>
          <a:bodyPr wrap="square" rtlCol="0">
            <a:spAutoFit/>
          </a:bodyPr>
          <a:lstStyle/>
          <a:p>
            <a:pPr>
              <a:lnSpc>
                <a:spcPct val="95000"/>
              </a:lnSpc>
            </a:pPr>
            <a:r>
              <a:rPr lang="en-US" sz="1600" dirty="0">
                <a:solidFill>
                  <a:schemeClr val="tx2">
                    <a:lumMod val="95000"/>
                    <a:lumOff val="5000"/>
                  </a:schemeClr>
                </a:solidFill>
              </a:rPr>
              <a:t>Data &amp; Control View</a:t>
            </a:r>
          </a:p>
        </p:txBody>
      </p:sp>
      <p:sp>
        <p:nvSpPr>
          <p:cNvPr id="11" name="TextBox 10">
            <a:extLst>
              <a:ext uri="{FF2B5EF4-FFF2-40B4-BE49-F238E27FC236}">
                <a16:creationId xmlns:a16="http://schemas.microsoft.com/office/drawing/2014/main" id="{FFF56A33-D4D7-4CB3-BB82-C577ED034290}"/>
              </a:ext>
            </a:extLst>
          </p:cNvPr>
          <p:cNvSpPr txBox="1"/>
          <p:nvPr/>
        </p:nvSpPr>
        <p:spPr>
          <a:xfrm>
            <a:off x="1595147" y="2308342"/>
            <a:ext cx="1917245" cy="267766"/>
          </a:xfrm>
          <a:prstGeom prst="rect">
            <a:avLst/>
          </a:prstGeom>
          <a:noFill/>
        </p:spPr>
        <p:txBody>
          <a:bodyPr wrap="square" rtlCol="0">
            <a:spAutoFit/>
          </a:bodyPr>
          <a:lstStyle/>
          <a:p>
            <a:pPr>
              <a:lnSpc>
                <a:spcPct val="95000"/>
              </a:lnSpc>
            </a:pPr>
            <a:r>
              <a:rPr lang="en-US" sz="1200" b="1" dirty="0">
                <a:solidFill>
                  <a:schemeClr val="bg1"/>
                </a:solidFill>
              </a:rPr>
              <a:t>Basic Vault (Non-smart)</a:t>
            </a:r>
          </a:p>
        </p:txBody>
      </p:sp>
      <p:sp>
        <p:nvSpPr>
          <p:cNvPr id="32" name="TextBox 31">
            <a:extLst>
              <a:ext uri="{FF2B5EF4-FFF2-40B4-BE49-F238E27FC236}">
                <a16:creationId xmlns:a16="http://schemas.microsoft.com/office/drawing/2014/main" id="{29675540-8477-4FE8-B7C5-9A2F8FD88DB2}"/>
              </a:ext>
            </a:extLst>
          </p:cNvPr>
          <p:cNvSpPr txBox="1"/>
          <p:nvPr/>
        </p:nvSpPr>
        <p:spPr>
          <a:xfrm>
            <a:off x="6326635" y="2315837"/>
            <a:ext cx="1586288" cy="267766"/>
          </a:xfrm>
          <a:prstGeom prst="rect">
            <a:avLst/>
          </a:prstGeom>
          <a:noFill/>
        </p:spPr>
        <p:txBody>
          <a:bodyPr wrap="square" rtlCol="0">
            <a:spAutoFit/>
          </a:bodyPr>
          <a:lstStyle/>
          <a:p>
            <a:pPr>
              <a:lnSpc>
                <a:spcPct val="95000"/>
              </a:lnSpc>
            </a:pPr>
            <a:r>
              <a:rPr lang="en-US" sz="1200" b="1" dirty="0">
                <a:solidFill>
                  <a:schemeClr val="bg1"/>
                </a:solidFill>
              </a:rPr>
              <a:t>Smart Vault </a:t>
            </a:r>
          </a:p>
        </p:txBody>
      </p:sp>
      <p:sp>
        <p:nvSpPr>
          <p:cNvPr id="36" name="TextBox 35">
            <a:extLst>
              <a:ext uri="{FF2B5EF4-FFF2-40B4-BE49-F238E27FC236}">
                <a16:creationId xmlns:a16="http://schemas.microsoft.com/office/drawing/2014/main" id="{C3AB58CA-EACF-436B-B8E8-5FE2225CC47C}"/>
              </a:ext>
            </a:extLst>
          </p:cNvPr>
          <p:cNvSpPr txBox="1"/>
          <p:nvPr/>
        </p:nvSpPr>
        <p:spPr>
          <a:xfrm>
            <a:off x="3708293" y="1264920"/>
            <a:ext cx="1288311" cy="1166858"/>
          </a:xfrm>
          <a:prstGeom prst="rect">
            <a:avLst/>
          </a:prstGeom>
          <a:noFill/>
        </p:spPr>
        <p:txBody>
          <a:bodyPr wrap="square" rtlCol="0">
            <a:spAutoFit/>
          </a:bodyPr>
          <a:lstStyle/>
          <a:p>
            <a:pPr>
              <a:lnSpc>
                <a:spcPct val="95000"/>
              </a:lnSpc>
            </a:pPr>
            <a:r>
              <a:rPr lang="en-US" sz="1400" b="1" dirty="0"/>
              <a:t>Manage documents</a:t>
            </a:r>
          </a:p>
          <a:p>
            <a:pPr lvl="0">
              <a:lnSpc>
                <a:spcPct val="95000"/>
              </a:lnSpc>
            </a:pPr>
            <a:r>
              <a:rPr lang="en-US" sz="1050" dirty="0">
                <a:solidFill>
                  <a:srgbClr val="6A737B"/>
                </a:solidFill>
              </a:rPr>
              <a:t>(expiry dates, advisor checklists, data extraction</a:t>
            </a:r>
            <a:endParaRPr lang="en-US" sz="1400" b="1" dirty="0"/>
          </a:p>
          <a:p>
            <a:pPr>
              <a:lnSpc>
                <a:spcPct val="95000"/>
              </a:lnSpc>
            </a:pPr>
            <a:endParaRPr lang="en-US" sz="1400" b="1" dirty="0"/>
          </a:p>
        </p:txBody>
      </p:sp>
      <p:sp>
        <p:nvSpPr>
          <p:cNvPr id="37" name="TextBox 36">
            <a:extLst>
              <a:ext uri="{FF2B5EF4-FFF2-40B4-BE49-F238E27FC236}">
                <a16:creationId xmlns:a16="http://schemas.microsoft.com/office/drawing/2014/main" id="{8B56AC10-DB1C-40FD-B39D-0E1B8BEAEA89}"/>
              </a:ext>
            </a:extLst>
          </p:cNvPr>
          <p:cNvSpPr txBox="1"/>
          <p:nvPr/>
        </p:nvSpPr>
        <p:spPr>
          <a:xfrm>
            <a:off x="5086695" y="1248728"/>
            <a:ext cx="1094700" cy="1013354"/>
          </a:xfrm>
          <a:prstGeom prst="rect">
            <a:avLst/>
          </a:prstGeom>
          <a:noFill/>
        </p:spPr>
        <p:txBody>
          <a:bodyPr wrap="square" rtlCol="0">
            <a:spAutoFit/>
          </a:bodyPr>
          <a:lstStyle/>
          <a:p>
            <a:pPr>
              <a:lnSpc>
                <a:spcPct val="95000"/>
              </a:lnSpc>
            </a:pPr>
            <a:r>
              <a:rPr lang="en-US" sz="1400" b="1" dirty="0"/>
              <a:t>Document advice / nudges</a:t>
            </a:r>
          </a:p>
          <a:p>
            <a:pPr>
              <a:lnSpc>
                <a:spcPct val="95000"/>
              </a:lnSpc>
            </a:pPr>
            <a:r>
              <a:rPr lang="en-US" sz="1050" dirty="0"/>
              <a:t>(benefits explanation)</a:t>
            </a:r>
            <a:endParaRPr lang="en-US" sz="1400" dirty="0"/>
          </a:p>
        </p:txBody>
      </p:sp>
      <p:cxnSp>
        <p:nvCxnSpPr>
          <p:cNvPr id="13" name="Straight Connector 12">
            <a:extLst>
              <a:ext uri="{FF2B5EF4-FFF2-40B4-BE49-F238E27FC236}">
                <a16:creationId xmlns:a16="http://schemas.microsoft.com/office/drawing/2014/main" id="{120CA934-08F9-485C-BED9-227FE55D1873}"/>
              </a:ext>
            </a:extLst>
          </p:cNvPr>
          <p:cNvCxnSpPr>
            <a:cxnSpLocks/>
          </p:cNvCxnSpPr>
          <p:nvPr/>
        </p:nvCxnSpPr>
        <p:spPr>
          <a:xfrm>
            <a:off x="4995616" y="1722597"/>
            <a:ext cx="0" cy="838838"/>
          </a:xfrm>
          <a:prstGeom prst="line">
            <a:avLst/>
          </a:prstGeom>
          <a:ln w="2540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5B09B3A-B37B-48FE-B875-3AE70DA15384}"/>
              </a:ext>
            </a:extLst>
          </p:cNvPr>
          <p:cNvCxnSpPr>
            <a:cxnSpLocks/>
          </p:cNvCxnSpPr>
          <p:nvPr/>
        </p:nvCxnSpPr>
        <p:spPr>
          <a:xfrm>
            <a:off x="8813471" y="1685289"/>
            <a:ext cx="0" cy="876146"/>
          </a:xfrm>
          <a:prstGeom prst="line">
            <a:avLst/>
          </a:prstGeom>
          <a:ln w="2540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347185C-3667-429E-B435-A401F0B58888}"/>
              </a:ext>
            </a:extLst>
          </p:cNvPr>
          <p:cNvCxnSpPr/>
          <p:nvPr/>
        </p:nvCxnSpPr>
        <p:spPr>
          <a:xfrm>
            <a:off x="10421926" y="1736190"/>
            <a:ext cx="0" cy="555171"/>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C2C1335-568D-49B1-A6F4-10252887185C}"/>
              </a:ext>
            </a:extLst>
          </p:cNvPr>
          <p:cNvCxnSpPr/>
          <p:nvPr/>
        </p:nvCxnSpPr>
        <p:spPr>
          <a:xfrm>
            <a:off x="6149849" y="1748382"/>
            <a:ext cx="0" cy="555171"/>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DE7985D-5ECE-4810-AD99-91385D5D0628}"/>
              </a:ext>
            </a:extLst>
          </p:cNvPr>
          <p:cNvSpPr txBox="1"/>
          <p:nvPr/>
        </p:nvSpPr>
        <p:spPr>
          <a:xfrm>
            <a:off x="9024030" y="2303553"/>
            <a:ext cx="3517944" cy="267766"/>
          </a:xfrm>
          <a:prstGeom prst="rect">
            <a:avLst/>
          </a:prstGeom>
          <a:noFill/>
        </p:spPr>
        <p:txBody>
          <a:bodyPr wrap="square" rtlCol="0">
            <a:spAutoFit/>
          </a:bodyPr>
          <a:lstStyle/>
          <a:p>
            <a:pPr>
              <a:lnSpc>
                <a:spcPct val="95000"/>
              </a:lnSpc>
            </a:pPr>
            <a:r>
              <a:rPr lang="en-US" sz="1200" b="1" dirty="0">
                <a:solidFill>
                  <a:schemeClr val="bg1"/>
                </a:solidFill>
              </a:rPr>
              <a:t>Optional Advanced Features (Wealth)</a:t>
            </a:r>
          </a:p>
        </p:txBody>
      </p:sp>
      <p:sp>
        <p:nvSpPr>
          <p:cNvPr id="49" name="TextBox 48">
            <a:extLst>
              <a:ext uri="{FF2B5EF4-FFF2-40B4-BE49-F238E27FC236}">
                <a16:creationId xmlns:a16="http://schemas.microsoft.com/office/drawing/2014/main" id="{21969D4C-A8FF-47C7-9E3B-028CBF19E853}"/>
              </a:ext>
            </a:extLst>
          </p:cNvPr>
          <p:cNvSpPr txBox="1"/>
          <p:nvPr/>
        </p:nvSpPr>
        <p:spPr>
          <a:xfrm>
            <a:off x="740845" y="5565930"/>
            <a:ext cx="4471179" cy="413959"/>
          </a:xfrm>
          <a:prstGeom prst="rect">
            <a:avLst/>
          </a:prstGeom>
          <a:noFill/>
        </p:spPr>
        <p:txBody>
          <a:bodyPr wrap="square" rtlCol="0">
            <a:spAutoFit/>
          </a:bodyPr>
          <a:lstStyle/>
          <a:p>
            <a:pPr marL="285750" indent="-285750">
              <a:lnSpc>
                <a:spcPct val="95000"/>
              </a:lnSpc>
              <a:buFont typeface="Arial" panose="020B0604020202020204" pitchFamily="34" charset="0"/>
              <a:buChar char="•"/>
            </a:pPr>
            <a:r>
              <a:rPr lang="en-US" sz="1100" dirty="0">
                <a:solidFill>
                  <a:schemeClr val="tx1">
                    <a:lumMod val="60000"/>
                    <a:lumOff val="40000"/>
                  </a:schemeClr>
                </a:solidFill>
              </a:rPr>
              <a:t>Vendor POC with &lt;5000 customers (4-6 months)</a:t>
            </a:r>
          </a:p>
          <a:p>
            <a:pPr marL="285750" indent="-285750">
              <a:lnSpc>
                <a:spcPct val="95000"/>
              </a:lnSpc>
              <a:buFont typeface="Arial" panose="020B0604020202020204" pitchFamily="34" charset="0"/>
              <a:buChar char="•"/>
            </a:pPr>
            <a:r>
              <a:rPr lang="en-US" sz="1100" dirty="0">
                <a:solidFill>
                  <a:schemeClr val="tx1">
                    <a:lumMod val="60000"/>
                    <a:lumOff val="40000"/>
                  </a:schemeClr>
                </a:solidFill>
              </a:rPr>
              <a:t>Parallel planning for broader roll-out (upon successful POC</a:t>
            </a:r>
            <a:r>
              <a:rPr lang="en-US" sz="1100" dirty="0">
                <a:solidFill>
                  <a:schemeClr val="bg2">
                    <a:lumMod val="75000"/>
                  </a:schemeClr>
                </a:solidFill>
              </a:rPr>
              <a:t>)</a:t>
            </a:r>
          </a:p>
        </p:txBody>
      </p:sp>
      <p:sp>
        <p:nvSpPr>
          <p:cNvPr id="50" name="TextBox 49">
            <a:extLst>
              <a:ext uri="{FF2B5EF4-FFF2-40B4-BE49-F238E27FC236}">
                <a16:creationId xmlns:a16="http://schemas.microsoft.com/office/drawing/2014/main" id="{C009C397-6BD7-4D53-8239-F7D6793D86E6}"/>
              </a:ext>
            </a:extLst>
          </p:cNvPr>
          <p:cNvSpPr txBox="1"/>
          <p:nvPr/>
        </p:nvSpPr>
        <p:spPr>
          <a:xfrm>
            <a:off x="6341901" y="1256587"/>
            <a:ext cx="1345149" cy="1013354"/>
          </a:xfrm>
          <a:prstGeom prst="rect">
            <a:avLst/>
          </a:prstGeom>
          <a:noFill/>
        </p:spPr>
        <p:txBody>
          <a:bodyPr wrap="square" rtlCol="0">
            <a:spAutoFit/>
          </a:bodyPr>
          <a:lstStyle/>
          <a:p>
            <a:pPr>
              <a:lnSpc>
                <a:spcPct val="95000"/>
              </a:lnSpc>
            </a:pPr>
            <a:r>
              <a:rPr lang="en-US" sz="1400" b="1" dirty="0"/>
              <a:t>Automated document delivery </a:t>
            </a:r>
          </a:p>
          <a:p>
            <a:pPr>
              <a:lnSpc>
                <a:spcPct val="95000"/>
              </a:lnSpc>
            </a:pPr>
            <a:r>
              <a:rPr lang="en-US" sz="1050" dirty="0"/>
              <a:t>(tax docs, account onboarding docs)</a:t>
            </a:r>
            <a:endParaRPr lang="en-US" sz="1400" dirty="0"/>
          </a:p>
        </p:txBody>
      </p:sp>
      <p:cxnSp>
        <p:nvCxnSpPr>
          <p:cNvPr id="51" name="Straight Connector 50">
            <a:extLst>
              <a:ext uri="{FF2B5EF4-FFF2-40B4-BE49-F238E27FC236}">
                <a16:creationId xmlns:a16="http://schemas.microsoft.com/office/drawing/2014/main" id="{549D3DDD-35B8-4DA1-B581-A8E8E677ABF6}"/>
              </a:ext>
            </a:extLst>
          </p:cNvPr>
          <p:cNvCxnSpPr/>
          <p:nvPr/>
        </p:nvCxnSpPr>
        <p:spPr>
          <a:xfrm>
            <a:off x="7632795" y="1748382"/>
            <a:ext cx="0" cy="555171"/>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40A37E1-EC03-4155-BCED-B8262E1E33C6}"/>
              </a:ext>
            </a:extLst>
          </p:cNvPr>
          <p:cNvSpPr txBox="1"/>
          <p:nvPr/>
        </p:nvSpPr>
        <p:spPr>
          <a:xfrm>
            <a:off x="5212024" y="5629229"/>
            <a:ext cx="3507760" cy="428579"/>
          </a:xfrm>
          <a:prstGeom prst="rect">
            <a:avLst/>
          </a:prstGeom>
          <a:noFill/>
        </p:spPr>
        <p:txBody>
          <a:bodyPr wrap="square" rtlCol="0">
            <a:spAutoFit/>
          </a:bodyPr>
          <a:lstStyle/>
          <a:p>
            <a:pPr marL="171450" indent="-171450">
              <a:lnSpc>
                <a:spcPct val="95000"/>
              </a:lnSpc>
              <a:buFont typeface="Arial" panose="020B0604020202020204" pitchFamily="34" charset="0"/>
              <a:buChar char="•"/>
            </a:pPr>
            <a:r>
              <a:rPr lang="en-US" sz="1100" dirty="0">
                <a:solidFill>
                  <a:schemeClr val="tx1">
                    <a:lumMod val="60000"/>
                    <a:lumOff val="40000"/>
                  </a:schemeClr>
                </a:solidFill>
              </a:rPr>
              <a:t>Build smart features OR add vendor integrations</a:t>
            </a:r>
          </a:p>
          <a:p>
            <a:pPr marL="171450" indent="-171450">
              <a:lnSpc>
                <a:spcPct val="95000"/>
              </a:lnSpc>
              <a:buFont typeface="Arial" panose="020B0604020202020204" pitchFamily="34" charset="0"/>
              <a:buChar char="•"/>
            </a:pPr>
            <a:endParaRPr lang="en-US" sz="1200" dirty="0">
              <a:solidFill>
                <a:schemeClr val="bg2">
                  <a:lumMod val="75000"/>
                </a:schemeClr>
              </a:solidFill>
            </a:endParaRPr>
          </a:p>
        </p:txBody>
      </p:sp>
      <p:sp>
        <p:nvSpPr>
          <p:cNvPr id="56" name="Rectangle 55">
            <a:extLst>
              <a:ext uri="{FF2B5EF4-FFF2-40B4-BE49-F238E27FC236}">
                <a16:creationId xmlns:a16="http://schemas.microsoft.com/office/drawing/2014/main" id="{E57B9FBB-FE66-4BA9-A76E-10E21160D5CD}"/>
              </a:ext>
            </a:extLst>
          </p:cNvPr>
          <p:cNvSpPr/>
          <p:nvPr/>
        </p:nvSpPr>
        <p:spPr>
          <a:xfrm>
            <a:off x="5067708" y="5381725"/>
            <a:ext cx="1737976" cy="267766"/>
          </a:xfrm>
          <a:prstGeom prst="rect">
            <a:avLst/>
          </a:prstGeom>
        </p:spPr>
        <p:txBody>
          <a:bodyPr wrap="none">
            <a:spAutoFit/>
          </a:bodyPr>
          <a:lstStyle/>
          <a:p>
            <a:pPr>
              <a:lnSpc>
                <a:spcPct val="95000"/>
              </a:lnSpc>
            </a:pPr>
            <a:r>
              <a:rPr lang="en-US" sz="1200" b="1" dirty="0"/>
              <a:t>Commence Q3 F2022</a:t>
            </a:r>
          </a:p>
        </p:txBody>
      </p:sp>
      <p:sp>
        <p:nvSpPr>
          <p:cNvPr id="58" name="TextBox 57">
            <a:extLst>
              <a:ext uri="{FF2B5EF4-FFF2-40B4-BE49-F238E27FC236}">
                <a16:creationId xmlns:a16="http://schemas.microsoft.com/office/drawing/2014/main" id="{6C5A4089-D25D-404E-850F-00A9DCF00318}"/>
              </a:ext>
            </a:extLst>
          </p:cNvPr>
          <p:cNvSpPr txBox="1"/>
          <p:nvPr/>
        </p:nvSpPr>
        <p:spPr>
          <a:xfrm>
            <a:off x="8840951" y="5640438"/>
            <a:ext cx="3153954" cy="413959"/>
          </a:xfrm>
          <a:prstGeom prst="rect">
            <a:avLst/>
          </a:prstGeom>
          <a:noFill/>
        </p:spPr>
        <p:txBody>
          <a:bodyPr wrap="square" rtlCol="0">
            <a:spAutoFit/>
          </a:bodyPr>
          <a:lstStyle/>
          <a:p>
            <a:pPr marL="171450" indent="-171450">
              <a:lnSpc>
                <a:spcPct val="95000"/>
              </a:lnSpc>
              <a:buFont typeface="Arial" panose="020B0604020202020204" pitchFamily="34" charset="0"/>
              <a:buChar char="•"/>
            </a:pPr>
            <a:r>
              <a:rPr lang="en-US" sz="1100" dirty="0">
                <a:solidFill>
                  <a:schemeClr val="tx1">
                    <a:lumMod val="60000"/>
                    <a:lumOff val="40000"/>
                  </a:schemeClr>
                </a:solidFill>
              </a:rPr>
              <a:t>Add vendor integrations to enable advanced feature set OR specialized vendor</a:t>
            </a:r>
          </a:p>
        </p:txBody>
      </p:sp>
      <p:sp>
        <p:nvSpPr>
          <p:cNvPr id="59" name="Rectangle 58">
            <a:extLst>
              <a:ext uri="{FF2B5EF4-FFF2-40B4-BE49-F238E27FC236}">
                <a16:creationId xmlns:a16="http://schemas.microsoft.com/office/drawing/2014/main" id="{A66D64B0-D5A7-4BA6-81EF-8C0D39E28093}"/>
              </a:ext>
            </a:extLst>
          </p:cNvPr>
          <p:cNvSpPr/>
          <p:nvPr/>
        </p:nvSpPr>
        <p:spPr>
          <a:xfrm>
            <a:off x="8963871" y="5390278"/>
            <a:ext cx="2719462" cy="267766"/>
          </a:xfrm>
          <a:prstGeom prst="rect">
            <a:avLst/>
          </a:prstGeom>
        </p:spPr>
        <p:txBody>
          <a:bodyPr wrap="none">
            <a:spAutoFit/>
          </a:bodyPr>
          <a:lstStyle/>
          <a:p>
            <a:pPr>
              <a:lnSpc>
                <a:spcPct val="95000"/>
              </a:lnSpc>
            </a:pPr>
            <a:r>
              <a:rPr lang="en-US" sz="1200" b="1" dirty="0"/>
              <a:t>TBD - Optional for High Net Worth </a:t>
            </a:r>
          </a:p>
        </p:txBody>
      </p:sp>
      <p:sp>
        <p:nvSpPr>
          <p:cNvPr id="60" name="Rectangle 59">
            <a:extLst>
              <a:ext uri="{FF2B5EF4-FFF2-40B4-BE49-F238E27FC236}">
                <a16:creationId xmlns:a16="http://schemas.microsoft.com/office/drawing/2014/main" id="{D09B2706-E190-4691-9F5B-6EA108C4DA0E}"/>
              </a:ext>
            </a:extLst>
          </p:cNvPr>
          <p:cNvSpPr/>
          <p:nvPr/>
        </p:nvSpPr>
        <p:spPr>
          <a:xfrm>
            <a:off x="97245" y="1200421"/>
            <a:ext cx="4876123" cy="500442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3" name="Rectangle 62">
            <a:extLst>
              <a:ext uri="{FF2B5EF4-FFF2-40B4-BE49-F238E27FC236}">
                <a16:creationId xmlns:a16="http://schemas.microsoft.com/office/drawing/2014/main" id="{A9D3EC71-3F43-4DB7-9F73-A2213AEA26DB}"/>
              </a:ext>
            </a:extLst>
          </p:cNvPr>
          <p:cNvSpPr/>
          <p:nvPr/>
        </p:nvSpPr>
        <p:spPr>
          <a:xfrm>
            <a:off x="5017838" y="1201107"/>
            <a:ext cx="3772798" cy="498253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4" name="Rectangle 63">
            <a:extLst>
              <a:ext uri="{FF2B5EF4-FFF2-40B4-BE49-F238E27FC236}">
                <a16:creationId xmlns:a16="http://schemas.microsoft.com/office/drawing/2014/main" id="{CB094D33-7E1F-4239-B53A-394240D1F022}"/>
              </a:ext>
            </a:extLst>
          </p:cNvPr>
          <p:cNvSpPr/>
          <p:nvPr/>
        </p:nvSpPr>
        <p:spPr>
          <a:xfrm>
            <a:off x="8841254" y="1203898"/>
            <a:ext cx="3282917" cy="49797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66" name="Straight Connector 65">
            <a:extLst>
              <a:ext uri="{FF2B5EF4-FFF2-40B4-BE49-F238E27FC236}">
                <a16:creationId xmlns:a16="http://schemas.microsoft.com/office/drawing/2014/main" id="{B01BF683-9416-4DBD-87B9-5607A895D9C2}"/>
              </a:ext>
            </a:extLst>
          </p:cNvPr>
          <p:cNvCxnSpPr>
            <a:cxnSpLocks/>
          </p:cNvCxnSpPr>
          <p:nvPr/>
        </p:nvCxnSpPr>
        <p:spPr>
          <a:xfrm>
            <a:off x="116698" y="5031688"/>
            <a:ext cx="4867558" cy="10740"/>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18BB4-3BE0-496F-B7B6-393F8817AC9B}"/>
              </a:ext>
            </a:extLst>
          </p:cNvPr>
          <p:cNvCxnSpPr>
            <a:cxnSpLocks/>
          </p:cNvCxnSpPr>
          <p:nvPr/>
        </p:nvCxnSpPr>
        <p:spPr>
          <a:xfrm>
            <a:off x="5084475" y="5042428"/>
            <a:ext cx="3772798" cy="0"/>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F20F08D-C578-4F11-B0EE-4CD0C38C6846}"/>
              </a:ext>
            </a:extLst>
          </p:cNvPr>
          <p:cNvSpPr/>
          <p:nvPr/>
        </p:nvSpPr>
        <p:spPr>
          <a:xfrm>
            <a:off x="169383" y="4054784"/>
            <a:ext cx="4696531" cy="925638"/>
          </a:xfrm>
          <a:prstGeom prst="rect">
            <a:avLst/>
          </a:prstGeom>
        </p:spPr>
        <p:txBody>
          <a:bodyPr wrap="square">
            <a:spAutoFit/>
          </a:bodyPr>
          <a:lstStyle/>
          <a:p>
            <a:pPr marL="171450" indent="-171450">
              <a:lnSpc>
                <a:spcPct val="95000"/>
              </a:lnSpc>
              <a:buFont typeface="Wingdings" panose="05000000000000000000" pitchFamily="2" charset="2"/>
              <a:buChar char="q"/>
            </a:pPr>
            <a:r>
              <a:rPr lang="en-US" sz="1200" dirty="0"/>
              <a:t>Client driven granular permissions at file, folder, and entity level</a:t>
            </a:r>
          </a:p>
          <a:p>
            <a:pPr marL="628650" lvl="1" indent="-171450">
              <a:lnSpc>
                <a:spcPct val="95000"/>
              </a:lnSpc>
              <a:buFont typeface="Arial" panose="020B0604020202020204" pitchFamily="34" charset="0"/>
              <a:buChar char="•"/>
            </a:pPr>
            <a:r>
              <a:rPr lang="en-US" sz="1050" dirty="0">
                <a:solidFill>
                  <a:schemeClr val="bg1">
                    <a:lumMod val="65000"/>
                  </a:schemeClr>
                </a:solidFill>
              </a:rPr>
              <a:t>Time bound OR persistent access</a:t>
            </a:r>
          </a:p>
          <a:p>
            <a:pPr marL="628650" lvl="1" indent="-171450">
              <a:lnSpc>
                <a:spcPct val="95000"/>
              </a:lnSpc>
              <a:buFont typeface="Arial" panose="020B0604020202020204" pitchFamily="34" charset="0"/>
              <a:buChar char="•"/>
            </a:pPr>
            <a:r>
              <a:rPr lang="en-US" sz="1050" dirty="0">
                <a:solidFill>
                  <a:schemeClr val="bg1">
                    <a:lumMod val="65000"/>
                  </a:schemeClr>
                </a:solidFill>
              </a:rPr>
              <a:t>Read-only vs download</a:t>
            </a:r>
          </a:p>
          <a:p>
            <a:pPr marL="171450" indent="-171450">
              <a:lnSpc>
                <a:spcPct val="95000"/>
              </a:lnSpc>
              <a:buFont typeface="Wingdings" panose="05000000000000000000" pitchFamily="2" charset="2"/>
              <a:buChar char="q"/>
            </a:pPr>
            <a:r>
              <a:rPr lang="en-US" sz="1200" dirty="0"/>
              <a:t>Grant access via email address or Connect ID (future)</a:t>
            </a:r>
          </a:p>
          <a:p>
            <a:pPr marL="171450" indent="-171450">
              <a:lnSpc>
                <a:spcPct val="95000"/>
              </a:lnSpc>
              <a:buFont typeface="Wingdings" panose="05000000000000000000" pitchFamily="2" charset="2"/>
              <a:buChar char="q"/>
            </a:pPr>
            <a:r>
              <a:rPr lang="en-US" sz="1200" dirty="0"/>
              <a:t>Share with family, external service provider, and TD</a:t>
            </a:r>
          </a:p>
        </p:txBody>
      </p:sp>
      <p:sp>
        <p:nvSpPr>
          <p:cNvPr id="81" name="Rectangle 80">
            <a:extLst>
              <a:ext uri="{FF2B5EF4-FFF2-40B4-BE49-F238E27FC236}">
                <a16:creationId xmlns:a16="http://schemas.microsoft.com/office/drawing/2014/main" id="{8BA7A085-1AF2-48D3-9809-CC240009264A}"/>
              </a:ext>
            </a:extLst>
          </p:cNvPr>
          <p:cNvSpPr/>
          <p:nvPr/>
        </p:nvSpPr>
        <p:spPr>
          <a:xfrm>
            <a:off x="5035679" y="3978441"/>
            <a:ext cx="3856131" cy="1232645"/>
          </a:xfrm>
          <a:prstGeom prst="rect">
            <a:avLst/>
          </a:prstGeom>
        </p:spPr>
        <p:txBody>
          <a:bodyPr wrap="square">
            <a:spAutoFit/>
          </a:bodyPr>
          <a:lstStyle/>
          <a:p>
            <a:pPr marL="171450" indent="-171450">
              <a:lnSpc>
                <a:spcPct val="95000"/>
              </a:lnSpc>
              <a:buFont typeface="Wingdings" panose="05000000000000000000" pitchFamily="2" charset="2"/>
              <a:buChar char="q"/>
            </a:pPr>
            <a:r>
              <a:rPr lang="en-US" sz="1200" dirty="0"/>
              <a:t>Customer can grant permission to TD to enable smart vault  (opt-in / out) </a:t>
            </a:r>
          </a:p>
          <a:p>
            <a:pPr marL="628650" lvl="1" indent="-171450">
              <a:lnSpc>
                <a:spcPct val="95000"/>
              </a:lnSpc>
              <a:buFont typeface="Wingdings" panose="05000000000000000000" pitchFamily="2" charset="2"/>
              <a:buChar char="q"/>
            </a:pPr>
            <a:r>
              <a:rPr lang="en-US" sz="1050" dirty="0">
                <a:solidFill>
                  <a:schemeClr val="bg1">
                    <a:lumMod val="65000"/>
                  </a:schemeClr>
                </a:solidFill>
              </a:rPr>
              <a:t>Document advice / nudges (i.e., benefits explanation)</a:t>
            </a:r>
          </a:p>
          <a:p>
            <a:pPr marL="628650" lvl="1" indent="-171450">
              <a:lnSpc>
                <a:spcPct val="95000"/>
              </a:lnSpc>
              <a:buFont typeface="Wingdings" panose="05000000000000000000" pitchFamily="2" charset="2"/>
              <a:buChar char="q"/>
            </a:pPr>
            <a:r>
              <a:rPr lang="en-US" sz="1050" dirty="0">
                <a:solidFill>
                  <a:schemeClr val="bg1">
                    <a:lumMod val="65000"/>
                  </a:schemeClr>
                </a:solidFill>
              </a:rPr>
              <a:t>Automated document delivery service (integration with </a:t>
            </a:r>
            <a:r>
              <a:rPr lang="en-US" sz="1050" dirty="0" err="1">
                <a:solidFill>
                  <a:schemeClr val="bg1">
                    <a:lumMod val="65000"/>
                  </a:schemeClr>
                </a:solidFill>
              </a:rPr>
              <a:t>webroker</a:t>
            </a:r>
            <a:r>
              <a:rPr lang="en-US" sz="1050" dirty="0">
                <a:solidFill>
                  <a:schemeClr val="bg1">
                    <a:lumMod val="65000"/>
                  </a:schemeClr>
                </a:solidFill>
              </a:rPr>
              <a:t>, salesforce, </a:t>
            </a:r>
            <a:r>
              <a:rPr lang="en-US" sz="1050" dirty="0" err="1">
                <a:solidFill>
                  <a:schemeClr val="bg1">
                    <a:lumMod val="65000"/>
                  </a:schemeClr>
                </a:solidFill>
              </a:rPr>
              <a:t>easyweb</a:t>
            </a:r>
            <a:r>
              <a:rPr lang="en-US" sz="1050" dirty="0">
                <a:solidFill>
                  <a:schemeClr val="bg1">
                    <a:lumMod val="65000"/>
                  </a:schemeClr>
                </a:solidFill>
              </a:rPr>
              <a:t>)</a:t>
            </a:r>
          </a:p>
          <a:p>
            <a:pPr marL="171450" indent="-171450">
              <a:lnSpc>
                <a:spcPct val="95000"/>
              </a:lnSpc>
              <a:buFont typeface="Wingdings" panose="05000000000000000000" pitchFamily="2" charset="2"/>
              <a:buChar char="q"/>
            </a:pPr>
            <a:endParaRPr lang="en-US" sz="1200" dirty="0"/>
          </a:p>
        </p:txBody>
      </p:sp>
      <p:sp>
        <p:nvSpPr>
          <p:cNvPr id="82" name="Rectangle 81">
            <a:extLst>
              <a:ext uri="{FF2B5EF4-FFF2-40B4-BE49-F238E27FC236}">
                <a16:creationId xmlns:a16="http://schemas.microsoft.com/office/drawing/2014/main" id="{2936FFC8-8BDF-4D70-9489-768369D97337}"/>
              </a:ext>
            </a:extLst>
          </p:cNvPr>
          <p:cNvSpPr/>
          <p:nvPr/>
        </p:nvSpPr>
        <p:spPr>
          <a:xfrm>
            <a:off x="8859734" y="3991138"/>
            <a:ext cx="3332266" cy="947567"/>
          </a:xfrm>
          <a:prstGeom prst="rect">
            <a:avLst/>
          </a:prstGeom>
        </p:spPr>
        <p:txBody>
          <a:bodyPr wrap="square">
            <a:spAutoFit/>
          </a:bodyPr>
          <a:lstStyle/>
          <a:p>
            <a:pPr marL="171450" indent="-171450">
              <a:lnSpc>
                <a:spcPct val="95000"/>
              </a:lnSpc>
              <a:buFont typeface="Wingdings" panose="05000000000000000000" pitchFamily="2" charset="2"/>
              <a:buChar char="q"/>
            </a:pPr>
            <a:r>
              <a:rPr lang="en-US" sz="1200" dirty="0"/>
              <a:t>Optional permission to account aggregation</a:t>
            </a:r>
          </a:p>
          <a:p>
            <a:pPr marL="628650" lvl="1" indent="-171450">
              <a:lnSpc>
                <a:spcPct val="95000"/>
              </a:lnSpc>
              <a:buFont typeface="Wingdings" panose="05000000000000000000" pitchFamily="2" charset="2"/>
              <a:buChar char="q"/>
            </a:pPr>
            <a:r>
              <a:rPr lang="en-US" sz="1050" dirty="0">
                <a:solidFill>
                  <a:schemeClr val="bg1">
                    <a:lumMod val="65000"/>
                  </a:schemeClr>
                </a:solidFill>
              </a:rPr>
              <a:t>Aggregator driven account 360 view</a:t>
            </a:r>
          </a:p>
          <a:p>
            <a:pPr marL="628650" lvl="1" indent="-171450">
              <a:lnSpc>
                <a:spcPct val="95000"/>
              </a:lnSpc>
              <a:buFont typeface="Wingdings" panose="05000000000000000000" pitchFamily="2" charset="2"/>
              <a:buChar char="q"/>
            </a:pPr>
            <a:endParaRPr lang="en-US" sz="1200" dirty="0"/>
          </a:p>
          <a:p>
            <a:pPr marL="171450" indent="-171450">
              <a:lnSpc>
                <a:spcPct val="95000"/>
              </a:lnSpc>
              <a:buFont typeface="Wingdings" panose="05000000000000000000" pitchFamily="2" charset="2"/>
              <a:buChar char="q"/>
            </a:pPr>
            <a:r>
              <a:rPr lang="en-US" sz="1200" dirty="0"/>
              <a:t>Advanced entity level permissioning</a:t>
            </a:r>
          </a:p>
          <a:p>
            <a:pPr marL="171450" indent="-171450">
              <a:lnSpc>
                <a:spcPct val="95000"/>
              </a:lnSpc>
              <a:buFont typeface="Wingdings" panose="05000000000000000000" pitchFamily="2" charset="2"/>
              <a:buChar char="q"/>
            </a:pPr>
            <a:endParaRPr lang="en-US" sz="1200" dirty="0"/>
          </a:p>
        </p:txBody>
      </p:sp>
      <p:sp>
        <p:nvSpPr>
          <p:cNvPr id="43" name="TextBox 42">
            <a:extLst>
              <a:ext uri="{FF2B5EF4-FFF2-40B4-BE49-F238E27FC236}">
                <a16:creationId xmlns:a16="http://schemas.microsoft.com/office/drawing/2014/main" id="{C0C46C16-7719-478A-B55F-BA2568FC8732}"/>
              </a:ext>
            </a:extLst>
          </p:cNvPr>
          <p:cNvSpPr txBox="1"/>
          <p:nvPr/>
        </p:nvSpPr>
        <p:spPr>
          <a:xfrm>
            <a:off x="110270" y="5053460"/>
            <a:ext cx="2844214" cy="326243"/>
          </a:xfrm>
          <a:prstGeom prst="rect">
            <a:avLst/>
          </a:prstGeom>
          <a:solidFill>
            <a:schemeClr val="bg2">
              <a:lumMod val="60000"/>
              <a:lumOff val="40000"/>
            </a:schemeClr>
          </a:solidFill>
        </p:spPr>
        <p:txBody>
          <a:bodyPr wrap="square" rtlCol="0">
            <a:spAutoFit/>
          </a:bodyPr>
          <a:lstStyle/>
          <a:p>
            <a:pPr>
              <a:lnSpc>
                <a:spcPct val="95000"/>
              </a:lnSpc>
            </a:pPr>
            <a:r>
              <a:rPr lang="en-US" sz="1600" dirty="0">
                <a:solidFill>
                  <a:schemeClr val="tx2">
                    <a:lumMod val="95000"/>
                    <a:lumOff val="5000"/>
                  </a:schemeClr>
                </a:solidFill>
              </a:rPr>
              <a:t>Implementation View</a:t>
            </a:r>
          </a:p>
        </p:txBody>
      </p:sp>
      <p:sp>
        <p:nvSpPr>
          <p:cNvPr id="44" name="Rectangle 43">
            <a:extLst>
              <a:ext uri="{FF2B5EF4-FFF2-40B4-BE49-F238E27FC236}">
                <a16:creationId xmlns:a16="http://schemas.microsoft.com/office/drawing/2014/main" id="{DF7633EF-07EF-446B-9BF5-BBF5F1F31128}"/>
              </a:ext>
            </a:extLst>
          </p:cNvPr>
          <p:cNvSpPr/>
          <p:nvPr/>
        </p:nvSpPr>
        <p:spPr>
          <a:xfrm>
            <a:off x="371027" y="5393770"/>
            <a:ext cx="1737976" cy="267766"/>
          </a:xfrm>
          <a:prstGeom prst="rect">
            <a:avLst/>
          </a:prstGeom>
        </p:spPr>
        <p:txBody>
          <a:bodyPr wrap="none">
            <a:spAutoFit/>
          </a:bodyPr>
          <a:lstStyle/>
          <a:p>
            <a:pPr>
              <a:lnSpc>
                <a:spcPct val="95000"/>
              </a:lnSpc>
            </a:pPr>
            <a:r>
              <a:rPr lang="en-US" sz="1200" b="1" dirty="0"/>
              <a:t>Commence Q4 F2021</a:t>
            </a:r>
          </a:p>
        </p:txBody>
      </p:sp>
      <p:cxnSp>
        <p:nvCxnSpPr>
          <p:cNvPr id="46" name="Straight Connector 45">
            <a:extLst>
              <a:ext uri="{FF2B5EF4-FFF2-40B4-BE49-F238E27FC236}">
                <a16:creationId xmlns:a16="http://schemas.microsoft.com/office/drawing/2014/main" id="{07413267-E8B0-44DE-9456-F357767392B7}"/>
              </a:ext>
            </a:extLst>
          </p:cNvPr>
          <p:cNvCxnSpPr>
            <a:cxnSpLocks/>
          </p:cNvCxnSpPr>
          <p:nvPr/>
        </p:nvCxnSpPr>
        <p:spPr>
          <a:xfrm>
            <a:off x="8818418" y="5040878"/>
            <a:ext cx="3261945" cy="5151"/>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C4286F1-56ED-4290-83A0-296D2B930E61}"/>
              </a:ext>
            </a:extLst>
          </p:cNvPr>
          <p:cNvCxnSpPr>
            <a:cxnSpLocks/>
            <a:endCxn id="64" idx="3"/>
          </p:cNvCxnSpPr>
          <p:nvPr/>
        </p:nvCxnSpPr>
        <p:spPr>
          <a:xfrm>
            <a:off x="8855880" y="3685856"/>
            <a:ext cx="3268291" cy="7914"/>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6EE6B49-993C-4F9E-B86C-902DB8247C74}"/>
              </a:ext>
            </a:extLst>
          </p:cNvPr>
          <p:cNvCxnSpPr>
            <a:cxnSpLocks/>
          </p:cNvCxnSpPr>
          <p:nvPr/>
        </p:nvCxnSpPr>
        <p:spPr>
          <a:xfrm>
            <a:off x="5038612" y="3685862"/>
            <a:ext cx="3772798" cy="0"/>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A3EB194-99F4-4968-9FBD-D3AC5B7DA76F}"/>
              </a:ext>
            </a:extLst>
          </p:cNvPr>
          <p:cNvCxnSpPr>
            <a:cxnSpLocks/>
          </p:cNvCxnSpPr>
          <p:nvPr/>
        </p:nvCxnSpPr>
        <p:spPr>
          <a:xfrm>
            <a:off x="96248" y="3688843"/>
            <a:ext cx="4876123" cy="0"/>
          </a:xfrm>
          <a:prstGeom prst="line">
            <a:avLst/>
          </a:prstGeom>
          <a:ln>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9218" name="Picture 2" descr="TD Canada Trust - Skymark Place">
            <a:extLst>
              <a:ext uri="{FF2B5EF4-FFF2-40B4-BE49-F238E27FC236}">
                <a16:creationId xmlns:a16="http://schemas.microsoft.com/office/drawing/2014/main" id="{3F55C9EE-7742-4F61-BA56-8ADBA8642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88" y="2756236"/>
            <a:ext cx="1163056" cy="22261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IBA Toronto Chapter - TD Wealth – Business Architecture &amp; Business  Analysis - Exclusive Recruiting Event - 1-Feb">
            <a:extLst>
              <a:ext uri="{FF2B5EF4-FFF2-40B4-BE49-F238E27FC236}">
                <a16:creationId xmlns:a16="http://schemas.microsoft.com/office/drawing/2014/main" id="{47567683-ED4A-4AC6-82E6-4F15B03E5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537" y="2636198"/>
            <a:ext cx="1456065" cy="482859"/>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84358D4C-521B-4B20-9A1B-31D96D3F6F59}"/>
              </a:ext>
            </a:extLst>
          </p:cNvPr>
          <p:cNvSpPr txBox="1"/>
          <p:nvPr/>
        </p:nvSpPr>
        <p:spPr>
          <a:xfrm>
            <a:off x="3301033" y="2927955"/>
            <a:ext cx="1456066" cy="618631"/>
          </a:xfrm>
          <a:prstGeom prst="rect">
            <a:avLst/>
          </a:prstGeom>
          <a:noFill/>
        </p:spPr>
        <p:txBody>
          <a:bodyPr wrap="square" rtlCol="0">
            <a:spAutoFit/>
          </a:bodyPr>
          <a:lstStyle/>
          <a:p>
            <a:pPr marL="171450" indent="-171450">
              <a:lnSpc>
                <a:spcPct val="95000"/>
              </a:lnSpc>
              <a:buFont typeface="Arial" panose="020B0604020202020204" pitchFamily="34" charset="0"/>
              <a:buChar char="•"/>
            </a:pPr>
            <a:r>
              <a:rPr lang="en-US" sz="900" b="1" dirty="0">
                <a:solidFill>
                  <a:schemeClr val="tx1">
                    <a:lumMod val="50000"/>
                  </a:schemeClr>
                </a:solidFill>
              </a:rPr>
              <a:t>Direct Investing</a:t>
            </a:r>
            <a:endParaRPr lang="en-US" sz="800" b="1" dirty="0">
              <a:solidFill>
                <a:schemeClr val="tx1">
                  <a:lumMod val="50000"/>
                </a:schemeClr>
              </a:solidFill>
            </a:endParaRPr>
          </a:p>
          <a:p>
            <a:pPr marL="171450" indent="-171450">
              <a:lnSpc>
                <a:spcPct val="95000"/>
              </a:lnSpc>
              <a:buFont typeface="Arial" panose="020B0604020202020204" pitchFamily="34" charset="0"/>
              <a:buChar char="•"/>
            </a:pPr>
            <a:r>
              <a:rPr lang="en-US" sz="900" b="1" dirty="0">
                <a:solidFill>
                  <a:schemeClr val="tx1">
                    <a:lumMod val="50000"/>
                  </a:schemeClr>
                </a:solidFill>
              </a:rPr>
              <a:t>Financial Planning</a:t>
            </a:r>
          </a:p>
          <a:p>
            <a:pPr marL="171450" indent="-171450">
              <a:lnSpc>
                <a:spcPct val="95000"/>
              </a:lnSpc>
              <a:buFont typeface="Arial" panose="020B0604020202020204" pitchFamily="34" charset="0"/>
              <a:buChar char="•"/>
            </a:pPr>
            <a:r>
              <a:rPr lang="en-US" sz="900" b="1" dirty="0">
                <a:solidFill>
                  <a:schemeClr val="tx1">
                    <a:lumMod val="50000"/>
                  </a:schemeClr>
                </a:solidFill>
              </a:rPr>
              <a:t>PWM</a:t>
            </a:r>
          </a:p>
          <a:p>
            <a:pPr marL="171450" indent="-171450">
              <a:lnSpc>
                <a:spcPct val="95000"/>
              </a:lnSpc>
              <a:buFont typeface="Arial" panose="020B0604020202020204" pitchFamily="34" charset="0"/>
              <a:buChar char="•"/>
            </a:pPr>
            <a:r>
              <a:rPr lang="en-US" sz="900" b="1" dirty="0">
                <a:solidFill>
                  <a:schemeClr val="tx1">
                    <a:lumMod val="50000"/>
                  </a:schemeClr>
                </a:solidFill>
              </a:rPr>
              <a:t>UHNW</a:t>
            </a:r>
          </a:p>
        </p:txBody>
      </p:sp>
      <p:pic>
        <p:nvPicPr>
          <p:cNvPr id="9222" name="Picture 6" descr="TD Insurance Logo - Paramed">
            <a:extLst>
              <a:ext uri="{FF2B5EF4-FFF2-40B4-BE49-F238E27FC236}">
                <a16:creationId xmlns:a16="http://schemas.microsoft.com/office/drawing/2014/main" id="{A7571886-87C9-42A8-867E-7E49D3B3A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1031" y="2774149"/>
            <a:ext cx="954788" cy="209296"/>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C2F5A3FA-3A85-49A6-9F97-676964F2A761}"/>
              </a:ext>
            </a:extLst>
          </p:cNvPr>
          <p:cNvSpPr txBox="1"/>
          <p:nvPr/>
        </p:nvSpPr>
        <p:spPr>
          <a:xfrm>
            <a:off x="719881" y="2957228"/>
            <a:ext cx="1017038" cy="618631"/>
          </a:xfrm>
          <a:prstGeom prst="rect">
            <a:avLst/>
          </a:prstGeom>
          <a:noFill/>
        </p:spPr>
        <p:txBody>
          <a:bodyPr wrap="square" rtlCol="0">
            <a:spAutoFit/>
          </a:bodyPr>
          <a:lstStyle/>
          <a:p>
            <a:pPr marL="171450" indent="-171450">
              <a:lnSpc>
                <a:spcPct val="95000"/>
              </a:lnSpc>
              <a:buFont typeface="Arial" panose="020B0604020202020204" pitchFamily="34" charset="0"/>
              <a:buChar char="•"/>
            </a:pPr>
            <a:r>
              <a:rPr lang="en-US" sz="900" b="1" dirty="0">
                <a:solidFill>
                  <a:schemeClr val="tx1">
                    <a:lumMod val="50000"/>
                  </a:schemeClr>
                </a:solidFill>
              </a:rPr>
              <a:t>TD Tax Hub</a:t>
            </a:r>
          </a:p>
          <a:p>
            <a:pPr marL="171450" indent="-171450">
              <a:lnSpc>
                <a:spcPct val="95000"/>
              </a:lnSpc>
              <a:buFont typeface="Arial" panose="020B0604020202020204" pitchFamily="34" charset="0"/>
              <a:buChar char="•"/>
            </a:pPr>
            <a:r>
              <a:rPr lang="en-US" sz="900" b="1" dirty="0">
                <a:solidFill>
                  <a:schemeClr val="tx1">
                    <a:lumMod val="50000"/>
                  </a:schemeClr>
                </a:solidFill>
              </a:rPr>
              <a:t>RESL</a:t>
            </a:r>
          </a:p>
          <a:p>
            <a:pPr marL="171450" indent="-171450">
              <a:lnSpc>
                <a:spcPct val="95000"/>
              </a:lnSpc>
              <a:buFont typeface="Arial" panose="020B0604020202020204" pitchFamily="34" charset="0"/>
              <a:buChar char="•"/>
            </a:pPr>
            <a:r>
              <a:rPr lang="en-US" sz="900" b="1" dirty="0">
                <a:solidFill>
                  <a:schemeClr val="tx1">
                    <a:lumMod val="50000"/>
                  </a:schemeClr>
                </a:solidFill>
              </a:rPr>
              <a:t>PS&amp;I / EDB</a:t>
            </a:r>
          </a:p>
          <a:p>
            <a:pPr marL="171450" indent="-171450">
              <a:lnSpc>
                <a:spcPct val="95000"/>
              </a:lnSpc>
              <a:buFont typeface="Arial" panose="020B0604020202020204" pitchFamily="34" charset="0"/>
              <a:buChar char="•"/>
            </a:pPr>
            <a:r>
              <a:rPr lang="en-US" sz="900" b="1" dirty="0">
                <a:solidFill>
                  <a:schemeClr val="tx1">
                    <a:lumMod val="50000"/>
                  </a:schemeClr>
                </a:solidFill>
              </a:rPr>
              <a:t>Cards</a:t>
            </a:r>
          </a:p>
        </p:txBody>
      </p:sp>
      <p:sp>
        <p:nvSpPr>
          <p:cNvPr id="73" name="TextBox 72">
            <a:extLst>
              <a:ext uri="{FF2B5EF4-FFF2-40B4-BE49-F238E27FC236}">
                <a16:creationId xmlns:a16="http://schemas.microsoft.com/office/drawing/2014/main" id="{DDE840D5-D88A-43A3-B8FF-984F9DC1F411}"/>
              </a:ext>
            </a:extLst>
          </p:cNvPr>
          <p:cNvSpPr txBox="1"/>
          <p:nvPr/>
        </p:nvSpPr>
        <p:spPr>
          <a:xfrm>
            <a:off x="2154230" y="2934884"/>
            <a:ext cx="1308315" cy="487056"/>
          </a:xfrm>
          <a:prstGeom prst="rect">
            <a:avLst/>
          </a:prstGeom>
          <a:noFill/>
        </p:spPr>
        <p:txBody>
          <a:bodyPr wrap="square" rtlCol="0">
            <a:spAutoFit/>
          </a:bodyPr>
          <a:lstStyle/>
          <a:p>
            <a:pPr marL="171450" indent="-171450">
              <a:lnSpc>
                <a:spcPct val="95000"/>
              </a:lnSpc>
              <a:buFont typeface="Arial" panose="020B0604020202020204" pitchFamily="34" charset="0"/>
              <a:buChar char="•"/>
            </a:pPr>
            <a:r>
              <a:rPr lang="en-US" sz="900" b="1" dirty="0">
                <a:solidFill>
                  <a:schemeClr val="tx1">
                    <a:lumMod val="50000"/>
                  </a:schemeClr>
                </a:solidFill>
              </a:rPr>
              <a:t>Home </a:t>
            </a:r>
          </a:p>
          <a:p>
            <a:pPr marL="171450" indent="-171450">
              <a:lnSpc>
                <a:spcPct val="95000"/>
              </a:lnSpc>
              <a:buFont typeface="Arial" panose="020B0604020202020204" pitchFamily="34" charset="0"/>
              <a:buChar char="•"/>
            </a:pPr>
            <a:r>
              <a:rPr lang="en-US" sz="900" b="1" dirty="0">
                <a:solidFill>
                  <a:schemeClr val="tx1">
                    <a:lumMod val="50000"/>
                  </a:schemeClr>
                </a:solidFill>
              </a:rPr>
              <a:t>Auto</a:t>
            </a:r>
          </a:p>
          <a:p>
            <a:pPr marL="171450" indent="-171450">
              <a:lnSpc>
                <a:spcPct val="95000"/>
              </a:lnSpc>
              <a:buFont typeface="Arial" panose="020B0604020202020204" pitchFamily="34" charset="0"/>
              <a:buChar char="•"/>
            </a:pPr>
            <a:r>
              <a:rPr lang="en-US" sz="900" b="1" dirty="0">
                <a:solidFill>
                  <a:schemeClr val="tx1">
                    <a:lumMod val="50000"/>
                  </a:schemeClr>
                </a:solidFill>
              </a:rPr>
              <a:t>Travel</a:t>
            </a:r>
          </a:p>
        </p:txBody>
      </p:sp>
      <p:pic>
        <p:nvPicPr>
          <p:cNvPr id="74" name="Picture 2" descr="TD Canada Trust - Skymark Place">
            <a:extLst>
              <a:ext uri="{FF2B5EF4-FFF2-40B4-BE49-F238E27FC236}">
                <a16:creationId xmlns:a16="http://schemas.microsoft.com/office/drawing/2014/main" id="{282A5DEB-9B90-4D93-B81C-BB665E188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585" y="2798274"/>
            <a:ext cx="1163056" cy="222616"/>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IIBA Toronto Chapter - TD Wealth – Business Architecture &amp; Business  Analysis - Exclusive Recruiting Event - 1-Feb">
            <a:extLst>
              <a:ext uri="{FF2B5EF4-FFF2-40B4-BE49-F238E27FC236}">
                <a16:creationId xmlns:a16="http://schemas.microsoft.com/office/drawing/2014/main" id="{02654609-BCE4-4288-AC33-CE025FC73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1849" y="2667307"/>
            <a:ext cx="1308315" cy="510147"/>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9B5B7761-E9F5-4335-AC4F-FD829CB9C610}"/>
              </a:ext>
            </a:extLst>
          </p:cNvPr>
          <p:cNvSpPr txBox="1"/>
          <p:nvPr/>
        </p:nvSpPr>
        <p:spPr>
          <a:xfrm>
            <a:off x="7454244" y="3028149"/>
            <a:ext cx="1456066" cy="618631"/>
          </a:xfrm>
          <a:prstGeom prst="rect">
            <a:avLst/>
          </a:prstGeom>
          <a:noFill/>
        </p:spPr>
        <p:txBody>
          <a:bodyPr wrap="square" rtlCol="0">
            <a:spAutoFit/>
          </a:bodyPr>
          <a:lstStyle/>
          <a:p>
            <a:pPr marL="171450" indent="-171450">
              <a:lnSpc>
                <a:spcPct val="95000"/>
              </a:lnSpc>
              <a:buFont typeface="Arial" panose="020B0604020202020204" pitchFamily="34" charset="0"/>
              <a:buChar char="•"/>
            </a:pPr>
            <a:r>
              <a:rPr lang="en-US" sz="900" b="1" dirty="0">
                <a:solidFill>
                  <a:schemeClr val="tx1">
                    <a:lumMod val="50000"/>
                  </a:schemeClr>
                </a:solidFill>
              </a:rPr>
              <a:t>Direct Investing</a:t>
            </a:r>
            <a:endParaRPr lang="en-US" sz="800" b="1" dirty="0">
              <a:solidFill>
                <a:schemeClr val="tx1">
                  <a:lumMod val="50000"/>
                </a:schemeClr>
              </a:solidFill>
            </a:endParaRPr>
          </a:p>
          <a:p>
            <a:pPr marL="171450" indent="-171450">
              <a:lnSpc>
                <a:spcPct val="95000"/>
              </a:lnSpc>
              <a:buFont typeface="Arial" panose="020B0604020202020204" pitchFamily="34" charset="0"/>
              <a:buChar char="•"/>
            </a:pPr>
            <a:r>
              <a:rPr lang="en-US" sz="900" b="1" dirty="0">
                <a:solidFill>
                  <a:schemeClr val="tx1">
                    <a:lumMod val="50000"/>
                  </a:schemeClr>
                </a:solidFill>
              </a:rPr>
              <a:t>Financial Planning</a:t>
            </a:r>
          </a:p>
          <a:p>
            <a:pPr marL="171450" indent="-171450">
              <a:lnSpc>
                <a:spcPct val="95000"/>
              </a:lnSpc>
              <a:buFont typeface="Arial" panose="020B0604020202020204" pitchFamily="34" charset="0"/>
              <a:buChar char="•"/>
            </a:pPr>
            <a:r>
              <a:rPr lang="en-US" sz="900" b="1" dirty="0">
                <a:solidFill>
                  <a:schemeClr val="tx1">
                    <a:lumMod val="50000"/>
                  </a:schemeClr>
                </a:solidFill>
              </a:rPr>
              <a:t>PWM</a:t>
            </a:r>
          </a:p>
          <a:p>
            <a:pPr marL="171450" indent="-171450">
              <a:lnSpc>
                <a:spcPct val="95000"/>
              </a:lnSpc>
              <a:buFont typeface="Arial" panose="020B0604020202020204" pitchFamily="34" charset="0"/>
              <a:buChar char="•"/>
            </a:pPr>
            <a:r>
              <a:rPr lang="en-US" sz="900" b="1" dirty="0">
                <a:solidFill>
                  <a:schemeClr val="tx1">
                    <a:lumMod val="50000"/>
                  </a:schemeClr>
                </a:solidFill>
              </a:rPr>
              <a:t>UHNW</a:t>
            </a:r>
          </a:p>
        </p:txBody>
      </p:sp>
      <p:pic>
        <p:nvPicPr>
          <p:cNvPr id="78" name="Picture 6" descr="TD Insurance Logo - Paramed">
            <a:extLst>
              <a:ext uri="{FF2B5EF4-FFF2-40B4-BE49-F238E27FC236}">
                <a16:creationId xmlns:a16="http://schemas.microsoft.com/office/drawing/2014/main" id="{45654E90-BC44-4CE6-BD47-7061BEE99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5790" y="2813697"/>
            <a:ext cx="867131" cy="217282"/>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BCF43302-3B18-4271-8BA6-DAAE8C32F55E}"/>
              </a:ext>
            </a:extLst>
          </p:cNvPr>
          <p:cNvSpPr txBox="1"/>
          <p:nvPr/>
        </p:nvSpPr>
        <p:spPr>
          <a:xfrm>
            <a:off x="6460667" y="3011045"/>
            <a:ext cx="1308315" cy="487056"/>
          </a:xfrm>
          <a:prstGeom prst="rect">
            <a:avLst/>
          </a:prstGeom>
          <a:noFill/>
        </p:spPr>
        <p:txBody>
          <a:bodyPr wrap="square" rtlCol="0">
            <a:spAutoFit/>
          </a:bodyPr>
          <a:lstStyle/>
          <a:p>
            <a:pPr marL="171450" indent="-171450">
              <a:lnSpc>
                <a:spcPct val="95000"/>
              </a:lnSpc>
              <a:buFont typeface="Arial" panose="020B0604020202020204" pitchFamily="34" charset="0"/>
              <a:buChar char="•"/>
            </a:pPr>
            <a:r>
              <a:rPr lang="en-US" sz="900" b="1" dirty="0">
                <a:solidFill>
                  <a:schemeClr val="tx1">
                    <a:lumMod val="50000"/>
                  </a:schemeClr>
                </a:solidFill>
              </a:rPr>
              <a:t>Home </a:t>
            </a:r>
          </a:p>
          <a:p>
            <a:pPr marL="171450" indent="-171450">
              <a:lnSpc>
                <a:spcPct val="95000"/>
              </a:lnSpc>
              <a:buFont typeface="Arial" panose="020B0604020202020204" pitchFamily="34" charset="0"/>
              <a:buChar char="•"/>
            </a:pPr>
            <a:r>
              <a:rPr lang="en-US" sz="900" b="1" dirty="0">
                <a:solidFill>
                  <a:schemeClr val="tx1">
                    <a:lumMod val="50000"/>
                  </a:schemeClr>
                </a:solidFill>
              </a:rPr>
              <a:t>Auto</a:t>
            </a:r>
          </a:p>
          <a:p>
            <a:pPr marL="171450" indent="-171450">
              <a:lnSpc>
                <a:spcPct val="95000"/>
              </a:lnSpc>
              <a:buFont typeface="Arial" panose="020B0604020202020204" pitchFamily="34" charset="0"/>
              <a:buChar char="•"/>
            </a:pPr>
            <a:r>
              <a:rPr lang="en-US" sz="900" b="1" dirty="0">
                <a:solidFill>
                  <a:schemeClr val="tx1">
                    <a:lumMod val="50000"/>
                  </a:schemeClr>
                </a:solidFill>
              </a:rPr>
              <a:t>Travel</a:t>
            </a:r>
          </a:p>
        </p:txBody>
      </p:sp>
      <p:sp>
        <p:nvSpPr>
          <p:cNvPr id="83" name="TextBox 82">
            <a:extLst>
              <a:ext uri="{FF2B5EF4-FFF2-40B4-BE49-F238E27FC236}">
                <a16:creationId xmlns:a16="http://schemas.microsoft.com/office/drawing/2014/main" id="{D440DCE6-BA33-42B3-86C8-E356E6A587AA}"/>
              </a:ext>
            </a:extLst>
          </p:cNvPr>
          <p:cNvSpPr txBox="1"/>
          <p:nvPr/>
        </p:nvSpPr>
        <p:spPr>
          <a:xfrm>
            <a:off x="5155866" y="3033695"/>
            <a:ext cx="1017038" cy="618631"/>
          </a:xfrm>
          <a:prstGeom prst="rect">
            <a:avLst/>
          </a:prstGeom>
          <a:noFill/>
        </p:spPr>
        <p:txBody>
          <a:bodyPr wrap="square" rtlCol="0">
            <a:spAutoFit/>
          </a:bodyPr>
          <a:lstStyle/>
          <a:p>
            <a:pPr marL="171450" indent="-171450">
              <a:lnSpc>
                <a:spcPct val="95000"/>
              </a:lnSpc>
              <a:buFont typeface="Arial" panose="020B0604020202020204" pitchFamily="34" charset="0"/>
              <a:buChar char="•"/>
            </a:pPr>
            <a:r>
              <a:rPr lang="en-US" sz="900" b="1" dirty="0">
                <a:solidFill>
                  <a:schemeClr val="tx1">
                    <a:lumMod val="50000"/>
                  </a:schemeClr>
                </a:solidFill>
              </a:rPr>
              <a:t>TD Tax Hub</a:t>
            </a:r>
          </a:p>
          <a:p>
            <a:pPr marL="171450" indent="-171450">
              <a:lnSpc>
                <a:spcPct val="95000"/>
              </a:lnSpc>
              <a:buFont typeface="Arial" panose="020B0604020202020204" pitchFamily="34" charset="0"/>
              <a:buChar char="•"/>
            </a:pPr>
            <a:r>
              <a:rPr lang="en-US" sz="900" b="1" dirty="0">
                <a:solidFill>
                  <a:schemeClr val="tx1">
                    <a:lumMod val="50000"/>
                  </a:schemeClr>
                </a:solidFill>
              </a:rPr>
              <a:t>RESL</a:t>
            </a:r>
          </a:p>
          <a:p>
            <a:pPr marL="171450" indent="-171450">
              <a:lnSpc>
                <a:spcPct val="95000"/>
              </a:lnSpc>
              <a:buFont typeface="Arial" panose="020B0604020202020204" pitchFamily="34" charset="0"/>
              <a:buChar char="•"/>
            </a:pPr>
            <a:r>
              <a:rPr lang="en-US" sz="900" b="1" dirty="0">
                <a:solidFill>
                  <a:schemeClr val="tx1">
                    <a:lumMod val="50000"/>
                  </a:schemeClr>
                </a:solidFill>
              </a:rPr>
              <a:t>PS&amp;I / EDB</a:t>
            </a:r>
          </a:p>
          <a:p>
            <a:pPr marL="171450" indent="-171450">
              <a:lnSpc>
                <a:spcPct val="95000"/>
              </a:lnSpc>
              <a:buFont typeface="Arial" panose="020B0604020202020204" pitchFamily="34" charset="0"/>
              <a:buChar char="•"/>
            </a:pPr>
            <a:r>
              <a:rPr lang="en-US" sz="900" b="1" dirty="0">
                <a:solidFill>
                  <a:schemeClr val="tx1">
                    <a:lumMod val="50000"/>
                  </a:schemeClr>
                </a:solidFill>
              </a:rPr>
              <a:t>Cards</a:t>
            </a:r>
          </a:p>
        </p:txBody>
      </p:sp>
      <p:pic>
        <p:nvPicPr>
          <p:cNvPr id="84" name="Picture 4" descr="IIBA Toronto Chapter - TD Wealth – Business Architecture &amp; Business  Analysis - Exclusive Recruiting Event - 1-Feb">
            <a:extLst>
              <a:ext uri="{FF2B5EF4-FFF2-40B4-BE49-F238E27FC236}">
                <a16:creationId xmlns:a16="http://schemas.microsoft.com/office/drawing/2014/main" id="{EA3118F9-BD0D-4C00-8D71-A1A6896F4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717" y="2703482"/>
            <a:ext cx="1456065" cy="482859"/>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a:extLst>
              <a:ext uri="{FF2B5EF4-FFF2-40B4-BE49-F238E27FC236}">
                <a16:creationId xmlns:a16="http://schemas.microsoft.com/office/drawing/2014/main" id="{125A1604-7904-4487-8DC3-9FF18DF696B2}"/>
              </a:ext>
            </a:extLst>
          </p:cNvPr>
          <p:cNvSpPr txBox="1"/>
          <p:nvPr/>
        </p:nvSpPr>
        <p:spPr>
          <a:xfrm>
            <a:off x="9233191" y="3055931"/>
            <a:ext cx="1990031" cy="355482"/>
          </a:xfrm>
          <a:prstGeom prst="rect">
            <a:avLst/>
          </a:prstGeom>
          <a:noFill/>
        </p:spPr>
        <p:txBody>
          <a:bodyPr wrap="square" rtlCol="0">
            <a:spAutoFit/>
          </a:bodyPr>
          <a:lstStyle/>
          <a:p>
            <a:pPr marL="171450" indent="-171450">
              <a:lnSpc>
                <a:spcPct val="95000"/>
              </a:lnSpc>
              <a:buFont typeface="Arial" panose="020B0604020202020204" pitchFamily="34" charset="0"/>
              <a:buChar char="•"/>
            </a:pPr>
            <a:r>
              <a:rPr lang="en-US" sz="900" b="1" dirty="0">
                <a:solidFill>
                  <a:schemeClr val="tx1">
                    <a:lumMod val="50000"/>
                  </a:schemeClr>
                </a:solidFill>
              </a:rPr>
              <a:t>Private Wealth Management</a:t>
            </a:r>
          </a:p>
          <a:p>
            <a:pPr marL="171450" indent="-171450">
              <a:lnSpc>
                <a:spcPct val="95000"/>
              </a:lnSpc>
              <a:buFont typeface="Arial" panose="020B0604020202020204" pitchFamily="34" charset="0"/>
              <a:buChar char="•"/>
            </a:pPr>
            <a:r>
              <a:rPr lang="en-US" sz="900" b="1" dirty="0">
                <a:solidFill>
                  <a:schemeClr val="tx1">
                    <a:lumMod val="50000"/>
                  </a:schemeClr>
                </a:solidFill>
              </a:rPr>
              <a:t>Ultra High Net Worth</a:t>
            </a:r>
          </a:p>
        </p:txBody>
      </p:sp>
    </p:spTree>
    <p:extLst>
      <p:ext uri="{BB962C8B-B14F-4D97-AF65-F5344CB8AC3E}">
        <p14:creationId xmlns:p14="http://schemas.microsoft.com/office/powerpoint/2010/main" val="5140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ABEC6F45-2A69-4214-859B-F920E0E843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8366" y="332056"/>
            <a:ext cx="1088047" cy="1815505"/>
          </a:xfrm>
          <a:prstGeom prst="rect">
            <a:avLst/>
          </a:prstGeom>
        </p:spPr>
      </p:pic>
      <p:sp>
        <p:nvSpPr>
          <p:cNvPr id="2" name="Title 1">
            <a:extLst>
              <a:ext uri="{FF2B5EF4-FFF2-40B4-BE49-F238E27FC236}">
                <a16:creationId xmlns:a16="http://schemas.microsoft.com/office/drawing/2014/main" id="{A2359BD1-6530-4F30-B9D2-48D6CE0595C7}"/>
              </a:ext>
            </a:extLst>
          </p:cNvPr>
          <p:cNvSpPr>
            <a:spLocks noGrp="1"/>
          </p:cNvSpPr>
          <p:nvPr>
            <p:ph type="title"/>
          </p:nvPr>
        </p:nvSpPr>
        <p:spPr>
          <a:xfrm>
            <a:off x="109965" y="274673"/>
            <a:ext cx="10061020" cy="808038"/>
          </a:xfrm>
        </p:spPr>
        <p:txBody>
          <a:bodyPr/>
          <a:lstStyle/>
          <a:p>
            <a:r>
              <a:rPr lang="en-US" sz="2400" dirty="0">
                <a:latin typeface="Arial"/>
                <a:cs typeface="Arial"/>
              </a:rPr>
              <a:t>TD Digital Vault –  LOB Capability Gaps </a:t>
            </a:r>
            <a:endParaRPr lang="en-US" sz="2400" dirty="0"/>
          </a:p>
        </p:txBody>
      </p:sp>
      <p:cxnSp>
        <p:nvCxnSpPr>
          <p:cNvPr id="3" name="Straight Connector 2">
            <a:extLst>
              <a:ext uri="{FF2B5EF4-FFF2-40B4-BE49-F238E27FC236}">
                <a16:creationId xmlns:a16="http://schemas.microsoft.com/office/drawing/2014/main" id="{5B86E9B9-E154-4000-A820-6C4B4B578019}"/>
              </a:ext>
            </a:extLst>
          </p:cNvPr>
          <p:cNvCxnSpPr>
            <a:cxnSpLocks/>
          </p:cNvCxnSpPr>
          <p:nvPr/>
        </p:nvCxnSpPr>
        <p:spPr>
          <a:xfrm>
            <a:off x="327414" y="1223933"/>
            <a:ext cx="7946791" cy="0"/>
          </a:xfrm>
          <a:prstGeom prst="line">
            <a:avLst/>
          </a:prstGeom>
          <a:ln w="28575">
            <a:solidFill>
              <a:schemeClr val="bg1">
                <a:lumMod val="9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1E05DB-F13A-4705-9908-B12CA4614478}"/>
              </a:ext>
            </a:extLst>
          </p:cNvPr>
          <p:cNvCxnSpPr>
            <a:cxnSpLocks/>
          </p:cNvCxnSpPr>
          <p:nvPr/>
        </p:nvCxnSpPr>
        <p:spPr>
          <a:xfrm>
            <a:off x="6220061" y="1439474"/>
            <a:ext cx="0" cy="526174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angle: Rounded Corners 12">
            <a:extLst>
              <a:ext uri="{FF2B5EF4-FFF2-40B4-BE49-F238E27FC236}">
                <a16:creationId xmlns:a16="http://schemas.microsoft.com/office/drawing/2014/main" id="{C6FC93DC-DEC0-4D9A-A1B3-3925EFFFA398}"/>
              </a:ext>
            </a:extLst>
          </p:cNvPr>
          <p:cNvSpPr/>
          <p:nvPr/>
        </p:nvSpPr>
        <p:spPr>
          <a:xfrm>
            <a:off x="7187242" y="5663253"/>
            <a:ext cx="4633414" cy="971265"/>
          </a:xfrm>
          <a:prstGeom prst="round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C0C0C"/>
                </a:solidFill>
                <a:latin typeface="Arial"/>
                <a:cs typeface="Arial"/>
              </a:rPr>
              <a:t>Wealth advisor requires capability to securely deliver clients wealth plan and meeting notes / action items into clients Vault. Client requires secure storage for related wealth documents (will, POA, insurance docs)</a:t>
            </a:r>
            <a:endParaRPr kumimoji="0" lang="en-US" sz="1400" b="0" i="0" u="none" strike="noStrike" kern="1200" cap="none" spc="0" normalizeH="0" baseline="0" noProof="0" dirty="0">
              <a:ln>
                <a:noFill/>
              </a:ln>
              <a:solidFill>
                <a:prstClr val="white"/>
              </a:solidFill>
              <a:effectLst/>
              <a:uLnTx/>
              <a:uFillTx/>
              <a:latin typeface="Arial"/>
              <a:ea typeface="+mn-ea"/>
              <a:cs typeface="+mn-cs"/>
            </a:endParaRPr>
          </a:p>
        </p:txBody>
      </p:sp>
      <p:sp>
        <p:nvSpPr>
          <p:cNvPr id="10" name="TextBox 9">
            <a:extLst>
              <a:ext uri="{FF2B5EF4-FFF2-40B4-BE49-F238E27FC236}">
                <a16:creationId xmlns:a16="http://schemas.microsoft.com/office/drawing/2014/main" id="{044EC396-A984-40E6-8F85-2117A123A702}"/>
              </a:ext>
            </a:extLst>
          </p:cNvPr>
          <p:cNvSpPr txBox="1"/>
          <p:nvPr/>
        </p:nvSpPr>
        <p:spPr>
          <a:xfrm>
            <a:off x="348765" y="1758085"/>
            <a:ext cx="5462864" cy="9110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95000"/>
              </a:lnSpc>
              <a:spcBef>
                <a:spcPts val="0"/>
              </a:spcBef>
              <a:spcAft>
                <a:spcPts val="0"/>
              </a:spcAft>
              <a:buClrTx/>
              <a:buSzTx/>
              <a:buFont typeface="Wingdings"/>
              <a:buChar char="§"/>
              <a:tabLst/>
              <a:defRPr/>
            </a:pPr>
            <a:r>
              <a:rPr kumimoji="0" lang="en-US" sz="1400" b="1" i="0" u="none" strike="noStrike" kern="1200" cap="none" spc="0" normalizeH="0" baseline="0" noProof="0" dirty="0">
                <a:ln>
                  <a:noFill/>
                </a:ln>
                <a:solidFill>
                  <a:srgbClr val="000000">
                    <a:lumMod val="95000"/>
                    <a:lumOff val="5000"/>
                  </a:srgbClr>
                </a:solidFill>
                <a:effectLst/>
                <a:uLnTx/>
                <a:uFillTx/>
                <a:latin typeface="Arial"/>
                <a:ea typeface="+mn-ea"/>
                <a:cs typeface="+mn-cs"/>
              </a:rPr>
              <a:t>Secure </a:t>
            </a:r>
            <a:r>
              <a:rPr lang="en-US" sz="1400" b="1" dirty="0">
                <a:solidFill>
                  <a:srgbClr val="000000">
                    <a:lumMod val="95000"/>
                    <a:lumOff val="5000"/>
                  </a:srgbClr>
                </a:solidFill>
                <a:latin typeface="Arial"/>
              </a:rPr>
              <a:t>delivery &amp; storage </a:t>
            </a:r>
            <a:r>
              <a:rPr kumimoji="0" lang="en-US" sz="1400" b="1" i="0" u="none" strike="noStrike" kern="1200" cap="none" spc="0" normalizeH="0" baseline="0" noProof="0" dirty="0">
                <a:ln>
                  <a:noFill/>
                </a:ln>
                <a:solidFill>
                  <a:srgbClr val="000000">
                    <a:lumMod val="95000"/>
                    <a:lumOff val="5000"/>
                  </a:srgbClr>
                </a:solidFill>
                <a:effectLst/>
                <a:uLnTx/>
                <a:uFillTx/>
                <a:latin typeface="Arial"/>
                <a:ea typeface="+mn-ea"/>
                <a:cs typeface="+mn-cs"/>
              </a:rPr>
              <a:t>of</a:t>
            </a:r>
            <a:r>
              <a:rPr lang="en-US" sz="1400" b="1" dirty="0">
                <a:solidFill>
                  <a:srgbClr val="000000">
                    <a:lumMod val="95000"/>
                    <a:lumOff val="5000"/>
                  </a:srgbClr>
                </a:solidFill>
                <a:latin typeface="Arial"/>
              </a:rPr>
              <a:t> important </a:t>
            </a:r>
            <a:r>
              <a:rPr kumimoji="0" lang="en-US" sz="1400" b="1" i="0" u="none" strike="noStrike" kern="1200" cap="none" spc="0" normalizeH="0" baseline="0" noProof="0" dirty="0">
                <a:ln>
                  <a:noFill/>
                </a:ln>
                <a:solidFill>
                  <a:srgbClr val="000000">
                    <a:lumMod val="95000"/>
                    <a:lumOff val="5000"/>
                  </a:srgbClr>
                </a:solidFill>
                <a:effectLst/>
                <a:uLnTx/>
                <a:uFillTx/>
                <a:latin typeface="Arial"/>
                <a:ea typeface="+mn-ea"/>
                <a:cs typeface="+mn-cs"/>
              </a:rPr>
              <a:t>TD documents </a:t>
            </a:r>
            <a:r>
              <a:rPr kumimoji="0" lang="en-US" sz="1400" b="0" i="0" u="none" strike="noStrike" kern="1200" cap="none" spc="0" normalizeH="0" baseline="0" noProof="0" dirty="0">
                <a:ln>
                  <a:noFill/>
                </a:ln>
                <a:solidFill>
                  <a:srgbClr val="000000">
                    <a:lumMod val="95000"/>
                    <a:lumOff val="5000"/>
                  </a:srgbClr>
                </a:solidFill>
                <a:effectLst/>
                <a:uLnTx/>
                <a:uFillTx/>
                <a:latin typeface="Arial"/>
                <a:ea typeface="+mn-ea"/>
                <a:cs typeface="+mn-cs"/>
              </a:rPr>
              <a:t>- Customers receive important TD generated documents (i.e. account opening documents, tax documents) in their insecure inbox, and have no secure storage option</a:t>
            </a:r>
            <a:endParaRPr kumimoji="0" lang="en-US" sz="1400" b="0" i="0" u="none" strike="noStrike" kern="1200" cap="none" spc="0" normalizeH="0" baseline="0" noProof="0" dirty="0">
              <a:ln>
                <a:noFill/>
              </a:ln>
              <a:solidFill>
                <a:srgbClr val="000000">
                  <a:lumMod val="95000"/>
                  <a:lumOff val="5000"/>
                </a:srgbClr>
              </a:solidFill>
              <a:effectLst/>
              <a:uLnTx/>
              <a:uFillTx/>
              <a:latin typeface="Arial"/>
              <a:ea typeface="+mn-ea"/>
              <a:cs typeface="Arial"/>
            </a:endParaRPr>
          </a:p>
        </p:txBody>
      </p:sp>
      <p:sp>
        <p:nvSpPr>
          <p:cNvPr id="15" name="Rectangle: Rounded Corners 14">
            <a:extLst>
              <a:ext uri="{FF2B5EF4-FFF2-40B4-BE49-F238E27FC236}">
                <a16:creationId xmlns:a16="http://schemas.microsoft.com/office/drawing/2014/main" id="{0DC4E7B2-3B41-4CC6-8499-0494C89C02B1}"/>
              </a:ext>
            </a:extLst>
          </p:cNvPr>
          <p:cNvSpPr/>
          <p:nvPr/>
        </p:nvSpPr>
        <p:spPr>
          <a:xfrm>
            <a:off x="7111321" y="4084431"/>
            <a:ext cx="4633414" cy="971265"/>
          </a:xfrm>
          <a:prstGeom prst="round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C0C0C"/>
                </a:solidFill>
                <a:effectLst/>
                <a:uLnTx/>
                <a:uFillTx/>
                <a:latin typeface="Arial"/>
                <a:ea typeface="+mn-ea"/>
                <a:cs typeface="Arial"/>
              </a:rPr>
              <a:t>Clients and advisors require secure </a:t>
            </a:r>
            <a:r>
              <a:rPr lang="en-US" sz="1400" dirty="0">
                <a:solidFill>
                  <a:srgbClr val="0C0C0C"/>
                </a:solidFill>
                <a:latin typeface="Arial"/>
                <a:cs typeface="Arial"/>
              </a:rPr>
              <a:t>upload, storage and exchange capability to exchange</a:t>
            </a:r>
            <a:r>
              <a:rPr kumimoji="0" lang="en-US" sz="1400" b="0" i="0" u="none" strike="noStrike" kern="1200" cap="none" spc="0" normalizeH="0" baseline="0" noProof="0" dirty="0">
                <a:ln>
                  <a:noFill/>
                </a:ln>
                <a:solidFill>
                  <a:srgbClr val="0C0C0C"/>
                </a:solidFill>
                <a:effectLst/>
                <a:uLnTx/>
                <a:uFillTx/>
                <a:latin typeface="Arial"/>
                <a:ea typeface="+mn-ea"/>
                <a:cs typeface="Arial"/>
              </a:rPr>
              <a:t> claim support documentation (i.e., receipts, photos, warranties) </a:t>
            </a:r>
            <a:r>
              <a:rPr lang="en-US" sz="1400" dirty="0">
                <a:solidFill>
                  <a:srgbClr val="0C0C0C"/>
                </a:solidFill>
                <a:latin typeface="Arial"/>
                <a:cs typeface="Arial"/>
              </a:rPr>
              <a:t>throughout claims process</a:t>
            </a:r>
            <a:r>
              <a:rPr kumimoji="0" lang="en-US" sz="1400" b="0" i="0" u="none" strike="noStrike" kern="1200" cap="none" spc="0" normalizeH="0" baseline="0" noProof="0" dirty="0">
                <a:ln>
                  <a:noFill/>
                </a:ln>
                <a:solidFill>
                  <a:srgbClr val="0C0C0C"/>
                </a:solidFill>
                <a:effectLst/>
                <a:uLnTx/>
                <a:uFillTx/>
                <a:latin typeface="Arial"/>
                <a:ea typeface="+mn-ea"/>
                <a:cs typeface="Arial"/>
              </a:rPr>
              <a:t>. Email currently used.</a:t>
            </a:r>
          </a:p>
        </p:txBody>
      </p:sp>
      <p:sp>
        <p:nvSpPr>
          <p:cNvPr id="16" name="TextBox 15">
            <a:extLst>
              <a:ext uri="{FF2B5EF4-FFF2-40B4-BE49-F238E27FC236}">
                <a16:creationId xmlns:a16="http://schemas.microsoft.com/office/drawing/2014/main" id="{4DCB5F22-D9C6-45B7-98E0-896EB9AC2A05}"/>
              </a:ext>
            </a:extLst>
          </p:cNvPr>
          <p:cNvSpPr txBox="1"/>
          <p:nvPr/>
        </p:nvSpPr>
        <p:spPr>
          <a:xfrm>
            <a:off x="359371" y="4849384"/>
            <a:ext cx="5452258" cy="11156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95000"/>
              </a:lnSpc>
              <a:spcBef>
                <a:spcPts val="0"/>
              </a:spcBef>
              <a:spcAft>
                <a:spcPts val="0"/>
              </a:spcAft>
              <a:buClrTx/>
              <a:buSzTx/>
              <a:buFont typeface="Wingdings"/>
              <a:buChar char="§"/>
              <a:tabLst/>
              <a:defRPr/>
            </a:pPr>
            <a:r>
              <a:rPr kumimoji="0" lang="en-US" sz="1400" b="1" i="0" u="none" strike="noStrike" kern="1200" cap="none" spc="0" normalizeH="0" baseline="0" noProof="0" dirty="0">
                <a:ln>
                  <a:noFill/>
                </a:ln>
                <a:solidFill>
                  <a:srgbClr val="000000">
                    <a:lumMod val="95000"/>
                    <a:lumOff val="5000"/>
                  </a:srgbClr>
                </a:solidFill>
                <a:effectLst/>
                <a:uLnTx/>
                <a:uFillTx/>
                <a:latin typeface="Arial"/>
                <a:ea typeface="+mn-ea"/>
                <a:cs typeface="Arial"/>
              </a:rPr>
              <a:t>Secure file sharing with TD, external service providers and family members </a:t>
            </a:r>
            <a:r>
              <a:rPr kumimoji="0" lang="en-US" sz="1400" b="0" i="0" u="none" strike="noStrike" kern="1200" cap="none" spc="0" normalizeH="0" baseline="0" noProof="0" dirty="0">
                <a:ln>
                  <a:noFill/>
                </a:ln>
                <a:solidFill>
                  <a:srgbClr val="000000">
                    <a:lumMod val="95000"/>
                    <a:lumOff val="5000"/>
                  </a:srgbClr>
                </a:solidFill>
                <a:effectLst/>
                <a:uLnTx/>
                <a:uFillTx/>
                <a:latin typeface="Arial"/>
                <a:ea typeface="+mn-ea"/>
                <a:cs typeface="Arial"/>
              </a:rPr>
              <a:t>– TD customers have a need to share bank and non-bank documents (i.e., proof of home contents receipts, wills and POA, tax documents) with loved ones and TD with granular permissioning dashboard </a:t>
            </a:r>
          </a:p>
        </p:txBody>
      </p:sp>
      <p:sp>
        <p:nvSpPr>
          <p:cNvPr id="26" name="Oval 25">
            <a:extLst>
              <a:ext uri="{FF2B5EF4-FFF2-40B4-BE49-F238E27FC236}">
                <a16:creationId xmlns:a16="http://schemas.microsoft.com/office/drawing/2014/main" id="{2D079DCF-60F6-4072-8C3F-3C5DEB53EB1F}"/>
              </a:ext>
            </a:extLst>
          </p:cNvPr>
          <p:cNvSpPr/>
          <p:nvPr/>
        </p:nvSpPr>
        <p:spPr>
          <a:xfrm>
            <a:off x="6607274" y="2916422"/>
            <a:ext cx="413657" cy="404909"/>
          </a:xfrm>
          <a:prstGeom prst="ellips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1</a:t>
            </a:r>
          </a:p>
        </p:txBody>
      </p:sp>
      <p:sp>
        <p:nvSpPr>
          <p:cNvPr id="27" name="Oval 26">
            <a:extLst>
              <a:ext uri="{FF2B5EF4-FFF2-40B4-BE49-F238E27FC236}">
                <a16:creationId xmlns:a16="http://schemas.microsoft.com/office/drawing/2014/main" id="{2FA37D98-F182-41F9-B2CC-4CDA7C0239C8}"/>
              </a:ext>
            </a:extLst>
          </p:cNvPr>
          <p:cNvSpPr/>
          <p:nvPr/>
        </p:nvSpPr>
        <p:spPr>
          <a:xfrm>
            <a:off x="6616521" y="4384422"/>
            <a:ext cx="413657" cy="404909"/>
          </a:xfrm>
          <a:prstGeom prst="ellips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2</a:t>
            </a:r>
          </a:p>
        </p:txBody>
      </p:sp>
      <p:sp>
        <p:nvSpPr>
          <p:cNvPr id="28" name="Oval 27">
            <a:extLst>
              <a:ext uri="{FF2B5EF4-FFF2-40B4-BE49-F238E27FC236}">
                <a16:creationId xmlns:a16="http://schemas.microsoft.com/office/drawing/2014/main" id="{09F0EDD8-93C1-4912-82F2-48750AA84EA8}"/>
              </a:ext>
            </a:extLst>
          </p:cNvPr>
          <p:cNvSpPr/>
          <p:nvPr/>
        </p:nvSpPr>
        <p:spPr>
          <a:xfrm>
            <a:off x="6649714" y="5852422"/>
            <a:ext cx="413657" cy="404909"/>
          </a:xfrm>
          <a:prstGeom prst="ellips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3</a:t>
            </a:r>
          </a:p>
        </p:txBody>
      </p:sp>
      <p:sp>
        <p:nvSpPr>
          <p:cNvPr id="5" name="TextBox 4">
            <a:extLst>
              <a:ext uri="{FF2B5EF4-FFF2-40B4-BE49-F238E27FC236}">
                <a16:creationId xmlns:a16="http://schemas.microsoft.com/office/drawing/2014/main" id="{A15034E1-6E5A-4D80-AD07-85B7D329B548}"/>
              </a:ext>
            </a:extLst>
          </p:cNvPr>
          <p:cNvSpPr txBox="1"/>
          <p:nvPr/>
        </p:nvSpPr>
        <p:spPr>
          <a:xfrm>
            <a:off x="427771" y="1357748"/>
            <a:ext cx="4986373" cy="355482"/>
          </a:xfrm>
          <a:prstGeom prst="rect">
            <a:avLst/>
          </a:prstGeom>
          <a:noFill/>
        </p:spPr>
        <p:txBody>
          <a:bodyPr wrap="square" rtlCol="0">
            <a:spAutoFit/>
          </a:bodyPr>
          <a:lstStyle/>
          <a:p>
            <a:pPr>
              <a:lnSpc>
                <a:spcPct val="95000"/>
              </a:lnSpc>
            </a:pPr>
            <a:r>
              <a:rPr lang="en-US" u="sng" dirty="0"/>
              <a:t>LOB capability gaps / unmet document needs</a:t>
            </a:r>
          </a:p>
        </p:txBody>
      </p:sp>
      <p:sp>
        <p:nvSpPr>
          <p:cNvPr id="32" name="TextBox 31">
            <a:extLst>
              <a:ext uri="{FF2B5EF4-FFF2-40B4-BE49-F238E27FC236}">
                <a16:creationId xmlns:a16="http://schemas.microsoft.com/office/drawing/2014/main" id="{622D4CD0-BC3C-4825-B02C-6BED34E4568C}"/>
              </a:ext>
            </a:extLst>
          </p:cNvPr>
          <p:cNvSpPr txBox="1"/>
          <p:nvPr/>
        </p:nvSpPr>
        <p:spPr>
          <a:xfrm>
            <a:off x="359370" y="2885563"/>
            <a:ext cx="5839472" cy="9110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95000"/>
              </a:lnSpc>
              <a:spcBef>
                <a:spcPts val="0"/>
              </a:spcBef>
              <a:spcAft>
                <a:spcPts val="0"/>
              </a:spcAft>
              <a:buClrTx/>
              <a:buSzTx/>
              <a:buFont typeface="Wingdings"/>
              <a:buChar char="§"/>
              <a:tabLst/>
              <a:defRPr/>
            </a:pPr>
            <a:r>
              <a:rPr kumimoji="0" lang="en-US" sz="1400" b="1" i="0" u="none" strike="noStrike" kern="1200" cap="none" spc="0" normalizeH="0" baseline="0" noProof="0" dirty="0">
                <a:ln>
                  <a:noFill/>
                </a:ln>
                <a:solidFill>
                  <a:srgbClr val="000000">
                    <a:lumMod val="95000"/>
                    <a:lumOff val="5000"/>
                  </a:srgbClr>
                </a:solidFill>
                <a:effectLst/>
                <a:uLnTx/>
                <a:uFillTx/>
                <a:latin typeface="Arial"/>
                <a:ea typeface="+mn-ea"/>
                <a:cs typeface="+mn-cs"/>
              </a:rPr>
              <a:t>Secure storage for adjacent journey documents </a:t>
            </a:r>
            <a:r>
              <a:rPr kumimoji="0" lang="en-US" sz="1400" b="0" i="0" u="none" strike="noStrike" kern="1200" cap="none" spc="0" normalizeH="0" baseline="0" noProof="0" dirty="0">
                <a:ln>
                  <a:noFill/>
                </a:ln>
                <a:solidFill>
                  <a:srgbClr val="000000">
                    <a:lumMod val="95000"/>
                    <a:lumOff val="5000"/>
                  </a:srgbClr>
                </a:solidFill>
                <a:effectLst/>
                <a:uLnTx/>
                <a:uFillTx/>
                <a:latin typeface="Arial"/>
                <a:ea typeface="+mn-ea"/>
                <a:cs typeface="+mn-cs"/>
              </a:rPr>
              <a:t>- Customers have </a:t>
            </a:r>
            <a:r>
              <a:rPr lang="en-US" sz="1400" dirty="0">
                <a:solidFill>
                  <a:srgbClr val="000000">
                    <a:lumMod val="95000"/>
                    <a:lumOff val="5000"/>
                  </a:srgbClr>
                </a:solidFill>
                <a:latin typeface="Arial"/>
              </a:rPr>
              <a:t>other non-TD </a:t>
            </a:r>
            <a:r>
              <a:rPr kumimoji="0" lang="en-US" sz="1400" b="0" i="0" u="none" strike="noStrike" kern="1200" cap="none" spc="0" normalizeH="0" baseline="0" noProof="0" dirty="0">
                <a:ln>
                  <a:noFill/>
                </a:ln>
                <a:solidFill>
                  <a:srgbClr val="000000">
                    <a:lumMod val="95000"/>
                    <a:lumOff val="5000"/>
                  </a:srgbClr>
                </a:solidFill>
                <a:effectLst/>
                <a:uLnTx/>
                <a:uFillTx/>
                <a:latin typeface="Arial"/>
                <a:ea typeface="+mn-ea"/>
                <a:cs typeface="+mn-cs"/>
              </a:rPr>
              <a:t>documents linked to their journey (i.e., home purchase, wealth management) that they would like to store </a:t>
            </a:r>
            <a:r>
              <a:rPr lang="en-US" sz="1400" dirty="0">
                <a:solidFill>
                  <a:srgbClr val="000000">
                    <a:lumMod val="95000"/>
                    <a:lumOff val="5000"/>
                  </a:srgbClr>
                </a:solidFill>
                <a:latin typeface="Arial"/>
              </a:rPr>
              <a:t>securely in same location as TD product documents</a:t>
            </a:r>
          </a:p>
        </p:txBody>
      </p:sp>
      <p:sp>
        <p:nvSpPr>
          <p:cNvPr id="33" name="TextBox 32">
            <a:extLst>
              <a:ext uri="{FF2B5EF4-FFF2-40B4-BE49-F238E27FC236}">
                <a16:creationId xmlns:a16="http://schemas.microsoft.com/office/drawing/2014/main" id="{D175E5B2-5345-45BF-A9EF-0111B413704B}"/>
              </a:ext>
            </a:extLst>
          </p:cNvPr>
          <p:cNvSpPr txBox="1"/>
          <p:nvPr/>
        </p:nvSpPr>
        <p:spPr>
          <a:xfrm>
            <a:off x="383290" y="4072145"/>
            <a:ext cx="5361054" cy="5016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95000"/>
              </a:lnSpc>
              <a:spcBef>
                <a:spcPts val="0"/>
              </a:spcBef>
              <a:spcAft>
                <a:spcPts val="0"/>
              </a:spcAft>
              <a:buClrTx/>
              <a:buSzTx/>
              <a:buFont typeface="Wingdings"/>
              <a:buChar char="§"/>
              <a:tabLst/>
              <a:defRPr/>
            </a:pPr>
            <a:r>
              <a:rPr kumimoji="0" lang="en-US" sz="1400" b="1" i="0" u="none" strike="noStrike" kern="1200" cap="none" spc="0" normalizeH="0" baseline="0" noProof="0" dirty="0">
                <a:ln>
                  <a:noFill/>
                </a:ln>
                <a:solidFill>
                  <a:srgbClr val="000000">
                    <a:lumMod val="95000"/>
                    <a:lumOff val="5000"/>
                  </a:srgbClr>
                </a:solidFill>
                <a:effectLst/>
                <a:uLnTx/>
                <a:uFillTx/>
                <a:latin typeface="Arial"/>
                <a:ea typeface="+mn-ea"/>
                <a:cs typeface="Arial"/>
              </a:rPr>
              <a:t>Easy reference to bank and non-bank documents in one centralized location</a:t>
            </a:r>
            <a:endParaRPr kumimoji="0" lang="en-US" sz="1400" b="0" i="0" u="none" strike="noStrike" kern="1200" cap="none" spc="0" normalizeH="0" baseline="0" noProof="0" dirty="0">
              <a:ln>
                <a:noFill/>
              </a:ln>
              <a:solidFill>
                <a:srgbClr val="000000">
                  <a:lumMod val="95000"/>
                  <a:lumOff val="5000"/>
                </a:srgbClr>
              </a:solidFill>
              <a:effectLst/>
              <a:uLnTx/>
              <a:uFillTx/>
              <a:latin typeface="Arial"/>
              <a:ea typeface="+mn-ea"/>
              <a:cs typeface="Arial"/>
            </a:endParaRPr>
          </a:p>
        </p:txBody>
      </p:sp>
      <p:sp>
        <p:nvSpPr>
          <p:cNvPr id="34" name="TextBox 33">
            <a:extLst>
              <a:ext uri="{FF2B5EF4-FFF2-40B4-BE49-F238E27FC236}">
                <a16:creationId xmlns:a16="http://schemas.microsoft.com/office/drawing/2014/main" id="{2678113E-A4A7-45A0-B9CC-1AAEE65D7B6D}"/>
              </a:ext>
            </a:extLst>
          </p:cNvPr>
          <p:cNvSpPr txBox="1"/>
          <p:nvPr/>
        </p:nvSpPr>
        <p:spPr>
          <a:xfrm>
            <a:off x="7525621" y="2231195"/>
            <a:ext cx="3736575" cy="355482"/>
          </a:xfrm>
          <a:prstGeom prst="rect">
            <a:avLst/>
          </a:prstGeom>
          <a:noFill/>
        </p:spPr>
        <p:txBody>
          <a:bodyPr wrap="square" rtlCol="0">
            <a:spAutoFit/>
          </a:bodyPr>
          <a:lstStyle/>
          <a:p>
            <a:pPr>
              <a:lnSpc>
                <a:spcPct val="95000"/>
              </a:lnSpc>
            </a:pPr>
            <a:r>
              <a:rPr lang="en-US" dirty="0">
                <a:solidFill>
                  <a:srgbClr val="00B624"/>
                </a:solidFill>
              </a:rPr>
              <a:t>Account opening (CPB, Wealth)</a:t>
            </a:r>
          </a:p>
        </p:txBody>
      </p:sp>
      <p:sp>
        <p:nvSpPr>
          <p:cNvPr id="37" name="TextBox 36">
            <a:extLst>
              <a:ext uri="{FF2B5EF4-FFF2-40B4-BE49-F238E27FC236}">
                <a16:creationId xmlns:a16="http://schemas.microsoft.com/office/drawing/2014/main" id="{F4DA8AB3-A735-4B48-8012-303681959146}"/>
              </a:ext>
            </a:extLst>
          </p:cNvPr>
          <p:cNvSpPr txBox="1"/>
          <p:nvPr/>
        </p:nvSpPr>
        <p:spPr>
          <a:xfrm>
            <a:off x="393489" y="6046608"/>
            <a:ext cx="5428339" cy="7063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95000"/>
              </a:lnSpc>
              <a:spcBef>
                <a:spcPts val="0"/>
              </a:spcBef>
              <a:spcAft>
                <a:spcPts val="0"/>
              </a:spcAft>
              <a:buClrTx/>
              <a:buSzTx/>
              <a:buFont typeface="Wingdings"/>
              <a:buChar char="§"/>
              <a:tabLst/>
              <a:defRPr/>
            </a:pPr>
            <a:r>
              <a:rPr kumimoji="0" lang="en-US" sz="1400" b="1" i="0" u="none" strike="noStrike" kern="1200" cap="none" spc="0" normalizeH="0" baseline="0" noProof="0" dirty="0">
                <a:ln>
                  <a:noFill/>
                </a:ln>
                <a:solidFill>
                  <a:srgbClr val="000000">
                    <a:lumMod val="95000"/>
                    <a:lumOff val="5000"/>
                  </a:srgbClr>
                </a:solidFill>
                <a:effectLst/>
                <a:uLnTx/>
                <a:uFillTx/>
                <a:latin typeface="Arial"/>
                <a:ea typeface="+mn-ea"/>
                <a:cs typeface="Arial"/>
              </a:rPr>
              <a:t>Document management (i.e., checklist, expiry, renewal)</a:t>
            </a:r>
            <a:r>
              <a:rPr kumimoji="0" lang="en-US" sz="1400" b="0" i="0" u="none" strike="noStrike" kern="1200" cap="none" spc="0" normalizeH="0" baseline="0" noProof="0" dirty="0">
                <a:ln>
                  <a:noFill/>
                </a:ln>
                <a:solidFill>
                  <a:srgbClr val="000000">
                    <a:lumMod val="95000"/>
                    <a:lumOff val="5000"/>
                  </a:srgbClr>
                </a:solidFill>
                <a:effectLst/>
                <a:uLnTx/>
                <a:uFillTx/>
                <a:latin typeface="Arial"/>
                <a:ea typeface="+mn-ea"/>
                <a:cs typeface="Arial"/>
              </a:rPr>
              <a:t>– Customers need help managing expiry/ renewal dates on </a:t>
            </a:r>
            <a:r>
              <a:rPr kumimoji="0" lang="en-US" sz="1400" b="0" i="0" u="none" strike="noStrike" kern="1200" cap="none" spc="0" normalizeH="0" baseline="0" noProof="0" dirty="0" err="1">
                <a:ln>
                  <a:noFill/>
                </a:ln>
                <a:solidFill>
                  <a:srgbClr val="000000">
                    <a:lumMod val="95000"/>
                    <a:lumOff val="5000"/>
                  </a:srgbClr>
                </a:solidFill>
                <a:effectLst/>
                <a:uLnTx/>
                <a:uFillTx/>
                <a:latin typeface="Arial"/>
                <a:ea typeface="+mn-ea"/>
                <a:cs typeface="Arial"/>
              </a:rPr>
              <a:t>ke</a:t>
            </a:r>
            <a:r>
              <a:rPr lang="en-US" sz="1400" dirty="0">
                <a:solidFill>
                  <a:srgbClr val="000000">
                    <a:lumMod val="95000"/>
                    <a:lumOff val="5000"/>
                  </a:srgbClr>
                </a:solidFill>
                <a:latin typeface="Arial"/>
                <a:cs typeface="Arial"/>
              </a:rPr>
              <a:t>y documents</a:t>
            </a:r>
            <a:endParaRPr kumimoji="0" lang="en-US" sz="1400" b="0" i="0" u="none" strike="noStrike" kern="1200" cap="none" spc="0" normalizeH="0" baseline="0" noProof="0" dirty="0">
              <a:ln>
                <a:noFill/>
              </a:ln>
              <a:solidFill>
                <a:srgbClr val="000000">
                  <a:lumMod val="95000"/>
                  <a:lumOff val="5000"/>
                </a:srgbClr>
              </a:solidFill>
              <a:effectLst/>
              <a:uLnTx/>
              <a:uFillTx/>
              <a:latin typeface="Arial"/>
              <a:ea typeface="+mn-ea"/>
              <a:cs typeface="Arial"/>
            </a:endParaRPr>
          </a:p>
        </p:txBody>
      </p:sp>
      <p:sp>
        <p:nvSpPr>
          <p:cNvPr id="38" name="TextBox 37">
            <a:extLst>
              <a:ext uri="{FF2B5EF4-FFF2-40B4-BE49-F238E27FC236}">
                <a16:creationId xmlns:a16="http://schemas.microsoft.com/office/drawing/2014/main" id="{F9FCDFAA-0397-4AA1-B998-84D7C0F8ECF3}"/>
              </a:ext>
            </a:extLst>
          </p:cNvPr>
          <p:cNvSpPr txBox="1"/>
          <p:nvPr/>
        </p:nvSpPr>
        <p:spPr>
          <a:xfrm>
            <a:off x="7546835" y="5278585"/>
            <a:ext cx="4197900" cy="355482"/>
          </a:xfrm>
          <a:prstGeom prst="rect">
            <a:avLst/>
          </a:prstGeom>
          <a:noFill/>
        </p:spPr>
        <p:txBody>
          <a:bodyPr wrap="square" rtlCol="0">
            <a:spAutoFit/>
          </a:bodyPr>
          <a:lstStyle/>
          <a:p>
            <a:pPr>
              <a:lnSpc>
                <a:spcPct val="95000"/>
              </a:lnSpc>
            </a:pPr>
            <a:r>
              <a:rPr lang="en-US" dirty="0">
                <a:solidFill>
                  <a:srgbClr val="00B624"/>
                </a:solidFill>
              </a:rPr>
              <a:t>Wealth client – advisor collaboration</a:t>
            </a:r>
          </a:p>
        </p:txBody>
      </p:sp>
      <p:sp>
        <p:nvSpPr>
          <p:cNvPr id="39" name="TextBox 38">
            <a:extLst>
              <a:ext uri="{FF2B5EF4-FFF2-40B4-BE49-F238E27FC236}">
                <a16:creationId xmlns:a16="http://schemas.microsoft.com/office/drawing/2014/main" id="{0961A6C7-FE0B-48B8-8A62-3C7CE9A74932}"/>
              </a:ext>
            </a:extLst>
          </p:cNvPr>
          <p:cNvSpPr txBox="1"/>
          <p:nvPr/>
        </p:nvSpPr>
        <p:spPr>
          <a:xfrm>
            <a:off x="7504849" y="3742696"/>
            <a:ext cx="4197900" cy="355482"/>
          </a:xfrm>
          <a:prstGeom prst="rect">
            <a:avLst/>
          </a:prstGeom>
          <a:noFill/>
        </p:spPr>
        <p:txBody>
          <a:bodyPr wrap="square" rtlCol="0">
            <a:spAutoFit/>
          </a:bodyPr>
          <a:lstStyle/>
          <a:p>
            <a:pPr>
              <a:lnSpc>
                <a:spcPct val="95000"/>
              </a:lnSpc>
            </a:pPr>
            <a:r>
              <a:rPr lang="en-US" dirty="0">
                <a:solidFill>
                  <a:srgbClr val="00B624"/>
                </a:solidFill>
              </a:rPr>
              <a:t>Insurance – secure claims process</a:t>
            </a:r>
          </a:p>
        </p:txBody>
      </p:sp>
      <p:sp>
        <p:nvSpPr>
          <p:cNvPr id="40" name="Rectangle: Rounded Corners 39">
            <a:extLst>
              <a:ext uri="{FF2B5EF4-FFF2-40B4-BE49-F238E27FC236}">
                <a16:creationId xmlns:a16="http://schemas.microsoft.com/office/drawing/2014/main" id="{0A0FB54F-AC85-456A-85E5-02C1B3CE38C2}"/>
              </a:ext>
            </a:extLst>
          </p:cNvPr>
          <p:cNvSpPr/>
          <p:nvPr/>
        </p:nvSpPr>
        <p:spPr>
          <a:xfrm>
            <a:off x="7111321" y="2669104"/>
            <a:ext cx="4633414" cy="971265"/>
          </a:xfrm>
          <a:prstGeom prst="round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C0C0C"/>
                </a:solidFill>
                <a:latin typeface="Arial"/>
                <a:cs typeface="Arial"/>
              </a:rPr>
              <a:t>After client opens a TD account, they require secure upload and storage capability for onboarding / account opening documents for easy reference later</a:t>
            </a:r>
            <a:endParaRPr kumimoji="0" lang="en-US" sz="1400" b="0" i="0" u="none" strike="noStrike" kern="1200" cap="none" spc="0" normalizeH="0" baseline="0" noProof="0" dirty="0">
              <a:ln>
                <a:noFill/>
              </a:ln>
              <a:solidFill>
                <a:prstClr val="white"/>
              </a:solidFill>
              <a:effectLst/>
              <a:uLnTx/>
              <a:uFillTx/>
              <a:latin typeface="Arial"/>
              <a:ea typeface="+mn-ea"/>
              <a:cs typeface="+mn-cs"/>
            </a:endParaRPr>
          </a:p>
        </p:txBody>
      </p:sp>
      <p:pic>
        <p:nvPicPr>
          <p:cNvPr id="42" name="Picture 41">
            <a:extLst>
              <a:ext uri="{FF2B5EF4-FFF2-40B4-BE49-F238E27FC236}">
                <a16:creationId xmlns:a16="http://schemas.microsoft.com/office/drawing/2014/main" id="{8D083ECA-7D46-438B-8881-413CF8465062}"/>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artisticTexturizer trans="56000" scaling="83"/>
                    </a14:imgEffect>
                    <a14:imgEffect>
                      <a14:colorTemperature colorTemp="4733"/>
                    </a14:imgEffect>
                    <a14:imgEffect>
                      <a14:saturation sat="39000"/>
                    </a14:imgEffect>
                  </a14:imgLayer>
                </a14:imgProps>
              </a:ext>
              <a:ext uri="{28A0092B-C50C-407E-A947-70E740481C1C}">
                <a14:useLocalDpi xmlns:a14="http://schemas.microsoft.com/office/drawing/2010/main" val="0"/>
              </a:ext>
            </a:extLst>
          </a:blip>
          <a:srcRect l="15209" t="10725" r="22378" b="13159"/>
          <a:stretch/>
        </p:blipFill>
        <p:spPr>
          <a:xfrm>
            <a:off x="8962106" y="1021085"/>
            <a:ext cx="886490" cy="670744"/>
          </a:xfrm>
          <a:prstGeom prst="rect">
            <a:avLst/>
          </a:prstGeom>
          <a:effectLst>
            <a:reflection stA="99000" endPos="0" dist="50800" dir="5400000" sy="-100000" algn="bl" rotWithShape="0"/>
            <a:softEdge rad="88900"/>
          </a:effectLst>
        </p:spPr>
      </p:pic>
      <p:sp>
        <p:nvSpPr>
          <p:cNvPr id="22" name="TextBox 21">
            <a:extLst>
              <a:ext uri="{FF2B5EF4-FFF2-40B4-BE49-F238E27FC236}">
                <a16:creationId xmlns:a16="http://schemas.microsoft.com/office/drawing/2014/main" id="{164A268E-3DAB-4B3E-92F9-D3C17402F25F}"/>
              </a:ext>
            </a:extLst>
          </p:cNvPr>
          <p:cNvSpPr txBox="1"/>
          <p:nvPr/>
        </p:nvSpPr>
        <p:spPr>
          <a:xfrm>
            <a:off x="6711213" y="1418249"/>
            <a:ext cx="2148004" cy="618631"/>
          </a:xfrm>
          <a:prstGeom prst="rect">
            <a:avLst/>
          </a:prstGeom>
          <a:noFill/>
        </p:spPr>
        <p:txBody>
          <a:bodyPr wrap="square" rtlCol="0">
            <a:spAutoFit/>
          </a:bodyPr>
          <a:lstStyle/>
          <a:p>
            <a:pPr>
              <a:lnSpc>
                <a:spcPct val="95000"/>
              </a:lnSpc>
            </a:pPr>
            <a:r>
              <a:rPr lang="en-US" i="1" dirty="0"/>
              <a:t>Gaps in client and advisor journey</a:t>
            </a:r>
          </a:p>
        </p:txBody>
      </p:sp>
    </p:spTree>
    <p:extLst>
      <p:ext uri="{BB962C8B-B14F-4D97-AF65-F5344CB8AC3E}">
        <p14:creationId xmlns:p14="http://schemas.microsoft.com/office/powerpoint/2010/main" val="104221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259F-7164-4CAE-A590-2A2EA97151FA}"/>
              </a:ext>
            </a:extLst>
          </p:cNvPr>
          <p:cNvSpPr>
            <a:spLocks noGrp="1"/>
          </p:cNvSpPr>
          <p:nvPr>
            <p:ph type="title"/>
          </p:nvPr>
        </p:nvSpPr>
        <p:spPr>
          <a:xfrm>
            <a:off x="222827" y="-13045"/>
            <a:ext cx="10515600" cy="1325563"/>
          </a:xfrm>
        </p:spPr>
        <p:txBody>
          <a:bodyPr/>
          <a:lstStyle/>
          <a:p>
            <a:r>
              <a:rPr lang="en-US" b="1" dirty="0">
                <a:solidFill>
                  <a:srgbClr val="00B050"/>
                </a:solidFill>
              </a:rPr>
              <a:t>Summary of Early Use Cases</a:t>
            </a:r>
          </a:p>
        </p:txBody>
      </p:sp>
      <p:sp>
        <p:nvSpPr>
          <p:cNvPr id="4" name="TextBox 3">
            <a:extLst>
              <a:ext uri="{FF2B5EF4-FFF2-40B4-BE49-F238E27FC236}">
                <a16:creationId xmlns:a16="http://schemas.microsoft.com/office/drawing/2014/main" id="{E8D0EEB1-FE39-4848-9344-2DD2245EA5AA}"/>
              </a:ext>
            </a:extLst>
          </p:cNvPr>
          <p:cNvSpPr txBox="1"/>
          <p:nvPr/>
        </p:nvSpPr>
        <p:spPr>
          <a:xfrm>
            <a:off x="1251857" y="1353231"/>
            <a:ext cx="9895114" cy="5724644"/>
          </a:xfrm>
          <a:prstGeom prst="rect">
            <a:avLst/>
          </a:prstGeom>
          <a:noFill/>
        </p:spPr>
        <p:txBody>
          <a:bodyPr wrap="square" rtlCol="0">
            <a:spAutoFit/>
          </a:bodyPr>
          <a:lstStyle/>
          <a:p>
            <a:r>
              <a:rPr lang="en-US" sz="1600" i="1" dirty="0"/>
              <a:t>The following use cases will be early capability consumption use cases that provide foundational validation for the enterprise capability.</a:t>
            </a:r>
          </a:p>
          <a:p>
            <a:endParaRPr lang="en-US" sz="1600" b="1" dirty="0"/>
          </a:p>
          <a:p>
            <a:pPr marL="285750" indent="-285750">
              <a:buFont typeface="Arial" panose="020B0604020202020204" pitchFamily="34" charset="0"/>
              <a:buChar char="•"/>
            </a:pPr>
            <a:r>
              <a:rPr lang="en-US" b="1" dirty="0"/>
              <a:t>Insurance Claims Process</a:t>
            </a:r>
          </a:p>
          <a:p>
            <a:pPr marL="742950" lvl="1" indent="-285750">
              <a:buFont typeface="Arial" panose="020B0604020202020204" pitchFamily="34" charset="0"/>
              <a:buChar char="•"/>
            </a:pPr>
            <a:r>
              <a:rPr lang="en-US" sz="1600" dirty="0"/>
              <a:t>Home and auto insurance customers can securely upload, store, and exchange with claims advisor a variety of claim support documents and multi-media as they go through the claims process end-to-end instead of sharing through current method of email, increasing security and convenience</a:t>
            </a:r>
          </a:p>
          <a:p>
            <a:pPr marL="1200150" lvl="2" indent="-285750">
              <a:buFont typeface="Arial" panose="020B0604020202020204" pitchFamily="34" charset="0"/>
              <a:buChar char="•"/>
            </a:pPr>
            <a:r>
              <a:rPr lang="en-US" sz="1400" dirty="0"/>
              <a:t>Proof of home contents ownership – photos,  receipts, warranties, appraisals</a:t>
            </a:r>
          </a:p>
          <a:p>
            <a:pPr marL="1200150" lvl="2" indent="-285750">
              <a:buFont typeface="Arial" panose="020B0604020202020204" pitchFamily="34" charset="0"/>
              <a:buChar char="•"/>
            </a:pPr>
            <a:r>
              <a:rPr lang="en-US" sz="1400" dirty="0"/>
              <a:t>Proof of loss / damages – photos, videos, media</a:t>
            </a:r>
          </a:p>
          <a:p>
            <a:pPr marL="1200150" lvl="2" indent="-285750">
              <a:buFont typeface="Arial" panose="020B0604020202020204" pitchFamily="34" charset="0"/>
              <a:buChar char="•"/>
            </a:pPr>
            <a:r>
              <a:rPr lang="en-US" sz="1400" dirty="0"/>
              <a:t>Receipts for additional living expenses.</a:t>
            </a:r>
          </a:p>
          <a:p>
            <a:pPr marL="742950" lvl="1"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TD Tax Hub </a:t>
            </a:r>
          </a:p>
          <a:p>
            <a:pPr marL="742950" lvl="1" indent="-285750">
              <a:buFont typeface="Arial" panose="020B0604020202020204" pitchFamily="34" charset="0"/>
              <a:buChar char="•"/>
            </a:pPr>
            <a:r>
              <a:rPr lang="en-US" sz="1600" dirty="0"/>
              <a:t>Customers can get organized for tax time with storage of medical, donation, business receipts, NOA's, T4s. Secure document sharing with tax professionals/ accountants. Data extraction to support tax filing to be enabled in future. </a:t>
            </a:r>
          </a:p>
          <a:p>
            <a:endParaRPr lang="en-US" dirty="0"/>
          </a:p>
          <a:p>
            <a:pPr marL="285750" indent="-285750">
              <a:buFont typeface="Arial" panose="020B0604020202020204" pitchFamily="34" charset="0"/>
              <a:buChar char="•"/>
            </a:pPr>
            <a:r>
              <a:rPr lang="en-US" b="1" dirty="0"/>
              <a:t>Wealth Advice Client Portal</a:t>
            </a:r>
          </a:p>
          <a:p>
            <a:pPr marL="742950" lvl="1" indent="-285750">
              <a:buFont typeface="Arial" panose="020B0604020202020204" pitchFamily="34" charset="0"/>
              <a:buChar char="•"/>
            </a:pPr>
            <a:r>
              <a:rPr lang="en-US" sz="1600" dirty="0"/>
              <a:t>Wealth customers can upload, and securely store copies of their will, power of attorney, insurance certificates, digital wealth plan, and account onboarding documents</a:t>
            </a:r>
          </a:p>
          <a:p>
            <a:pPr marL="742950" lvl="1" indent="-285750">
              <a:buFont typeface="Arial" panose="020B0604020202020204" pitchFamily="34" charset="0"/>
              <a:buChar char="•"/>
            </a:pPr>
            <a:r>
              <a:rPr lang="en-US" sz="1600" dirty="0"/>
              <a:t>Advisors can upload meeting agenda, meeting minutes, clients' wealth plan including edits /comments</a:t>
            </a:r>
          </a:p>
          <a:p>
            <a:pPr marL="742950" lvl="1" indent="-285750">
              <a:buFont typeface="Arial" panose="020B0604020202020204" pitchFamily="34" charset="0"/>
              <a:buChar char="•"/>
            </a:pPr>
            <a:endParaRPr lang="en-US" sz="1400" dirty="0"/>
          </a:p>
          <a:p>
            <a:pPr lvl="1"/>
            <a:endParaRPr lang="en-US" sz="1400" dirty="0"/>
          </a:p>
        </p:txBody>
      </p:sp>
      <p:sp>
        <p:nvSpPr>
          <p:cNvPr id="5" name="Rectangle 4">
            <a:extLst>
              <a:ext uri="{FF2B5EF4-FFF2-40B4-BE49-F238E27FC236}">
                <a16:creationId xmlns:a16="http://schemas.microsoft.com/office/drawing/2014/main" id="{00154668-EBFC-41D4-9C9B-14BD6CED8A83}"/>
              </a:ext>
            </a:extLst>
          </p:cNvPr>
          <p:cNvSpPr/>
          <p:nvPr/>
        </p:nvSpPr>
        <p:spPr>
          <a:xfrm>
            <a:off x="968829" y="2068286"/>
            <a:ext cx="10842171" cy="1937657"/>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6" name="Rectangle 5">
            <a:extLst>
              <a:ext uri="{FF2B5EF4-FFF2-40B4-BE49-F238E27FC236}">
                <a16:creationId xmlns:a16="http://schemas.microsoft.com/office/drawing/2014/main" id="{09C98F25-8F7B-4947-8427-E3EEC2AD041C}"/>
              </a:ext>
            </a:extLst>
          </p:cNvPr>
          <p:cNvSpPr/>
          <p:nvPr/>
        </p:nvSpPr>
        <p:spPr>
          <a:xfrm>
            <a:off x="968829" y="4005943"/>
            <a:ext cx="10842171" cy="255814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8" name="TextBox 7">
            <a:extLst>
              <a:ext uri="{FF2B5EF4-FFF2-40B4-BE49-F238E27FC236}">
                <a16:creationId xmlns:a16="http://schemas.microsoft.com/office/drawing/2014/main" id="{3A88C09C-3AB2-45A9-BBCA-2990DE624319}"/>
              </a:ext>
            </a:extLst>
          </p:cNvPr>
          <p:cNvSpPr txBox="1"/>
          <p:nvPr/>
        </p:nvSpPr>
        <p:spPr>
          <a:xfrm>
            <a:off x="222827" y="2649126"/>
            <a:ext cx="854198" cy="297004"/>
          </a:xfrm>
          <a:prstGeom prst="rect">
            <a:avLst/>
          </a:prstGeom>
          <a:noFill/>
        </p:spPr>
        <p:txBody>
          <a:bodyPr wrap="square" rtlCol="0">
            <a:spAutoFit/>
          </a:bodyPr>
          <a:lstStyle/>
          <a:p>
            <a:pPr>
              <a:lnSpc>
                <a:spcPct val="95000"/>
              </a:lnSpc>
            </a:pPr>
            <a:r>
              <a:rPr lang="en-US" sz="1400" b="1" dirty="0">
                <a:solidFill>
                  <a:srgbClr val="00B050"/>
                </a:solidFill>
                <a:latin typeface="Arial"/>
              </a:rPr>
              <a:t>POC</a:t>
            </a:r>
          </a:p>
        </p:txBody>
      </p:sp>
      <p:sp>
        <p:nvSpPr>
          <p:cNvPr id="9" name="TextBox 8">
            <a:extLst>
              <a:ext uri="{FF2B5EF4-FFF2-40B4-BE49-F238E27FC236}">
                <a16:creationId xmlns:a16="http://schemas.microsoft.com/office/drawing/2014/main" id="{23594F5B-018F-4F78-BDF2-97D7A78CC9D0}"/>
              </a:ext>
            </a:extLst>
          </p:cNvPr>
          <p:cNvSpPr txBox="1"/>
          <p:nvPr/>
        </p:nvSpPr>
        <p:spPr>
          <a:xfrm>
            <a:off x="222827" y="4686911"/>
            <a:ext cx="854198" cy="911019"/>
          </a:xfrm>
          <a:prstGeom prst="rect">
            <a:avLst/>
          </a:prstGeom>
          <a:noFill/>
        </p:spPr>
        <p:txBody>
          <a:bodyPr wrap="square" rtlCol="0">
            <a:spAutoFit/>
          </a:bodyPr>
          <a:lstStyle/>
          <a:p>
            <a:pPr>
              <a:lnSpc>
                <a:spcPct val="95000"/>
              </a:lnSpc>
            </a:pPr>
            <a:r>
              <a:rPr lang="en-US" sz="1400" b="1" dirty="0">
                <a:solidFill>
                  <a:srgbClr val="00B050"/>
                </a:solidFill>
                <a:latin typeface="Arial"/>
              </a:rPr>
              <a:t>Quick Follow</a:t>
            </a:r>
          </a:p>
          <a:p>
            <a:pPr>
              <a:lnSpc>
                <a:spcPct val="95000"/>
              </a:lnSpc>
            </a:pPr>
            <a:r>
              <a:rPr lang="en-US" sz="1400" b="1" dirty="0">
                <a:solidFill>
                  <a:srgbClr val="00B050"/>
                </a:solidFill>
                <a:latin typeface="Arial"/>
              </a:rPr>
              <a:t>Use Cases</a:t>
            </a:r>
          </a:p>
        </p:txBody>
      </p:sp>
    </p:spTree>
    <p:extLst>
      <p:ext uri="{BB962C8B-B14F-4D97-AF65-F5344CB8AC3E}">
        <p14:creationId xmlns:p14="http://schemas.microsoft.com/office/powerpoint/2010/main" val="291807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164C3A-7AE7-4BD5-AE49-CDACFE200E4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BDBD4D-7B7B-4EC0-AB6E-424933B04FED}" type="slidenum">
              <a:rPr kumimoji="0" lang="en-US" sz="1467" b="0" i="0" u="none" strike="noStrike" kern="1200" cap="none" spc="0" normalizeH="0" baseline="0" noProof="0" smtClean="0">
                <a:ln>
                  <a:noFill/>
                </a:ln>
                <a:solidFill>
                  <a:srgbClr val="6A737B"/>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467" b="0" i="0" u="none" strike="noStrike" kern="1200" cap="none" spc="0" normalizeH="0" baseline="0" noProof="0" dirty="0">
              <a:ln>
                <a:noFill/>
              </a:ln>
              <a:solidFill>
                <a:srgbClr val="6A737B"/>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A727128E-96BA-4752-81DB-B21A72255BF6}"/>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00B624">
                    <a:lumMod val="75000"/>
                  </a:srgbClr>
                </a:solidFill>
                <a:effectLst/>
                <a:uLnTx/>
                <a:uFillTx/>
                <a:latin typeface="Arial"/>
                <a:ea typeface="Comic Sans MS" charset="0"/>
                <a:cs typeface="Arial" panose="020B0604020202020204" pitchFamily="34" charset="0"/>
              </a:rPr>
              <a:t>Creating</a:t>
            </a:r>
            <a:r>
              <a:rPr kumimoji="0" lang="en-US" sz="1200" b="0" i="1" u="none" strike="noStrike" kern="1200" cap="none" spc="0" normalizeH="0" baseline="0" noProof="0">
                <a:ln>
                  <a:noFill/>
                </a:ln>
                <a:solidFill>
                  <a:srgbClr val="00B624">
                    <a:lumMod val="50000"/>
                  </a:srgbClr>
                </a:solidFill>
                <a:effectLst/>
                <a:uLnTx/>
                <a:uFillTx/>
                <a:latin typeface="Arial"/>
                <a:ea typeface="Comic Sans MS" charset="0"/>
                <a:cs typeface="Arial" panose="020B0604020202020204" pitchFamily="34" charset="0"/>
              </a:rPr>
              <a:t> Excellence </a:t>
            </a:r>
            <a:r>
              <a:rPr kumimoji="0" lang="en-US" sz="1200" b="0" i="1" u="none" strike="noStrike" kern="1200" cap="none" spc="0" normalizeH="0" baseline="0" noProof="0">
                <a:ln>
                  <a:noFill/>
                </a:ln>
                <a:solidFill>
                  <a:srgbClr val="000000"/>
                </a:solidFill>
                <a:effectLst/>
                <a:uLnTx/>
                <a:uFillTx/>
                <a:latin typeface="Arial"/>
                <a:ea typeface="Comic Sans MS" charset="0"/>
                <a:cs typeface="Arial" panose="020B0604020202020204" pitchFamily="34" charset="0"/>
              </a:rPr>
              <a:t>Together</a:t>
            </a:r>
            <a:endParaRPr kumimoji="0" lang="en-US" sz="1067"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Graphic 5" descr="User">
            <a:extLst>
              <a:ext uri="{FF2B5EF4-FFF2-40B4-BE49-F238E27FC236}">
                <a16:creationId xmlns:a16="http://schemas.microsoft.com/office/drawing/2014/main" id="{1228BDD2-D7E9-4E14-8CC6-7297480FA6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93335" y="3615845"/>
            <a:ext cx="567020" cy="567020"/>
          </a:xfrm>
          <a:prstGeom prst="rect">
            <a:avLst/>
          </a:prstGeom>
        </p:spPr>
      </p:pic>
      <p:sp>
        <p:nvSpPr>
          <p:cNvPr id="7" name="Flowchart: Process 6">
            <a:extLst>
              <a:ext uri="{FF2B5EF4-FFF2-40B4-BE49-F238E27FC236}">
                <a16:creationId xmlns:a16="http://schemas.microsoft.com/office/drawing/2014/main" id="{B05643DC-0FFE-424B-9431-89F10EB957B6}"/>
              </a:ext>
            </a:extLst>
          </p:cNvPr>
          <p:cNvSpPr/>
          <p:nvPr/>
        </p:nvSpPr>
        <p:spPr>
          <a:xfrm>
            <a:off x="1555694" y="3375980"/>
            <a:ext cx="8013134" cy="99085"/>
          </a:xfrm>
          <a:prstGeom prst="flowChartProcess">
            <a:avLst/>
          </a:prstGeom>
          <a:solidFill>
            <a:srgbClr val="238D8A"/>
          </a:solidFill>
          <a:ln>
            <a:solidFill>
              <a:srgbClr val="238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TextBox 10">
            <a:extLst>
              <a:ext uri="{FF2B5EF4-FFF2-40B4-BE49-F238E27FC236}">
                <a16:creationId xmlns:a16="http://schemas.microsoft.com/office/drawing/2014/main" id="{5EAFC5A8-8AC4-40A2-ABB8-855E3FCAFD71}"/>
              </a:ext>
            </a:extLst>
          </p:cNvPr>
          <p:cNvSpPr txBox="1"/>
          <p:nvPr/>
        </p:nvSpPr>
        <p:spPr>
          <a:xfrm>
            <a:off x="2580544" y="4364235"/>
            <a:ext cx="2368557" cy="2092881"/>
          </a:xfrm>
          <a:prstGeom prst="rect">
            <a:avLst/>
          </a:prstGeom>
          <a:noFill/>
        </p:spPr>
        <p:txBody>
          <a:bodyPr wrap="square" rtlCol="0">
            <a:spAutoFit/>
          </a:bodyPr>
          <a:lstStyle/>
          <a:p>
            <a:pPr>
              <a:defRPr/>
            </a:pPr>
            <a:r>
              <a:rPr kumimoji="0" lang="en-US" sz="1600" b="1" i="0" u="none" strike="noStrike" kern="1200" cap="none" spc="0" normalizeH="0" baseline="0" noProof="0" dirty="0">
                <a:ln>
                  <a:noFill/>
                </a:ln>
                <a:solidFill>
                  <a:srgbClr val="54B948"/>
                </a:solidFill>
                <a:effectLst/>
                <a:uLnTx/>
                <a:uFillTx/>
                <a:latin typeface="Arial"/>
                <a:ea typeface="+mn-ea"/>
                <a:cs typeface="+mn-cs"/>
              </a:rPr>
              <a:t>Customer invited to secure Vault portal</a:t>
            </a:r>
          </a:p>
          <a:p>
            <a:pPr>
              <a:defRPr/>
            </a:pPr>
            <a:r>
              <a:rPr lang="en-US" sz="1100" i="1" dirty="0"/>
              <a:t>Dedicated Claims Advisor </a:t>
            </a:r>
            <a:r>
              <a:rPr lang="en-US" sz="1100" b="1" i="1" dirty="0"/>
              <a:t>invites claimant </a:t>
            </a:r>
            <a:r>
              <a:rPr lang="en-US" sz="1100" i="1" dirty="0"/>
              <a:t>to Vault (via email). Customer registers for Vault and receives a</a:t>
            </a:r>
            <a:r>
              <a:rPr lang="en-US" sz="1100" b="1" i="1" dirty="0"/>
              <a:t> suggested checklist </a:t>
            </a:r>
            <a:r>
              <a:rPr lang="en-US" sz="1100" i="1" dirty="0"/>
              <a:t>of items to upload as they go through the claims process end-to-end (proof of loss,  repairs, expense submissions, settlement)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6A737B"/>
              </a:solidFill>
              <a:effectLst/>
              <a:uLnTx/>
              <a:uFillTx/>
              <a:latin typeface="Arial"/>
              <a:ea typeface="+mn-ea"/>
              <a:cs typeface="+mn-cs"/>
            </a:endParaRPr>
          </a:p>
        </p:txBody>
      </p:sp>
      <p:sp>
        <p:nvSpPr>
          <p:cNvPr id="14" name="Oval 13">
            <a:extLst>
              <a:ext uri="{FF2B5EF4-FFF2-40B4-BE49-F238E27FC236}">
                <a16:creationId xmlns:a16="http://schemas.microsoft.com/office/drawing/2014/main" id="{7A3D9556-307A-48D4-8108-370E0B4CBBCB}"/>
              </a:ext>
            </a:extLst>
          </p:cNvPr>
          <p:cNvSpPr/>
          <p:nvPr/>
        </p:nvSpPr>
        <p:spPr>
          <a:xfrm>
            <a:off x="1457937" y="3278680"/>
            <a:ext cx="304800" cy="31568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1.</a:t>
            </a:r>
          </a:p>
        </p:txBody>
      </p:sp>
      <p:sp>
        <p:nvSpPr>
          <p:cNvPr id="18" name="TextBox 17">
            <a:extLst>
              <a:ext uri="{FF2B5EF4-FFF2-40B4-BE49-F238E27FC236}">
                <a16:creationId xmlns:a16="http://schemas.microsoft.com/office/drawing/2014/main" id="{F1E56F10-9D1B-4ECD-94FC-57E6A70591E8}"/>
              </a:ext>
            </a:extLst>
          </p:cNvPr>
          <p:cNvSpPr txBox="1"/>
          <p:nvPr/>
        </p:nvSpPr>
        <p:spPr>
          <a:xfrm>
            <a:off x="6319420" y="4870852"/>
            <a:ext cx="3592443" cy="178510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100" b="0" i="0" u="none" strike="noStrike" kern="1200" cap="none" spc="0" normalizeH="0" baseline="0" noProof="0" dirty="0">
                <a:ln>
                  <a:noFill/>
                </a:ln>
                <a:solidFill>
                  <a:srgbClr val="6A737B"/>
                </a:solidFill>
                <a:effectLst/>
                <a:uLnTx/>
                <a:uFillTx/>
                <a:latin typeface="Arial"/>
                <a:ea typeface="+mn-ea"/>
                <a:cs typeface="+mn-cs"/>
              </a:rPr>
              <a:t>Customer can store claim related documentation securely for easy reference later:</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dirty="0">
                <a:solidFill>
                  <a:srgbClr val="6A737B"/>
                </a:solidFill>
                <a:latin typeface="Arial"/>
              </a:rPr>
              <a:t>Proof of ownership or loss (i.e., multi-media)</a:t>
            </a:r>
          </a:p>
          <a:p>
            <a:pPr marL="628650" lvl="1" indent="-171450">
              <a:buFont typeface="Wingdings" panose="05000000000000000000" pitchFamily="2" charset="2"/>
              <a:buChar char="ü"/>
              <a:defRPr/>
            </a:pPr>
            <a:r>
              <a:rPr lang="en-US" sz="1100" dirty="0">
                <a:solidFill>
                  <a:srgbClr val="6A737B"/>
                </a:solidFill>
              </a:rPr>
              <a:t>Expense receipts</a:t>
            </a:r>
            <a:endParaRPr kumimoji="0" lang="en-US" sz="1100" b="0" i="0" u="none" strike="noStrike" kern="1200" cap="none" spc="0" normalizeH="0" baseline="0" noProof="0" dirty="0">
              <a:ln>
                <a:noFill/>
              </a:ln>
              <a:solidFill>
                <a:srgbClr val="6A737B"/>
              </a:solidFill>
              <a:effectLst/>
              <a:uLnTx/>
              <a:uFillTx/>
              <a:latin typeface="Arial"/>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dirty="0">
                <a:solidFill>
                  <a:srgbClr val="6A737B"/>
                </a:solidFill>
                <a:latin typeface="Arial"/>
              </a:rPr>
              <a:t>Estimate of repairs</a:t>
            </a:r>
          </a:p>
          <a:p>
            <a:pPr marL="628650" lvl="1" indent="-171450">
              <a:buFont typeface="Wingdings" panose="05000000000000000000" pitchFamily="2" charset="2"/>
              <a:buChar char="ü"/>
              <a:defRPr/>
            </a:pPr>
            <a:r>
              <a:rPr lang="en-US" sz="1100" dirty="0">
                <a:solidFill>
                  <a:srgbClr val="6A737B"/>
                </a:solidFill>
              </a:rPr>
              <a:t>Settlement documents / notice of dispute (i.e., content report)</a:t>
            </a:r>
            <a:endParaRPr lang="en-US" sz="1100" dirty="0">
              <a:solidFill>
                <a:srgbClr val="6A737B"/>
              </a:solidFill>
              <a:latin typeface="Arial"/>
            </a:endParaRP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dirty="0">
                <a:solidFill>
                  <a:srgbClr val="6A737B"/>
                </a:solidFill>
                <a:latin typeface="Arial"/>
              </a:rPr>
              <a:t>Insurance preferred vendor documents (i.e., work authorization)</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100" b="0" i="0" u="none" strike="noStrike" kern="1200" cap="none" spc="0" normalizeH="0" baseline="0" noProof="0" dirty="0">
              <a:ln>
                <a:noFill/>
              </a:ln>
              <a:solidFill>
                <a:srgbClr val="6A737B"/>
              </a:solidFill>
              <a:effectLst/>
              <a:uLnTx/>
              <a:uFillTx/>
              <a:latin typeface="Arial"/>
              <a:ea typeface="+mn-ea"/>
              <a:cs typeface="+mn-cs"/>
            </a:endParaRPr>
          </a:p>
        </p:txBody>
      </p:sp>
      <p:sp>
        <p:nvSpPr>
          <p:cNvPr id="25" name="Oval 24">
            <a:extLst>
              <a:ext uri="{FF2B5EF4-FFF2-40B4-BE49-F238E27FC236}">
                <a16:creationId xmlns:a16="http://schemas.microsoft.com/office/drawing/2014/main" id="{6DE1729B-6D7A-4757-96CA-8B929B52D745}"/>
              </a:ext>
            </a:extLst>
          </p:cNvPr>
          <p:cNvSpPr/>
          <p:nvPr/>
        </p:nvSpPr>
        <p:spPr>
          <a:xfrm>
            <a:off x="3355555" y="3267679"/>
            <a:ext cx="304800" cy="31568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2</a:t>
            </a:r>
          </a:p>
        </p:txBody>
      </p:sp>
      <p:sp>
        <p:nvSpPr>
          <p:cNvPr id="26" name="Oval 25">
            <a:extLst>
              <a:ext uri="{FF2B5EF4-FFF2-40B4-BE49-F238E27FC236}">
                <a16:creationId xmlns:a16="http://schemas.microsoft.com/office/drawing/2014/main" id="{114EF548-73C3-44F3-8DEE-56CC52CEB259}"/>
              </a:ext>
            </a:extLst>
          </p:cNvPr>
          <p:cNvSpPr/>
          <p:nvPr/>
        </p:nvSpPr>
        <p:spPr>
          <a:xfrm>
            <a:off x="5562261" y="3263308"/>
            <a:ext cx="304800" cy="31568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3</a:t>
            </a:r>
          </a:p>
        </p:txBody>
      </p:sp>
      <p:sp>
        <p:nvSpPr>
          <p:cNvPr id="27" name="Oval 26">
            <a:extLst>
              <a:ext uri="{FF2B5EF4-FFF2-40B4-BE49-F238E27FC236}">
                <a16:creationId xmlns:a16="http://schemas.microsoft.com/office/drawing/2014/main" id="{885C7DF2-CCAD-4F9E-A855-38CFF6624C2B}"/>
              </a:ext>
            </a:extLst>
          </p:cNvPr>
          <p:cNvSpPr/>
          <p:nvPr/>
        </p:nvSpPr>
        <p:spPr>
          <a:xfrm>
            <a:off x="7467545" y="3249635"/>
            <a:ext cx="304800" cy="31568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4</a:t>
            </a:r>
          </a:p>
        </p:txBody>
      </p:sp>
      <p:sp>
        <p:nvSpPr>
          <p:cNvPr id="28" name="Oval 27">
            <a:extLst>
              <a:ext uri="{FF2B5EF4-FFF2-40B4-BE49-F238E27FC236}">
                <a16:creationId xmlns:a16="http://schemas.microsoft.com/office/drawing/2014/main" id="{252C9F8F-EAC5-4609-A0E8-6FF1E594464E}"/>
              </a:ext>
            </a:extLst>
          </p:cNvPr>
          <p:cNvSpPr/>
          <p:nvPr/>
        </p:nvSpPr>
        <p:spPr>
          <a:xfrm>
            <a:off x="9361785" y="3278680"/>
            <a:ext cx="304800" cy="31568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5</a:t>
            </a:r>
          </a:p>
        </p:txBody>
      </p:sp>
      <p:sp>
        <p:nvSpPr>
          <p:cNvPr id="29" name="TextBox 28">
            <a:extLst>
              <a:ext uri="{FF2B5EF4-FFF2-40B4-BE49-F238E27FC236}">
                <a16:creationId xmlns:a16="http://schemas.microsoft.com/office/drawing/2014/main" id="{5AC18442-8252-4152-A3EA-F677C44FD1F7}"/>
              </a:ext>
            </a:extLst>
          </p:cNvPr>
          <p:cNvSpPr txBox="1"/>
          <p:nvPr/>
        </p:nvSpPr>
        <p:spPr>
          <a:xfrm>
            <a:off x="6343703" y="4388731"/>
            <a:ext cx="3322882" cy="560153"/>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54B948"/>
                </a:solidFill>
                <a:effectLst/>
                <a:uLnTx/>
                <a:uFillTx/>
                <a:latin typeface="Arial"/>
                <a:ea typeface="+mn-ea"/>
                <a:cs typeface="+mn-cs"/>
              </a:rPr>
              <a:t>Optional: Centralize Claim Related Documents</a:t>
            </a:r>
          </a:p>
        </p:txBody>
      </p:sp>
      <p:sp>
        <p:nvSpPr>
          <p:cNvPr id="33" name="TextBox 32">
            <a:extLst>
              <a:ext uri="{FF2B5EF4-FFF2-40B4-BE49-F238E27FC236}">
                <a16:creationId xmlns:a16="http://schemas.microsoft.com/office/drawing/2014/main" id="{6766FF1A-EC78-4373-B13F-29D0127C3536}"/>
              </a:ext>
            </a:extLst>
          </p:cNvPr>
          <p:cNvSpPr txBox="1"/>
          <p:nvPr/>
        </p:nvSpPr>
        <p:spPr>
          <a:xfrm>
            <a:off x="760251" y="1895529"/>
            <a:ext cx="2289960" cy="881780"/>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54B948"/>
                </a:solidFill>
                <a:effectLst/>
                <a:uLnTx/>
                <a:uFillTx/>
                <a:latin typeface="Arial"/>
                <a:ea typeface="+mn-ea"/>
                <a:cs typeface="+mn-cs"/>
              </a:rPr>
              <a:t>Claims Event Experienced</a:t>
            </a:r>
          </a:p>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737B"/>
                </a:solidFill>
                <a:effectLst/>
                <a:uLnTx/>
                <a:uFillTx/>
                <a:latin typeface="Arial"/>
                <a:ea typeface="+mn-ea"/>
                <a:cs typeface="+mn-cs"/>
              </a:rPr>
              <a:t>Client files a home or auto policy claim through </a:t>
            </a:r>
            <a:r>
              <a:rPr kumimoji="0" lang="en-US" sz="1100" b="0" i="0" u="none" strike="noStrike" kern="1200" cap="none" spc="0" normalizeH="0" baseline="0" noProof="0" dirty="0" err="1">
                <a:ln>
                  <a:noFill/>
                </a:ln>
                <a:solidFill>
                  <a:srgbClr val="6A737B"/>
                </a:solidFill>
                <a:effectLst/>
                <a:uLnTx/>
                <a:uFillTx/>
                <a:latin typeface="Arial"/>
                <a:ea typeface="+mn-ea"/>
                <a:cs typeface="+mn-cs"/>
              </a:rPr>
              <a:t>MyInsurance</a:t>
            </a:r>
            <a:endParaRPr kumimoji="0" lang="en-US" sz="1600" b="0" i="0" u="none" strike="noStrike" kern="1200" cap="none" spc="0" normalizeH="0" baseline="0" noProof="0" dirty="0">
              <a:ln>
                <a:noFill/>
              </a:ln>
              <a:solidFill>
                <a:srgbClr val="54B948"/>
              </a:solidFill>
              <a:effectLst/>
              <a:uLnTx/>
              <a:uFillTx/>
              <a:latin typeface="Arial"/>
              <a:ea typeface="+mn-ea"/>
              <a:cs typeface="+mn-cs"/>
            </a:endParaRPr>
          </a:p>
        </p:txBody>
      </p:sp>
      <p:sp>
        <p:nvSpPr>
          <p:cNvPr id="35" name="TextBox 34">
            <a:extLst>
              <a:ext uri="{FF2B5EF4-FFF2-40B4-BE49-F238E27FC236}">
                <a16:creationId xmlns:a16="http://schemas.microsoft.com/office/drawing/2014/main" id="{E0494DF2-9B9F-4C4C-AC17-FA6222E32AD9}"/>
              </a:ext>
            </a:extLst>
          </p:cNvPr>
          <p:cNvSpPr txBox="1"/>
          <p:nvPr/>
        </p:nvSpPr>
        <p:spPr>
          <a:xfrm>
            <a:off x="4473837" y="1892028"/>
            <a:ext cx="2939307" cy="1203406"/>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54B948"/>
                </a:solidFill>
                <a:effectLst/>
                <a:uLnTx/>
                <a:uFillTx/>
                <a:latin typeface="Arial"/>
                <a:ea typeface="+mn-ea"/>
                <a:cs typeface="+mn-cs"/>
              </a:rPr>
              <a:t>Secure Document Exchange with Claims Advisor</a:t>
            </a:r>
          </a:p>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737B"/>
                </a:solidFill>
                <a:effectLst/>
                <a:uLnTx/>
                <a:uFillTx/>
                <a:latin typeface="Arial"/>
                <a:ea typeface="+mn-ea"/>
                <a:cs typeface="+mn-cs"/>
              </a:rPr>
              <a:t>Customer can securely upload and exchange claims support documentation with their dedicated claims advisor through the TD Vault portal</a:t>
            </a:r>
            <a:endParaRPr kumimoji="0" lang="en-US" sz="1600" b="0" i="0" u="none" strike="noStrike" kern="1200" cap="none" spc="0" normalizeH="0" baseline="0" noProof="0" dirty="0">
              <a:ln>
                <a:noFill/>
              </a:ln>
              <a:solidFill>
                <a:srgbClr val="54B948"/>
              </a:solidFill>
              <a:effectLst/>
              <a:uLnTx/>
              <a:uFillTx/>
              <a:latin typeface="Arial"/>
              <a:ea typeface="+mn-ea"/>
              <a:cs typeface="+mn-cs"/>
            </a:endParaRPr>
          </a:p>
        </p:txBody>
      </p:sp>
      <p:sp>
        <p:nvSpPr>
          <p:cNvPr id="37" name="TextBox 36">
            <a:extLst>
              <a:ext uri="{FF2B5EF4-FFF2-40B4-BE49-F238E27FC236}">
                <a16:creationId xmlns:a16="http://schemas.microsoft.com/office/drawing/2014/main" id="{69C2E795-0A87-4BE0-8F3A-69C0EF191A06}"/>
              </a:ext>
            </a:extLst>
          </p:cNvPr>
          <p:cNvSpPr txBox="1"/>
          <p:nvPr/>
        </p:nvSpPr>
        <p:spPr>
          <a:xfrm>
            <a:off x="8410430" y="1848541"/>
            <a:ext cx="2725655" cy="1042593"/>
          </a:xfrm>
          <a:prstGeom prst="rect">
            <a:avLst/>
          </a:prstGeom>
          <a:noFill/>
        </p:spPr>
        <p:txBody>
          <a:bodyPr wrap="square"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54B948"/>
                </a:solidFill>
                <a:effectLst/>
                <a:uLnTx/>
                <a:uFillTx/>
                <a:latin typeface="Arial"/>
                <a:ea typeface="+mn-ea"/>
                <a:cs typeface="+mn-cs"/>
              </a:rPr>
              <a:t>Seamless Experience During Moment of Need</a:t>
            </a:r>
          </a:p>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A737B"/>
                </a:solidFill>
                <a:effectLst/>
                <a:uLnTx/>
                <a:uFillTx/>
                <a:latin typeface="Arial"/>
                <a:ea typeface="+mn-ea"/>
                <a:cs typeface="+mn-cs"/>
              </a:rPr>
              <a:t>Client offered secure and </a:t>
            </a:r>
            <a:r>
              <a:rPr lang="en-US" sz="1100" dirty="0">
                <a:solidFill>
                  <a:srgbClr val="6A737B"/>
                </a:solidFill>
                <a:latin typeface="Arial"/>
              </a:rPr>
              <a:t>seamless </a:t>
            </a:r>
            <a:r>
              <a:rPr kumimoji="0" lang="en-US" sz="1100" b="0" i="0" u="none" strike="noStrike" kern="1200" cap="none" spc="0" normalizeH="0" baseline="0" noProof="0" dirty="0">
                <a:ln>
                  <a:noFill/>
                </a:ln>
                <a:solidFill>
                  <a:srgbClr val="6A737B"/>
                </a:solidFill>
                <a:effectLst/>
                <a:uLnTx/>
                <a:uFillTx/>
                <a:latin typeface="Arial"/>
                <a:ea typeface="+mn-ea"/>
                <a:cs typeface="+mn-cs"/>
              </a:rPr>
              <a:t>claims process driving improved customer experience</a:t>
            </a:r>
            <a:endParaRPr kumimoji="0" lang="en-US" sz="1200" b="0" i="0" u="none" strike="noStrike" kern="1200" cap="none" spc="0" normalizeH="0" baseline="0" noProof="0" dirty="0">
              <a:ln>
                <a:noFill/>
              </a:ln>
              <a:solidFill>
                <a:srgbClr val="54B948"/>
              </a:solidFill>
              <a:effectLst/>
              <a:uLnTx/>
              <a:uFillTx/>
              <a:latin typeface="Arial"/>
              <a:ea typeface="+mn-ea"/>
              <a:cs typeface="+mn-cs"/>
            </a:endParaRPr>
          </a:p>
        </p:txBody>
      </p:sp>
      <p:pic>
        <p:nvPicPr>
          <p:cNvPr id="10" name="Graphic 9" descr="House">
            <a:extLst>
              <a:ext uri="{FF2B5EF4-FFF2-40B4-BE49-F238E27FC236}">
                <a16:creationId xmlns:a16="http://schemas.microsoft.com/office/drawing/2014/main" id="{2A04790D-57B0-4844-9A3E-5A4682EDD2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8541" y="1261314"/>
            <a:ext cx="578856" cy="578856"/>
          </a:xfrm>
          <a:prstGeom prst="rect">
            <a:avLst/>
          </a:prstGeom>
        </p:spPr>
      </p:pic>
      <p:pic>
        <p:nvPicPr>
          <p:cNvPr id="13" name="Graphic 12" descr="Call center">
            <a:extLst>
              <a:ext uri="{FF2B5EF4-FFF2-40B4-BE49-F238E27FC236}">
                <a16:creationId xmlns:a16="http://schemas.microsoft.com/office/drawing/2014/main" id="{5B0BF7C4-C027-4D7E-B74C-32D52DFF4A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67357" y="1142036"/>
            <a:ext cx="618044" cy="618044"/>
          </a:xfrm>
          <a:prstGeom prst="rect">
            <a:avLst/>
          </a:prstGeom>
        </p:spPr>
      </p:pic>
      <p:pic>
        <p:nvPicPr>
          <p:cNvPr id="19" name="Graphic 18" descr="Share">
            <a:extLst>
              <a:ext uri="{FF2B5EF4-FFF2-40B4-BE49-F238E27FC236}">
                <a16:creationId xmlns:a16="http://schemas.microsoft.com/office/drawing/2014/main" id="{6167FA4D-2DBA-4963-B600-C189D73D24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49102" y="1203015"/>
            <a:ext cx="565494" cy="565494"/>
          </a:xfrm>
          <a:prstGeom prst="rect">
            <a:avLst/>
          </a:prstGeom>
        </p:spPr>
      </p:pic>
      <p:pic>
        <p:nvPicPr>
          <p:cNvPr id="34" name="Graphic 33" descr="Thought bubble">
            <a:extLst>
              <a:ext uri="{FF2B5EF4-FFF2-40B4-BE49-F238E27FC236}">
                <a16:creationId xmlns:a16="http://schemas.microsoft.com/office/drawing/2014/main" id="{A6E96F16-A5F6-4562-B977-4185045CF18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565544" y="3672453"/>
            <a:ext cx="618044" cy="578670"/>
          </a:xfrm>
          <a:prstGeom prst="rect">
            <a:avLst/>
          </a:prstGeom>
        </p:spPr>
      </p:pic>
      <p:pic>
        <p:nvPicPr>
          <p:cNvPr id="38" name="Graphic 37" descr="Safe">
            <a:extLst>
              <a:ext uri="{FF2B5EF4-FFF2-40B4-BE49-F238E27FC236}">
                <a16:creationId xmlns:a16="http://schemas.microsoft.com/office/drawing/2014/main" id="{D519BD87-E054-4287-95FB-87B5ABFC8E5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38369" y="3608965"/>
            <a:ext cx="674775" cy="674775"/>
          </a:xfrm>
          <a:prstGeom prst="rect">
            <a:avLst/>
          </a:prstGeom>
        </p:spPr>
      </p:pic>
      <p:pic>
        <p:nvPicPr>
          <p:cNvPr id="8" name="Graphic 7" descr="Handshake">
            <a:extLst>
              <a:ext uri="{FF2B5EF4-FFF2-40B4-BE49-F238E27FC236}">
                <a16:creationId xmlns:a16="http://schemas.microsoft.com/office/drawing/2014/main" id="{E256ECB5-CB60-4908-A6E1-89948D50F15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153705" y="1227174"/>
            <a:ext cx="782441" cy="782441"/>
          </a:xfrm>
          <a:prstGeom prst="rect">
            <a:avLst/>
          </a:prstGeom>
        </p:spPr>
      </p:pic>
      <p:sp>
        <p:nvSpPr>
          <p:cNvPr id="30" name="Title 1">
            <a:extLst>
              <a:ext uri="{FF2B5EF4-FFF2-40B4-BE49-F238E27FC236}">
                <a16:creationId xmlns:a16="http://schemas.microsoft.com/office/drawing/2014/main" id="{85C90B3C-B90A-4E0C-BBCC-44ED3631214A}"/>
              </a:ext>
            </a:extLst>
          </p:cNvPr>
          <p:cNvSpPr>
            <a:spLocks noGrp="1"/>
          </p:cNvSpPr>
          <p:nvPr>
            <p:ph type="title"/>
          </p:nvPr>
        </p:nvSpPr>
        <p:spPr>
          <a:xfrm>
            <a:off x="203015" y="44838"/>
            <a:ext cx="11346728" cy="808039"/>
          </a:xfrm>
        </p:spPr>
        <p:txBody>
          <a:bodyPr/>
          <a:lstStyle/>
          <a:p>
            <a:r>
              <a:rPr lang="en-US" sz="2800" dirty="0"/>
              <a:t>POC Use Case – Vault Supports E2E Insurance Claims Process</a:t>
            </a:r>
          </a:p>
        </p:txBody>
      </p:sp>
    </p:spTree>
    <p:extLst>
      <p:ext uri="{BB962C8B-B14F-4D97-AF65-F5344CB8AC3E}">
        <p14:creationId xmlns:p14="http://schemas.microsoft.com/office/powerpoint/2010/main" val="107050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942A9E-818E-4BDD-9EC7-DDE42BA20C8C}"/>
              </a:ext>
            </a:extLst>
          </p:cNvPr>
          <p:cNvSpPr/>
          <p:nvPr/>
        </p:nvSpPr>
        <p:spPr>
          <a:xfrm>
            <a:off x="226385" y="195587"/>
            <a:ext cx="104297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6600"/>
                </a:solidFill>
                <a:effectLst/>
                <a:uLnTx/>
                <a:uFillTx/>
                <a:latin typeface="Calibri" panose="020F0502020204030204"/>
                <a:ea typeface="+mn-ea"/>
                <a:cs typeface="+mn-cs"/>
              </a:rPr>
              <a:t>Proof-of-Concept (POC) – Secure Insurance Claims Process </a:t>
            </a:r>
          </a:p>
        </p:txBody>
      </p:sp>
      <p:sp>
        <p:nvSpPr>
          <p:cNvPr id="14" name="Rectangle 13">
            <a:extLst>
              <a:ext uri="{FF2B5EF4-FFF2-40B4-BE49-F238E27FC236}">
                <a16:creationId xmlns:a16="http://schemas.microsoft.com/office/drawing/2014/main" id="{FDA23637-194D-42A5-91ED-DB8DD678C4C2}"/>
              </a:ext>
            </a:extLst>
          </p:cNvPr>
          <p:cNvSpPr/>
          <p:nvPr/>
        </p:nvSpPr>
        <p:spPr>
          <a:xfrm>
            <a:off x="3423078" y="1809604"/>
            <a:ext cx="5224625" cy="688268"/>
          </a:xfrm>
          <a:prstGeom prst="rect">
            <a:avLst/>
          </a:prstGeom>
          <a:solidFill>
            <a:srgbClr val="E2F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6" name="Rectangle 15">
            <a:extLst>
              <a:ext uri="{FF2B5EF4-FFF2-40B4-BE49-F238E27FC236}">
                <a16:creationId xmlns:a16="http://schemas.microsoft.com/office/drawing/2014/main" id="{F0C90650-18CD-43AA-8663-54F831B5A8C7}"/>
              </a:ext>
            </a:extLst>
          </p:cNvPr>
          <p:cNvSpPr/>
          <p:nvPr/>
        </p:nvSpPr>
        <p:spPr>
          <a:xfrm>
            <a:off x="3782332" y="901884"/>
            <a:ext cx="4383750" cy="471404"/>
          </a:xfrm>
          <a:prstGeom prst="rect">
            <a:avLst/>
          </a:prstGeom>
          <a:solidFill>
            <a:srgbClr val="E2F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9" name="TextBox 47">
            <a:extLst>
              <a:ext uri="{FF2B5EF4-FFF2-40B4-BE49-F238E27FC236}">
                <a16:creationId xmlns:a16="http://schemas.microsoft.com/office/drawing/2014/main" id="{0407C770-2F02-47B6-A63F-A04A2D987F87}"/>
              </a:ext>
            </a:extLst>
          </p:cNvPr>
          <p:cNvSpPr txBox="1"/>
          <p:nvPr/>
        </p:nvSpPr>
        <p:spPr>
          <a:xfrm>
            <a:off x="3536052" y="1851623"/>
            <a:ext cx="5111652" cy="60016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1300" dirty="0">
                <a:solidFill>
                  <a:srgbClr val="0C0C0C"/>
                </a:solidFill>
                <a:latin typeface="Arial"/>
                <a:cs typeface="Arial"/>
              </a:rPr>
              <a:t>Clients and advisors can securely upload, store and exchange claim support documentation (i.e., receipts, photos, warranties) via TD Vault to support claims process E2E instead of using insecure email</a:t>
            </a:r>
          </a:p>
        </p:txBody>
      </p:sp>
      <p:sp>
        <p:nvSpPr>
          <p:cNvPr id="56" name="TextBox 47">
            <a:extLst>
              <a:ext uri="{FF2B5EF4-FFF2-40B4-BE49-F238E27FC236}">
                <a16:creationId xmlns:a16="http://schemas.microsoft.com/office/drawing/2014/main" id="{B2F2F34B-829F-425F-B1CC-FB70E398E190}"/>
              </a:ext>
            </a:extLst>
          </p:cNvPr>
          <p:cNvSpPr txBox="1"/>
          <p:nvPr/>
        </p:nvSpPr>
        <p:spPr>
          <a:xfrm>
            <a:off x="3671701" y="1000939"/>
            <a:ext cx="4602354" cy="24622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783" rtl="0" eaLnBrk="1" fontAlgn="auto" latinLnBrk="0" hangingPunct="1">
              <a:lnSpc>
                <a:spcPct val="100000"/>
              </a:lnSpc>
              <a:spcBef>
                <a:spcPts val="450"/>
              </a:spcBef>
              <a:spcAft>
                <a:spcPts val="0"/>
              </a:spcAft>
              <a:buClrTx/>
              <a:buSzTx/>
              <a:buFontTx/>
              <a:buNone/>
              <a:tabLst>
                <a:tab pos="58735" algn="l"/>
              </a:tabLst>
              <a:defRPr/>
            </a:pPr>
            <a:r>
              <a:rPr kumimoji="0" lang="en-US" sz="16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Arial"/>
              </a:rPr>
              <a:t>Testing Possibility of Enterprise Vault Capability </a:t>
            </a:r>
          </a:p>
        </p:txBody>
      </p:sp>
      <p:sp>
        <p:nvSpPr>
          <p:cNvPr id="57" name="Rectangle 56">
            <a:extLst>
              <a:ext uri="{FF2B5EF4-FFF2-40B4-BE49-F238E27FC236}">
                <a16:creationId xmlns:a16="http://schemas.microsoft.com/office/drawing/2014/main" id="{E6B29165-8AD9-48F6-94C7-CB5EF10702B2}"/>
              </a:ext>
            </a:extLst>
          </p:cNvPr>
          <p:cNvSpPr/>
          <p:nvPr/>
        </p:nvSpPr>
        <p:spPr>
          <a:xfrm>
            <a:off x="3433636" y="1782235"/>
            <a:ext cx="5224625" cy="71563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Arrow: Right 66">
            <a:extLst>
              <a:ext uri="{FF2B5EF4-FFF2-40B4-BE49-F238E27FC236}">
                <a16:creationId xmlns:a16="http://schemas.microsoft.com/office/drawing/2014/main" id="{C55C3D8C-4A46-4CEB-A63D-41566CE548C5}"/>
              </a:ext>
            </a:extLst>
          </p:cNvPr>
          <p:cNvSpPr/>
          <p:nvPr/>
        </p:nvSpPr>
        <p:spPr>
          <a:xfrm rot="5400000">
            <a:off x="5650052" y="802892"/>
            <a:ext cx="565542" cy="1557957"/>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7" name="Straight Connector 86">
            <a:extLst>
              <a:ext uri="{FF2B5EF4-FFF2-40B4-BE49-F238E27FC236}">
                <a16:creationId xmlns:a16="http://schemas.microsoft.com/office/drawing/2014/main" id="{35307643-A236-414E-B678-1AD98C325A1C}"/>
              </a:ext>
            </a:extLst>
          </p:cNvPr>
          <p:cNvCxnSpPr/>
          <p:nvPr/>
        </p:nvCxnSpPr>
        <p:spPr>
          <a:xfrm>
            <a:off x="296654" y="643348"/>
            <a:ext cx="7002544" cy="0"/>
          </a:xfrm>
          <a:prstGeom prst="line">
            <a:avLst/>
          </a:prstGeom>
        </p:spPr>
        <p:style>
          <a:lnRef idx="1">
            <a:schemeClr val="accent3"/>
          </a:lnRef>
          <a:fillRef idx="0">
            <a:schemeClr val="accent3"/>
          </a:fillRef>
          <a:effectRef idx="0">
            <a:schemeClr val="accent3"/>
          </a:effectRef>
          <a:fontRef idx="minor">
            <a:schemeClr val="tx1"/>
          </a:fontRef>
        </p:style>
      </p:cxnSp>
      <p:sp>
        <p:nvSpPr>
          <p:cNvPr id="58" name="Arrow: Right 57">
            <a:extLst>
              <a:ext uri="{FF2B5EF4-FFF2-40B4-BE49-F238E27FC236}">
                <a16:creationId xmlns:a16="http://schemas.microsoft.com/office/drawing/2014/main" id="{8CDF9ED6-77B9-4094-840A-796957E8EA36}"/>
              </a:ext>
            </a:extLst>
          </p:cNvPr>
          <p:cNvSpPr/>
          <p:nvPr/>
        </p:nvSpPr>
        <p:spPr>
          <a:xfrm>
            <a:off x="1634444" y="1621023"/>
            <a:ext cx="1740682" cy="101179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POC with Insurance Claims</a:t>
            </a:r>
          </a:p>
        </p:txBody>
      </p:sp>
      <p:grpSp>
        <p:nvGrpSpPr>
          <p:cNvPr id="95" name="Group 94">
            <a:extLst>
              <a:ext uri="{FF2B5EF4-FFF2-40B4-BE49-F238E27FC236}">
                <a16:creationId xmlns:a16="http://schemas.microsoft.com/office/drawing/2014/main" id="{16E780C1-2E4B-4381-A1BB-B4551DFCE775}"/>
              </a:ext>
            </a:extLst>
          </p:cNvPr>
          <p:cNvGrpSpPr/>
          <p:nvPr/>
        </p:nvGrpSpPr>
        <p:grpSpPr>
          <a:xfrm>
            <a:off x="521893" y="2596992"/>
            <a:ext cx="11404762" cy="1661993"/>
            <a:chOff x="505747" y="2938279"/>
            <a:chExt cx="11404762" cy="1661993"/>
          </a:xfrm>
        </p:grpSpPr>
        <p:sp>
          <p:nvSpPr>
            <p:cNvPr id="59" name="TextBox 58">
              <a:extLst>
                <a:ext uri="{FF2B5EF4-FFF2-40B4-BE49-F238E27FC236}">
                  <a16:creationId xmlns:a16="http://schemas.microsoft.com/office/drawing/2014/main" id="{38450BA0-DAA8-4C94-B266-0C01FCAF130B}"/>
                </a:ext>
              </a:extLst>
            </p:cNvPr>
            <p:cNvSpPr txBox="1"/>
            <p:nvPr/>
          </p:nvSpPr>
          <p:spPr>
            <a:xfrm>
              <a:off x="505747" y="2938279"/>
              <a:ext cx="11404762" cy="1661993"/>
            </a:xfrm>
            <a:prstGeom prst="rect">
              <a:avLst/>
            </a:prstGeom>
            <a:solidFill>
              <a:schemeClr val="bg1">
                <a:lumMod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POC Purpose</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dirty="0">
                  <a:solidFill>
                    <a:prstClr val="white">
                      <a:lumMod val="95000"/>
                    </a:prstClr>
                  </a:solidFill>
                  <a:latin typeface="Calibri" panose="020F0502020204030204"/>
                </a:rPr>
                <a:t>Test and learn to provide validation around three (3) key testing parameters – customer adoption, technical viability, and document security. If indicators of success are met during POC, parallel planning will commence for scaling to larger # of home and auto insurance customers, and enabling pipeline of early use cases (CPB tax hub, wealth advice clients) through Pilot process</a:t>
              </a:r>
              <a:endParaRPr kumimoji="0" lang="en-US" sz="14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6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92" name="TextBox 91">
              <a:extLst>
                <a:ext uri="{FF2B5EF4-FFF2-40B4-BE49-F238E27FC236}">
                  <a16:creationId xmlns:a16="http://schemas.microsoft.com/office/drawing/2014/main" id="{7BBBA483-F054-47BE-BB16-95ABD03E0502}"/>
                </a:ext>
              </a:extLst>
            </p:cNvPr>
            <p:cNvSpPr txBox="1"/>
            <p:nvPr/>
          </p:nvSpPr>
          <p:spPr>
            <a:xfrm rot="10800000" flipV="1">
              <a:off x="1709268" y="4044445"/>
              <a:ext cx="1936741" cy="348046"/>
            </a:xfrm>
            <a:prstGeom prst="rect">
              <a:avLst/>
            </a:prstGeom>
            <a:solidFill>
              <a:srgbClr val="00B050"/>
            </a:solidFill>
            <a:ln w="9525">
              <a:noFill/>
            </a:ln>
          </p:spPr>
          <p:style>
            <a:lnRef idx="2">
              <a:schemeClr val="accent3">
                <a:hueOff val="2332805"/>
                <a:satOff val="-4590"/>
                <a:lumOff val="1569"/>
                <a:alphaOff val="0"/>
              </a:schemeClr>
            </a:lnRef>
            <a:fillRef idx="1">
              <a:schemeClr val="accent3">
                <a:hueOff val="2332805"/>
                <a:satOff val="-4590"/>
                <a:lumOff val="1569"/>
                <a:alphaOff val="0"/>
              </a:schemeClr>
            </a:fillRef>
            <a:effectRef idx="0">
              <a:schemeClr val="accent3">
                <a:hueOff val="2332805"/>
                <a:satOff val="-4590"/>
                <a:lumOff val="1569"/>
                <a:alphaOff val="0"/>
              </a:schemeClr>
            </a:effectRef>
            <a:fontRef idx="minor">
              <a:schemeClr val="lt1"/>
            </a:fontRef>
          </p:style>
          <p:txBody>
            <a:bodyPr spcFirstLastPara="0" vert="horz" wrap="square" lIns="71120" tIns="40640" rIns="71120" bIns="40640" numCol="1" spcCol="1270" anchor="ctr" anchorCtr="0">
              <a:noAutofit/>
            </a:bodyPr>
            <a:lstStyle>
              <a:defPPr>
                <a:defRPr lang="en-US"/>
              </a:defPPr>
              <a:lvl1pPr algn="ctr" defTabSz="333419">
                <a:lnSpc>
                  <a:spcPct val="90000"/>
                </a:lnSpc>
                <a:spcBef>
                  <a:spcPct val="0"/>
                </a:spcBef>
                <a:spcAft>
                  <a:spcPct val="35000"/>
                </a:spcAft>
                <a:defRPr sz="700" b="1">
                  <a:solidFill>
                    <a:srgbClr val="6A737B"/>
                  </a:solidFill>
                </a:defRPr>
              </a:lvl1pPr>
            </a:lstStyle>
            <a:p>
              <a:pPr marL="0" marR="0" lvl="0" indent="0" algn="ctr" defTabSz="333419"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A) </a:t>
              </a:r>
              <a:r>
                <a:rPr lang="en-US" sz="1400" dirty="0">
                  <a:solidFill>
                    <a:prstClr val="white">
                      <a:lumMod val="95000"/>
                    </a:prstClr>
                  </a:solidFill>
                  <a:latin typeface="Calibri" panose="020F0502020204030204"/>
                </a:rPr>
                <a:t>Customer &amp; Advisor  Experience</a:t>
              </a:r>
              <a:endParaRPr kumimoji="0" lang="en-US" sz="1400" b="1"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93" name="TextBox 92">
              <a:extLst>
                <a:ext uri="{FF2B5EF4-FFF2-40B4-BE49-F238E27FC236}">
                  <a16:creationId xmlns:a16="http://schemas.microsoft.com/office/drawing/2014/main" id="{6822429A-BBB8-4E68-AB96-181942FB1CA8}"/>
                </a:ext>
              </a:extLst>
            </p:cNvPr>
            <p:cNvSpPr txBox="1"/>
            <p:nvPr/>
          </p:nvSpPr>
          <p:spPr>
            <a:xfrm rot="10800000" flipV="1">
              <a:off x="4896684" y="4017394"/>
              <a:ext cx="2039985" cy="375098"/>
            </a:xfrm>
            <a:prstGeom prst="rect">
              <a:avLst/>
            </a:prstGeom>
            <a:solidFill>
              <a:srgbClr val="00B050"/>
            </a:solidFill>
            <a:ln w="9525">
              <a:noFill/>
            </a:ln>
          </p:spPr>
          <p:style>
            <a:lnRef idx="2">
              <a:schemeClr val="accent3">
                <a:hueOff val="2332805"/>
                <a:satOff val="-4590"/>
                <a:lumOff val="1569"/>
                <a:alphaOff val="0"/>
              </a:schemeClr>
            </a:lnRef>
            <a:fillRef idx="1">
              <a:schemeClr val="accent3">
                <a:hueOff val="2332805"/>
                <a:satOff val="-4590"/>
                <a:lumOff val="1569"/>
                <a:alphaOff val="0"/>
              </a:schemeClr>
            </a:fillRef>
            <a:effectRef idx="0">
              <a:schemeClr val="accent3">
                <a:hueOff val="2332805"/>
                <a:satOff val="-4590"/>
                <a:lumOff val="1569"/>
                <a:alphaOff val="0"/>
              </a:schemeClr>
            </a:effectRef>
            <a:fontRef idx="minor">
              <a:schemeClr val="lt1"/>
            </a:fontRef>
          </p:style>
          <p:txBody>
            <a:bodyPr spcFirstLastPara="0" vert="horz" wrap="square" lIns="71120" tIns="40640" rIns="71120" bIns="40640" numCol="1" spcCol="1270" anchor="ctr" anchorCtr="0">
              <a:noAutofit/>
            </a:bodyPr>
            <a:lstStyle>
              <a:defPPr>
                <a:defRPr lang="en-US"/>
              </a:defPPr>
              <a:lvl1pPr algn="ctr" defTabSz="333419">
                <a:lnSpc>
                  <a:spcPct val="90000"/>
                </a:lnSpc>
                <a:spcBef>
                  <a:spcPct val="0"/>
                </a:spcBef>
                <a:spcAft>
                  <a:spcPct val="35000"/>
                </a:spcAft>
                <a:defRPr sz="700" b="1">
                  <a:solidFill>
                    <a:srgbClr val="6A737B"/>
                  </a:solidFill>
                </a:defRPr>
              </a:lvl1pPr>
            </a:lstStyle>
            <a:p>
              <a:pPr marL="0" marR="0" lvl="0" indent="0" algn="ctr" defTabSz="333419"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B)  Technical Viability</a:t>
              </a:r>
            </a:p>
          </p:txBody>
        </p:sp>
        <p:sp>
          <p:nvSpPr>
            <p:cNvPr id="94" name="TextBox 93">
              <a:extLst>
                <a:ext uri="{FF2B5EF4-FFF2-40B4-BE49-F238E27FC236}">
                  <a16:creationId xmlns:a16="http://schemas.microsoft.com/office/drawing/2014/main" id="{F3742239-9A3B-483A-BDF7-BF0209BFC075}"/>
                </a:ext>
              </a:extLst>
            </p:cNvPr>
            <p:cNvSpPr txBox="1"/>
            <p:nvPr/>
          </p:nvSpPr>
          <p:spPr>
            <a:xfrm rot="10800000" flipV="1">
              <a:off x="8025078" y="4017393"/>
              <a:ext cx="2767375" cy="345187"/>
            </a:xfrm>
            <a:prstGeom prst="rect">
              <a:avLst/>
            </a:prstGeom>
            <a:solidFill>
              <a:srgbClr val="00B050"/>
            </a:solidFill>
            <a:ln w="9525">
              <a:noFill/>
            </a:ln>
          </p:spPr>
          <p:style>
            <a:lnRef idx="2">
              <a:schemeClr val="accent3">
                <a:hueOff val="2332805"/>
                <a:satOff val="-4590"/>
                <a:lumOff val="1569"/>
                <a:alphaOff val="0"/>
              </a:schemeClr>
            </a:lnRef>
            <a:fillRef idx="1">
              <a:schemeClr val="accent3">
                <a:hueOff val="2332805"/>
                <a:satOff val="-4590"/>
                <a:lumOff val="1569"/>
                <a:alphaOff val="0"/>
              </a:schemeClr>
            </a:fillRef>
            <a:effectRef idx="0">
              <a:schemeClr val="accent3">
                <a:hueOff val="2332805"/>
                <a:satOff val="-4590"/>
                <a:lumOff val="1569"/>
                <a:alphaOff val="0"/>
              </a:schemeClr>
            </a:effectRef>
            <a:fontRef idx="minor">
              <a:schemeClr val="lt1"/>
            </a:fontRef>
          </p:style>
          <p:txBody>
            <a:bodyPr spcFirstLastPara="0" vert="horz" wrap="square" lIns="71120" tIns="40640" rIns="71120" bIns="40640" numCol="1" spcCol="1270" anchor="ctr" anchorCtr="0">
              <a:noAutofit/>
            </a:bodyPr>
            <a:lstStyle>
              <a:defPPr>
                <a:defRPr lang="en-US"/>
              </a:defPPr>
              <a:lvl1pPr algn="ctr" defTabSz="333419">
                <a:lnSpc>
                  <a:spcPct val="90000"/>
                </a:lnSpc>
                <a:spcBef>
                  <a:spcPct val="0"/>
                </a:spcBef>
                <a:spcAft>
                  <a:spcPct val="35000"/>
                </a:spcAft>
                <a:defRPr sz="700" b="1">
                  <a:solidFill>
                    <a:srgbClr val="6A737B"/>
                  </a:solidFill>
                </a:defRPr>
              </a:lvl1pPr>
            </a:lstStyle>
            <a:p>
              <a:pPr marL="0" marR="0" lvl="0" indent="0" algn="ctr" defTabSz="333419"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C) Document Data Security</a:t>
              </a:r>
            </a:p>
          </p:txBody>
        </p:sp>
      </p:grpSp>
      <p:grpSp>
        <p:nvGrpSpPr>
          <p:cNvPr id="96" name="Group 95">
            <a:extLst>
              <a:ext uri="{FF2B5EF4-FFF2-40B4-BE49-F238E27FC236}">
                <a16:creationId xmlns:a16="http://schemas.microsoft.com/office/drawing/2014/main" id="{DA6A585E-D1D3-40A2-B8C8-412315F5865C}"/>
              </a:ext>
            </a:extLst>
          </p:cNvPr>
          <p:cNvGrpSpPr/>
          <p:nvPr/>
        </p:nvGrpSpPr>
        <p:grpSpPr>
          <a:xfrm>
            <a:off x="2981523" y="843242"/>
            <a:ext cx="846366" cy="719360"/>
            <a:chOff x="6158214" y="4820428"/>
            <a:chExt cx="746900" cy="766514"/>
          </a:xfrm>
        </p:grpSpPr>
        <p:sp>
          <p:nvSpPr>
            <p:cNvPr id="97" name="Oval Callout 26">
              <a:extLst>
                <a:ext uri="{FF2B5EF4-FFF2-40B4-BE49-F238E27FC236}">
                  <a16:creationId xmlns:a16="http://schemas.microsoft.com/office/drawing/2014/main" id="{C5DBB187-E9A3-44E0-8CED-C28B068CAF90}"/>
                </a:ext>
              </a:extLst>
            </p:cNvPr>
            <p:cNvSpPr/>
            <p:nvPr/>
          </p:nvSpPr>
          <p:spPr>
            <a:xfrm>
              <a:off x="6358269" y="4820428"/>
              <a:ext cx="340516" cy="281152"/>
            </a:xfrm>
            <a:prstGeom prst="wedgeEllipseCallout">
              <a:avLst>
                <a:gd name="adj1" fmla="val 20231"/>
                <a:gd name="adj2" fmla="val 65726"/>
              </a:avLst>
            </a:prstGeom>
            <a:solidFill>
              <a:srgbClr val="002060"/>
            </a:solidFill>
            <a:ln>
              <a:solidFill>
                <a:srgbClr val="51B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8" name="Group 97">
              <a:extLst>
                <a:ext uri="{FF2B5EF4-FFF2-40B4-BE49-F238E27FC236}">
                  <a16:creationId xmlns:a16="http://schemas.microsoft.com/office/drawing/2014/main" id="{E635EE73-9BD0-4CE0-941A-E6644788A013}"/>
                </a:ext>
              </a:extLst>
            </p:cNvPr>
            <p:cNvGrpSpPr/>
            <p:nvPr/>
          </p:nvGrpSpPr>
          <p:grpSpPr>
            <a:xfrm>
              <a:off x="6158214" y="4865712"/>
              <a:ext cx="746900" cy="721230"/>
              <a:chOff x="6158214" y="4865712"/>
              <a:chExt cx="746900" cy="721230"/>
            </a:xfrm>
          </p:grpSpPr>
          <p:pic>
            <p:nvPicPr>
              <p:cNvPr id="99" name="Graphic 98" descr="Head with gears">
                <a:extLst>
                  <a:ext uri="{FF2B5EF4-FFF2-40B4-BE49-F238E27FC236}">
                    <a16:creationId xmlns:a16="http://schemas.microsoft.com/office/drawing/2014/main" id="{FAADBBD8-5511-49B0-8B97-5FF67E34D1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58214" y="5101580"/>
                <a:ext cx="400111" cy="400111"/>
              </a:xfrm>
              <a:prstGeom prst="rect">
                <a:avLst/>
              </a:prstGeom>
            </p:spPr>
          </p:pic>
          <p:pic>
            <p:nvPicPr>
              <p:cNvPr id="100" name="Graphic 99" descr="Head with gears">
                <a:extLst>
                  <a:ext uri="{FF2B5EF4-FFF2-40B4-BE49-F238E27FC236}">
                    <a16:creationId xmlns:a16="http://schemas.microsoft.com/office/drawing/2014/main" id="{CCF396F6-250B-4BC9-86A7-7A3678E550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505003" y="5186831"/>
                <a:ext cx="400111" cy="400111"/>
              </a:xfrm>
              <a:prstGeom prst="rect">
                <a:avLst/>
              </a:prstGeom>
            </p:spPr>
          </p:pic>
          <p:pic>
            <p:nvPicPr>
              <p:cNvPr id="101" name="Graphic 100" descr="Star">
                <a:extLst>
                  <a:ext uri="{FF2B5EF4-FFF2-40B4-BE49-F238E27FC236}">
                    <a16:creationId xmlns:a16="http://schemas.microsoft.com/office/drawing/2014/main" id="{E5D32E6B-C2CB-4E98-A4B9-DAE52AF1E14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43646" y="4865712"/>
                <a:ext cx="169503" cy="169503"/>
              </a:xfrm>
              <a:prstGeom prst="rect">
                <a:avLst/>
              </a:prstGeom>
            </p:spPr>
          </p:pic>
        </p:grpSp>
      </p:grpSp>
      <p:sp>
        <p:nvSpPr>
          <p:cNvPr id="2" name="TextBox 1">
            <a:extLst>
              <a:ext uri="{FF2B5EF4-FFF2-40B4-BE49-F238E27FC236}">
                <a16:creationId xmlns:a16="http://schemas.microsoft.com/office/drawing/2014/main" id="{E11F5B0E-8590-4798-B418-E7EF80F0D18B}"/>
              </a:ext>
            </a:extLst>
          </p:cNvPr>
          <p:cNvSpPr txBox="1"/>
          <p:nvPr/>
        </p:nvSpPr>
        <p:spPr>
          <a:xfrm>
            <a:off x="8895044" y="335295"/>
            <a:ext cx="3089003" cy="1815882"/>
          </a:xfrm>
          <a:prstGeom prst="rect">
            <a:avLst/>
          </a:prstGeom>
          <a:noFill/>
        </p:spPr>
        <p:txBody>
          <a:bodyPr wrap="square" rtlCol="0">
            <a:spAutoFit/>
          </a:bodyPr>
          <a:lstStyle/>
          <a:p>
            <a:r>
              <a:rPr lang="en-US" sz="1600" i="1" dirty="0"/>
              <a:t>Testing robustness of TD Vault Capability (user experience, technical, and security features) through POC with 500 Home and Auto Insurance customers (and dedicated claims advisors) experiencing claims events</a:t>
            </a:r>
          </a:p>
        </p:txBody>
      </p:sp>
      <p:sp>
        <p:nvSpPr>
          <p:cNvPr id="103" name="TextBox 102">
            <a:extLst>
              <a:ext uri="{FF2B5EF4-FFF2-40B4-BE49-F238E27FC236}">
                <a16:creationId xmlns:a16="http://schemas.microsoft.com/office/drawing/2014/main" id="{71F93C2D-5C61-48AE-8BC2-7C21B11A6741}"/>
              </a:ext>
            </a:extLst>
          </p:cNvPr>
          <p:cNvSpPr txBox="1"/>
          <p:nvPr/>
        </p:nvSpPr>
        <p:spPr>
          <a:xfrm>
            <a:off x="2944329" y="5523877"/>
            <a:ext cx="9039717" cy="769441"/>
          </a:xfrm>
          <a:prstGeom prst="rect">
            <a:avLst/>
          </a:prstGeom>
          <a:solidFill>
            <a:sysClr val="window" lastClr="FFFFFF">
              <a:lumMod val="50000"/>
            </a:sysClr>
          </a:solidFill>
        </p:spPr>
        <p:txBody>
          <a:bodyPr wrap="square" rtlCol="0">
            <a:spAutoFit/>
          </a:bodyPr>
          <a:lstStyle/>
          <a:p>
            <a:pPr marL="0" marR="0" lvl="1"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lumMod val="95000"/>
                </a:prstClr>
              </a:solidFill>
              <a:effectLst/>
              <a:uLnTx/>
              <a:uFillTx/>
              <a:latin typeface="Arial"/>
            </a:endParaRPr>
          </a:p>
          <a:p>
            <a:pPr marL="0" marR="0" lvl="1"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lumMod val="95000"/>
                  </a:prstClr>
                </a:solidFill>
                <a:effectLst/>
                <a:uLnTx/>
                <a:uFillTx/>
                <a:latin typeface="Arial"/>
              </a:rPr>
              <a:t> </a:t>
            </a:r>
          </a:p>
          <a:p>
            <a:pPr marL="800100" marR="0" lvl="1" indent="-342900" defTabSz="914400" eaLnBrk="1" fontAlgn="auto" latinLnBrk="0" hangingPunct="1">
              <a:lnSpc>
                <a:spcPct val="100000"/>
              </a:lnSpc>
              <a:spcBef>
                <a:spcPts val="0"/>
              </a:spcBef>
              <a:spcAft>
                <a:spcPts val="0"/>
              </a:spcAft>
              <a:buClrTx/>
              <a:buSzTx/>
              <a:buFont typeface="+mj-lt"/>
              <a:buAutoNum type="arabicPeriod"/>
              <a:tabLst/>
              <a:defRPr/>
            </a:pPr>
            <a:endParaRPr kumimoji="0" lang="en-US" sz="1600" b="0" i="0" u="none" strike="noStrike" kern="0" cap="none" spc="0" normalizeH="0" baseline="0" noProof="0" dirty="0">
              <a:ln>
                <a:noFill/>
              </a:ln>
              <a:solidFill>
                <a:prstClr val="white">
                  <a:lumMod val="95000"/>
                </a:prstClr>
              </a:solidFill>
              <a:effectLst/>
              <a:uLnTx/>
              <a:uFillTx/>
              <a:latin typeface="Arial"/>
            </a:endParaRPr>
          </a:p>
        </p:txBody>
      </p:sp>
      <p:sp>
        <p:nvSpPr>
          <p:cNvPr id="109" name="Arrow: Right 108">
            <a:extLst>
              <a:ext uri="{FF2B5EF4-FFF2-40B4-BE49-F238E27FC236}">
                <a16:creationId xmlns:a16="http://schemas.microsoft.com/office/drawing/2014/main" id="{7DEABBD4-8C01-4B8A-BC6A-F3894C843A7E}"/>
              </a:ext>
            </a:extLst>
          </p:cNvPr>
          <p:cNvSpPr/>
          <p:nvPr/>
        </p:nvSpPr>
        <p:spPr>
          <a:xfrm>
            <a:off x="8574010" y="5303012"/>
            <a:ext cx="1619189" cy="1074317"/>
          </a:xfrm>
          <a:prstGeom prst="rightArrow">
            <a:avLst/>
          </a:prstGeom>
          <a:solidFill>
            <a:schemeClr val="bg2">
              <a:lumMod val="75000"/>
            </a:schemeClr>
          </a:solidFill>
          <a:ln w="12700" cap="flat" cmpd="sng" algn="ctr">
            <a:solidFill>
              <a:srgbClr val="80808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Arial"/>
              </a:rPr>
              <a:t>CPB</a:t>
            </a:r>
            <a:r>
              <a:rPr kumimoji="0" lang="en-US" sz="1200" b="0" i="0" u="none" strike="noStrike" kern="0" cap="none" spc="0" normalizeH="0" baseline="0" noProof="0" dirty="0">
                <a:ln>
                  <a:noFill/>
                </a:ln>
                <a:solidFill>
                  <a:prstClr val="white"/>
                </a:solidFill>
                <a:effectLst/>
                <a:uLnTx/>
                <a:uFillTx/>
                <a:latin typeface="Arial"/>
                <a:ea typeface="+mn-ea"/>
                <a:cs typeface="+mn-cs"/>
              </a:rPr>
              <a:t> Tax Hub Pilot</a:t>
            </a:r>
          </a:p>
        </p:txBody>
      </p:sp>
      <p:sp>
        <p:nvSpPr>
          <p:cNvPr id="110" name="Arrow: Right 109">
            <a:extLst>
              <a:ext uri="{FF2B5EF4-FFF2-40B4-BE49-F238E27FC236}">
                <a16:creationId xmlns:a16="http://schemas.microsoft.com/office/drawing/2014/main" id="{970F240D-9633-43E2-AA29-5AE132FBE4AC}"/>
              </a:ext>
            </a:extLst>
          </p:cNvPr>
          <p:cNvSpPr/>
          <p:nvPr/>
        </p:nvSpPr>
        <p:spPr>
          <a:xfrm>
            <a:off x="6769481" y="5343937"/>
            <a:ext cx="1764920" cy="1074317"/>
          </a:xfrm>
          <a:prstGeom prst="rightArrow">
            <a:avLst/>
          </a:prstGeom>
          <a:solidFill>
            <a:schemeClr val="bg2">
              <a:lumMod val="75000"/>
            </a:schemeClr>
          </a:solidFill>
          <a:ln w="12700" cap="flat" cmpd="sng" algn="ctr">
            <a:solidFill>
              <a:srgbClr val="80808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Arial"/>
                <a:ea typeface="+mn-ea"/>
                <a:cs typeface="+mn-cs"/>
              </a:rPr>
              <a:t>Wealth - Advice Client Portal Pilot</a:t>
            </a:r>
          </a:p>
        </p:txBody>
      </p:sp>
      <p:pic>
        <p:nvPicPr>
          <p:cNvPr id="118" name="Graphic 117" descr="User">
            <a:extLst>
              <a:ext uri="{FF2B5EF4-FFF2-40B4-BE49-F238E27FC236}">
                <a16:creationId xmlns:a16="http://schemas.microsoft.com/office/drawing/2014/main" id="{161DB58E-3DAE-4472-A9BD-1F524F4CC0E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35369" y="4725555"/>
            <a:ext cx="602913" cy="590542"/>
          </a:xfrm>
          <a:prstGeom prst="rect">
            <a:avLst/>
          </a:prstGeom>
        </p:spPr>
      </p:pic>
      <p:sp>
        <p:nvSpPr>
          <p:cNvPr id="120" name="Oval 119">
            <a:extLst>
              <a:ext uri="{FF2B5EF4-FFF2-40B4-BE49-F238E27FC236}">
                <a16:creationId xmlns:a16="http://schemas.microsoft.com/office/drawing/2014/main" id="{0FCD1DF6-28CF-4A9F-875E-EC3D0DED9F20}"/>
              </a:ext>
            </a:extLst>
          </p:cNvPr>
          <p:cNvSpPr/>
          <p:nvPr/>
        </p:nvSpPr>
        <p:spPr>
          <a:xfrm>
            <a:off x="7535090" y="6133762"/>
            <a:ext cx="308422" cy="335549"/>
          </a:xfrm>
          <a:prstGeom prst="ellipse">
            <a:avLst/>
          </a:prstGeom>
          <a:solidFill>
            <a:srgbClr val="008A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prstClr val="white"/>
                </a:solidFill>
                <a:latin typeface="Arial"/>
              </a:rPr>
              <a:t>3</a:t>
            </a:r>
            <a:endParaRPr kumimoji="0" lang="en-US" sz="1400" b="0" i="0" u="none" strike="noStrike" kern="0" cap="none" spc="0" normalizeH="0" baseline="0" noProof="0" dirty="0">
              <a:ln>
                <a:noFill/>
              </a:ln>
              <a:solidFill>
                <a:prstClr val="white"/>
              </a:solidFill>
              <a:effectLst/>
              <a:uLnTx/>
              <a:uFillTx/>
              <a:latin typeface="Arial"/>
              <a:ea typeface="+mn-ea"/>
              <a:cs typeface="+mn-cs"/>
            </a:endParaRPr>
          </a:p>
        </p:txBody>
      </p:sp>
      <p:sp>
        <p:nvSpPr>
          <p:cNvPr id="121" name="Oval 120">
            <a:extLst>
              <a:ext uri="{FF2B5EF4-FFF2-40B4-BE49-F238E27FC236}">
                <a16:creationId xmlns:a16="http://schemas.microsoft.com/office/drawing/2014/main" id="{A71DE211-B9AC-41EF-B3D2-23979F240D1D}"/>
              </a:ext>
            </a:extLst>
          </p:cNvPr>
          <p:cNvSpPr/>
          <p:nvPr/>
        </p:nvSpPr>
        <p:spPr>
          <a:xfrm>
            <a:off x="9242351" y="6099649"/>
            <a:ext cx="308422" cy="335549"/>
          </a:xfrm>
          <a:prstGeom prst="ellipse">
            <a:avLst/>
          </a:prstGeom>
          <a:solidFill>
            <a:srgbClr val="008A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prstClr val="white"/>
                </a:solidFill>
                <a:latin typeface="Arial"/>
              </a:rPr>
              <a:t>4</a:t>
            </a:r>
            <a:endParaRPr kumimoji="0" lang="en-US" sz="1400" b="0" i="0" u="none" strike="noStrike" kern="0" cap="none" spc="0" normalizeH="0" baseline="0" noProof="0" dirty="0">
              <a:ln>
                <a:noFill/>
              </a:ln>
              <a:solidFill>
                <a:prstClr val="white"/>
              </a:solidFill>
              <a:effectLst/>
              <a:uLnTx/>
              <a:uFillTx/>
              <a:latin typeface="Arial"/>
              <a:ea typeface="+mn-ea"/>
              <a:cs typeface="+mn-cs"/>
            </a:endParaRPr>
          </a:p>
        </p:txBody>
      </p:sp>
      <p:sp>
        <p:nvSpPr>
          <p:cNvPr id="122" name="TextBox 121">
            <a:extLst>
              <a:ext uri="{FF2B5EF4-FFF2-40B4-BE49-F238E27FC236}">
                <a16:creationId xmlns:a16="http://schemas.microsoft.com/office/drawing/2014/main" id="{25356AE0-35ED-488C-8142-B1AD36122187}"/>
              </a:ext>
            </a:extLst>
          </p:cNvPr>
          <p:cNvSpPr txBox="1"/>
          <p:nvPr/>
        </p:nvSpPr>
        <p:spPr>
          <a:xfrm>
            <a:off x="7464187" y="4571762"/>
            <a:ext cx="2463659" cy="618631"/>
          </a:xfrm>
          <a:prstGeom prst="rect">
            <a:avLst/>
          </a:prstGeom>
          <a:noFill/>
        </p:spPr>
        <p:txBody>
          <a:bodyPr wrap="square" rtlCol="0">
            <a:spAutoFit/>
          </a:bodyPr>
          <a:lstStyle/>
          <a:p>
            <a:pPr>
              <a:lnSpc>
                <a:spcPct val="95000"/>
              </a:lnSpc>
            </a:pPr>
            <a:r>
              <a:rPr lang="en-US" sz="1200" i="1" dirty="0">
                <a:solidFill>
                  <a:srgbClr val="6A737B"/>
                </a:solidFill>
                <a:latin typeface="Arial"/>
              </a:rPr>
              <a:t>Fast follow use cases structured as Pilots (upon successful POC with insurance)</a:t>
            </a:r>
          </a:p>
        </p:txBody>
      </p:sp>
      <p:sp>
        <p:nvSpPr>
          <p:cNvPr id="123" name="Rectangle 122">
            <a:extLst>
              <a:ext uri="{FF2B5EF4-FFF2-40B4-BE49-F238E27FC236}">
                <a16:creationId xmlns:a16="http://schemas.microsoft.com/office/drawing/2014/main" id="{65324799-BAB3-409E-A02B-939FDF4F5E2A}"/>
              </a:ext>
            </a:extLst>
          </p:cNvPr>
          <p:cNvSpPr/>
          <p:nvPr/>
        </p:nvSpPr>
        <p:spPr>
          <a:xfrm>
            <a:off x="2835369" y="4571466"/>
            <a:ext cx="3934111" cy="2028183"/>
          </a:xfrm>
          <a:prstGeom prst="rect">
            <a:avLst/>
          </a:prstGeom>
          <a:noFill/>
          <a:ln w="38100" cap="flat" cmpd="sng" algn="ctr">
            <a:solidFill>
              <a:srgbClr val="00B05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124" name="TextBox 123">
            <a:extLst>
              <a:ext uri="{FF2B5EF4-FFF2-40B4-BE49-F238E27FC236}">
                <a16:creationId xmlns:a16="http://schemas.microsoft.com/office/drawing/2014/main" id="{593AC5AE-565B-4C8A-AF75-C1BCB7103E10}"/>
              </a:ext>
            </a:extLst>
          </p:cNvPr>
          <p:cNvSpPr txBox="1"/>
          <p:nvPr/>
        </p:nvSpPr>
        <p:spPr>
          <a:xfrm>
            <a:off x="3281772" y="4786112"/>
            <a:ext cx="1554236" cy="574773"/>
          </a:xfrm>
          <a:prstGeom prst="rect">
            <a:avLst/>
          </a:prstGeom>
          <a:noFill/>
        </p:spPr>
        <p:txBody>
          <a:bodyPr wrap="square" rtlCol="0">
            <a:spAutoFit/>
          </a:bodyPr>
          <a:lstStyle/>
          <a:p>
            <a:pPr>
              <a:lnSpc>
                <a:spcPct val="95000"/>
              </a:lnSpc>
            </a:pPr>
            <a:r>
              <a:rPr lang="en-US" sz="1050" i="1" dirty="0">
                <a:solidFill>
                  <a:srgbClr val="6A737B"/>
                </a:solidFill>
                <a:latin typeface="Arial"/>
              </a:rPr>
              <a:t>POC with ~500 home and auto customers experiencing a claim</a:t>
            </a:r>
          </a:p>
        </p:txBody>
      </p:sp>
      <p:sp>
        <p:nvSpPr>
          <p:cNvPr id="125" name="Rectangle 124">
            <a:extLst>
              <a:ext uri="{FF2B5EF4-FFF2-40B4-BE49-F238E27FC236}">
                <a16:creationId xmlns:a16="http://schemas.microsoft.com/office/drawing/2014/main" id="{53448996-84CC-4CCE-8849-DDD53A301613}"/>
              </a:ext>
            </a:extLst>
          </p:cNvPr>
          <p:cNvSpPr/>
          <p:nvPr/>
        </p:nvSpPr>
        <p:spPr>
          <a:xfrm>
            <a:off x="366962" y="4671095"/>
            <a:ext cx="2151776" cy="1756387"/>
          </a:xfrm>
          <a:prstGeom prst="rect">
            <a:avLst/>
          </a:prstGeom>
          <a:solidFill>
            <a:srgbClr val="E2F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Arial"/>
            </a:endParaRPr>
          </a:p>
        </p:txBody>
      </p:sp>
      <p:sp>
        <p:nvSpPr>
          <p:cNvPr id="126" name="TextBox 47">
            <a:extLst>
              <a:ext uri="{FF2B5EF4-FFF2-40B4-BE49-F238E27FC236}">
                <a16:creationId xmlns:a16="http://schemas.microsoft.com/office/drawing/2014/main" id="{0DE54974-A212-41CC-8749-6296928FA62A}"/>
              </a:ext>
            </a:extLst>
          </p:cNvPr>
          <p:cNvSpPr txBox="1"/>
          <p:nvPr/>
        </p:nvSpPr>
        <p:spPr>
          <a:xfrm>
            <a:off x="520027" y="5365151"/>
            <a:ext cx="1749614" cy="492443"/>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783" rtl="0" eaLnBrk="1" fontAlgn="auto" latinLnBrk="0" hangingPunct="1">
              <a:lnSpc>
                <a:spcPct val="100000"/>
              </a:lnSpc>
              <a:spcBef>
                <a:spcPts val="450"/>
              </a:spcBef>
              <a:spcAft>
                <a:spcPts val="0"/>
              </a:spcAft>
              <a:buClrTx/>
              <a:buSzTx/>
              <a:buFontTx/>
              <a:buNone/>
              <a:tabLst>
                <a:tab pos="58735" algn="l"/>
              </a:tabLst>
              <a:defRPr/>
            </a:pPr>
            <a:r>
              <a:rPr kumimoji="0" lang="en-US" sz="16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Arial"/>
              </a:rPr>
              <a:t>Early Use Case Roadmap</a:t>
            </a:r>
          </a:p>
        </p:txBody>
      </p:sp>
      <p:sp>
        <p:nvSpPr>
          <p:cNvPr id="127" name="Arrow: Right 126">
            <a:extLst>
              <a:ext uri="{FF2B5EF4-FFF2-40B4-BE49-F238E27FC236}">
                <a16:creationId xmlns:a16="http://schemas.microsoft.com/office/drawing/2014/main" id="{BD0A78D1-B641-4A62-BCA2-E385C620FEBA}"/>
              </a:ext>
            </a:extLst>
          </p:cNvPr>
          <p:cNvSpPr/>
          <p:nvPr/>
        </p:nvSpPr>
        <p:spPr>
          <a:xfrm>
            <a:off x="4854504" y="5360885"/>
            <a:ext cx="1914976" cy="1074317"/>
          </a:xfrm>
          <a:prstGeom prst="rightArrow">
            <a:avLst/>
          </a:prstGeom>
          <a:solidFill>
            <a:schemeClr val="accent6">
              <a:lumMod val="20000"/>
              <a:lumOff val="80000"/>
            </a:schemeClr>
          </a:solidFill>
          <a:ln w="12700" cap="flat" cmpd="sng" algn="ctr">
            <a:solidFill>
              <a:srgbClr val="80808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accent6">
                    <a:lumMod val="60000"/>
                    <a:lumOff val="40000"/>
                  </a:schemeClr>
                </a:solidFill>
                <a:latin typeface="Arial"/>
              </a:rPr>
              <a:t>Insurance Claims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chemeClr val="accent6">
                    <a:lumMod val="60000"/>
                    <a:lumOff val="40000"/>
                  </a:schemeClr>
                </a:solidFill>
                <a:latin typeface="Arial"/>
              </a:rPr>
              <a:t>Phased </a:t>
            </a:r>
            <a:r>
              <a:rPr kumimoji="0" lang="en-US" sz="1200" b="0" i="0" u="none" strike="noStrike" kern="0" cap="none" spc="0" normalizeH="0" baseline="0" noProof="0" dirty="0">
                <a:ln>
                  <a:noFill/>
                </a:ln>
                <a:solidFill>
                  <a:schemeClr val="accent6">
                    <a:lumMod val="60000"/>
                    <a:lumOff val="40000"/>
                  </a:schemeClr>
                </a:solidFill>
                <a:effectLst/>
                <a:uLnTx/>
                <a:uFillTx/>
                <a:latin typeface="Arial"/>
                <a:ea typeface="+mn-ea"/>
                <a:cs typeface="+mn-cs"/>
              </a:rPr>
              <a:t>Production </a:t>
            </a:r>
          </a:p>
        </p:txBody>
      </p:sp>
      <p:sp>
        <p:nvSpPr>
          <p:cNvPr id="128" name="Oval 127">
            <a:extLst>
              <a:ext uri="{FF2B5EF4-FFF2-40B4-BE49-F238E27FC236}">
                <a16:creationId xmlns:a16="http://schemas.microsoft.com/office/drawing/2014/main" id="{951A2300-5F48-4881-924D-E7D44413BF97}"/>
              </a:ext>
            </a:extLst>
          </p:cNvPr>
          <p:cNvSpPr/>
          <p:nvPr/>
        </p:nvSpPr>
        <p:spPr>
          <a:xfrm>
            <a:off x="5433653" y="6105592"/>
            <a:ext cx="308423" cy="329610"/>
          </a:xfrm>
          <a:prstGeom prst="ellipse">
            <a:avLst/>
          </a:prstGeom>
          <a:solidFill>
            <a:srgbClr val="008A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ea typeface="+mn-ea"/>
                <a:cs typeface="+mn-cs"/>
              </a:rPr>
              <a:t>2</a:t>
            </a:r>
          </a:p>
        </p:txBody>
      </p:sp>
      <p:sp>
        <p:nvSpPr>
          <p:cNvPr id="108" name="Arrow: Right 107">
            <a:extLst>
              <a:ext uri="{FF2B5EF4-FFF2-40B4-BE49-F238E27FC236}">
                <a16:creationId xmlns:a16="http://schemas.microsoft.com/office/drawing/2014/main" id="{71146E4E-93CB-4B3A-A4E7-6EE6F2A409EB}"/>
              </a:ext>
            </a:extLst>
          </p:cNvPr>
          <p:cNvSpPr/>
          <p:nvPr/>
        </p:nvSpPr>
        <p:spPr>
          <a:xfrm>
            <a:off x="3020218" y="5350003"/>
            <a:ext cx="1946943" cy="1074317"/>
          </a:xfrm>
          <a:prstGeom prst="rightArrow">
            <a:avLst/>
          </a:prstGeom>
          <a:solidFill>
            <a:srgbClr val="008A00">
              <a:lumMod val="20000"/>
              <a:lumOff val="80000"/>
            </a:srgbClr>
          </a:solidFill>
          <a:ln w="12700" cap="flat" cmpd="sng" algn="ctr">
            <a:solidFill>
              <a:srgbClr val="80808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B050"/>
                </a:solidFill>
                <a:effectLst/>
                <a:uLnTx/>
                <a:uFillTx/>
                <a:latin typeface="Arial"/>
                <a:ea typeface="+mn-ea"/>
                <a:cs typeface="+mn-cs"/>
              </a:rPr>
              <a:t>Insurance Claims POC</a:t>
            </a:r>
          </a:p>
        </p:txBody>
      </p:sp>
      <p:sp>
        <p:nvSpPr>
          <p:cNvPr id="119" name="Oval 118">
            <a:extLst>
              <a:ext uri="{FF2B5EF4-FFF2-40B4-BE49-F238E27FC236}">
                <a16:creationId xmlns:a16="http://schemas.microsoft.com/office/drawing/2014/main" id="{D22FF31F-037B-43BB-A3E1-21D36E1B6802}"/>
              </a:ext>
            </a:extLst>
          </p:cNvPr>
          <p:cNvSpPr/>
          <p:nvPr/>
        </p:nvSpPr>
        <p:spPr>
          <a:xfrm>
            <a:off x="3811685" y="6094709"/>
            <a:ext cx="308422" cy="335549"/>
          </a:xfrm>
          <a:prstGeom prst="ellipse">
            <a:avLst/>
          </a:prstGeom>
          <a:solidFill>
            <a:srgbClr val="008A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ea typeface="+mn-ea"/>
                <a:cs typeface="+mn-cs"/>
              </a:rPr>
              <a:t>1</a:t>
            </a:r>
          </a:p>
        </p:txBody>
      </p:sp>
      <p:sp>
        <p:nvSpPr>
          <p:cNvPr id="129" name="TextBox 128">
            <a:extLst>
              <a:ext uri="{FF2B5EF4-FFF2-40B4-BE49-F238E27FC236}">
                <a16:creationId xmlns:a16="http://schemas.microsoft.com/office/drawing/2014/main" id="{889CAEB2-F192-43B1-A8F9-3705276F7516}"/>
              </a:ext>
            </a:extLst>
          </p:cNvPr>
          <p:cNvSpPr txBox="1"/>
          <p:nvPr/>
        </p:nvSpPr>
        <p:spPr>
          <a:xfrm>
            <a:off x="5068918" y="4755214"/>
            <a:ext cx="1554236" cy="706347"/>
          </a:xfrm>
          <a:prstGeom prst="rect">
            <a:avLst/>
          </a:prstGeom>
          <a:noFill/>
        </p:spPr>
        <p:txBody>
          <a:bodyPr wrap="square" rtlCol="0">
            <a:spAutoFit/>
          </a:bodyPr>
          <a:lstStyle/>
          <a:p>
            <a:pPr>
              <a:lnSpc>
                <a:spcPct val="95000"/>
              </a:lnSpc>
            </a:pPr>
            <a:r>
              <a:rPr lang="en-US" sz="1050" i="1" dirty="0">
                <a:solidFill>
                  <a:srgbClr val="6A737B"/>
                </a:solidFill>
                <a:latin typeface="Arial"/>
              </a:rPr>
              <a:t>Pending – phased full production roll-out upon meeting POC success criteria</a:t>
            </a:r>
          </a:p>
        </p:txBody>
      </p:sp>
      <p:sp>
        <p:nvSpPr>
          <p:cNvPr id="132" name="Arrow: Right 131">
            <a:extLst>
              <a:ext uri="{FF2B5EF4-FFF2-40B4-BE49-F238E27FC236}">
                <a16:creationId xmlns:a16="http://schemas.microsoft.com/office/drawing/2014/main" id="{B41E2730-3AEE-4585-862C-C9D01BFE393B}"/>
              </a:ext>
            </a:extLst>
          </p:cNvPr>
          <p:cNvSpPr/>
          <p:nvPr/>
        </p:nvSpPr>
        <p:spPr>
          <a:xfrm>
            <a:off x="10205849" y="5320435"/>
            <a:ext cx="1619189" cy="1074317"/>
          </a:xfrm>
          <a:prstGeom prst="rightArrow">
            <a:avLst/>
          </a:prstGeom>
          <a:solidFill>
            <a:schemeClr val="bg2">
              <a:lumMod val="75000"/>
            </a:schemeClr>
          </a:solidFill>
          <a:ln w="12700" cap="flat" cmpd="sng" algn="ctr">
            <a:solidFill>
              <a:srgbClr val="80808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Arial"/>
              </a:rPr>
              <a:t>CPB</a:t>
            </a:r>
            <a:r>
              <a:rPr kumimoji="0" lang="en-US" sz="1200" b="0" i="0" u="none" strike="noStrike" kern="0" cap="none" spc="0" normalizeH="0" baseline="0" noProof="0" dirty="0">
                <a:ln>
                  <a:noFill/>
                </a:ln>
                <a:solidFill>
                  <a:prstClr val="white"/>
                </a:solidFill>
                <a:effectLst/>
                <a:uLnTx/>
                <a:uFillTx/>
                <a:latin typeface="Arial"/>
                <a:ea typeface="+mn-ea"/>
                <a:cs typeface="+mn-cs"/>
              </a:rPr>
              <a:t> RESL (tbc)</a:t>
            </a:r>
          </a:p>
        </p:txBody>
      </p:sp>
      <p:sp>
        <p:nvSpPr>
          <p:cNvPr id="133" name="Oval 132">
            <a:extLst>
              <a:ext uri="{FF2B5EF4-FFF2-40B4-BE49-F238E27FC236}">
                <a16:creationId xmlns:a16="http://schemas.microsoft.com/office/drawing/2014/main" id="{463700BD-9216-45AF-966F-0837094042F4}"/>
              </a:ext>
            </a:extLst>
          </p:cNvPr>
          <p:cNvSpPr/>
          <p:nvPr/>
        </p:nvSpPr>
        <p:spPr>
          <a:xfrm>
            <a:off x="10707329" y="6091933"/>
            <a:ext cx="308422" cy="335549"/>
          </a:xfrm>
          <a:prstGeom prst="ellipse">
            <a:avLst/>
          </a:prstGeom>
          <a:solidFill>
            <a:srgbClr val="008A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ea typeface="+mn-ea"/>
                <a:cs typeface="+mn-cs"/>
              </a:rPr>
              <a:t>5</a:t>
            </a:r>
          </a:p>
        </p:txBody>
      </p:sp>
    </p:spTree>
    <p:extLst>
      <p:ext uri="{BB962C8B-B14F-4D97-AF65-F5344CB8AC3E}">
        <p14:creationId xmlns:p14="http://schemas.microsoft.com/office/powerpoint/2010/main" val="35689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F113C3-35B2-4477-9B6B-EE2EA54495C4}"/>
              </a:ext>
            </a:extLst>
          </p:cNvPr>
          <p:cNvSpPr>
            <a:spLocks noGrp="1"/>
          </p:cNvSpPr>
          <p:nvPr>
            <p:ph type="title"/>
          </p:nvPr>
        </p:nvSpPr>
        <p:spPr>
          <a:xfrm>
            <a:off x="228599" y="381001"/>
            <a:ext cx="11364687" cy="808038"/>
          </a:xfrm>
        </p:spPr>
        <p:txBody>
          <a:bodyPr/>
          <a:lstStyle/>
          <a:p>
            <a:r>
              <a:rPr lang="en-US" dirty="0"/>
              <a:t>POC Details </a:t>
            </a:r>
            <a:r>
              <a:rPr lang="en-US" dirty="0">
                <a:latin typeface="Calibri" panose="020F0502020204030204" pitchFamily="34" charset="0"/>
                <a:cs typeface="Calibri" panose="020F0502020204030204" pitchFamily="34" charset="0"/>
              </a:rPr>
              <a:t>I </a:t>
            </a:r>
            <a:r>
              <a:rPr lang="en-US" b="0" dirty="0">
                <a:solidFill>
                  <a:schemeClr val="tx2"/>
                </a:solidFill>
                <a:latin typeface="Calibri" panose="020F0502020204030204" pitchFamily="34" charset="0"/>
                <a:cs typeface="Calibri" panose="020F0502020204030204" pitchFamily="34" charset="0"/>
              </a:rPr>
              <a:t>Secure Insurance Claims (Home and Auto)</a:t>
            </a:r>
          </a:p>
        </p:txBody>
      </p:sp>
      <p:sp>
        <p:nvSpPr>
          <p:cNvPr id="6" name="Rectangle 5">
            <a:extLst>
              <a:ext uri="{FF2B5EF4-FFF2-40B4-BE49-F238E27FC236}">
                <a16:creationId xmlns:a16="http://schemas.microsoft.com/office/drawing/2014/main" id="{AFA703DC-133E-41F4-B20A-96A7C1A173C5}"/>
              </a:ext>
            </a:extLst>
          </p:cNvPr>
          <p:cNvSpPr/>
          <p:nvPr/>
        </p:nvSpPr>
        <p:spPr>
          <a:xfrm>
            <a:off x="228600" y="1125540"/>
            <a:ext cx="11582400" cy="10636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B027EE13-6DDB-4B89-B362-5F01B54D2DFD}"/>
              </a:ext>
            </a:extLst>
          </p:cNvPr>
          <p:cNvSpPr/>
          <p:nvPr/>
        </p:nvSpPr>
        <p:spPr>
          <a:xfrm>
            <a:off x="685800" y="1668684"/>
            <a:ext cx="7424057" cy="501203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4" name="TextBox 13">
            <a:extLst>
              <a:ext uri="{FF2B5EF4-FFF2-40B4-BE49-F238E27FC236}">
                <a16:creationId xmlns:a16="http://schemas.microsoft.com/office/drawing/2014/main" id="{0C19A4B1-A4C9-4683-832F-1F896E2CDDF9}"/>
              </a:ext>
            </a:extLst>
          </p:cNvPr>
          <p:cNvSpPr txBox="1"/>
          <p:nvPr/>
        </p:nvSpPr>
        <p:spPr>
          <a:xfrm>
            <a:off x="685800" y="1309015"/>
            <a:ext cx="2228877" cy="355482"/>
          </a:xfrm>
          <a:prstGeom prst="rect">
            <a:avLst/>
          </a:prstGeom>
          <a:solidFill>
            <a:schemeClr val="bg1"/>
          </a:solidFill>
          <a:ln>
            <a:solidFill>
              <a:schemeClr val="bg2">
                <a:lumMod val="50000"/>
              </a:schemeClr>
            </a:solidFill>
          </a:ln>
        </p:spPr>
        <p:txBody>
          <a:bodyPr wrap="square" rtlCol="0">
            <a:spAutoFit/>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POC Details</a:t>
            </a:r>
          </a:p>
        </p:txBody>
      </p:sp>
      <p:sp>
        <p:nvSpPr>
          <p:cNvPr id="17" name="TextBox 16">
            <a:extLst>
              <a:ext uri="{FF2B5EF4-FFF2-40B4-BE49-F238E27FC236}">
                <a16:creationId xmlns:a16="http://schemas.microsoft.com/office/drawing/2014/main" id="{64F28794-F8E3-4DA8-8A88-7A73C6759E91}"/>
              </a:ext>
            </a:extLst>
          </p:cNvPr>
          <p:cNvSpPr txBox="1"/>
          <p:nvPr/>
        </p:nvSpPr>
        <p:spPr>
          <a:xfrm>
            <a:off x="680355" y="4382846"/>
            <a:ext cx="6458239" cy="1495794"/>
          </a:xfrm>
          <a:prstGeom prst="rect">
            <a:avLst/>
          </a:prstGeom>
          <a:noFill/>
        </p:spPr>
        <p:txBody>
          <a:bodyPr wrap="square" rtlCol="0">
            <a:spAutoFit/>
          </a:bodyPr>
          <a:lstStyle/>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Success Criteria</a:t>
            </a: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of customers and advisors who adopt the POC capability</a:t>
            </a: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Level of overall engagement (use frequency</a:t>
            </a:r>
            <a:r>
              <a:rPr lang="en-US" sz="1200" dirty="0">
                <a:solidFill>
                  <a:srgbClr val="000000"/>
                </a:solidFill>
                <a:latin typeface="Calibri" panose="020F0502020204030204" pitchFamily="34" charset="0"/>
                <a:cs typeface="Calibri" panose="020F0502020204030204" pitchFamily="34" charset="0"/>
              </a:rPr>
              <a:t>)</a:t>
            </a: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pitchFamily="34" charset="0"/>
                <a:cs typeface="Calibri" panose="020F0502020204030204" pitchFamily="34" charset="0"/>
              </a:rPr>
              <a:t>Breadth of engagement with features (i.e., checklists, storage)</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Level of incremental business value (advisor feedback)</a:t>
            </a: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Direct customer feedback </a:t>
            </a: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pitchFamily="34" charset="0"/>
                <a:cs typeface="Calibri" panose="020F0502020204030204" pitchFamily="34" charset="0"/>
              </a:rPr>
              <a:t>Performance of vendor solution– security and technical feature performance</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8" name="TextBox 17">
            <a:extLst>
              <a:ext uri="{FF2B5EF4-FFF2-40B4-BE49-F238E27FC236}">
                <a16:creationId xmlns:a16="http://schemas.microsoft.com/office/drawing/2014/main" id="{13898B0D-F2DE-44CD-96C9-A6FF1F4BA18B}"/>
              </a:ext>
            </a:extLst>
          </p:cNvPr>
          <p:cNvSpPr txBox="1"/>
          <p:nvPr/>
        </p:nvSpPr>
        <p:spPr>
          <a:xfrm>
            <a:off x="685800" y="1675383"/>
            <a:ext cx="7419026" cy="2723823"/>
          </a:xfrm>
          <a:prstGeom prst="rect">
            <a:avLst/>
          </a:prstGeom>
          <a:noFill/>
        </p:spPr>
        <p:txBody>
          <a:bodyPr wrap="square" rtlCol="0">
            <a:spAutoFit/>
          </a:bodyPr>
          <a:lstStyle/>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Scope &amp; Duration</a:t>
            </a: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Total customers targeted: </a:t>
            </a:r>
            <a:r>
              <a:rPr lang="en-US" sz="1200" dirty="0">
                <a:solidFill>
                  <a:srgbClr val="000000"/>
                </a:solidFill>
                <a:latin typeface="Calibri" panose="020F0502020204030204" pitchFamily="34" charset="0"/>
                <a:cs typeface="Calibri" panose="020F0502020204030204" pitchFamily="34" charset="0"/>
              </a:rPr>
              <a:t>300-1000</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home and auto policy holders experiencing a claim event, must be registered for </a:t>
            </a:r>
            <a:r>
              <a:rPr kumimoji="0" lang="en-US"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MyInsurance</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and willing to communicate </a:t>
            </a:r>
            <a:r>
              <a:rPr lang="en-US" sz="1200" dirty="0">
                <a:solidFill>
                  <a:srgbClr val="000000"/>
                </a:solidFill>
                <a:latin typeface="Calibri" panose="020F0502020204030204" pitchFamily="34" charset="0"/>
                <a:cs typeface="Calibri" panose="020F0502020204030204" pitchFamily="34" charset="0"/>
              </a:rPr>
              <a:t>digitally</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POC to run for 6 months</a:t>
            </a:r>
            <a:endParaRPr lang="en-US" sz="1200" dirty="0">
              <a:solidFill>
                <a:srgbClr val="000000"/>
              </a:solidFill>
              <a:latin typeface="Calibri" panose="020F0502020204030204" pitchFamily="34" charset="0"/>
              <a:cs typeface="Calibri" panose="020F0502020204030204" pitchFamily="34" charset="0"/>
            </a:endParaRP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If POC meets success criteria:</a:t>
            </a:r>
          </a:p>
          <a:p>
            <a:pPr marL="1085850" lvl="2" indent="-171450">
              <a:lnSpc>
                <a:spcPct val="95000"/>
              </a:lnSpc>
              <a:buFont typeface="Arial" panose="020B0604020202020204" pitchFamily="34" charset="0"/>
              <a:buChar char="•"/>
              <a:defRPr/>
            </a:pPr>
            <a:r>
              <a:rPr lang="en-US" sz="1200" dirty="0">
                <a:solidFill>
                  <a:srgbClr val="000000"/>
                </a:solidFill>
                <a:latin typeface="Calibri" panose="020F0502020204030204" pitchFamily="34" charset="0"/>
                <a:cs typeface="Calibri" panose="020F0502020204030204" pitchFamily="34" charset="0"/>
              </a:rPr>
              <a:t>Enable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parallel plan for standing up full scale production mode with POC participants by asking POC customers to accept new Terms and Conditions (if claim event unresolved within 6 month window)</a:t>
            </a:r>
          </a:p>
          <a:p>
            <a:pPr marL="1085850" lvl="2" indent="-171450">
              <a:lnSpc>
                <a:spcPct val="95000"/>
              </a:lnSpc>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Enable full scale solution to all home and auto insurance claimants leveraging a production version of customer T&amp;Cs, vendor agreement, UI</a:t>
            </a:r>
          </a:p>
          <a:p>
            <a:pPr marL="1085850" lvl="2" indent="-171450">
              <a:lnSpc>
                <a:spcPct val="95000"/>
              </a:lnSpc>
              <a:buFont typeface="Arial" panose="020B0604020202020204" pitchFamily="34" charset="0"/>
              <a:buChar char="•"/>
              <a:defRPr/>
            </a:pPr>
            <a:r>
              <a:rPr lang="en-US" sz="1200" dirty="0">
                <a:solidFill>
                  <a:srgbClr val="000000"/>
                </a:solidFill>
                <a:latin typeface="Calibri" panose="020F0502020204030204" pitchFamily="34" charset="0"/>
                <a:cs typeface="Calibri" panose="020F0502020204030204" pitchFamily="34" charset="0"/>
              </a:rPr>
              <a:t>Intake to enable integration of TD Vault into </a:t>
            </a:r>
            <a:r>
              <a:rPr lang="en-US" sz="1200" dirty="0" err="1">
                <a:solidFill>
                  <a:srgbClr val="000000"/>
                </a:solidFill>
                <a:latin typeface="Calibri" panose="020F0502020204030204" pitchFamily="34" charset="0"/>
                <a:cs typeface="Calibri" panose="020F0502020204030204" pitchFamily="34" charset="0"/>
              </a:rPr>
              <a:t>MyInsurance</a:t>
            </a:r>
            <a:r>
              <a:rPr lang="en-US" sz="1200" dirty="0">
                <a:solidFill>
                  <a:srgbClr val="000000"/>
                </a:solidFill>
                <a:latin typeface="Calibri" panose="020F0502020204030204" pitchFamily="34" charset="0"/>
                <a:cs typeface="Calibri" panose="020F0502020204030204" pitchFamily="34" charset="0"/>
              </a:rPr>
              <a:t>, and possibly other back-end systems/ repositories (tbc)</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628650" lvl="1" indent="-171450">
              <a:lnSpc>
                <a:spcPct val="95000"/>
              </a:lnSpc>
              <a:buFont typeface="Arial" panose="020B0604020202020204" pitchFamily="34" charset="0"/>
              <a:buChar char="•"/>
              <a:defRPr/>
            </a:pPr>
            <a:r>
              <a:rPr lang="en-US" sz="1200" dirty="0">
                <a:solidFill>
                  <a:srgbClr val="000000"/>
                </a:solidFill>
                <a:latin typeface="Calibri" panose="020F0502020204030204" pitchFamily="34" charset="0"/>
                <a:cs typeface="Calibri" panose="020F0502020204030204" pitchFamily="34" charset="0"/>
              </a:rPr>
              <a:t>If POC does not meet success criteria - s</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hut down according to T&amp;C's with appropriate customer messaging</a:t>
            </a: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Consent</a:t>
            </a: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Customers will be required to agree to participation in a short term POC</a:t>
            </a:r>
          </a:p>
        </p:txBody>
      </p:sp>
      <p:sp>
        <p:nvSpPr>
          <p:cNvPr id="19" name="TextBox 18">
            <a:extLst>
              <a:ext uri="{FF2B5EF4-FFF2-40B4-BE49-F238E27FC236}">
                <a16:creationId xmlns:a16="http://schemas.microsoft.com/office/drawing/2014/main" id="{93C3C472-84B2-4EFE-9B7B-04F1272A8159}"/>
              </a:ext>
            </a:extLst>
          </p:cNvPr>
          <p:cNvSpPr txBox="1"/>
          <p:nvPr/>
        </p:nvSpPr>
        <p:spPr>
          <a:xfrm>
            <a:off x="685800" y="5629831"/>
            <a:ext cx="7078725" cy="969496"/>
          </a:xfrm>
          <a:prstGeom prst="rect">
            <a:avLst/>
          </a:prstGeom>
          <a:noFill/>
        </p:spPr>
        <p:txBody>
          <a:bodyPr wrap="square" rtlCol="0">
            <a:spAutoFit/>
          </a:bodyPr>
          <a:lstStyle/>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Build</a:t>
            </a: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White-label vendor offering with limited customizations (i.e., branding, toggle features on/off), no integrations with TD systems during POC (stand alone application), vendor authentication protocol</a:t>
            </a:r>
          </a:p>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Controls</a:t>
            </a: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Partner with </a:t>
            </a:r>
            <a:r>
              <a:rPr lang="en-US" sz="1200" dirty="0">
                <a:solidFill>
                  <a:srgbClr val="000000"/>
                </a:solidFill>
                <a:latin typeface="Calibri" panose="020F0502020204030204" pitchFamily="34" charset="0"/>
                <a:cs typeface="Calibri" panose="020F0502020204030204" pitchFamily="34" charset="0"/>
              </a:rPr>
              <a:t>vendor with strong data protection controls, compliance markers</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pic>
        <p:nvPicPr>
          <p:cNvPr id="32" name="Graphic 31" descr="User">
            <a:extLst>
              <a:ext uri="{FF2B5EF4-FFF2-40B4-BE49-F238E27FC236}">
                <a16:creationId xmlns:a16="http://schemas.microsoft.com/office/drawing/2014/main" id="{16B71FBE-8B10-49EF-AF93-0E0C4D18C5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0455" y="2388642"/>
            <a:ext cx="1383830" cy="1383830"/>
          </a:xfrm>
          <a:prstGeom prst="rect">
            <a:avLst/>
          </a:prstGeom>
        </p:spPr>
      </p:pic>
      <p:pic>
        <p:nvPicPr>
          <p:cNvPr id="33" name="Graphic 32" descr="Call center">
            <a:extLst>
              <a:ext uri="{FF2B5EF4-FFF2-40B4-BE49-F238E27FC236}">
                <a16:creationId xmlns:a16="http://schemas.microsoft.com/office/drawing/2014/main" id="{1A4C9B5F-3443-466E-B6F1-543F687359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12787" y="2235742"/>
            <a:ext cx="1508356" cy="1508356"/>
          </a:xfrm>
          <a:prstGeom prst="rect">
            <a:avLst/>
          </a:prstGeom>
        </p:spPr>
      </p:pic>
      <p:sp>
        <p:nvSpPr>
          <p:cNvPr id="34" name="TextBox 33">
            <a:extLst>
              <a:ext uri="{FF2B5EF4-FFF2-40B4-BE49-F238E27FC236}">
                <a16:creationId xmlns:a16="http://schemas.microsoft.com/office/drawing/2014/main" id="{4EB4D26E-A3CB-4F0E-BA6C-4B5D99272ED3}"/>
              </a:ext>
            </a:extLst>
          </p:cNvPr>
          <p:cNvSpPr txBox="1"/>
          <p:nvPr/>
        </p:nvSpPr>
        <p:spPr>
          <a:xfrm>
            <a:off x="8109857" y="4977471"/>
            <a:ext cx="3968474" cy="2022092"/>
          </a:xfrm>
          <a:prstGeom prst="rect">
            <a:avLst/>
          </a:prstGeom>
          <a:noFill/>
        </p:spPr>
        <p:txBody>
          <a:bodyPr wrap="square" rtlCol="0">
            <a:spAutoFit/>
          </a:bodyPr>
          <a:lstStyle/>
          <a:p>
            <a:pPr marL="171450" marR="0" lvl="0"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kumimoji="0" lang="en-US" sz="1200" b="1" i="0" u="sng"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Recruiting Participation</a:t>
            </a: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lang="en-US" sz="1200" b="1" dirty="0">
                <a:solidFill>
                  <a:srgbClr val="000000"/>
                </a:solidFill>
                <a:latin typeface="Calibri" panose="020F0502020204030204" pitchFamily="34" charset="0"/>
                <a:cs typeface="Calibri" panose="020F0502020204030204" pitchFamily="34" charset="0"/>
              </a:rPr>
              <a:t>F</a:t>
            </a:r>
            <a:r>
              <a:rPr kumimoji="0" lang="en-US" sz="1200" b="1"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irst</a:t>
            </a: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lang="en-US" sz="1200" b="1" dirty="0">
                <a:solidFill>
                  <a:srgbClr val="000000"/>
                </a:solidFill>
                <a:latin typeface="Calibri" panose="020F0502020204030204" pitchFamily="34" charset="0"/>
                <a:cs typeface="Calibri" panose="020F0502020204030204" pitchFamily="34" charset="0"/>
              </a:rPr>
              <a:t>3</a:t>
            </a: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00+ claimants during POC recruitment phase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will be automatically enrolled in the Vault POC (with dedicated advisors)</a:t>
            </a: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r>
              <a:rPr lang="en-US" sz="1200" b="1" dirty="0">
                <a:solidFill>
                  <a:srgbClr val="000000"/>
                </a:solidFill>
                <a:latin typeface="Calibri" panose="020F0502020204030204" pitchFamily="34" charset="0"/>
                <a:cs typeface="Calibri" panose="020F0502020204030204" pitchFamily="34" charset="0"/>
              </a:rPr>
              <a:t>All Claims Advisors receive POC info email:  </a:t>
            </a:r>
            <a:r>
              <a:rPr lang="en-US" sz="1200" dirty="0">
                <a:solidFill>
                  <a:srgbClr val="000000"/>
                </a:solidFill>
                <a:latin typeface="Calibri" panose="020F0502020204030204" pitchFamily="34" charset="0"/>
                <a:cs typeface="Calibri" panose="020F0502020204030204" pitchFamily="34" charset="0"/>
              </a:rPr>
              <a:t>outlining the launch of Vault POC and asking for their participation starting on x date and running for x months. Instructions on how to get set up with Vault platform, and invite customers.</a:t>
            </a: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628650" marR="0" lvl="1" indent="-171450" algn="l" defTabSz="914400" rtl="0" eaLnBrk="1" fontAlgn="auto" latinLnBrk="0" hangingPunct="1">
              <a:lnSpc>
                <a:spcPct val="95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39" name="Rectangle 38">
            <a:extLst>
              <a:ext uri="{FF2B5EF4-FFF2-40B4-BE49-F238E27FC236}">
                <a16:creationId xmlns:a16="http://schemas.microsoft.com/office/drawing/2014/main" id="{6C0BC2FF-924F-4F76-971F-A2FD9D2A2C48}"/>
              </a:ext>
            </a:extLst>
          </p:cNvPr>
          <p:cNvSpPr/>
          <p:nvPr/>
        </p:nvSpPr>
        <p:spPr>
          <a:xfrm>
            <a:off x="8104826" y="4645329"/>
            <a:ext cx="3968060" cy="204351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40764573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D_Band_Light">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theme>
</file>

<file path=ppt/theme/theme4.xml><?xml version="1.0" encoding="utf-8"?>
<a:theme xmlns:a="http://schemas.openxmlformats.org/drawingml/2006/main" name="TD White">
  <a:themeElements>
    <a:clrScheme name="TD 1">
      <a:dk1>
        <a:srgbClr val="6A737B"/>
      </a:dk1>
      <a:lt1>
        <a:sysClr val="window" lastClr="FFFFFF"/>
      </a:lt1>
      <a:dk2>
        <a:srgbClr val="000000"/>
      </a:dk2>
      <a:lt2>
        <a:srgbClr val="00A221"/>
      </a:lt2>
      <a:accent1>
        <a:srgbClr val="808083"/>
      </a:accent1>
      <a:accent2>
        <a:srgbClr val="E8B400"/>
      </a:accent2>
      <a:accent3>
        <a:srgbClr val="8CC63F"/>
      </a:accent3>
      <a:accent4>
        <a:srgbClr val="619ABC"/>
      </a:accent4>
      <a:accent5>
        <a:srgbClr val="00B624"/>
      </a:accent5>
      <a:accent6>
        <a:srgbClr val="163D22"/>
      </a:accent6>
      <a:hlink>
        <a:srgbClr val="00B0F0"/>
      </a:hlink>
      <a:folHlink>
        <a:srgbClr val="7030A0"/>
      </a:folHlink>
    </a:clrScheme>
    <a:fontScheme name="TD Payments">
      <a:majorFont>
        <a:latin typeface="Calibri"/>
        <a:ea typeface=""/>
        <a:cs typeface=""/>
      </a:majorFont>
      <a:minorFont>
        <a:latin typeface="Calibri"/>
        <a:ea typeface=""/>
        <a:cs typeface=""/>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extLst>
    <a:ext uri="{05A4C25C-085E-4340-85A3-A5531E510DB2}">
      <thm15:themeFamily xmlns:thm15="http://schemas.microsoft.com/office/thememl/2012/main" name="Presentation1" id="{C185F30B-A2AB-445C-9C41-890BD4DE44F5}" vid="{EC0FC096-00F8-4E03-998D-767BD284444F}"/>
    </a:ext>
  </a:extLst>
</a:theme>
</file>

<file path=ppt/theme/theme5.xml><?xml version="1.0" encoding="utf-8"?>
<a:theme xmlns:a="http://schemas.openxmlformats.org/drawingml/2006/main" name="1_TD White">
  <a:themeElements>
    <a:clrScheme name="TD 1">
      <a:dk1>
        <a:srgbClr val="6A737B"/>
      </a:dk1>
      <a:lt1>
        <a:sysClr val="window" lastClr="FFFFFF"/>
      </a:lt1>
      <a:dk2>
        <a:srgbClr val="000000"/>
      </a:dk2>
      <a:lt2>
        <a:srgbClr val="00A221"/>
      </a:lt2>
      <a:accent1>
        <a:srgbClr val="808083"/>
      </a:accent1>
      <a:accent2>
        <a:srgbClr val="E8B400"/>
      </a:accent2>
      <a:accent3>
        <a:srgbClr val="8CC63F"/>
      </a:accent3>
      <a:accent4>
        <a:srgbClr val="619ABC"/>
      </a:accent4>
      <a:accent5>
        <a:srgbClr val="00B624"/>
      </a:accent5>
      <a:accent6>
        <a:srgbClr val="163D22"/>
      </a:accent6>
      <a:hlink>
        <a:srgbClr val="00B0F0"/>
      </a:hlink>
      <a:folHlink>
        <a:srgbClr val="7030A0"/>
      </a:folHlink>
    </a:clrScheme>
    <a:fontScheme name="TD Payments">
      <a:majorFont>
        <a:latin typeface="Calibri"/>
        <a:ea typeface=""/>
        <a:cs typeface=""/>
      </a:majorFont>
      <a:minorFont>
        <a:latin typeface="Calibri"/>
        <a:ea typeface=""/>
        <a:cs typeface=""/>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extLst>
    <a:ext uri="{05A4C25C-085E-4340-85A3-A5531E510DB2}">
      <thm15:themeFamily xmlns:thm15="http://schemas.microsoft.com/office/thememl/2012/main" name="Presentation1" id="{C185F30B-A2AB-445C-9C41-890BD4DE44F5}" vid="{EC0FC096-00F8-4E03-998D-767BD284444F}"/>
    </a:ext>
  </a:extLst>
</a:theme>
</file>

<file path=ppt/theme/theme6.xml><?xml version="1.0" encoding="utf-8"?>
<a:theme xmlns:a="http://schemas.openxmlformats.org/drawingml/2006/main" name="3_TD White">
  <a:themeElements>
    <a:clrScheme name="TD 2017">
      <a:dk1>
        <a:srgbClr val="6A737B"/>
      </a:dk1>
      <a:lt1>
        <a:sysClr val="window" lastClr="FFFFFF"/>
      </a:lt1>
      <a:dk2>
        <a:srgbClr val="000000"/>
      </a:dk2>
      <a:lt2>
        <a:srgbClr val="008A00"/>
      </a:lt2>
      <a:accent1>
        <a:srgbClr val="808083"/>
      </a:accent1>
      <a:accent2>
        <a:srgbClr val="E8B400"/>
      </a:accent2>
      <a:accent3>
        <a:srgbClr val="8CC63F"/>
      </a:accent3>
      <a:accent4>
        <a:srgbClr val="619ABC"/>
      </a:accent4>
      <a:accent5>
        <a:srgbClr val="9D9DA1"/>
      </a:accent5>
      <a:accent6>
        <a:srgbClr val="EDC45F"/>
      </a:accent6>
      <a:hlink>
        <a:srgbClr val="003600"/>
      </a:hlink>
      <a:folHlink>
        <a:srgbClr val="00005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extLst>
    <a:ext uri="{05A4C25C-085E-4340-85A3-A5531E510DB2}">
      <thm15:themeFamily xmlns:thm15="http://schemas.microsoft.com/office/thememl/2012/main" name="TD Chair_16x9.potx" id="{029B5CBC-9FC7-401B-B54E-6F4913DEE0CB}" vid="{E7490E33-0A27-46AB-99B5-9ED4A10BED56}"/>
    </a:ext>
  </a:extLst>
</a:theme>
</file>

<file path=ppt/theme/theme7.xml><?xml version="1.0" encoding="utf-8"?>
<a:theme xmlns:a="http://schemas.openxmlformats.org/drawingml/2006/main" name="2_TD White">
  <a:themeElements>
    <a:clrScheme name="TD 2017">
      <a:dk1>
        <a:srgbClr val="6A737B"/>
      </a:dk1>
      <a:lt1>
        <a:sysClr val="window" lastClr="FFFFFF"/>
      </a:lt1>
      <a:dk2>
        <a:srgbClr val="000000"/>
      </a:dk2>
      <a:lt2>
        <a:srgbClr val="00A221"/>
      </a:lt2>
      <a:accent1>
        <a:srgbClr val="808083"/>
      </a:accent1>
      <a:accent2>
        <a:srgbClr val="E8B400"/>
      </a:accent2>
      <a:accent3>
        <a:srgbClr val="8CC63F"/>
      </a:accent3>
      <a:accent4>
        <a:srgbClr val="619ABC"/>
      </a:accent4>
      <a:accent5>
        <a:srgbClr val="9D9DA1"/>
      </a:accent5>
      <a:accent6>
        <a:srgbClr val="EDC45F"/>
      </a:accent6>
      <a:hlink>
        <a:srgbClr val="003600"/>
      </a:hlink>
      <a:folHlink>
        <a:srgbClr val="00005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extLst>
    <a:ext uri="{05A4C25C-085E-4340-85A3-A5531E510DB2}">
      <thm15:themeFamily xmlns:thm15="http://schemas.microsoft.com/office/thememl/2012/main" name="New Chair_CAN_16x9.potx" id="{FB2ED92F-72DC-44AB-BAD3-C24B9B476922}" vid="{A81E145A-8FDC-4414-B1EB-739859251898}"/>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9A416067BFAB4FB2C03BA2E0CC351D" ma:contentTypeVersion="13" ma:contentTypeDescription="Create a new document." ma:contentTypeScope="" ma:versionID="1030db7698be8eb381ef1b2aa6ea238b">
  <xsd:schema xmlns:xsd="http://www.w3.org/2001/XMLSchema" xmlns:xs="http://www.w3.org/2001/XMLSchema" xmlns:p="http://schemas.microsoft.com/office/2006/metadata/properties" xmlns:ns3="51cab407-3752-4c8d-8b31-7f1b33a40dc0" xmlns:ns4="fed1f635-377c-498b-b34f-f2931fea2357" targetNamespace="http://schemas.microsoft.com/office/2006/metadata/properties" ma:root="true" ma:fieldsID="6b8e27ec95642e7de5b5b8f7a6ad429b" ns3:_="" ns4:_="">
    <xsd:import namespace="51cab407-3752-4c8d-8b31-7f1b33a40dc0"/>
    <xsd:import namespace="fed1f635-377c-498b-b34f-f2931fea235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cab407-3752-4c8d-8b31-7f1b33a40d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ed1f635-377c-498b-b34f-f2931fea235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A86938-4F58-45D0-87A6-8E5689B9823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2E41062-5699-4BD3-9B4A-2F741DAC95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cab407-3752-4c8d-8b31-7f1b33a40dc0"/>
    <ds:schemaRef ds:uri="fed1f635-377c-498b-b34f-f2931fea23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807073-A1E1-4B26-9126-FD0B0253F0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14606</TotalTime>
  <Words>5501</Words>
  <Application>Microsoft Office PowerPoint</Application>
  <PresentationFormat>Widescreen</PresentationFormat>
  <Paragraphs>879</Paragraphs>
  <Slides>26</Slides>
  <Notes>6</Notes>
  <HiddenSlides>0</HiddenSlides>
  <MMClips>0</MMClips>
  <ScaleCrop>false</ScaleCrop>
  <HeadingPairs>
    <vt:vector size="8" baseType="variant">
      <vt:variant>
        <vt:lpstr>Fonts Used</vt:lpstr>
      </vt:variant>
      <vt:variant>
        <vt:i4>11</vt:i4>
      </vt:variant>
      <vt:variant>
        <vt:lpstr>Theme</vt:lpstr>
      </vt:variant>
      <vt:variant>
        <vt:i4>7</vt:i4>
      </vt:variant>
      <vt:variant>
        <vt:lpstr>Embedded OLE Servers</vt:lpstr>
      </vt:variant>
      <vt:variant>
        <vt:i4>1</vt:i4>
      </vt:variant>
      <vt:variant>
        <vt:lpstr>Slide Titles</vt:lpstr>
      </vt:variant>
      <vt:variant>
        <vt:i4>26</vt:i4>
      </vt:variant>
    </vt:vector>
  </HeadingPairs>
  <TitlesOfParts>
    <vt:vector size="45" baseType="lpstr">
      <vt:lpstr>Arial</vt:lpstr>
      <vt:lpstr>Arial Narrow</vt:lpstr>
      <vt:lpstr>Arial Regular</vt:lpstr>
      <vt:lpstr>Avenir Heavy</vt:lpstr>
      <vt:lpstr>Calibri</vt:lpstr>
      <vt:lpstr>Calibri Light</vt:lpstr>
      <vt:lpstr>Georgia</vt:lpstr>
      <vt:lpstr>Neue Haas Grotesk Text Pro 55 R</vt:lpstr>
      <vt:lpstr>Roboto Condensed Bold</vt:lpstr>
      <vt:lpstr>Segoe UI</vt:lpstr>
      <vt:lpstr>Wingdings</vt:lpstr>
      <vt:lpstr>1_Office Theme</vt:lpstr>
      <vt:lpstr>Office Theme</vt:lpstr>
      <vt:lpstr>TD_Band_Light</vt:lpstr>
      <vt:lpstr>TD White</vt:lpstr>
      <vt:lpstr>1_TD White</vt:lpstr>
      <vt:lpstr>3_TD White</vt:lpstr>
      <vt:lpstr>2_TD White</vt:lpstr>
      <vt:lpstr>think-cell Slide</vt:lpstr>
      <vt:lpstr>Unlocking growth  for TD</vt:lpstr>
      <vt:lpstr>PowerPoint Presentation</vt:lpstr>
      <vt:lpstr>PowerPoint Presentation</vt:lpstr>
      <vt:lpstr>Product Roadmap Mapped Against LOB Consumption</vt:lpstr>
      <vt:lpstr>TD Digital Vault –  LOB Capability Gaps </vt:lpstr>
      <vt:lpstr>Summary of Early Use Cases</vt:lpstr>
      <vt:lpstr>POC Use Case – Vault Supports E2E Insurance Claims Process</vt:lpstr>
      <vt:lpstr>PowerPoint Presentation</vt:lpstr>
      <vt:lpstr>POC Details I Secure Insurance Claims (Home and Auto)</vt:lpstr>
      <vt:lpstr>PowerPoint Presentation</vt:lpstr>
      <vt:lpstr>PowerPoint Presentation</vt:lpstr>
      <vt:lpstr>Vendor Analysis</vt:lpstr>
      <vt:lpstr>PowerPoint Presentation</vt:lpstr>
      <vt:lpstr>Vendor App - Employee Testing</vt:lpstr>
      <vt:lpstr>PowerPoint Presentation</vt:lpstr>
      <vt:lpstr>PowerPoint Presentation</vt:lpstr>
      <vt:lpstr>PowerPoint Presentation</vt:lpstr>
      <vt:lpstr>Appendix</vt:lpstr>
      <vt:lpstr>PowerPoint Presentation</vt:lpstr>
      <vt:lpstr>Sample Vault Journey – Account Opening</vt:lpstr>
      <vt:lpstr>PowerPoint Presentation</vt:lpstr>
      <vt:lpstr>PowerPoint Presentation</vt:lpstr>
      <vt:lpstr>Wealth Advice Client Portal  - POC Use Case</vt:lpstr>
      <vt:lpstr>Home Insurance Claims Automation - POC Use Case</vt:lpstr>
      <vt:lpstr>TD Digital Vault® | Insurance Crawl Use Case # 1 | Safeguarding Documents to Support Claims Automation / Emergency Preparedness</vt:lpstr>
      <vt:lpstr>Compare Vault to Control Tower – Brainstorm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Kanczuga, Katherine</dc:creator>
  <cp:lastModifiedBy>Kanczuga, Katherine</cp:lastModifiedBy>
  <cp:revision>2216</cp:revision>
  <dcterms:created xsi:type="dcterms:W3CDTF">2021-06-24T20:22:40Z</dcterms:created>
  <dcterms:modified xsi:type="dcterms:W3CDTF">2021-10-15T14:06:36Z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0x010100F99A416067BFAB4FB2C03BA2E0CC351D</vt:lpwstr>
  </property>
  <property fmtid="{D5CDD505-2E9C-101B-9397-08002B2CF9AE}" pid="3" name="MSIP_Label_88c63503-0fb3-4712-a32e-7ecb4b7d79e8_Enabled">
    <vt:lpwstr>true</vt:lpwstr>
  </property>
  <property fmtid="{D5CDD505-2E9C-101B-9397-08002B2CF9AE}" pid="4" name="MSIP_Label_88c63503-0fb3-4712-a32e-7ecb4b7d79e8_SetDate">
    <vt:lpwstr>2021-10-15T14:06:36Z</vt:lpwstr>
  </property>
  <property fmtid="{D5CDD505-2E9C-101B-9397-08002B2CF9AE}" pid="5" name="MSIP_Label_88c63503-0fb3-4712-a32e-7ecb4b7d79e8_Method">
    <vt:lpwstr>Standard</vt:lpwstr>
  </property>
  <property fmtid="{D5CDD505-2E9C-101B-9397-08002B2CF9AE}" pid="6" name="MSIP_Label_88c63503-0fb3-4712-a32e-7ecb4b7d79e8_Name">
    <vt:lpwstr>88c63503-0fb3-4712-a32e-7ecb4b7d79e8</vt:lpwstr>
  </property>
  <property fmtid="{D5CDD505-2E9C-101B-9397-08002B2CF9AE}" pid="7" name="MSIP_Label_88c63503-0fb3-4712-a32e-7ecb4b7d79e8_SiteId">
    <vt:lpwstr>d9da684f-2c03-432a-a7b6-ed714ffc7683</vt:lpwstr>
  </property>
  <property fmtid="{D5CDD505-2E9C-101B-9397-08002B2CF9AE}" pid="8" name="MSIP_Label_88c63503-0fb3-4712-a32e-7ecb4b7d79e8_ActionId">
    <vt:lpwstr>f267e99c-6bb8-45ec-a1ba-d49ab99f7333</vt:lpwstr>
  </property>
  <property fmtid="{D5CDD505-2E9C-101B-9397-08002B2CF9AE}" pid="9" name="MSIP_Label_88c63503-0fb3-4712-a32e-7ecb4b7d79e8_ContentBits">
    <vt:lpwstr>2</vt:lpwstr>
  </property>
</Properties>
</file>