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comments/modernComment_110_E304C6C2.xml" ContentType="application/vnd.ms-powerpoint.comment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comments/modernComment_105_F7601F5D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09" r:id="rId1"/>
  </p:sldMasterIdLst>
  <p:notesMasterIdLst>
    <p:notesMasterId r:id="rId13"/>
  </p:notesMasterIdLst>
  <p:sldIdLst>
    <p:sldId id="256" r:id="rId2"/>
    <p:sldId id="269" r:id="rId3"/>
    <p:sldId id="268" r:id="rId4"/>
    <p:sldId id="272" r:id="rId5"/>
    <p:sldId id="259" r:id="rId6"/>
    <p:sldId id="261" r:id="rId7"/>
    <p:sldId id="277" r:id="rId8"/>
    <p:sldId id="273" r:id="rId9"/>
    <p:sldId id="271" r:id="rId10"/>
    <p:sldId id="267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D0EE1A5-F477-053F-996B-B4E389EDA5F0}" name="#TAN YONG YAN#" initials="#Y" userId="S::tany0571@e.ntu.edu.sg::3046b6b2-0d20-4eee-aba7-d25757339fe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5DC"/>
    <a:srgbClr val="FFFF00"/>
    <a:srgbClr val="D8D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4CC4D-48AB-448E-85B1-6B7574A717D1}" v="3879" dt="2025-09-27T09:29:47.835"/>
    <p1510:client id="{300D3B61-F0AE-BBAB-218C-52299DB3305A}" v="1518" dt="2025-09-27T06:34:48.569"/>
    <p1510:client id="{44B4FA93-AEEA-6C45-B546-AF011BE03485}" v="220" dt="2025-09-26T15:48:06.996"/>
    <p1510:client id="{653EF9E8-35A0-0544-9335-C34795933F10}" v="787" dt="2025-09-27T14:04:47.063"/>
    <p1510:client id="{7BEE0E90-ABB8-6B40-8D06-4F8925DB9B13}" v="41" dt="2025-09-27T10:17:38.884"/>
    <p1510:client id="{8DC53375-A530-94E8-1138-F74BFC923899}" v="1275" dt="2025-09-26T16:15:24.675"/>
    <p1510:client id="{CBCDA609-33EA-C84D-B163-13D4BB718281}" v="10957" dt="2025-09-27T14:43:48.383"/>
    <p1510:client id="{F8DBD4D5-298D-7B41-B283-AAE55596E1E1}" v="1247" dt="2025-09-27T14:41:28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82"/>
  </p:normalViewPr>
  <p:slideViewPr>
    <p:cSldViewPr snapToGrid="0">
      <p:cViewPr varScale="1">
        <p:scale>
          <a:sx n="126" d="100"/>
          <a:sy n="126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modernComment_105_F7601F5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208218A-290C-4FE0-8648-7EAF6C265C1B}" authorId="{8D0EE1A5-F477-053F-996B-B4E389EDA5F0}" created="2025-09-26T16:17:57.445">
    <pc:sldMkLst xmlns:pc="http://schemas.microsoft.com/office/powerpoint/2013/main/command">
      <pc:docMk/>
      <pc:sldMk cId="4150271837" sldId="261"/>
    </pc:sldMkLst>
    <p188:txBody>
      <a:bodyPr/>
      <a:lstStyle/>
      <a:p>
        <a:r>
          <a:rPr lang="en-US"/>
          <a:t>mention under rank</a:t>
        </a:r>
      </a:p>
    </p188:txBody>
  </p188:cm>
</p188:cmLst>
</file>

<file path=ppt/comments/modernComment_110_E304C6C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89FB167-7E75-48CA-9CE2-C82194319897}" authorId="{8D0EE1A5-F477-053F-996B-B4E389EDA5F0}" created="2025-09-26T14:29:46.57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08741058" sldId="272"/>
      <ac:spMk id="9" creationId="{A12BF060-FDD5-FC6D-74C1-1FACB953B515}"/>
      <ac:txMk cp="283" len="24">
        <ac:context len="407" hash="1432372973"/>
      </ac:txMk>
    </ac:txMkLst>
    <p188:pos x="2516909" y="1054484"/>
    <p188:txBody>
      <a:bodyPr/>
      <a:lstStyle/>
      <a:p>
        <a:r>
          <a:rPr lang="en-US"/>
          <a:t>revisit wording</a:t>
        </a:r>
      </a:p>
    </p188:txBody>
  </p188:cm>
  <p188:cm id="{3E312F20-76AB-479A-A720-72C26A83828F}" authorId="{8D0EE1A5-F477-053F-996B-B4E389EDA5F0}" created="2025-09-26T14:58:45.09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08741058" sldId="272"/>
      <ac:spMk id="9" creationId="{A12BF060-FDD5-FC6D-74C1-1FACB953B515}"/>
    </ac:deMkLst>
    <p188:txBody>
      <a:bodyPr/>
      <a:lstStyle/>
      <a:p>
        <a:r>
          <a:rPr lang="en-US"/>
          <a:t>where should i mention 
proportion of
women decrease with
increasing experience,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945BE-C188-A141-A121-5255DF17ECC3}" type="datetimeFigureOut">
              <a:rPr lang="en-US" smtClean="0"/>
              <a:t>9/27/25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D26EA-2881-8D49-B9C7-BF1CF695E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1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D26EA-2881-8D49-B9C7-BF1CF695EA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5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4AB68-80E5-3EC3-4315-4341096B3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1B6E80-3D3D-7F86-FE4B-34CF1712D3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C7AEC7-5E81-F6E8-CE88-16486F253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Replace with the 2 slides</a:t>
            </a:r>
            <a:endParaRPr lang="en-US">
              <a:solidFill>
                <a:srgbClr val="444444"/>
              </a:solidFill>
            </a:endParaRPr>
          </a:p>
          <a:p>
            <a:r>
              <a:rPr lang="en-US"/>
              <a:t>Redo box plots to remove the outline. And change to base on 1995 salary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4B246-7AA9-1A3D-1BCC-96F39F806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D26EA-2881-8D49-B9C7-BF1CF695EA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84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D26EA-2881-8D49-B9C7-BF1CF695EA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7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D26EA-2881-8D49-B9C7-BF1CF695EA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83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D26EA-2881-8D49-B9C7-BF1CF695EA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11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64FA6-0E6D-1BE2-C133-36F874AF8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1CCA50-55A7-C543-3214-C7A9FF6EA3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02147A-A121-65F0-A12A-9D79F2DCD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D2407-DFEA-E254-01D7-A7EEC69ED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7D26EA-2881-8D49-B9C7-BF1CF695EA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5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7117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779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8350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2627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0343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9/27/25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710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9/27/25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55186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9/27/25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7657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9/27/25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72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9/27/25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8267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9/27/25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9931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0117D846-5E80-74CF-4707-A81EA4A86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70155608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117D846-5E80-74CF-4707-A81EA4A86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9/27/25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631168" y="6272784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51920" y="6318821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3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1" r:id="rId2"/>
    <p:sldLayoutId id="2147484112" r:id="rId3"/>
    <p:sldLayoutId id="2147484113" r:id="rId4"/>
    <p:sldLayoutId id="2147484114" r:id="rId5"/>
    <p:sldLayoutId id="2147484115" r:id="rId6"/>
    <p:sldLayoutId id="2147484116" r:id="rId7"/>
    <p:sldLayoutId id="2147484117" r:id="rId8"/>
    <p:sldLayoutId id="2147484118" r:id="rId9"/>
    <p:sldLayoutId id="2147484119" r:id="rId10"/>
    <p:sldLayoutId id="214748412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oleObject" Target="../embeddings/oleObject2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6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microsoft.com/office/2018/10/relationships/comments" Target="../comments/modernComment_110_E304C6C2.xml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F7601F5D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5BDBCA-AC09-9015-C751-24D1160AC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5B9B67D-F9E3-9902-AD94-A93AB0672B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7847229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5B9B67D-F9E3-9902-AD94-A93AB0672B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132FD491-28F3-42E7-AEBF-A9E3C462C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D016B6E-F283-4CFB-9099-05C8DA6AB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2D0360E-345F-4790-B0A0-03ADC36B5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B66E70-9451-4286-A0C2-6CF108FE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4B0696-68E2-40ED-B597-4B8738754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9EF1B4-0F49-44D2-AE21-263819BFB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4653776" cy="6858000"/>
          </a:xfrm>
          <a:prstGeom prst="rect">
            <a:avLst/>
          </a:prstGeom>
          <a:blipFill dpi="0" rotWithShape="1">
            <a:blip r:embed="rId7">
              <a:alphaModFix amt="4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3D799-C3A6-0DBE-6204-FB5FD0988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119" y="643466"/>
            <a:ext cx="3348017" cy="5571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solidFill>
                  <a:schemeClr val="tx1"/>
                </a:solidFill>
              </a:rPr>
              <a:t>Gender Discrimination Lawsuit</a:t>
            </a:r>
            <a:r>
              <a:rPr lang="en-US" sz="4400">
                <a:solidFill>
                  <a:schemeClr val="tx1"/>
                </a:solidFill>
              </a:rPr>
              <a:t>: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Analytics consultant for female doctors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69B0BE-E00A-432A-98D1-A47B82C16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401725" y="6229681"/>
            <a:chExt cx="457200" cy="4572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AF8A5ED-19F8-4707-8EEC-7115E6B11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01725" y="6229681"/>
              <a:ext cx="457200" cy="45720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F50C1C-978D-45B5-B716-7DA91773C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30918" y="6258874"/>
              <a:ext cx="398813" cy="398815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1F0272C-25BE-C4EE-2A34-CC6BF945E2B3}"/>
              </a:ext>
            </a:extLst>
          </p:cNvPr>
          <p:cNvSpPr txBox="1"/>
          <p:nvPr/>
        </p:nvSpPr>
        <p:spPr>
          <a:xfrm>
            <a:off x="7531088" y="2355925"/>
            <a:ext cx="3547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BC2406 Semester </a:t>
            </a:r>
            <a:r>
              <a:rPr lang="en-US" b="1" dirty="0"/>
              <a:t>1</a:t>
            </a:r>
            <a:r>
              <a:rPr lang="en-US" sz="1800" b="1" dirty="0">
                <a:solidFill>
                  <a:schemeClr val="tx1"/>
                </a:solidFill>
              </a:rPr>
              <a:t> Team 5 </a:t>
            </a:r>
            <a:endParaRPr lang="en-US" b="1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B528BAB-7B7A-41FF-4D64-DB8CAA888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798306"/>
              </p:ext>
            </p:extLst>
          </p:nvPr>
        </p:nvGraphicFramePr>
        <p:xfrm>
          <a:off x="6483735" y="2725257"/>
          <a:ext cx="53751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5190">
                  <a:extLst>
                    <a:ext uri="{9D8B030D-6E8A-4147-A177-3AD203B41FA5}">
                      <a16:colId xmlns:a16="http://schemas.microsoft.com/office/drawing/2014/main" val="3938093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err="1">
                          <a:solidFill>
                            <a:sysClr val="windowText" lastClr="000000"/>
                          </a:solidFill>
                        </a:rPr>
                        <a:t>Mepurath</a:t>
                      </a:r>
                      <a:r>
                        <a:rPr lang="en-US" sz="1800" b="0">
                          <a:solidFill>
                            <a:sysClr val="windowText" lastClr="000000"/>
                          </a:solidFill>
                        </a:rPr>
                        <a:t> Sriraman Karthik (U2223211J)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71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err="1">
                          <a:solidFill>
                            <a:sysClr val="windowText" lastClr="000000"/>
                          </a:solidFill>
                        </a:rPr>
                        <a:t>Kalepu</a:t>
                      </a:r>
                      <a:r>
                        <a:rPr lang="en-US" sz="1800" b="0">
                          <a:solidFill>
                            <a:sysClr val="windowText" lastClr="000000"/>
                          </a:solidFill>
                        </a:rPr>
                        <a:t> Sai Sri </a:t>
                      </a:r>
                      <a:r>
                        <a:rPr lang="en-US" sz="1800" b="0" err="1">
                          <a:solidFill>
                            <a:sysClr val="windowText" lastClr="000000"/>
                          </a:solidFill>
                        </a:rPr>
                        <a:t>Akshath</a:t>
                      </a:r>
                      <a:r>
                        <a:rPr lang="en-US" sz="1800" b="0">
                          <a:solidFill>
                            <a:sysClr val="windowText" lastClr="000000"/>
                          </a:solidFill>
                        </a:rPr>
                        <a:t> (U2421041F)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8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ysClr val="windowText" lastClr="000000"/>
                          </a:solidFill>
                        </a:rPr>
                        <a:t>Tan Yong Yan (U2310497D)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22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ysClr val="windowText" lastClr="000000"/>
                          </a:solidFill>
                        </a:rPr>
                        <a:t>Amber Yong Yu Jie (U2410976J)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447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ysClr val="windowText" lastClr="000000"/>
                          </a:solidFill>
                        </a:rPr>
                        <a:t>Zhang Han Rui Emily (U2421417A)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19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>
                          <a:solidFill>
                            <a:sysClr val="windowText" lastClr="000000"/>
                          </a:solidFill>
                        </a:rPr>
                        <a:t>Ng Zi En Chloe (U2340186C)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788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7760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3FB56-2223-CC37-B770-F38AA588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10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493FF16-3F49-AF97-4EE2-89AD83C4F547}"/>
              </a:ext>
            </a:extLst>
          </p:cNvPr>
          <p:cNvSpPr txBox="1">
            <a:spLocks/>
          </p:cNvSpPr>
          <p:nvPr/>
        </p:nvSpPr>
        <p:spPr>
          <a:xfrm>
            <a:off x="255884" y="217714"/>
            <a:ext cx="8643153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000" cap="none">
                <a:solidFill>
                  <a:srgbClr val="000000"/>
                </a:solidFill>
              </a:rPr>
              <a:t>Conclusion</a:t>
            </a:r>
            <a:endParaRPr lang="en-US" sz="40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6EE93C-A2F0-25A3-537F-9EFBF3F858B8}"/>
              </a:ext>
            </a:extLst>
          </p:cNvPr>
          <p:cNvSpPr/>
          <p:nvPr/>
        </p:nvSpPr>
        <p:spPr>
          <a:xfrm>
            <a:off x="253999" y="1080491"/>
            <a:ext cx="11336493" cy="40519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2500" dirty="0">
                <a:solidFill>
                  <a:schemeClr val="tx1"/>
                </a:solidFill>
                <a:latin typeface="+mj-lt"/>
              </a:rPr>
              <a:t>Houston College of Medicine underpays </a:t>
            </a:r>
            <a:r>
              <a:rPr lang="en-US" sz="2500" dirty="0">
                <a:solidFill>
                  <a:schemeClr val="tx1"/>
                </a:solidFill>
                <a:latin typeface="+mj-lt"/>
              </a:rPr>
              <a:t>their Female faculty as compared to Male faculty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FDE9B2-FFFE-CFC1-5750-EF8ED0708F8F}"/>
              </a:ext>
            </a:extLst>
          </p:cNvPr>
          <p:cNvSpPr/>
          <p:nvPr/>
        </p:nvSpPr>
        <p:spPr>
          <a:xfrm>
            <a:off x="253999" y="4343433"/>
            <a:ext cx="11336493" cy="42472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Women are less likely to become full professors, while more likely to become assistant professors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8BF3B98-F3C2-2052-7391-CE493AFDFB0A}"/>
              </a:ext>
            </a:extLst>
          </p:cNvPr>
          <p:cNvSpPr txBox="1">
            <a:spLocks/>
          </p:cNvSpPr>
          <p:nvPr/>
        </p:nvSpPr>
        <p:spPr>
          <a:xfrm>
            <a:off x="253999" y="4810073"/>
            <a:ext cx="11293751" cy="161959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00"/>
              </a:spcBef>
              <a:buClr>
                <a:srgbClr val="D34817">
                  <a:lumMod val="75000"/>
                </a:srgbClr>
              </a:buClr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Women hold only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20% of the Full Professor positions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while holding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62% of the Assistant Professor positions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D34817">
                  <a:lumMod val="75000"/>
                </a:srgbClr>
              </a:buClr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Despite similar experience levels and equal, if not better, rates of publication, women are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disproportionately concentrated at the Assistant Professor level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particularly in research faculties where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only about 9% of female academics are Full Professors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while it is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58% for male academics.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D34817">
                  <a:lumMod val="75000"/>
                </a:srgbClr>
              </a:buClr>
            </a:pPr>
            <a:r>
              <a: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 academics </a:t>
            </a:r>
            <a:r>
              <a:rPr lang="en-US" sz="15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higher publication rates on average </a:t>
            </a:r>
            <a:r>
              <a: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compared to their male counterparts, however they face</a:t>
            </a:r>
            <a:r>
              <a:rPr lang="en-US" sz="15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greater barriers in carrier progression</a:t>
            </a:r>
            <a:r>
              <a: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indicating </a:t>
            </a:r>
            <a:r>
              <a:rPr lang="en-US" sz="15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promotion requirements and systemic bias against female academics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D34817">
                  <a:lumMod val="75000"/>
                </a:srgbClr>
              </a:buClr>
              <a:buNone/>
            </a:pPr>
            <a:endParaRPr lang="en-US" sz="1400" dirty="0">
              <a:cs typeface="Arial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30B3D3-D76B-F991-DDDC-9836E0534421}"/>
              </a:ext>
            </a:extLst>
          </p:cNvPr>
          <p:cNvSpPr txBox="1">
            <a:spLocks/>
          </p:cNvSpPr>
          <p:nvPr/>
        </p:nvSpPr>
        <p:spPr>
          <a:xfrm>
            <a:off x="275369" y="1644313"/>
            <a:ext cx="11293751" cy="22969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D34817">
                  <a:lumMod val="75000"/>
                </a:srgbClr>
              </a:buClr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** As surgery is an outlier, that masks the true gender disparity due to its high salary, it has been removed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D34817">
                  <a:lumMod val="75000"/>
                </a:srgbClr>
              </a:buClr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On average, women earn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approximately 50% less than men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with men consistently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out earning equally qualified women.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D34817">
                  <a:lumMod val="75000"/>
                </a:srgbClr>
              </a:buClr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Even after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accounting for departmental variations and additional factors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such as board certification, experience, rank etc.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pay disparities exist, especially at higher experience levels.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D34817">
                  <a:lumMod val="75000"/>
                </a:srgbClr>
              </a:buClr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Women have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lower starting salaries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as compared to their male counterparts at a similar experience level.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D34817">
                  <a:lumMod val="75000"/>
                </a:srgbClr>
              </a:buClr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Pay gaps persist in both clinical and research faculties, with the disparity being more pronounced in the clinical faculty.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D34817">
                  <a:lumMod val="75000"/>
                </a:srgbClr>
              </a:buClr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Men start with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higher salaries irrespective of certification status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with certification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yielding greater financial benefit for men.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D34817">
                  <a:lumMod val="75000"/>
                </a:srgbClr>
              </a:buClr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Despite salary progression,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women are discriminated against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and face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a “glass ceiling”, 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never collectively reaching the earnings of men even with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equivalent qualifications.</a:t>
            </a:r>
            <a:endParaRPr lang="en-US" sz="1500" b="1" dirty="0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32603-0DF5-B3FB-F032-85337445DC10}"/>
              </a:ext>
            </a:extLst>
          </p:cNvPr>
          <p:cNvSpPr txBox="1"/>
          <p:nvPr/>
        </p:nvSpPr>
        <p:spPr>
          <a:xfrm>
            <a:off x="11191507" y="-455"/>
            <a:ext cx="998991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00" dirty="0"/>
              <a:t>Tan Yong Yan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9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E8D64-9000-66D4-8A2E-AAE30AD73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AE8C0-E3DF-5CAE-F239-DCE441B2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11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741BEC-0DE4-D831-A043-775186B08704}"/>
              </a:ext>
            </a:extLst>
          </p:cNvPr>
          <p:cNvSpPr txBox="1">
            <a:spLocks/>
          </p:cNvSpPr>
          <p:nvPr/>
        </p:nvSpPr>
        <p:spPr>
          <a:xfrm>
            <a:off x="255884" y="217714"/>
            <a:ext cx="8643153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000" cap="none">
                <a:solidFill>
                  <a:srgbClr val="000000"/>
                </a:solidFill>
              </a:rPr>
              <a:t>Appendix</a:t>
            </a:r>
            <a:endParaRPr lang="en-US" sz="4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EAD556-42AD-76F2-B851-5CCAC658D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104" y="1326524"/>
            <a:ext cx="5833933" cy="47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5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6D59C-828A-0A30-0FA8-A4DA12357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2431AFE-B272-4BFB-427B-EC2F232D5A43}"/>
              </a:ext>
            </a:extLst>
          </p:cNvPr>
          <p:cNvSpPr/>
          <p:nvPr/>
        </p:nvSpPr>
        <p:spPr>
          <a:xfrm>
            <a:off x="6954736" y="618054"/>
            <a:ext cx="5076258" cy="61250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666937F-9381-C906-0B0F-404495A3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25" y="58159"/>
            <a:ext cx="4665222" cy="533759"/>
          </a:xfrm>
        </p:spPr>
        <p:txBody>
          <a:bodyPr vert="horz">
            <a:noAutofit/>
          </a:bodyPr>
          <a:lstStyle/>
          <a:p>
            <a:pPr algn="ctr"/>
            <a:r>
              <a:rPr lang="en-SG" sz="3200" cap="none">
                <a:solidFill>
                  <a:srgbClr val="000000"/>
                </a:solidFill>
              </a:rPr>
              <a:t>Do female academics earn less?</a:t>
            </a:r>
            <a:endParaRPr lang="en-US" sz="3200" cap="non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275AD2-2836-5CCF-D279-18FEC7A1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2</a:t>
            </a:fld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0F9AF1-3AF2-07C6-2595-64BDE955626E}"/>
              </a:ext>
            </a:extLst>
          </p:cNvPr>
          <p:cNvSpPr txBox="1"/>
          <p:nvPr/>
        </p:nvSpPr>
        <p:spPr>
          <a:xfrm>
            <a:off x="10272795" y="-455"/>
            <a:ext cx="177163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00" err="1"/>
              <a:t>Mepurath</a:t>
            </a:r>
            <a:r>
              <a:rPr lang="en-US" sz="1000"/>
              <a:t> Sriraman Karthik</a:t>
            </a:r>
          </a:p>
          <a:p>
            <a:r>
              <a:rPr lang="en-US" sz="1000"/>
              <a:t>Ng Zi En Chloe</a:t>
            </a:r>
          </a:p>
        </p:txBody>
      </p:sp>
      <p:pic>
        <p:nvPicPr>
          <p:cNvPr id="10" name="Picture 9" descr="A screenshot of a graph&#10;&#10;AI-generated content may be incorrect.">
            <a:extLst>
              <a:ext uri="{FF2B5EF4-FFF2-40B4-BE49-F238E27FC236}">
                <a16:creationId xmlns:a16="http://schemas.microsoft.com/office/drawing/2014/main" id="{28FB5A06-35A9-6162-CF7B-9F5235B69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17" y="3685906"/>
            <a:ext cx="3897626" cy="3034652"/>
          </a:xfrm>
          <a:prstGeom prst="rect">
            <a:avLst/>
          </a:prstGeom>
        </p:spPr>
      </p:pic>
      <p:sp>
        <p:nvSpPr>
          <p:cNvPr id="19" name="Rounded Rectangle 22">
            <a:extLst>
              <a:ext uri="{FF2B5EF4-FFF2-40B4-BE49-F238E27FC236}">
                <a16:creationId xmlns:a16="http://schemas.microsoft.com/office/drawing/2014/main" id="{AAA382F0-7B13-711C-9A70-51D755050A31}"/>
              </a:ext>
            </a:extLst>
          </p:cNvPr>
          <p:cNvSpPr/>
          <p:nvPr/>
        </p:nvSpPr>
        <p:spPr>
          <a:xfrm>
            <a:off x="4366575" y="4018559"/>
            <a:ext cx="2272220" cy="250313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SG" sz="1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Utilising a correlation matrix, we identify that </a:t>
            </a:r>
            <a:r>
              <a:rPr lang="en-SG" sz="13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Department, Emphasis (Clin),</a:t>
            </a:r>
            <a:r>
              <a:rPr lang="en-SG" sz="1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SG" sz="13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Certification</a:t>
            </a:r>
            <a:r>
              <a:rPr lang="en-SG" sz="1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have high correlation with respect to Salary, while </a:t>
            </a:r>
            <a:r>
              <a:rPr lang="en-SG" sz="13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Gender, Experience, </a:t>
            </a:r>
            <a:r>
              <a:rPr lang="en-SG" sz="1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SG" sz="13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 </a:t>
            </a:r>
            <a:r>
              <a:rPr lang="en-SG" sz="13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mild correlation with respect to salary</a:t>
            </a:r>
            <a:endParaRPr lang="en-SG" sz="13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graph showing a number of people in different colors&#10;&#10;AI-generated content may be incorrect.">
            <a:extLst>
              <a:ext uri="{FF2B5EF4-FFF2-40B4-BE49-F238E27FC236}">
                <a16:creationId xmlns:a16="http://schemas.microsoft.com/office/drawing/2014/main" id="{4F7B55A3-87E9-37AF-C067-CEC370EDBB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3" t="-212" b="1591"/>
          <a:stretch>
            <a:fillRect/>
          </a:stretch>
        </p:blipFill>
        <p:spPr>
          <a:xfrm>
            <a:off x="2354360" y="772948"/>
            <a:ext cx="2747808" cy="266707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AC369FE-84ED-3039-D27B-2A5D5D83A7EA}"/>
              </a:ext>
            </a:extLst>
          </p:cNvPr>
          <p:cNvSpPr txBox="1">
            <a:spLocks/>
          </p:cNvSpPr>
          <p:nvPr/>
        </p:nvSpPr>
        <p:spPr>
          <a:xfrm>
            <a:off x="4864318" y="831369"/>
            <a:ext cx="1948729" cy="2280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3510" indent="-143510" fontAlgn="base">
              <a:lnSpc>
                <a:spcPct val="100000"/>
              </a:lnSpc>
              <a:spcBef>
                <a:spcPts val="400"/>
              </a:spcBef>
            </a:pPr>
            <a:r>
              <a:rPr lang="en-SG" sz="1300" b="1">
                <a:solidFill>
                  <a:srgbClr val="000000"/>
                </a:solidFill>
                <a:latin typeface="Arial"/>
                <a:cs typeface="Arial"/>
              </a:rPr>
              <a:t>Gender distribution: </a:t>
            </a:r>
            <a:r>
              <a:rPr lang="en-SG" sz="1300">
                <a:latin typeface="Arial"/>
                <a:cs typeface="Arial"/>
              </a:rPr>
              <a:t>60% are male, 40% are female.</a:t>
            </a:r>
            <a:endParaRPr lang="en-US"/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9E3611"/>
              </a:buClr>
              <a:buNone/>
            </a:pPr>
            <a:endParaRPr lang="en-SG" sz="1300">
              <a:latin typeface="Arial"/>
              <a:cs typeface="Arial"/>
            </a:endParaRPr>
          </a:p>
          <a:p>
            <a:pPr marL="143510" indent="-143510" fontAlgn="base">
              <a:lnSpc>
                <a:spcPct val="100000"/>
              </a:lnSpc>
              <a:spcBef>
                <a:spcPts val="400"/>
              </a:spcBef>
            </a:pPr>
            <a:r>
              <a:rPr lang="en-SG" sz="1300" b="1">
                <a:latin typeface="Arial"/>
                <a:cs typeface="Arial"/>
              </a:rPr>
              <a:t>Average salary: </a:t>
            </a:r>
            <a:r>
              <a:rPr lang="en-SG" sz="1300">
                <a:latin typeface="Arial"/>
                <a:cs typeface="Arial"/>
              </a:rPr>
              <a:t>Female academics earn $130,877, while Male academics earn $194,914, nearly </a:t>
            </a:r>
            <a:r>
              <a:rPr lang="en-SG" sz="1300" b="1">
                <a:latin typeface="Arial"/>
                <a:cs typeface="Arial"/>
              </a:rPr>
              <a:t>50% more than their female counterparts</a:t>
            </a:r>
            <a:endParaRPr lang="en-SG" sz="1300" b="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51FB8A3-54AB-AAEF-6295-0EEE0416172F}"/>
              </a:ext>
            </a:extLst>
          </p:cNvPr>
          <p:cNvSpPr txBox="1">
            <a:spLocks/>
          </p:cNvSpPr>
          <p:nvPr/>
        </p:nvSpPr>
        <p:spPr>
          <a:xfrm>
            <a:off x="9416631" y="4073285"/>
            <a:ext cx="2459201" cy="27833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3510" indent="-143510" fontAlgn="base">
              <a:lnSpc>
                <a:spcPct val="100000"/>
              </a:lnSpc>
              <a:spcBef>
                <a:spcPts val="400"/>
              </a:spcBef>
            </a:pPr>
            <a:r>
              <a:rPr lang="en-SG" sz="1300">
                <a:solidFill>
                  <a:srgbClr val="000000"/>
                </a:solidFill>
                <a:latin typeface="Arial"/>
                <a:cs typeface="Arial"/>
              </a:rPr>
              <a:t>Despite a higher proportion of women in the 0-5 experience bin, they start approximately </a:t>
            </a:r>
            <a:r>
              <a:rPr lang="en-SG" sz="1300" b="1">
                <a:solidFill>
                  <a:srgbClr val="000000"/>
                </a:solidFill>
                <a:latin typeface="Arial"/>
                <a:cs typeface="Arial"/>
              </a:rPr>
              <a:t>$60,000 lower than that of men</a:t>
            </a:r>
            <a:r>
              <a:rPr lang="en-SG" sz="1300">
                <a:solidFill>
                  <a:srgbClr val="000000"/>
                </a:solidFill>
                <a:latin typeface="Arial"/>
                <a:cs typeface="Arial"/>
              </a:rPr>
              <a:t>, per regression intercepts</a:t>
            </a:r>
          </a:p>
          <a:p>
            <a:pPr marL="143510" indent="-143510" fontAlgn="base">
              <a:lnSpc>
                <a:spcPct val="100000"/>
              </a:lnSpc>
              <a:spcBef>
                <a:spcPts val="400"/>
              </a:spcBef>
            </a:pPr>
            <a:r>
              <a:rPr lang="en-SG" sz="1300">
                <a:solidFill>
                  <a:srgbClr val="000000"/>
                </a:solidFill>
                <a:latin typeface="Arial"/>
                <a:cs typeface="Arial"/>
              </a:rPr>
              <a:t>Moreover</a:t>
            </a:r>
            <a:r>
              <a:rPr lang="en-SG" sz="1300" b="1">
                <a:solidFill>
                  <a:srgbClr val="000000"/>
                </a:solidFill>
                <a:latin typeface="Arial"/>
                <a:cs typeface="Arial"/>
              </a:rPr>
              <a:t>, proportion of women decrease with increasing experience</a:t>
            </a:r>
            <a:r>
              <a:rPr lang="en-SG" sz="1300">
                <a:solidFill>
                  <a:srgbClr val="000000"/>
                </a:solidFill>
                <a:latin typeface="Arial"/>
                <a:cs typeface="Arial"/>
              </a:rPr>
              <a:t>, suggesting barriers to career progression and retention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3B7492-EF94-23FE-69BD-D783314E3AB1}"/>
              </a:ext>
            </a:extLst>
          </p:cNvPr>
          <p:cNvSpPr/>
          <p:nvPr/>
        </p:nvSpPr>
        <p:spPr>
          <a:xfrm>
            <a:off x="3217762" y="4537276"/>
            <a:ext cx="340368" cy="2893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9332AA-B5E1-4734-C5F4-429BDC926605}"/>
              </a:ext>
            </a:extLst>
          </p:cNvPr>
          <p:cNvSpPr/>
          <p:nvPr/>
        </p:nvSpPr>
        <p:spPr>
          <a:xfrm>
            <a:off x="3217762" y="5157014"/>
            <a:ext cx="340368" cy="2893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C65AA5-E306-2E5C-79E9-5E59D203A162}"/>
              </a:ext>
            </a:extLst>
          </p:cNvPr>
          <p:cNvSpPr/>
          <p:nvPr/>
        </p:nvSpPr>
        <p:spPr>
          <a:xfrm>
            <a:off x="3217762" y="5463612"/>
            <a:ext cx="340368" cy="2893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1A3870-0550-6CC7-8637-255317DD5160}"/>
              </a:ext>
            </a:extLst>
          </p:cNvPr>
          <p:cNvSpPr/>
          <p:nvPr/>
        </p:nvSpPr>
        <p:spPr>
          <a:xfrm>
            <a:off x="3217762" y="5776750"/>
            <a:ext cx="340368" cy="2893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C3A1AF-84CD-6704-F4D0-274305A0ED57}"/>
              </a:ext>
            </a:extLst>
          </p:cNvPr>
          <p:cNvSpPr/>
          <p:nvPr/>
        </p:nvSpPr>
        <p:spPr>
          <a:xfrm>
            <a:off x="3217762" y="6089888"/>
            <a:ext cx="340368" cy="2893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FAF67A7-CAAE-FD4F-3C69-712C97DF2554}"/>
              </a:ext>
            </a:extLst>
          </p:cNvPr>
          <p:cNvGrpSpPr/>
          <p:nvPr/>
        </p:nvGrpSpPr>
        <p:grpSpPr>
          <a:xfrm>
            <a:off x="126673" y="647213"/>
            <a:ext cx="2015031" cy="2567271"/>
            <a:chOff x="126673" y="647213"/>
            <a:chExt cx="2015031" cy="2567271"/>
          </a:xfrm>
        </p:grpSpPr>
        <p:pic>
          <p:nvPicPr>
            <p:cNvPr id="23" name="Picture 22" descr="A blue and red pie chart&#10;&#10;AI-generated content may be incorrect.">
              <a:extLst>
                <a:ext uri="{FF2B5EF4-FFF2-40B4-BE49-F238E27FC236}">
                  <a16:creationId xmlns:a16="http://schemas.microsoft.com/office/drawing/2014/main" id="{801AA7D6-A894-10EF-0E5E-D4BCF3A52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4259" t="17095" r="19811" b="9091"/>
            <a:stretch>
              <a:fillRect/>
            </a:stretch>
          </p:blipFill>
          <p:spPr>
            <a:xfrm>
              <a:off x="126673" y="1160347"/>
              <a:ext cx="2015031" cy="2054137"/>
            </a:xfrm>
            <a:prstGeom prst="rect">
              <a:avLst/>
            </a:prstGeom>
          </p:spPr>
        </p:pic>
        <p:pic>
          <p:nvPicPr>
            <p:cNvPr id="4" name="Picture 3" descr="A blue and red pie chart&#10;&#10;AI-generated content may be incorrect.">
              <a:extLst>
                <a:ext uri="{FF2B5EF4-FFF2-40B4-BE49-F238E27FC236}">
                  <a16:creationId xmlns:a16="http://schemas.microsoft.com/office/drawing/2014/main" id="{6FED108F-9A63-9E9F-33AD-3A7ACDA72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-241" t="183" r="55181" b="84730"/>
            <a:stretch>
              <a:fillRect/>
            </a:stretch>
          </p:blipFill>
          <p:spPr>
            <a:xfrm>
              <a:off x="607742" y="647213"/>
              <a:ext cx="1273003" cy="511708"/>
            </a:xfrm>
            <a:prstGeom prst="rect">
              <a:avLst/>
            </a:prstGeom>
          </p:spPr>
        </p:pic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813882F-C50A-9C8E-552D-625B80221BD2}"/>
              </a:ext>
            </a:extLst>
          </p:cNvPr>
          <p:cNvSpPr/>
          <p:nvPr/>
        </p:nvSpPr>
        <p:spPr>
          <a:xfrm>
            <a:off x="130628" y="624114"/>
            <a:ext cx="6691085" cy="29754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F04955-1BD2-FC2C-3265-9BF75B037BBA}"/>
              </a:ext>
            </a:extLst>
          </p:cNvPr>
          <p:cNvGrpSpPr/>
          <p:nvPr/>
        </p:nvGrpSpPr>
        <p:grpSpPr>
          <a:xfrm>
            <a:off x="7258479" y="775811"/>
            <a:ext cx="4465261" cy="3049910"/>
            <a:chOff x="7161674" y="630668"/>
            <a:chExt cx="4507206" cy="3105837"/>
          </a:xfrm>
        </p:grpSpPr>
        <p:pic>
          <p:nvPicPr>
            <p:cNvPr id="14" name="Picture 13" descr="A graph with red and blue dots&#10;&#10;AI-generated content may be incorrect.">
              <a:extLst>
                <a:ext uri="{FF2B5EF4-FFF2-40B4-BE49-F238E27FC236}">
                  <a16:creationId xmlns:a16="http://schemas.microsoft.com/office/drawing/2014/main" id="{A8FC594B-C7A8-96CA-E365-B6A82CFDE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715" t="481" r="12846" b="1480"/>
            <a:stretch>
              <a:fillRect/>
            </a:stretch>
          </p:blipFill>
          <p:spPr>
            <a:xfrm>
              <a:off x="7161674" y="630668"/>
              <a:ext cx="4507206" cy="3105837"/>
            </a:xfrm>
            <a:prstGeom prst="rect">
              <a:avLst/>
            </a:prstGeom>
          </p:spPr>
        </p:pic>
        <p:pic>
          <p:nvPicPr>
            <p:cNvPr id="13" name="Picture 12" descr="A graph with red and blue dots&#10;&#10;AI-generated content may be incorrect.">
              <a:extLst>
                <a:ext uri="{FF2B5EF4-FFF2-40B4-BE49-F238E27FC236}">
                  <a16:creationId xmlns:a16="http://schemas.microsoft.com/office/drawing/2014/main" id="{DE34D54D-CF37-58E6-0317-60DB2EB2D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87129" t="40066" r="707" b="39166"/>
            <a:stretch>
              <a:fillRect/>
            </a:stretch>
          </p:blipFill>
          <p:spPr>
            <a:xfrm>
              <a:off x="10848704" y="772845"/>
              <a:ext cx="623954" cy="65792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E03201-9084-2A7F-E454-EC09A4C6508A}"/>
              </a:ext>
            </a:extLst>
          </p:cNvPr>
          <p:cNvGrpSpPr/>
          <p:nvPr/>
        </p:nvGrpSpPr>
        <p:grpSpPr>
          <a:xfrm>
            <a:off x="7104499" y="4004178"/>
            <a:ext cx="2154161" cy="2661624"/>
            <a:chOff x="7104499" y="4004178"/>
            <a:chExt cx="2154161" cy="2661624"/>
          </a:xfrm>
        </p:grpSpPr>
        <p:pic>
          <p:nvPicPr>
            <p:cNvPr id="5" name="Picture 4" descr="A graph of different colored squares&#10;&#10;AI-generated content may be incorrect.">
              <a:extLst>
                <a:ext uri="{FF2B5EF4-FFF2-40B4-BE49-F238E27FC236}">
                  <a16:creationId xmlns:a16="http://schemas.microsoft.com/office/drawing/2014/main" id="{252167D2-B25B-4438-8910-46E0BAB04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366" t="435" r="17486" b="-2944"/>
            <a:stretch>
              <a:fillRect/>
            </a:stretch>
          </p:blipFill>
          <p:spPr>
            <a:xfrm>
              <a:off x="7104499" y="4004178"/>
              <a:ext cx="2154161" cy="2661624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80FAF9D-FE55-D916-6F40-F1B89F02859C}"/>
                </a:ext>
              </a:extLst>
            </p:cNvPr>
            <p:cNvGrpSpPr/>
            <p:nvPr/>
          </p:nvGrpSpPr>
          <p:grpSpPr>
            <a:xfrm>
              <a:off x="7114623" y="6229417"/>
              <a:ext cx="287711" cy="316684"/>
              <a:chOff x="6999998" y="6184535"/>
              <a:chExt cx="392574" cy="526408"/>
            </a:xfrm>
          </p:grpSpPr>
          <p:pic>
            <p:nvPicPr>
              <p:cNvPr id="20" name="Picture 19" descr="A graph of different colored squares&#10;&#10;AI-generated content may be incorrect.">
                <a:extLst>
                  <a:ext uri="{FF2B5EF4-FFF2-40B4-BE49-F238E27FC236}">
                    <a16:creationId xmlns:a16="http://schemas.microsoft.com/office/drawing/2014/main" id="{4A01403D-AA85-E43E-D874-154213A3F3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l="82520" t="34841" r="2710" b="50969"/>
              <a:stretch>
                <a:fillRect/>
              </a:stretch>
            </p:blipFill>
            <p:spPr>
              <a:xfrm>
                <a:off x="6999998" y="6184535"/>
                <a:ext cx="392101" cy="368426"/>
              </a:xfrm>
              <a:prstGeom prst="rect">
                <a:avLst/>
              </a:prstGeom>
            </p:spPr>
          </p:pic>
          <p:pic>
            <p:nvPicPr>
              <p:cNvPr id="22" name="Picture 21" descr="A graph of different colored squares&#10;&#10;AI-generated content may be incorrect.">
                <a:extLst>
                  <a:ext uri="{FF2B5EF4-FFF2-40B4-BE49-F238E27FC236}">
                    <a16:creationId xmlns:a16="http://schemas.microsoft.com/office/drawing/2014/main" id="{07E3A19D-1158-C720-8E73-640EAACE0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l="82409" t="48668" r="3078" b="45152"/>
              <a:stretch>
                <a:fillRect/>
              </a:stretch>
            </p:blipFill>
            <p:spPr>
              <a:xfrm>
                <a:off x="7007254" y="6550492"/>
                <a:ext cx="385318" cy="160451"/>
              </a:xfrm>
              <a:prstGeom prst="rect">
                <a:avLst/>
              </a:prstGeom>
            </p:spPr>
          </p:pic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838AF63-0455-4E9C-7624-B35F338955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667" b="91667" l="6250" r="89063">
                        <a14:foregroundMark x1="20313" y1="13333" x2="25000" y2="11667"/>
                        <a14:foregroundMark x1="31250" y1="13333" x2="42188" y2="10000"/>
                        <a14:foregroundMark x1="35938" y1="10000" x2="35938" y2="10000"/>
                        <a14:foregroundMark x1="32813" y1="10000" x2="78125" y2="68333"/>
                        <a14:foregroundMark x1="34375" y1="8333" x2="70313" y2="13333"/>
                        <a14:foregroundMark x1="85938" y1="38333" x2="85938" y2="43333"/>
                        <a14:foregroundMark x1="85938" y1="45000" x2="85938" y2="45000"/>
                        <a14:foregroundMark x1="85938" y1="45000" x2="46875" y2="91667"/>
                        <a14:foregroundMark x1="34375" y1="86667" x2="10938" y2="60000"/>
                        <a14:foregroundMark x1="9375" y1="60000" x2="25000" y2="18333"/>
                        <a14:foregroundMark x1="26563" y1="18333" x2="7813" y2="58333"/>
                        <a14:foregroundMark x1="12500" y1="28333" x2="6250" y2="4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639851" y="6271008"/>
            <a:ext cx="536951" cy="503392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15801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18" grpId="0" build="allAtOnce"/>
      <p:bldP spid="24" grpId="0" animBg="1"/>
      <p:bldP spid="25" grpId="0" animBg="1"/>
      <p:bldP spid="27" grpId="0" animBg="1"/>
      <p:bldP spid="28" grpId="0" animBg="1"/>
      <p:bldP spid="29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1C66E-2B96-89E3-9D2F-0018FD075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E7B30B1-EA54-6EE2-060C-078B700DEC17}"/>
              </a:ext>
            </a:extLst>
          </p:cNvPr>
          <p:cNvGrpSpPr/>
          <p:nvPr/>
        </p:nvGrpSpPr>
        <p:grpSpPr>
          <a:xfrm>
            <a:off x="5917322" y="72309"/>
            <a:ext cx="3981423" cy="3265201"/>
            <a:chOff x="8000898" y="130861"/>
            <a:chExt cx="3981423" cy="326520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C9E4612-8489-58F0-CC83-74054AF9F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53" r="16737"/>
            <a:stretch>
              <a:fillRect/>
            </a:stretch>
          </p:blipFill>
          <p:spPr>
            <a:xfrm>
              <a:off x="8000898" y="566418"/>
              <a:ext cx="3981423" cy="28296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3984E65-3C98-6246-1038-F5FA685E6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8286" t="29031" r="331" b="53072"/>
            <a:stretch>
              <a:fillRect/>
            </a:stretch>
          </p:blipFill>
          <p:spPr>
            <a:xfrm>
              <a:off x="8015602" y="130861"/>
              <a:ext cx="403860" cy="416216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726B00C9-AB1B-A136-8AAA-B99AC639D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566" y="86590"/>
            <a:ext cx="4493882" cy="533759"/>
          </a:xfrm>
        </p:spPr>
        <p:txBody>
          <a:bodyPr vert="horz">
            <a:noAutofit/>
          </a:bodyPr>
          <a:lstStyle/>
          <a:p>
            <a:pPr algn="ctr"/>
            <a:r>
              <a:rPr lang="en-SG" sz="3200" cap="none">
                <a:solidFill>
                  <a:srgbClr val="000000"/>
                </a:solidFill>
              </a:rPr>
              <a:t>Surgery department: an outlier</a:t>
            </a:r>
            <a:endParaRPr lang="en-US" sz="3200" cap="none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E566F-3801-3DF8-2927-432F8331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3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82A826-8C49-1D68-1AA3-A0F8A6D01D07}"/>
              </a:ext>
            </a:extLst>
          </p:cNvPr>
          <p:cNvSpPr/>
          <p:nvPr/>
        </p:nvSpPr>
        <p:spPr>
          <a:xfrm>
            <a:off x="5909427" y="3427100"/>
            <a:ext cx="5868054" cy="315896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graph with blue squares and black lines&#10;&#10;AI-generated content may be incorrect.">
            <a:extLst>
              <a:ext uri="{FF2B5EF4-FFF2-40B4-BE49-F238E27FC236}">
                <a16:creationId xmlns:a16="http://schemas.microsoft.com/office/drawing/2014/main" id="{8A1AA442-EEAE-AE46-A3DD-2BAB6685E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75" y="813201"/>
            <a:ext cx="4810444" cy="39353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EAE86FC-534F-7683-D30E-524ECF924BE2}"/>
              </a:ext>
            </a:extLst>
          </p:cNvPr>
          <p:cNvSpPr txBox="1">
            <a:spLocks/>
          </p:cNvSpPr>
          <p:nvPr/>
        </p:nvSpPr>
        <p:spPr>
          <a:xfrm>
            <a:off x="156425" y="4927736"/>
            <a:ext cx="5481306" cy="15717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3510" indent="-143510" fontAlgn="base">
              <a:lnSpc>
                <a:spcPct val="100000"/>
              </a:lnSpc>
              <a:spcBef>
                <a:spcPts val="400"/>
              </a:spcBef>
            </a:pPr>
            <a:r>
              <a:rPr lang="en-SG" sz="1300">
                <a:solidFill>
                  <a:srgbClr val="000000"/>
                </a:solidFill>
                <a:latin typeface="Arial"/>
                <a:cs typeface="Arial"/>
              </a:rPr>
              <a:t>There is a </a:t>
            </a:r>
            <a:r>
              <a:rPr lang="en-SG" sz="1300" b="1">
                <a:solidFill>
                  <a:srgbClr val="000000"/>
                </a:solidFill>
                <a:latin typeface="Arial"/>
                <a:cs typeface="Arial"/>
              </a:rPr>
              <a:t>high departmental variation in salary</a:t>
            </a:r>
            <a:r>
              <a:rPr lang="en-SG" sz="1300">
                <a:solidFill>
                  <a:srgbClr val="000000"/>
                </a:solidFill>
                <a:latin typeface="Arial"/>
                <a:cs typeface="Arial"/>
              </a:rPr>
              <a:t>, surgery has  the highest median salary, and physiology has the lowest median salary</a:t>
            </a:r>
          </a:p>
          <a:p>
            <a:pPr marL="143510" indent="-143510" fontAlgn="base">
              <a:lnSpc>
                <a:spcPct val="100000"/>
              </a:lnSpc>
              <a:spcBef>
                <a:spcPts val="400"/>
              </a:spcBef>
            </a:pPr>
            <a:r>
              <a:rPr lang="en-US" sz="1300">
                <a:latin typeface="Arial"/>
                <a:ea typeface="+mn-lt"/>
                <a:cs typeface="+mn-lt"/>
              </a:rPr>
              <a:t>However, even compared to the 2nd-highest paying department (Medicine), </a:t>
            </a:r>
            <a:r>
              <a:rPr lang="en-US" sz="1300" b="1">
                <a:latin typeface="Arial"/>
                <a:ea typeface="+mn-lt"/>
                <a:cs typeface="+mn-lt"/>
              </a:rPr>
              <a:t>surgery salaries are significantly higher: </a:t>
            </a:r>
            <a:r>
              <a:rPr lang="en-US" sz="1300">
                <a:latin typeface="Arial"/>
                <a:ea typeface="+mn-lt"/>
                <a:cs typeface="+mn-lt"/>
              </a:rPr>
              <a:t>the 25</a:t>
            </a:r>
            <a:r>
              <a:rPr lang="en-US" sz="1300" baseline="30000">
                <a:latin typeface="Arial"/>
                <a:ea typeface="+mn-lt"/>
                <a:cs typeface="+mn-lt"/>
              </a:rPr>
              <a:t>th</a:t>
            </a:r>
            <a:r>
              <a:rPr lang="en-US" sz="1300">
                <a:latin typeface="Arial"/>
                <a:ea typeface="+mn-lt"/>
                <a:cs typeface="+mn-lt"/>
              </a:rPr>
              <a:t> percentile of academics in surgery significantly out earn the 75</a:t>
            </a:r>
            <a:r>
              <a:rPr lang="en-US" sz="1300" baseline="30000">
                <a:latin typeface="Arial"/>
                <a:ea typeface="+mn-lt"/>
                <a:cs typeface="+mn-lt"/>
              </a:rPr>
              <a:t>th</a:t>
            </a:r>
            <a:r>
              <a:rPr lang="en-US" sz="1300">
                <a:latin typeface="Arial"/>
                <a:ea typeface="+mn-lt"/>
                <a:cs typeface="+mn-lt"/>
              </a:rPr>
              <a:t> percentile of academics in medicine, </a:t>
            </a:r>
            <a:r>
              <a:rPr lang="en-US" sz="1300" b="1">
                <a:latin typeface="Arial"/>
                <a:ea typeface="+mn-lt"/>
                <a:cs typeface="+mn-lt"/>
              </a:rPr>
              <a:t>highlighting extreme variation </a:t>
            </a:r>
            <a:endParaRPr lang="en-US"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7B93D56-1497-8F1B-4DEA-EF0C67645716}"/>
              </a:ext>
            </a:extLst>
          </p:cNvPr>
          <p:cNvSpPr txBox="1">
            <a:spLocks/>
          </p:cNvSpPr>
          <p:nvPr/>
        </p:nvSpPr>
        <p:spPr>
          <a:xfrm>
            <a:off x="9989324" y="731719"/>
            <a:ext cx="2338580" cy="24990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3510" indent="-143510" fontAlgn="base">
              <a:lnSpc>
                <a:spcPct val="100000"/>
              </a:lnSpc>
              <a:spcBef>
                <a:spcPts val="400"/>
              </a:spcBef>
            </a:pPr>
            <a:r>
              <a:rPr lang="en-SG" sz="1300">
                <a:solidFill>
                  <a:srgbClr val="000000"/>
                </a:solidFill>
                <a:latin typeface="Arial"/>
                <a:cs typeface="Arial"/>
              </a:rPr>
              <a:t>Additionally, males dominate the surgery department </a:t>
            </a:r>
            <a:r>
              <a:rPr lang="en-SG" sz="1300" b="1">
                <a:solidFill>
                  <a:srgbClr val="000000"/>
                </a:solidFill>
                <a:latin typeface="Arial"/>
                <a:cs typeface="Arial"/>
              </a:rPr>
              <a:t>(87.5%)</a:t>
            </a:r>
          </a:p>
          <a:p>
            <a:pPr marL="143510" indent="-143510" fontAlgn="base">
              <a:lnSpc>
                <a:spcPct val="100000"/>
              </a:lnSpc>
              <a:spcBef>
                <a:spcPts val="400"/>
              </a:spcBef>
            </a:pPr>
            <a:r>
              <a:rPr lang="en-SG" sz="1300">
                <a:solidFill>
                  <a:srgbClr val="000000"/>
                </a:solidFill>
                <a:latin typeface="Arial"/>
                <a:cs typeface="Arial"/>
              </a:rPr>
              <a:t>This over representation</a:t>
            </a:r>
            <a:r>
              <a:rPr lang="en-SG" sz="13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SG" sz="1300">
                <a:solidFill>
                  <a:srgbClr val="000000"/>
                </a:solidFill>
                <a:latin typeface="Arial"/>
                <a:cs typeface="Arial"/>
              </a:rPr>
              <a:t>inflates average male salaries, </a:t>
            </a:r>
            <a:r>
              <a:rPr lang="en-SG" sz="1300" b="1">
                <a:solidFill>
                  <a:srgbClr val="000000"/>
                </a:solidFill>
                <a:latin typeface="Arial"/>
                <a:cs typeface="Arial"/>
              </a:rPr>
              <a:t>masking true gender disparity</a:t>
            </a:r>
          </a:p>
          <a:p>
            <a:pPr marL="143510" indent="-143510" fontAlgn="base">
              <a:lnSpc>
                <a:spcPct val="100000"/>
              </a:lnSpc>
              <a:spcBef>
                <a:spcPts val="400"/>
              </a:spcBef>
            </a:pPr>
            <a:r>
              <a:rPr lang="en-SG" sz="1300">
                <a:solidFill>
                  <a:srgbClr val="000000"/>
                </a:solidFill>
                <a:latin typeface="Arial"/>
                <a:cs typeface="Arial"/>
              </a:rPr>
              <a:t>Hence, </a:t>
            </a:r>
            <a:r>
              <a:rPr lang="en-SG" sz="1300" b="1">
                <a:solidFill>
                  <a:srgbClr val="000000"/>
                </a:solidFill>
                <a:latin typeface="Arial"/>
                <a:cs typeface="Arial"/>
              </a:rPr>
              <a:t>surgery is excluded </a:t>
            </a:r>
            <a:r>
              <a:rPr lang="en-SG" sz="1300">
                <a:solidFill>
                  <a:srgbClr val="000000"/>
                </a:solidFill>
                <a:latin typeface="Arial"/>
                <a:cs typeface="Arial"/>
              </a:rPr>
              <a:t>from the salary analysis to assess the gap accurately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BD9D89-7773-783F-FCF9-76C56BE5D379}"/>
              </a:ext>
            </a:extLst>
          </p:cNvPr>
          <p:cNvSpPr txBox="1"/>
          <p:nvPr/>
        </p:nvSpPr>
        <p:spPr>
          <a:xfrm>
            <a:off x="10272795" y="-455"/>
            <a:ext cx="177163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00" err="1"/>
              <a:t>Mepurath</a:t>
            </a:r>
            <a:r>
              <a:rPr lang="en-US" sz="1000"/>
              <a:t> Sriraman Karthik</a:t>
            </a:r>
          </a:p>
          <a:p>
            <a:r>
              <a:rPr lang="en-US" sz="1000"/>
              <a:t>Ng Zi En Chloe</a:t>
            </a:r>
          </a:p>
        </p:txBody>
      </p:sp>
      <p:sp>
        <p:nvSpPr>
          <p:cNvPr id="39" name="Rounded Rectangle 22">
            <a:extLst>
              <a:ext uri="{FF2B5EF4-FFF2-40B4-BE49-F238E27FC236}">
                <a16:creationId xmlns:a16="http://schemas.microsoft.com/office/drawing/2014/main" id="{1E86AF8D-2A5D-4DD2-52BB-C933FE923620}"/>
              </a:ext>
            </a:extLst>
          </p:cNvPr>
          <p:cNvSpPr/>
          <p:nvPr/>
        </p:nvSpPr>
        <p:spPr>
          <a:xfrm>
            <a:off x="9502531" y="4122056"/>
            <a:ext cx="2046702" cy="207173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SG" sz="13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Excluding surgery brings the gender proportions in the dataset closer to parity, however a </a:t>
            </a:r>
            <a:r>
              <a:rPr lang="en-SG" sz="13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median salary gap </a:t>
            </a:r>
            <a:r>
              <a:rPr lang="en-SG" sz="13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remains, </a:t>
            </a:r>
            <a:r>
              <a:rPr lang="en-SG" sz="13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indicating pay disparity.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7714872-4780-3B92-D1F5-2A076C11861F}"/>
              </a:ext>
            </a:extLst>
          </p:cNvPr>
          <p:cNvCxnSpPr>
            <a:cxnSpLocks/>
          </p:cNvCxnSpPr>
          <p:nvPr/>
        </p:nvCxnSpPr>
        <p:spPr>
          <a:xfrm flipH="1">
            <a:off x="2986268" y="2341022"/>
            <a:ext cx="1551008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A67AE70-851F-A1BA-E24D-20EB58130250}"/>
              </a:ext>
            </a:extLst>
          </p:cNvPr>
          <p:cNvCxnSpPr>
            <a:cxnSpLocks/>
          </p:cNvCxnSpPr>
          <p:nvPr/>
        </p:nvCxnSpPr>
        <p:spPr>
          <a:xfrm flipV="1">
            <a:off x="2986268" y="2341022"/>
            <a:ext cx="0" cy="26328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Left Brace 51">
            <a:extLst>
              <a:ext uri="{FF2B5EF4-FFF2-40B4-BE49-F238E27FC236}">
                <a16:creationId xmlns:a16="http://schemas.microsoft.com/office/drawing/2014/main" id="{B9D4B5B3-1A2E-5321-AF01-85727F644B98}"/>
              </a:ext>
            </a:extLst>
          </p:cNvPr>
          <p:cNvSpPr/>
          <p:nvPr/>
        </p:nvSpPr>
        <p:spPr>
          <a:xfrm rot="10800000">
            <a:off x="2986304" y="2352596"/>
            <a:ext cx="488989" cy="263283"/>
          </a:xfrm>
          <a:prstGeom prst="leftBrace">
            <a:avLst>
              <a:gd name="adj1" fmla="val 33108"/>
              <a:gd name="adj2" fmla="val 52041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77E8B8-EE17-3E3C-5FE9-E7C8561D124A}"/>
              </a:ext>
            </a:extLst>
          </p:cNvPr>
          <p:cNvSpPr txBox="1"/>
          <p:nvPr/>
        </p:nvSpPr>
        <p:spPr>
          <a:xfrm>
            <a:off x="3450204" y="2352596"/>
            <a:ext cx="119508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~$100,000 </a:t>
            </a:r>
            <a:endParaRPr lang="en-US" sz="15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CAB8F4-C4A9-2F88-6A6F-F082D66DAF8F}"/>
              </a:ext>
            </a:extLst>
          </p:cNvPr>
          <p:cNvGrpSpPr/>
          <p:nvPr/>
        </p:nvGrpSpPr>
        <p:grpSpPr>
          <a:xfrm>
            <a:off x="5932026" y="3550072"/>
            <a:ext cx="3310102" cy="3019626"/>
            <a:chOff x="5766926" y="3543722"/>
            <a:chExt cx="3081502" cy="2771976"/>
          </a:xfrm>
        </p:grpSpPr>
        <p:pic>
          <p:nvPicPr>
            <p:cNvPr id="41" name="Picture 40" descr="A graph showing a comparison of a male and female&#10;&#10;AI-generated content may be incorrect.">
              <a:extLst>
                <a:ext uri="{FF2B5EF4-FFF2-40B4-BE49-F238E27FC236}">
                  <a16:creationId xmlns:a16="http://schemas.microsoft.com/office/drawing/2014/main" id="{F41DC00B-6EB8-AE53-B3AB-0EC0354A0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-1994" r="14427" b="1370"/>
            <a:stretch>
              <a:fillRect/>
            </a:stretch>
          </p:blipFill>
          <p:spPr>
            <a:xfrm>
              <a:off x="5766926" y="3543722"/>
              <a:ext cx="3081502" cy="27719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 descr="A graph showing a comparison of a male and female&#10;&#10;AI-generated content may be incorrect.">
              <a:extLst>
                <a:ext uri="{FF2B5EF4-FFF2-40B4-BE49-F238E27FC236}">
                  <a16:creationId xmlns:a16="http://schemas.microsoft.com/office/drawing/2014/main" id="{08B65596-5EF3-FE12-F29D-648B6A1F6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83245" t="37327" r="353" b="42627"/>
            <a:stretch>
              <a:fillRect/>
            </a:stretch>
          </p:blipFill>
          <p:spPr>
            <a:xfrm>
              <a:off x="8255754" y="5714095"/>
              <a:ext cx="590652" cy="5522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15" name="Picture 14" descr="A red circle with white text&#10;&#10;AI-generated content may be incorrect.">
            <a:extLst>
              <a:ext uri="{FF2B5EF4-FFF2-40B4-BE49-F238E27FC236}">
                <a16:creationId xmlns:a16="http://schemas.microsoft.com/office/drawing/2014/main" id="{5E2146EC-B020-DF46-C320-4BCD90A5B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42725" y="6267450"/>
            <a:ext cx="4445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7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8" grpId="0"/>
      <p:bldP spid="39" grpId="0" animBg="1"/>
      <p:bldP spid="52" grpId="0" animBg="1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C216C-EE9F-E1EC-23B4-8CF0045C6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graph of different colored shapes&#10;&#10;AI-generated content may be incorrect.">
            <a:extLst>
              <a:ext uri="{FF2B5EF4-FFF2-40B4-BE49-F238E27FC236}">
                <a16:creationId xmlns:a16="http://schemas.microsoft.com/office/drawing/2014/main" id="{C853B27C-2A3B-4BD1-B2FC-6B41878EF99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248" r="-64" b="-602"/>
          <a:stretch>
            <a:fillRect/>
          </a:stretch>
        </p:blipFill>
        <p:spPr>
          <a:xfrm>
            <a:off x="197816" y="2850367"/>
            <a:ext cx="4963781" cy="312181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98DA443-C5BA-FBE2-3C6A-F0553F56DCF3}"/>
              </a:ext>
            </a:extLst>
          </p:cNvPr>
          <p:cNvSpPr/>
          <p:nvPr/>
        </p:nvSpPr>
        <p:spPr>
          <a:xfrm>
            <a:off x="7245658" y="2355850"/>
            <a:ext cx="4620904" cy="3649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EF2C2BF-9C78-96FE-F98E-64FCA1553253}"/>
              </a:ext>
            </a:extLst>
          </p:cNvPr>
          <p:cNvSpPr txBox="1">
            <a:spLocks/>
          </p:cNvSpPr>
          <p:nvPr/>
        </p:nvSpPr>
        <p:spPr>
          <a:xfrm>
            <a:off x="208576" y="563583"/>
            <a:ext cx="11659198" cy="17968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Experience v Salary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21F3A54-184C-7ACC-F725-F5D41FC603FB}"/>
              </a:ext>
            </a:extLst>
          </p:cNvPr>
          <p:cNvSpPr txBox="1">
            <a:spLocks/>
          </p:cNvSpPr>
          <p:nvPr/>
        </p:nvSpPr>
        <p:spPr>
          <a:xfrm>
            <a:off x="214925" y="2508270"/>
            <a:ext cx="7025286" cy="3395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600" u="sng" dirty="0">
                <a:latin typeface="Arial" panose="020B0604020202020204" pitchFamily="34" charset="0"/>
                <a:cs typeface="Arial" panose="020B0604020202020204" pitchFamily="34" charset="0"/>
              </a:rPr>
              <a:t>Rank v Salary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6C9D091-B417-7A51-4B3A-AE42256E344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6C9D091-B417-7A51-4B3A-AE42256E34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6C98C6DF-EF89-3197-A52C-E2C9C20F6492}"/>
              </a:ext>
            </a:extLst>
          </p:cNvPr>
          <p:cNvSpPr txBox="1">
            <a:spLocks/>
          </p:cNvSpPr>
          <p:nvPr/>
        </p:nvSpPr>
        <p:spPr>
          <a:xfrm>
            <a:off x="-857286" y="19311"/>
            <a:ext cx="9261002" cy="653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b="0" i="0" u="none" strike="noStrike" cap="none">
                <a:solidFill>
                  <a:srgbClr val="000000"/>
                </a:solidFill>
                <a:effectLst/>
              </a:rPr>
              <a:t>Experience and Rank do not close the gender pay gap</a:t>
            </a:r>
            <a:endParaRPr lang="en-US" sz="3200" cap="non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2BF060-FDD5-FC6D-74C1-1FACB953B5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695" y="898549"/>
            <a:ext cx="7247536" cy="14825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43510" indent="-143510">
              <a:lnSpc>
                <a:spcPct val="100000"/>
              </a:lnSpc>
              <a:spcBef>
                <a:spcPts val="400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Experience and salary are </a:t>
            </a:r>
            <a:r>
              <a:rPr lang="en-US" sz="13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positively correlated</a:t>
            </a:r>
          </a:p>
          <a:p>
            <a:pPr marL="143510" indent="-143510">
              <a:lnSpc>
                <a:spcPct val="100000"/>
              </a:lnSpc>
              <a:spcBef>
                <a:spcPts val="400"/>
              </a:spcBef>
              <a:buClr>
                <a:srgbClr val="9E3611"/>
              </a:buClr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Generally,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males earn more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than the females in the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same experience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bins, especially within the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top experience brackets.</a:t>
            </a:r>
          </a:p>
          <a:p>
            <a:pPr marL="143510" indent="-143510">
              <a:lnSpc>
                <a:spcPct val="100000"/>
              </a:lnSpc>
              <a:spcBef>
                <a:spcPts val="400"/>
              </a:spcBef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Women starting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salaries are </a:t>
            </a:r>
            <a:r>
              <a:rPr lang="en-US" sz="13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 lower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. Despite continuous salary progression with experience, it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drops sharply once it a certain threshold,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more so than the men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17830" lvl="1" indent="-143510">
              <a:lnSpc>
                <a:spcPct val="100000"/>
              </a:lnSpc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This shows a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“glass ceiling”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 effect;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 invisible systemic barriers for women.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F484B8-ACF2-279E-9890-7243A131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4</a:t>
            </a:fld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0D71FE9-FF92-AF56-1522-4642F985248B}"/>
              </a:ext>
            </a:extLst>
          </p:cNvPr>
          <p:cNvSpPr/>
          <p:nvPr/>
        </p:nvSpPr>
        <p:spPr>
          <a:xfrm>
            <a:off x="207375" y="6124681"/>
            <a:ext cx="11661916" cy="56138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 start with higher salaries and continue to pull ahead over time</a:t>
            </a:r>
            <a:r>
              <a:rPr lang="en-US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By later career stages, the </a:t>
            </a:r>
            <a:r>
              <a:rPr lang="en-US" sz="13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 gap has widened substantially. </a:t>
            </a:r>
            <a:endParaRPr lang="en-US" sz="13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3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SG" sz="13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omen not only start with a pay disadvantage </a:t>
            </a:r>
            <a:r>
              <a:rPr lang="en-SG" sz="13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also suffer it </a:t>
            </a:r>
            <a:r>
              <a:rPr lang="en-SG" sz="13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every subsequent rank.</a:t>
            </a:r>
            <a:endParaRPr lang="en-US" sz="13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AF7D95-629B-4598-220C-F691A3CE3312}"/>
              </a:ext>
            </a:extLst>
          </p:cNvPr>
          <p:cNvSpPr txBox="1">
            <a:spLocks/>
          </p:cNvSpPr>
          <p:nvPr/>
        </p:nvSpPr>
        <p:spPr>
          <a:xfrm>
            <a:off x="4949613" y="2974995"/>
            <a:ext cx="2288643" cy="24191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3510" indent="-143510" fontAlgn="base">
              <a:lnSpc>
                <a:spcPct val="100000"/>
              </a:lnSpc>
              <a:spcBef>
                <a:spcPts val="400"/>
              </a:spcBef>
            </a:pPr>
            <a:r>
              <a:rPr lang="en-SG" sz="11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In</a:t>
            </a:r>
            <a:r>
              <a:rPr lang="en-SG" sz="11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 all 3 roles</a:t>
            </a:r>
            <a:r>
              <a:rPr lang="en-SG" sz="11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, the </a:t>
            </a:r>
            <a:r>
              <a:rPr lang="en-SG" sz="11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male </a:t>
            </a:r>
            <a:r>
              <a:rPr lang="en-SG" sz="11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counterparts</a:t>
            </a:r>
            <a:r>
              <a:rPr lang="en-SG" sz="11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 </a:t>
            </a:r>
            <a:r>
              <a:rPr lang="en-SG" sz="1100" b="1" i="0" u="none" strike="noStrike" dirty="0">
                <a:solidFill>
                  <a:srgbClr val="FF0000"/>
                </a:solidFill>
                <a:effectLst/>
                <a:latin typeface="Arial"/>
                <a:cs typeface="Arial"/>
              </a:rPr>
              <a:t>earn much more</a:t>
            </a:r>
            <a:r>
              <a:rPr lang="en-SG" sz="1100" b="0" i="0" u="none" strike="noStrike" dirty="0">
                <a:solidFill>
                  <a:srgbClr val="FF0000"/>
                </a:solidFill>
                <a:effectLst/>
                <a:latin typeface="Arial"/>
                <a:cs typeface="Arial"/>
              </a:rPr>
              <a:t> </a:t>
            </a:r>
            <a:r>
              <a:rPr lang="en-SG" sz="1100" b="1" i="0" u="none" strike="noStrike" dirty="0">
                <a:solidFill>
                  <a:srgbClr val="FF0000"/>
                </a:solidFill>
                <a:effectLst/>
                <a:latin typeface="Arial"/>
                <a:cs typeface="Arial"/>
              </a:rPr>
              <a:t>than the female</a:t>
            </a:r>
            <a:r>
              <a:rPr lang="en-SG" sz="1100" b="0" i="0" u="none" strike="noStrike" dirty="0">
                <a:solidFill>
                  <a:srgbClr val="FF0000"/>
                </a:solidFill>
                <a:effectLst/>
                <a:latin typeface="Arial"/>
                <a:cs typeface="Arial"/>
              </a:rPr>
              <a:t> </a:t>
            </a:r>
            <a:r>
              <a:rPr lang="en-SG" sz="11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counterparts</a:t>
            </a:r>
            <a:r>
              <a:rPr lang="en-SG" sz="1100" dirty="0">
                <a:solidFill>
                  <a:srgbClr val="000000"/>
                </a:solidFill>
                <a:latin typeface="Arial"/>
                <a:cs typeface="Arial"/>
              </a:rPr>
              <a:t>, </a:t>
            </a:r>
            <a:r>
              <a:rPr lang="en-SG" sz="1100" b="1" dirty="0">
                <a:solidFill>
                  <a:srgbClr val="000000"/>
                </a:solidFill>
                <a:latin typeface="Arial"/>
                <a:cs typeface="Arial"/>
              </a:rPr>
              <a:t>despite equal growth in salary</a:t>
            </a:r>
            <a:r>
              <a:rPr lang="en-SG" sz="1100" dirty="0">
                <a:solidFill>
                  <a:srgbClr val="000000"/>
                </a:solidFill>
                <a:latin typeface="Arial"/>
                <a:cs typeface="Arial"/>
              </a:rPr>
              <a:t> across ranks.</a:t>
            </a:r>
            <a:endParaRPr lang="en-US" sz="1100" dirty="0">
              <a:latin typeface="Arial"/>
              <a:cs typeface="Arial"/>
            </a:endParaRPr>
          </a:p>
          <a:p>
            <a:pPr marL="143510" indent="-143510" fontAlgn="base">
              <a:lnSpc>
                <a:spcPct val="100000"/>
              </a:lnSpc>
              <a:spcBef>
                <a:spcPts val="400"/>
              </a:spcBef>
            </a:pPr>
            <a:r>
              <a:rPr lang="en-SG" sz="11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Male distributions are </a:t>
            </a:r>
            <a:r>
              <a:rPr lang="en-SG" sz="1100" b="1" i="0" u="sng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wider and higher</a:t>
            </a:r>
            <a:r>
              <a:rPr lang="en-SG" sz="11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 →  men </a:t>
            </a:r>
            <a:r>
              <a:rPr lang="en-SG" sz="11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earn more</a:t>
            </a:r>
            <a:r>
              <a:rPr lang="en-SG" sz="11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 on average and dominate the </a:t>
            </a:r>
            <a:r>
              <a:rPr lang="en-SG" sz="11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higher salary ranges </a:t>
            </a:r>
            <a:r>
              <a:rPr lang="en-SG" sz="11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at each rank.</a:t>
            </a:r>
          </a:p>
          <a:p>
            <a:pPr marL="143510" indent="-143510" fontAlgn="base">
              <a:lnSpc>
                <a:spcPct val="100000"/>
              </a:lnSpc>
              <a:spcBef>
                <a:spcPts val="400"/>
              </a:spcBef>
            </a:pPr>
            <a:r>
              <a:rPr lang="en-SG" sz="11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Female distributions are </a:t>
            </a:r>
            <a:r>
              <a:rPr lang="en-SG" sz="1100" b="1" i="0" u="sng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narrower</a:t>
            </a:r>
            <a:r>
              <a:rPr lang="en-SG" sz="11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 → </a:t>
            </a:r>
            <a:r>
              <a:rPr lang="en-SG" sz="11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fewer women are represented</a:t>
            </a:r>
            <a:r>
              <a:rPr lang="en-SG" sz="1100" b="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 in the upper end of pay within the same rank.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6452CE6-6A3D-952E-2B7E-A31B0D060B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8213" y="672599"/>
            <a:ext cx="4408349" cy="267547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AD1D586-1707-E435-949A-FCDCB3FF8479}"/>
              </a:ext>
            </a:extLst>
          </p:cNvPr>
          <p:cNvSpPr txBox="1"/>
          <p:nvPr/>
        </p:nvSpPr>
        <p:spPr>
          <a:xfrm>
            <a:off x="11393383" y="7016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err="1"/>
              <a:t>Kalepu</a:t>
            </a:r>
            <a:r>
              <a:rPr lang="en-US" sz="1000"/>
              <a:t> Sai</a:t>
            </a:r>
          </a:p>
        </p:txBody>
      </p:sp>
      <p:pic>
        <p:nvPicPr>
          <p:cNvPr id="4" name="Picture 3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5E3FCC4C-BB23-9AD9-CFE3-6F015C325B3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423" t="-1794" r="-49" b="-1137"/>
          <a:stretch>
            <a:fillRect/>
          </a:stretch>
        </p:blipFill>
        <p:spPr>
          <a:xfrm>
            <a:off x="7438270" y="3409858"/>
            <a:ext cx="4428291" cy="2552796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7D7589-D257-3CDE-D8FE-2AE2E2E42541}"/>
              </a:ext>
            </a:extLst>
          </p:cNvPr>
          <p:cNvCxnSpPr/>
          <p:nvPr/>
        </p:nvCxnSpPr>
        <p:spPr>
          <a:xfrm>
            <a:off x="1851024" y="3895725"/>
            <a:ext cx="3316288" cy="287339"/>
          </a:xfrm>
          <a:prstGeom prst="straightConnector1">
            <a:avLst/>
          </a:prstGeom>
          <a:ln w="127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B57EA0-0188-553B-AA79-705F91ED99B1}"/>
              </a:ext>
            </a:extLst>
          </p:cNvPr>
          <p:cNvCxnSpPr>
            <a:cxnSpLocks/>
          </p:cNvCxnSpPr>
          <p:nvPr/>
        </p:nvCxnSpPr>
        <p:spPr>
          <a:xfrm>
            <a:off x="3500870" y="4825614"/>
            <a:ext cx="1664854" cy="2623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73D88F5-5537-91FD-6DBF-54EE39874376}"/>
              </a:ext>
            </a:extLst>
          </p:cNvPr>
          <p:cNvSpPr/>
          <p:nvPr/>
        </p:nvSpPr>
        <p:spPr>
          <a:xfrm rot="-720000" flipH="1">
            <a:off x="10447468" y="723109"/>
            <a:ext cx="149225" cy="1692275"/>
          </a:xfrm>
          <a:prstGeom prst="rect">
            <a:avLst/>
          </a:prstGeom>
          <a:solidFill>
            <a:srgbClr val="FFFF00">
              <a:alpha val="35000"/>
            </a:srgb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3A2848-6300-3A4A-8FEB-F69EF2E6C076}"/>
              </a:ext>
            </a:extLst>
          </p:cNvPr>
          <p:cNvSpPr/>
          <p:nvPr/>
        </p:nvSpPr>
        <p:spPr>
          <a:xfrm rot="-720000" flipH="1">
            <a:off x="9202632" y="1474887"/>
            <a:ext cx="132292" cy="1370542"/>
          </a:xfrm>
          <a:prstGeom prst="rect">
            <a:avLst/>
          </a:prstGeom>
          <a:solidFill>
            <a:srgbClr val="FFFF00">
              <a:alpha val="35000"/>
            </a:srgb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99DC45-2B32-5317-43F1-12489CCD91A0}"/>
              </a:ext>
            </a:extLst>
          </p:cNvPr>
          <p:cNvSpPr/>
          <p:nvPr/>
        </p:nvSpPr>
        <p:spPr>
          <a:xfrm>
            <a:off x="223704" y="2348917"/>
            <a:ext cx="7032773" cy="36492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71C161-9970-4BEF-C629-7697C344DB71}"/>
              </a:ext>
            </a:extLst>
          </p:cNvPr>
          <p:cNvSpPr/>
          <p:nvPr/>
        </p:nvSpPr>
        <p:spPr>
          <a:xfrm>
            <a:off x="209722" y="573247"/>
            <a:ext cx="11660699" cy="542488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4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 animBg="1"/>
      <p:bldP spid="15" grpId="0"/>
      <p:bldP spid="22" grpId="0" animBg="1"/>
      <p:bldP spid="22" grpId="1" animBg="1"/>
      <p:bldP spid="26" grpId="0" animBg="1"/>
      <p:bldP spid="26" grpId="1" animBg="1"/>
      <p:bldP spid="3" grpId="0" animBg="1"/>
      <p:bldP spid="10" grpId="0" animBg="1"/>
    </p:bldLst>
  </p:timing>
  <p:extLst>
    <p:ext uri="{6950BFC3-D8DA-4A85-94F7-54DA5524770B}">
      <p188:commentRel xmlns:p188="http://schemas.microsoft.com/office/powerpoint/2018/8/main" r:id="rId4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91FA26-023D-7878-D26E-7B52E368DD15}"/>
              </a:ext>
            </a:extLst>
          </p:cNvPr>
          <p:cNvSpPr/>
          <p:nvPr/>
        </p:nvSpPr>
        <p:spPr>
          <a:xfrm>
            <a:off x="132824" y="594221"/>
            <a:ext cx="5662568" cy="608948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D6ECC5AB-B828-F471-4898-D4D63F47950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9597136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6ECC5AB-B828-F471-4898-D4D63F4795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2B40-C4BE-1422-87B2-0098F3D71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748" y="4486585"/>
            <a:ext cx="5375599" cy="12633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143510" indent="-143510">
              <a:lnSpc>
                <a:spcPct val="100000"/>
              </a:lnSpc>
              <a:spcBef>
                <a:spcPts val="400"/>
              </a:spcBef>
            </a:pPr>
            <a:r>
              <a:rPr lang="en-US" sz="1100">
                <a:latin typeface="Arial"/>
                <a:cs typeface="Arial"/>
              </a:rPr>
              <a:t>For Research and Clinical, the </a:t>
            </a:r>
            <a:r>
              <a:rPr lang="en-US" sz="1100" b="1">
                <a:latin typeface="Arial"/>
                <a:cs typeface="Arial"/>
              </a:rPr>
              <a:t>median salary is higher for males</a:t>
            </a:r>
            <a:r>
              <a:rPr lang="en-US" sz="1100">
                <a:latin typeface="Arial"/>
                <a:cs typeface="Arial"/>
              </a:rPr>
              <a:t> than females.</a:t>
            </a:r>
          </a:p>
          <a:p>
            <a:pPr marL="143510" indent="-143510">
              <a:lnSpc>
                <a:spcPct val="100000"/>
              </a:lnSpc>
              <a:spcBef>
                <a:spcPts val="400"/>
              </a:spcBef>
            </a:pPr>
            <a:r>
              <a:rPr lang="en-US" sz="1100" b="1" u="sng">
                <a:latin typeface="Arial"/>
                <a:cs typeface="Arial"/>
              </a:rPr>
              <a:t>Clinical</a:t>
            </a:r>
            <a:r>
              <a:rPr lang="en-US" sz="1100">
                <a:latin typeface="Arial"/>
                <a:cs typeface="Arial"/>
              </a:rPr>
              <a:t>: the spread (IQR) of male salaries is much wider than for females, suggesting not only </a:t>
            </a:r>
            <a:r>
              <a:rPr lang="en-US" sz="1100" b="1">
                <a:latin typeface="Arial"/>
                <a:cs typeface="Arial"/>
              </a:rPr>
              <a:t>higher salaries</a:t>
            </a:r>
            <a:r>
              <a:rPr lang="en-US" sz="1100">
                <a:latin typeface="Arial"/>
                <a:cs typeface="Arial"/>
              </a:rPr>
              <a:t> but also greater variability/opportunity at the top end.</a:t>
            </a:r>
          </a:p>
          <a:p>
            <a:pPr marL="143510" indent="-143510">
              <a:lnSpc>
                <a:spcPct val="100000"/>
              </a:lnSpc>
              <a:spcBef>
                <a:spcPts val="400"/>
              </a:spcBef>
            </a:pPr>
            <a:r>
              <a:rPr lang="en-US" sz="1100" b="1" u="sng">
                <a:latin typeface="Arial"/>
                <a:cs typeface="Arial"/>
              </a:rPr>
              <a:t>Research</a:t>
            </a:r>
            <a:r>
              <a:rPr lang="en-US" sz="1100">
                <a:latin typeface="Arial"/>
                <a:cs typeface="Arial"/>
              </a:rPr>
              <a:t>: both genders’ spreads are </a:t>
            </a:r>
            <a:r>
              <a:rPr lang="en-US" sz="1100" b="1">
                <a:latin typeface="Arial"/>
                <a:cs typeface="Arial"/>
              </a:rPr>
              <a:t>narrower</a:t>
            </a:r>
            <a:r>
              <a:rPr lang="en-US" sz="1100">
                <a:latin typeface="Arial"/>
                <a:cs typeface="Arial"/>
              </a:rPr>
              <a:t>, but </a:t>
            </a:r>
            <a:r>
              <a:rPr lang="en-US" sz="1100" b="1">
                <a:latin typeface="Arial"/>
                <a:cs typeface="Arial"/>
              </a:rPr>
              <a:t>men</a:t>
            </a:r>
            <a:r>
              <a:rPr lang="en-US" sz="1100">
                <a:latin typeface="Arial"/>
                <a:cs typeface="Arial"/>
              </a:rPr>
              <a:t> still edge </a:t>
            </a:r>
            <a:r>
              <a:rPr lang="en-US" sz="1100" b="1">
                <a:latin typeface="Arial"/>
                <a:cs typeface="Arial"/>
              </a:rPr>
              <a:t>higher </a:t>
            </a:r>
            <a:r>
              <a:rPr lang="en-US" sz="1100">
                <a:latin typeface="Arial"/>
                <a:cs typeface="Arial"/>
              </a:rPr>
              <a:t>consistently.</a:t>
            </a: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331E8-62AF-9C71-E9F2-F432DF3E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2339FE-7C2C-9FAA-9C5D-CA2BA3EA4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40" y="730560"/>
            <a:ext cx="5387095" cy="3530372"/>
          </a:xfrm>
          <a:prstGeom prst="rect">
            <a:avLst/>
          </a:prstGeom>
          <a:ln>
            <a:noFill/>
          </a:ln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6518112-B4FF-4D75-AB52-14B3449A47BA}"/>
              </a:ext>
            </a:extLst>
          </p:cNvPr>
          <p:cNvSpPr/>
          <p:nvPr/>
        </p:nvSpPr>
        <p:spPr>
          <a:xfrm>
            <a:off x="268756" y="5743697"/>
            <a:ext cx="5396089" cy="83279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sz="13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and consistent gender pay gap</a:t>
            </a:r>
            <a:r>
              <a:rPr lang="en-US" sz="13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both research and clinical roles</a:t>
            </a:r>
            <a:r>
              <a:rPr lang="en-US" sz="13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Male faculty earn more than female faculty at every salary level, especially in clinical roles.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7A33DB3-75A4-57EF-60B1-16424068CDCE}"/>
              </a:ext>
            </a:extLst>
          </p:cNvPr>
          <p:cNvSpPr txBox="1">
            <a:spLocks/>
          </p:cNvSpPr>
          <p:nvPr/>
        </p:nvSpPr>
        <p:spPr>
          <a:xfrm>
            <a:off x="6093996" y="4486883"/>
            <a:ext cx="5394722" cy="1403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000" indent="-144000" fontAlgn="base">
              <a:lnSpc>
                <a:spcPct val="100000"/>
              </a:lnSpc>
              <a:spcBef>
                <a:spcPts val="400"/>
              </a:spcBef>
            </a:pPr>
            <a:r>
              <a:rPr lang="en-SG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Males on average earn more than females, even if they are board certified or not.</a:t>
            </a:r>
          </a:p>
          <a:p>
            <a:pPr marL="144000" indent="-144000" fontAlgn="base">
              <a:lnSpc>
                <a:spcPct val="100000"/>
              </a:lnSpc>
              <a:spcBef>
                <a:spcPts val="400"/>
              </a:spcBef>
            </a:pPr>
            <a:r>
              <a:rPr lang="en-SG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Both males and females see a salary increase when board certified.</a:t>
            </a:r>
          </a:p>
          <a:p>
            <a:pPr marL="418320" lvl="2" indent="-144000" fontAlgn="base">
              <a:lnSpc>
                <a:spcPct val="100000"/>
              </a:lnSpc>
            </a:pPr>
            <a:r>
              <a:rPr lang="en-SG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But men’s salary boost is significantly larger — the certification </a:t>
            </a:r>
            <a:r>
              <a:rPr lang="en-SG" sz="1100" b="0" i="1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widened</a:t>
            </a:r>
            <a:r>
              <a:rPr lang="en-SG" sz="11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gender gap instead of closing it.</a:t>
            </a:r>
            <a:br>
              <a:rPr lang="en-US" sz="11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734A5DC-9073-095B-8E49-A29CDD60FECC}"/>
              </a:ext>
            </a:extLst>
          </p:cNvPr>
          <p:cNvSpPr/>
          <p:nvPr/>
        </p:nvSpPr>
        <p:spPr>
          <a:xfrm>
            <a:off x="6064775" y="5748702"/>
            <a:ext cx="5485727" cy="84867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SG" sz="130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Board certification </a:t>
            </a:r>
            <a:r>
              <a:rPr lang="en-SG" sz="13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increases salaries for both men and women</a:t>
            </a:r>
            <a:r>
              <a:rPr lang="en-SG" sz="130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but </a:t>
            </a:r>
            <a:r>
              <a:rPr lang="en-SG" sz="13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 not only start from a higher baseline</a:t>
            </a:r>
            <a:r>
              <a:rPr lang="en-SG" sz="13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SG" sz="13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sz="130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they also </a:t>
            </a:r>
            <a:r>
              <a:rPr lang="en-SG" sz="13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receive a larger financial reward </a:t>
            </a:r>
            <a:r>
              <a:rPr lang="en-SG" sz="130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certification. </a:t>
            </a:r>
            <a:endParaRPr lang="en-US" sz="13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9E9CA97-B304-4284-2503-AAE9D4EB4926}"/>
              </a:ext>
            </a:extLst>
          </p:cNvPr>
          <p:cNvSpPr txBox="1"/>
          <p:nvPr/>
        </p:nvSpPr>
        <p:spPr>
          <a:xfrm>
            <a:off x="11393383" y="7016"/>
            <a:ext cx="7986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err="1"/>
              <a:t>Kalepu</a:t>
            </a:r>
            <a:r>
              <a:rPr lang="en-US" sz="1000"/>
              <a:t> Sai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ED6829-48A7-B7C8-5992-BA5EEA16B89D}"/>
              </a:ext>
            </a:extLst>
          </p:cNvPr>
          <p:cNvSpPr txBox="1">
            <a:spLocks/>
          </p:cNvSpPr>
          <p:nvPr/>
        </p:nvSpPr>
        <p:spPr>
          <a:xfrm>
            <a:off x="0" y="58158"/>
            <a:ext cx="10231499" cy="533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cap="none">
                <a:solidFill>
                  <a:srgbClr val="000000"/>
                </a:solidFill>
              </a:rPr>
              <a:t>Even with board certification, women in clinical roles earn less than men</a:t>
            </a:r>
            <a:endParaRPr lang="en-US" sz="3200" cap="none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5CD311-78DE-206E-E93B-2531391A80FB}"/>
              </a:ext>
            </a:extLst>
          </p:cNvPr>
          <p:cNvSpPr txBox="1">
            <a:spLocks/>
          </p:cNvSpPr>
          <p:nvPr/>
        </p:nvSpPr>
        <p:spPr>
          <a:xfrm>
            <a:off x="22525" y="58159"/>
            <a:ext cx="4665222" cy="533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cap="non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F36F30-D00C-3CEB-4462-588DC7462573}"/>
              </a:ext>
            </a:extLst>
          </p:cNvPr>
          <p:cNvSpPr/>
          <p:nvPr/>
        </p:nvSpPr>
        <p:spPr>
          <a:xfrm>
            <a:off x="5974824" y="594221"/>
            <a:ext cx="5662568" cy="608948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A8502A61-D4BB-3346-048A-31F4358DC8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C087A6-02C7-4A2E-6FEF-6DE238036A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0463" y="684842"/>
            <a:ext cx="4431290" cy="362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1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  <p:bldP spid="16" grpId="0" animBg="1"/>
      <p:bldP spid="21" grpId="0"/>
      <p:bldP spid="23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EA0B84-F061-6BA3-608D-4FD834F74D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rcRect r="1149" b="2146"/>
          <a:stretch>
            <a:fillRect/>
          </a:stretch>
        </p:blipFill>
        <p:spPr>
          <a:xfrm>
            <a:off x="73699" y="1130278"/>
            <a:ext cx="6976409" cy="466936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A678920-531A-D04F-29DB-9CA1C66C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0D0A0A-AAB6-CECB-4055-6B8C87F8A1D0}"/>
              </a:ext>
            </a:extLst>
          </p:cNvPr>
          <p:cNvSpPr txBox="1"/>
          <p:nvPr/>
        </p:nvSpPr>
        <p:spPr>
          <a:xfrm>
            <a:off x="11191507" y="-455"/>
            <a:ext cx="998991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00"/>
              <a:t>Tan Yong Yan</a:t>
            </a:r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85C5E5E-FC3A-AE2D-A85A-0133D5D1856A}"/>
              </a:ext>
            </a:extLst>
          </p:cNvPr>
          <p:cNvSpPr txBox="1">
            <a:spLocks/>
          </p:cNvSpPr>
          <p:nvPr/>
        </p:nvSpPr>
        <p:spPr>
          <a:xfrm>
            <a:off x="-117366" y="52777"/>
            <a:ext cx="12197147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cap="none">
                <a:solidFill>
                  <a:srgbClr val="000000"/>
                </a:solidFill>
              </a:rPr>
              <a:t>Women are overrepresented in Assistant roles, while underrepresented in Professor roles</a:t>
            </a:r>
            <a:endParaRPr lang="en-US" sz="3200"/>
          </a:p>
        </p:txBody>
      </p:sp>
      <p:sp>
        <p:nvSpPr>
          <p:cNvPr id="19" name="Rounded Rectangle 12">
            <a:extLst>
              <a:ext uri="{FF2B5EF4-FFF2-40B4-BE49-F238E27FC236}">
                <a16:creationId xmlns:a16="http://schemas.microsoft.com/office/drawing/2014/main" id="{677F1649-0F0E-D51B-1F88-88CD3C9EC480}"/>
              </a:ext>
            </a:extLst>
          </p:cNvPr>
          <p:cNvSpPr/>
          <p:nvPr/>
        </p:nvSpPr>
        <p:spPr>
          <a:xfrm>
            <a:off x="1178281" y="6068863"/>
            <a:ext cx="9835438" cy="54164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Women are </a:t>
            </a:r>
            <a:r>
              <a: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underrepresented at  the  Full Professor level</a:t>
            </a: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while being </a:t>
            </a:r>
            <a:r>
              <a: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overrepresented at the Assistant Professor level</a:t>
            </a:r>
            <a:r>
              <a:rPr lang="en-US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Men are </a:t>
            </a:r>
            <a:r>
              <a:rPr lang="en-US" sz="13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likely to be Full Professors.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9C7BEC-265A-579B-576A-9C79BC94EE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13219"/>
              </p:ext>
            </p:extLst>
          </p:nvPr>
        </p:nvGraphicFramePr>
        <p:xfrm>
          <a:off x="6706547" y="1543174"/>
          <a:ext cx="4882037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72330">
                  <a:extLst>
                    <a:ext uri="{9D8B030D-6E8A-4147-A177-3AD203B41FA5}">
                      <a16:colId xmlns:a16="http://schemas.microsoft.com/office/drawing/2014/main" val="307740029"/>
                    </a:ext>
                  </a:extLst>
                </a:gridCol>
                <a:gridCol w="968652">
                  <a:extLst>
                    <a:ext uri="{9D8B030D-6E8A-4147-A177-3AD203B41FA5}">
                      <a16:colId xmlns:a16="http://schemas.microsoft.com/office/drawing/2014/main" val="1372846413"/>
                    </a:ext>
                  </a:extLst>
                </a:gridCol>
                <a:gridCol w="631907">
                  <a:extLst>
                    <a:ext uri="{9D8B030D-6E8A-4147-A177-3AD203B41FA5}">
                      <a16:colId xmlns:a16="http://schemas.microsoft.com/office/drawing/2014/main" val="401957976"/>
                    </a:ext>
                  </a:extLst>
                </a:gridCol>
                <a:gridCol w="2009148">
                  <a:extLst>
                    <a:ext uri="{9D8B030D-6E8A-4147-A177-3AD203B41FA5}">
                      <a16:colId xmlns:a16="http://schemas.microsoft.com/office/drawing/2014/main" val="4553441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200">
                        <a:effectLst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Female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effectLst/>
                        </a:rPr>
                        <a:t>Male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effectLst/>
                        </a:rPr>
                        <a:t>Portion of Female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3141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effectLst/>
                        </a:rPr>
                        <a:t>Assistant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69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62%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774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effectLst/>
                        </a:rPr>
                        <a:t>Associate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21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33%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4115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effectLst/>
                        </a:rPr>
                        <a:t>Professor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/>
                        <a:t>16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/>
                        <a:t>69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</a:rPr>
                        <a:t>19%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259713"/>
                  </a:ext>
                </a:extLst>
              </a:tr>
              <a:tr h="1809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106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/>
                        <a:t>155</a:t>
                      </a:r>
                    </a:p>
                  </a:txBody>
                  <a:tcPr marL="0" marR="0" marT="0" marB="0"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308262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6EE5F5-440F-E145-1482-7B2046F49C1A}"/>
              </a:ext>
            </a:extLst>
          </p:cNvPr>
          <p:cNvSpPr txBox="1">
            <a:spLocks/>
          </p:cNvSpPr>
          <p:nvPr/>
        </p:nvSpPr>
        <p:spPr>
          <a:xfrm>
            <a:off x="6975141" y="4563063"/>
            <a:ext cx="5104640" cy="10594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3510" indent="-143510">
              <a:lnSpc>
                <a:spcPct val="100000"/>
              </a:lnSpc>
              <a:spcBef>
                <a:spcPts val="400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This trend is consistent within departments as well:</a:t>
            </a:r>
          </a:p>
          <a:p>
            <a:pPr marL="143510" indent="-143510">
              <a:lnSpc>
                <a:spcPct val="100000"/>
              </a:lnSpc>
              <a:spcBef>
                <a:spcPts val="400"/>
              </a:spcBef>
            </a:pP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Over 50% of women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are concentrated at the Assistant Professor rank.</a:t>
            </a:r>
            <a:endParaRPr lang="en-US" sz="1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3510" indent="-143510">
              <a:lnSpc>
                <a:spcPct val="100000"/>
              </a:lnSpc>
              <a:spcBef>
                <a:spcPts val="400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Men are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more likely to be Full Professors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in their departments.</a:t>
            </a:r>
          </a:p>
        </p:txBody>
      </p:sp>
      <p:sp>
        <p:nvSpPr>
          <p:cNvPr id="10" name="Arrow: Right 1">
            <a:extLst>
              <a:ext uri="{FF2B5EF4-FFF2-40B4-BE49-F238E27FC236}">
                <a16:creationId xmlns:a16="http://schemas.microsoft.com/office/drawing/2014/main" id="{E0F38214-A2E4-E456-8DD4-4A6F77ED8769}"/>
              </a:ext>
            </a:extLst>
          </p:cNvPr>
          <p:cNvSpPr/>
          <p:nvPr/>
        </p:nvSpPr>
        <p:spPr>
          <a:xfrm>
            <a:off x="5897757" y="4844565"/>
            <a:ext cx="1009803" cy="22302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CF7C9DF-0A24-D1DA-884D-078838A4D94D}"/>
              </a:ext>
            </a:extLst>
          </p:cNvPr>
          <p:cNvSpPr txBox="1">
            <a:spLocks/>
          </p:cNvSpPr>
          <p:nvPr/>
        </p:nvSpPr>
        <p:spPr>
          <a:xfrm>
            <a:off x="6975141" y="2944568"/>
            <a:ext cx="4688410" cy="16184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3510" indent="-143510">
              <a:lnSpc>
                <a:spcPct val="100000"/>
              </a:lnSpc>
              <a:spcBef>
                <a:spcPts val="400"/>
              </a:spcBef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Most women are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concentrated at the Assistant rank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(69 /106), while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very few attain the rank of Full Professor 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(16 /106).</a:t>
            </a:r>
          </a:p>
          <a:p>
            <a:pPr marL="143510" indent="-143510">
              <a:lnSpc>
                <a:spcPct val="100000"/>
              </a:lnSpc>
              <a:spcBef>
                <a:spcPts val="400"/>
              </a:spcBef>
              <a:buClr>
                <a:srgbClr val="9E3611"/>
              </a:buClr>
            </a:pP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Overall,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62% of female academics are Assistant Professors</a:t>
            </a:r>
            <a:r>
              <a:rPr lang="en-US" sz="1300" dirty="0">
                <a:latin typeface="Arial" panose="020B0604020202020204" pitchFamily="34" charset="0"/>
                <a:cs typeface="Arial" panose="020B0604020202020204" pitchFamily="34" charset="0"/>
              </a:rPr>
              <a:t>, and their representation drops sharply with higher rank, with </a:t>
            </a:r>
            <a:r>
              <a:rPr lang="en-US" sz="1300" b="1" dirty="0">
                <a:latin typeface="Arial" panose="020B0604020202020204" pitchFamily="34" charset="0"/>
                <a:cs typeface="Arial" panose="020B0604020202020204" pitchFamily="34" charset="0"/>
              </a:rPr>
              <a:t>only 19% of Full Professors being female.</a:t>
            </a:r>
          </a:p>
        </p:txBody>
      </p:sp>
      <p:sp>
        <p:nvSpPr>
          <p:cNvPr id="16" name="Arrow: Right 2">
            <a:extLst>
              <a:ext uri="{FF2B5EF4-FFF2-40B4-BE49-F238E27FC236}">
                <a16:creationId xmlns:a16="http://schemas.microsoft.com/office/drawing/2014/main" id="{F1504DB9-E084-EB93-4D4B-184DE91721B3}"/>
              </a:ext>
            </a:extLst>
          </p:cNvPr>
          <p:cNvSpPr/>
          <p:nvPr/>
        </p:nvSpPr>
        <p:spPr>
          <a:xfrm rot="5400000">
            <a:off x="8939561" y="2589559"/>
            <a:ext cx="390291" cy="223024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7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9" grpId="0"/>
      <p:bldP spid="10" grpId="0" animBg="1"/>
      <p:bldP spid="15" grpId="0"/>
      <p:bldP spid="16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7820-4995-6BDE-41D4-540C1B9E3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4BA29C9-A690-2185-8B69-62EDD25534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56646" y="2698426"/>
            <a:ext cx="4709910" cy="335791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9" name="Content Placeholder 18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43448FEF-78C2-9CFE-C619-50E5D0A797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5505" y="738272"/>
            <a:ext cx="5065896" cy="3372699"/>
          </a:xfrm>
          <a:prstGeom prst="rect">
            <a:avLst/>
          </a:prstGeom>
          <a:ln w="28575">
            <a:solidFill>
              <a:schemeClr val="tx1"/>
            </a:solidFill>
            <a:prstDash val="solid"/>
          </a:ln>
          <a:effectLst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FFC921F-D987-CA7D-F63B-F00897BA2BBD}"/>
              </a:ext>
            </a:extLst>
          </p:cNvPr>
          <p:cNvSpPr txBox="1"/>
          <p:nvPr/>
        </p:nvSpPr>
        <p:spPr>
          <a:xfrm>
            <a:off x="11251272" y="-455"/>
            <a:ext cx="938077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00"/>
              <a:t>Amber Yong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AB294-8FE0-2E84-87E5-197291ABEF07}"/>
              </a:ext>
            </a:extLst>
          </p:cNvPr>
          <p:cNvSpPr txBox="1"/>
          <p:nvPr/>
        </p:nvSpPr>
        <p:spPr>
          <a:xfrm>
            <a:off x="1825279" y="4682329"/>
            <a:ext cx="2939163" cy="851297"/>
          </a:xfrm>
          <a:prstGeom prst="roundRect">
            <a:avLst/>
          </a:prstGeom>
          <a:noFill/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1" u="sng" dirty="0">
                <a:latin typeface="Arial"/>
                <a:cs typeface="Arial"/>
              </a:rPr>
              <a:t>Research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/>
                <a:cs typeface="Arial"/>
              </a:rPr>
              <a:t>Only about </a:t>
            </a:r>
            <a:r>
              <a:rPr lang="en-US" sz="1100" b="1" dirty="0">
                <a:solidFill>
                  <a:schemeClr val="tx1"/>
                </a:solidFill>
                <a:latin typeface="Arial"/>
                <a:cs typeface="Arial"/>
              </a:rPr>
              <a:t>9% of female academics </a:t>
            </a:r>
            <a:r>
              <a:rPr lang="en-US" sz="1100" dirty="0">
                <a:solidFill>
                  <a:schemeClr val="tx1"/>
                </a:solidFill>
                <a:latin typeface="Arial"/>
                <a:cs typeface="Arial"/>
              </a:rPr>
              <a:t>are Full Professors, compared to about </a:t>
            </a:r>
            <a:r>
              <a:rPr lang="en-US" sz="1100" b="1" dirty="0">
                <a:solidFill>
                  <a:schemeClr val="tx1"/>
                </a:solidFill>
                <a:latin typeface="Arial"/>
                <a:cs typeface="Arial"/>
              </a:rPr>
              <a:t>58% of male academics.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A8127DD-DB72-A21F-F776-82A565B81B4D}"/>
              </a:ext>
            </a:extLst>
          </p:cNvPr>
          <p:cNvSpPr/>
          <p:nvPr/>
        </p:nvSpPr>
        <p:spPr>
          <a:xfrm>
            <a:off x="373811" y="6119728"/>
            <a:ext cx="11070566" cy="62072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sz="11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Women are about </a:t>
            </a:r>
            <a:r>
              <a:rPr lang="en-US" sz="11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 less likely than men</a:t>
            </a:r>
            <a:r>
              <a:rPr lang="en-US" sz="11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hold Full Professor positions, showing </a:t>
            </a:r>
            <a:r>
              <a:rPr lang="en-US" sz="11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underrepresentation in both clinical and research </a:t>
            </a:r>
            <a:r>
              <a:rPr lang="en-US" sz="11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faculties, with the </a:t>
            </a:r>
            <a:r>
              <a:rPr lang="en-US" sz="11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disparity being more pronounced in research.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29D29-DDF9-B698-2234-74675CD9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7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2D8DC0C-392E-21F1-3DA8-BB1EB9D6CB2B}"/>
              </a:ext>
            </a:extLst>
          </p:cNvPr>
          <p:cNvSpPr txBox="1">
            <a:spLocks/>
          </p:cNvSpPr>
          <p:nvPr/>
        </p:nvSpPr>
        <p:spPr>
          <a:xfrm>
            <a:off x="-99740" y="47059"/>
            <a:ext cx="12197147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cap="none">
                <a:solidFill>
                  <a:srgbClr val="000000"/>
                </a:solidFill>
              </a:rPr>
              <a:t>Women are less likely to become full professors, Research shows the sharpest disparity</a:t>
            </a:r>
            <a:endParaRPr lang="en-US" sz="3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6915C0-CDF1-B4B8-5E26-DB118B638646}"/>
              </a:ext>
            </a:extLst>
          </p:cNvPr>
          <p:cNvSpPr txBox="1"/>
          <p:nvPr/>
        </p:nvSpPr>
        <p:spPr>
          <a:xfrm>
            <a:off x="7579309" y="1207862"/>
            <a:ext cx="2750189" cy="919401"/>
          </a:xfrm>
          <a:prstGeom prst="roundRect">
            <a:avLst/>
          </a:prstGeom>
          <a:noFill/>
          <a:ln w="57150">
            <a:solidFill>
              <a:schemeClr val="bg1">
                <a:lumMod val="8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u="sng" dirty="0">
                <a:latin typeface="Arial"/>
                <a:cs typeface="Arial"/>
              </a:rPr>
              <a:t>Clinical</a:t>
            </a:r>
          </a:p>
          <a:p>
            <a:pPr algn="ctr"/>
            <a:r>
              <a:rPr lang="en-US" sz="1200" dirty="0">
                <a:latin typeface="Arial"/>
                <a:cs typeface="Arial"/>
              </a:rPr>
              <a:t>About </a:t>
            </a:r>
            <a:r>
              <a:rPr lang="en-US" sz="1200" b="1" dirty="0">
                <a:latin typeface="Arial"/>
                <a:cs typeface="Arial"/>
              </a:rPr>
              <a:t>20% of female academics </a:t>
            </a:r>
            <a:r>
              <a:rPr lang="en-US" sz="1200" dirty="0">
                <a:latin typeface="Arial"/>
                <a:cs typeface="Arial"/>
              </a:rPr>
              <a:t>are Full Professors, </a:t>
            </a:r>
            <a:r>
              <a:rPr lang="en-US" sz="1100" dirty="0">
                <a:latin typeface="Arial"/>
                <a:cs typeface="Arial"/>
              </a:rPr>
              <a:t>compared</a:t>
            </a:r>
            <a:r>
              <a:rPr lang="en-US" sz="1200" dirty="0">
                <a:latin typeface="Arial"/>
                <a:cs typeface="Arial"/>
              </a:rPr>
              <a:t> to about </a:t>
            </a:r>
            <a:r>
              <a:rPr lang="en-US" sz="1200" b="1" dirty="0">
                <a:latin typeface="Arial"/>
                <a:cs typeface="Arial"/>
              </a:rPr>
              <a:t>38% of male academics.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708B9F-32C0-CAC4-3FD6-8199A06F4F92}"/>
              </a:ext>
            </a:extLst>
          </p:cNvPr>
          <p:cNvSpPr/>
          <p:nvPr/>
        </p:nvSpPr>
        <p:spPr>
          <a:xfrm rot="5400000">
            <a:off x="1515367" y="3142886"/>
            <a:ext cx="425570" cy="82239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9B8E0F-6159-2D7A-55D4-5FAFD1FE3B4A}"/>
              </a:ext>
            </a:extLst>
          </p:cNvPr>
          <p:cNvSpPr/>
          <p:nvPr/>
        </p:nvSpPr>
        <p:spPr>
          <a:xfrm rot="5400000">
            <a:off x="1756996" y="2573545"/>
            <a:ext cx="1564257" cy="82239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6A0129F-0027-1414-1CBB-006E0CD23CD8}"/>
              </a:ext>
            </a:extLst>
          </p:cNvPr>
          <p:cNvSpPr/>
          <p:nvPr/>
        </p:nvSpPr>
        <p:spPr>
          <a:xfrm rot="5400000">
            <a:off x="3210676" y="3017801"/>
            <a:ext cx="666168" cy="82239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B9B5E1-3617-2E41-7263-090D2265EAF8}"/>
              </a:ext>
            </a:extLst>
          </p:cNvPr>
          <p:cNvSpPr/>
          <p:nvPr/>
        </p:nvSpPr>
        <p:spPr>
          <a:xfrm rot="5400000">
            <a:off x="3840039" y="2801921"/>
            <a:ext cx="1063658" cy="85666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12584F-8AEB-810F-C94E-9FF2DF851064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2950322" y="2984743"/>
            <a:ext cx="4277965" cy="1295338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E00A7F66-7848-1765-CADE-6C83B5CAE052}"/>
              </a:ext>
            </a:extLst>
          </p:cNvPr>
          <p:cNvSpPr/>
          <p:nvPr/>
        </p:nvSpPr>
        <p:spPr>
          <a:xfrm rot="5400000">
            <a:off x="6631116" y="3527792"/>
            <a:ext cx="2831631" cy="161875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4D0D8BA-A196-E1D7-F701-C2BBB8373176}"/>
              </a:ext>
            </a:extLst>
          </p:cNvPr>
          <p:cNvSpPr/>
          <p:nvPr/>
        </p:nvSpPr>
        <p:spPr>
          <a:xfrm rot="5400000">
            <a:off x="8670047" y="3984215"/>
            <a:ext cx="1972650" cy="152838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D3FBF86-C276-90E1-CB17-7E16973599C0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4800203" y="3239363"/>
            <a:ext cx="4856169" cy="52272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00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  <p:bldP spid="2" grpId="0" animBg="1"/>
      <p:bldP spid="3" grpId="0" animBg="1"/>
      <p:bldP spid="3" grpId="1" animBg="1"/>
      <p:bldP spid="7" grpId="0" animBg="1"/>
      <p:bldP spid="7" grpId="1" animBg="1"/>
      <p:bldP spid="45" grpId="0" animBg="1"/>
      <p:bldP spid="45" grpId="1" animBg="1"/>
      <p:bldP spid="46" grpId="0" animBg="1"/>
      <p:bldP spid="46" grpId="1" animBg="1"/>
      <p:bldP spid="87" grpId="0" animBg="1"/>
      <p:bldP spid="87" grpId="1" animBg="1"/>
      <p:bldP spid="95" grpId="0" animBg="1"/>
      <p:bldP spid="95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A24AA-BAE7-A3BC-00DB-A1A584C0C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E3A83594-3F5B-FE8E-B329-860F33DDBADE}"/>
              </a:ext>
            </a:extLst>
          </p:cNvPr>
          <p:cNvSpPr txBox="1"/>
          <p:nvPr/>
        </p:nvSpPr>
        <p:spPr>
          <a:xfrm>
            <a:off x="11251272" y="-455"/>
            <a:ext cx="920445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00"/>
              <a:t>Emily Zhang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8D23ED2-4176-B3CD-D656-747B794A6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08" y="1677639"/>
            <a:ext cx="4529864" cy="3702374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78A85-99D5-E7C4-D1D8-11630A4B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8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9731A-8B16-36A7-2742-073BB84F7CC2}"/>
              </a:ext>
            </a:extLst>
          </p:cNvPr>
          <p:cNvSpPr txBox="1">
            <a:spLocks/>
          </p:cNvSpPr>
          <p:nvPr/>
        </p:nvSpPr>
        <p:spPr>
          <a:xfrm>
            <a:off x="-485653" y="-16464"/>
            <a:ext cx="12197147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cap="none" dirty="0">
                <a:solidFill>
                  <a:srgbClr val="000000"/>
                </a:solidFill>
              </a:rPr>
              <a:t>Given similar years of experience, women hold more positions in the lower ranks</a:t>
            </a:r>
            <a:endParaRPr lang="en-US" sz="3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2A5502-3DE5-1456-E170-978428E87580}"/>
              </a:ext>
            </a:extLst>
          </p:cNvPr>
          <p:cNvCxnSpPr>
            <a:cxnSpLocks/>
          </p:cNvCxnSpPr>
          <p:nvPr/>
        </p:nvCxnSpPr>
        <p:spPr>
          <a:xfrm flipH="1" flipV="1">
            <a:off x="1584101" y="4022442"/>
            <a:ext cx="3815213" cy="523544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E507BA-6942-FE70-153D-5B688641B1EA}"/>
              </a:ext>
            </a:extLst>
          </p:cNvPr>
          <p:cNvCxnSpPr>
            <a:cxnSpLocks/>
          </p:cNvCxnSpPr>
          <p:nvPr/>
        </p:nvCxnSpPr>
        <p:spPr>
          <a:xfrm flipH="1">
            <a:off x="3284113" y="1590374"/>
            <a:ext cx="2615944" cy="521761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261BAF3-B1D5-9205-644F-89C5C0CD0F65}"/>
              </a:ext>
            </a:extLst>
          </p:cNvPr>
          <p:cNvSpPr/>
          <p:nvPr/>
        </p:nvSpPr>
        <p:spPr>
          <a:xfrm>
            <a:off x="582350" y="1987826"/>
            <a:ext cx="1403481" cy="28757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6FC6CB-9E17-3E0E-4F4C-B167F1038BAE}"/>
              </a:ext>
            </a:extLst>
          </p:cNvPr>
          <p:cNvSpPr/>
          <p:nvPr/>
        </p:nvSpPr>
        <p:spPr>
          <a:xfrm>
            <a:off x="2095093" y="1987826"/>
            <a:ext cx="1403481" cy="287572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F129A50-1A4D-563B-BE6F-626DB6D6B1C6}"/>
              </a:ext>
            </a:extLst>
          </p:cNvPr>
          <p:cNvSpPr txBox="1">
            <a:spLocks/>
          </p:cNvSpPr>
          <p:nvPr/>
        </p:nvSpPr>
        <p:spPr>
          <a:xfrm>
            <a:off x="8713339" y="3815856"/>
            <a:ext cx="3346858" cy="23355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000" indent="-144000">
              <a:lnSpc>
                <a:spcPct val="100000"/>
              </a:lnSpc>
              <a:spcBef>
                <a:spcPts val="400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At the same experience levels, men are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disproportionately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more likely to be Full Professors.</a:t>
            </a:r>
          </a:p>
          <a:p>
            <a:pPr marL="144000" indent="-144000" algn="just">
              <a:lnSpc>
                <a:spcPct val="100000"/>
              </a:lnSpc>
              <a:spcBef>
                <a:spcPts val="400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Female research faculty are clustered at lower ranks, especially in the case for Assistant professor.</a:t>
            </a:r>
          </a:p>
          <a:p>
            <a:pPr marL="144000" indent="-144000">
              <a:lnSpc>
                <a:spcPct val="100000"/>
              </a:lnSpc>
              <a:spcBef>
                <a:spcPts val="400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particularly noticeable at 10-15 years of experience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where men have higher rank than women.</a:t>
            </a:r>
            <a:endParaRPr 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4000" indent="-144000">
              <a:lnSpc>
                <a:spcPct val="100000"/>
              </a:lnSpc>
              <a:spcBef>
                <a:spcPts val="400"/>
              </a:spcBef>
            </a:pPr>
            <a:r>
              <a:rPr lang="en-SG" sz="1100" b="1" dirty="0">
                <a:solidFill>
                  <a:srgbClr val="000000"/>
                </a:solidFill>
                <a:latin typeface="Arial"/>
                <a:cs typeface="Arial"/>
              </a:rPr>
              <a:t>Proportion of women decrease with increasing experience</a:t>
            </a:r>
            <a:r>
              <a:rPr lang="en-SG" sz="1100" dirty="0">
                <a:solidFill>
                  <a:srgbClr val="000000"/>
                </a:solidFill>
                <a:latin typeface="Arial"/>
                <a:cs typeface="Arial"/>
              </a:rPr>
              <a:t>,  more so for research than clinical emphasis.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F4F786-DD35-E4F5-FBC8-04E918D1BF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98862" y="675979"/>
            <a:ext cx="3207555" cy="2621617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71F3-4257-16B6-27F1-ACAB568872AA}"/>
              </a:ext>
            </a:extLst>
          </p:cNvPr>
          <p:cNvSpPr txBox="1">
            <a:spLocks/>
          </p:cNvSpPr>
          <p:nvPr/>
        </p:nvSpPr>
        <p:spPr>
          <a:xfrm>
            <a:off x="8713339" y="1178287"/>
            <a:ext cx="3346858" cy="19304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000" indent="-144000">
              <a:lnSpc>
                <a:spcPct val="100000"/>
              </a:lnSpc>
              <a:spcBef>
                <a:spcPts val="400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At the same experience levels, </a:t>
            </a: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men are more likely to be Full Professors.</a:t>
            </a:r>
          </a:p>
          <a:p>
            <a:pPr marL="144000" indent="-144000" algn="just">
              <a:lnSpc>
                <a:spcPct val="100000"/>
              </a:lnSpc>
              <a:spcBef>
                <a:spcPts val="400"/>
              </a:spcBef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Female clinical faculty are clustered at lower ranks, especially in the case for Assistant professor.</a:t>
            </a:r>
          </a:p>
          <a:p>
            <a:pPr marL="144000" indent="-144000" algn="just">
              <a:lnSpc>
                <a:spcPct val="100000"/>
              </a:lnSpc>
              <a:spcBef>
                <a:spcPts val="400"/>
              </a:spcBef>
            </a:pPr>
            <a:r>
              <a:rPr lang="en-SG" sz="1100" b="1" dirty="0">
                <a:solidFill>
                  <a:srgbClr val="000000"/>
                </a:solidFill>
                <a:latin typeface="Arial"/>
                <a:cs typeface="Arial"/>
              </a:rPr>
              <a:t>Proportion of women decrease with increasing experience</a:t>
            </a:r>
            <a:r>
              <a:rPr lang="en-SG" sz="1100" dirty="0">
                <a:solidFill>
                  <a:srgbClr val="000000"/>
                </a:solidFill>
                <a:latin typeface="Arial"/>
                <a:cs typeface="Arial"/>
              </a:rPr>
              <a:t>, suggesting barriers to career progression and retention.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F2B10B-AAEC-4C57-7123-B90AEBE6482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399314" y="3642087"/>
            <a:ext cx="3207553" cy="2621616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7933378-9821-CCDC-7621-417528854380}"/>
              </a:ext>
            </a:extLst>
          </p:cNvPr>
          <p:cNvSpPr/>
          <p:nvPr/>
        </p:nvSpPr>
        <p:spPr>
          <a:xfrm rot="5400000">
            <a:off x="6429543" y="-62089"/>
            <a:ext cx="863512" cy="2615943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2251E6-0E23-58D7-0D50-16DD6508653A}"/>
              </a:ext>
            </a:extLst>
          </p:cNvPr>
          <p:cNvSpPr/>
          <p:nvPr/>
        </p:nvSpPr>
        <p:spPr>
          <a:xfrm rot="5400000">
            <a:off x="6474213" y="1353962"/>
            <a:ext cx="774169" cy="261594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C88DFF-299A-20A6-440E-58BC1E0A58C0}"/>
              </a:ext>
            </a:extLst>
          </p:cNvPr>
          <p:cNvSpPr/>
          <p:nvPr/>
        </p:nvSpPr>
        <p:spPr>
          <a:xfrm rot="5400000">
            <a:off x="6496233" y="2872948"/>
            <a:ext cx="730130" cy="261594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F2CB97-DE48-AF0E-DFAF-44018910D989}"/>
              </a:ext>
            </a:extLst>
          </p:cNvPr>
          <p:cNvSpPr/>
          <p:nvPr/>
        </p:nvSpPr>
        <p:spPr>
          <a:xfrm rot="5400000">
            <a:off x="6496232" y="4324718"/>
            <a:ext cx="730130" cy="261594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463F8BA-86C0-57E6-20C6-68626D87DD8C}"/>
              </a:ext>
            </a:extLst>
          </p:cNvPr>
          <p:cNvSpPr/>
          <p:nvPr/>
        </p:nvSpPr>
        <p:spPr>
          <a:xfrm>
            <a:off x="210860" y="5538659"/>
            <a:ext cx="4561412" cy="114528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Despite </a:t>
            </a:r>
            <a:r>
              <a:rPr lang="en-US" sz="12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comparable experience</a:t>
            </a: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women remain </a:t>
            </a:r>
            <a:r>
              <a:rPr lang="en-US" sz="12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concentrated disproportionately in lower ranks </a:t>
            </a:r>
            <a:r>
              <a:rPr lang="en-US" sz="12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men dominate senior positions, highlighting </a:t>
            </a:r>
            <a:r>
              <a:rPr lang="en-US" sz="1200" b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gender bias in promotions.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AAF744-612A-5DED-AC7B-BACF5C787E96}"/>
              </a:ext>
            </a:extLst>
          </p:cNvPr>
          <p:cNvSpPr txBox="1"/>
          <p:nvPr/>
        </p:nvSpPr>
        <p:spPr>
          <a:xfrm>
            <a:off x="4348976" y="15723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7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6" grpId="0" animBg="1"/>
      <p:bldP spid="26" grpId="1" animBg="1"/>
      <p:bldP spid="29" grpId="0" build="allAtOnce" animBg="1"/>
      <p:bldP spid="3" grpId="0" build="allAtOnce" animBg="1"/>
      <p:bldP spid="27" grpId="0" animBg="1"/>
      <p:bldP spid="27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B5D14-128E-E9BA-B7CC-438FCCC26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E6575EB-A26A-17CD-401F-B7E00B0008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39411" y="695232"/>
            <a:ext cx="4900272" cy="3392944"/>
          </a:xfrm>
          <a:prstGeom prst="rect">
            <a:avLst/>
          </a:prstGeom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E933BE-F721-0CB6-7747-E3A2B3BB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9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9BF4D42-B53A-CBB1-E254-FEF3A3B8E40A}"/>
              </a:ext>
            </a:extLst>
          </p:cNvPr>
          <p:cNvSpPr txBox="1">
            <a:spLocks/>
          </p:cNvSpPr>
          <p:nvPr/>
        </p:nvSpPr>
        <p:spPr>
          <a:xfrm>
            <a:off x="92598" y="0"/>
            <a:ext cx="8643153" cy="695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SG" sz="3200" cap="none">
                <a:solidFill>
                  <a:srgbClr val="000000"/>
                </a:solidFill>
              </a:rPr>
              <a:t>Despite higher publication rates, Women are still underpromoted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80E18AE-077B-B813-621F-2378701FABD1}"/>
              </a:ext>
            </a:extLst>
          </p:cNvPr>
          <p:cNvSpPr txBox="1">
            <a:spLocks/>
          </p:cNvSpPr>
          <p:nvPr/>
        </p:nvSpPr>
        <p:spPr>
          <a:xfrm>
            <a:off x="6607040" y="4195209"/>
            <a:ext cx="5025926" cy="170840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3510" indent="-143510" algn="just">
              <a:lnSpc>
                <a:spcPct val="100000"/>
              </a:lnSpc>
              <a:spcBef>
                <a:spcPts val="400"/>
              </a:spcBef>
            </a:pPr>
            <a:r>
              <a:rPr lang="en-US" sz="1200">
                <a:latin typeface="Arial"/>
                <a:cs typeface="Arial"/>
              </a:rPr>
              <a:t>Publication rate has a</a:t>
            </a:r>
            <a:r>
              <a:rPr lang="en-US" sz="1200" b="1">
                <a:latin typeface="Arial"/>
                <a:cs typeface="Arial"/>
              </a:rPr>
              <a:t> strong positive correlation</a:t>
            </a:r>
            <a:r>
              <a:rPr lang="en-US" sz="1200">
                <a:latin typeface="Arial"/>
                <a:cs typeface="Arial"/>
              </a:rPr>
              <a:t> with rank for Clinical faculty.</a:t>
            </a:r>
          </a:p>
          <a:p>
            <a:pPr marL="143510" indent="-143510" algn="just">
              <a:lnSpc>
                <a:spcPct val="100000"/>
              </a:lnSpc>
              <a:spcBef>
                <a:spcPts val="400"/>
              </a:spcBef>
              <a:buClr>
                <a:srgbClr val="9E3611"/>
              </a:buClr>
            </a:pPr>
            <a:r>
              <a:rPr lang="en-US" sz="1200">
                <a:latin typeface="Arial"/>
                <a:cs typeface="Arial"/>
              </a:rPr>
              <a:t>Male academics in this faculty have </a:t>
            </a:r>
            <a:r>
              <a:rPr lang="en-US" sz="1200" b="1">
                <a:latin typeface="Arial"/>
                <a:cs typeface="Arial"/>
              </a:rPr>
              <a:t>steeper correlations with publication rate,</a:t>
            </a:r>
            <a:r>
              <a:rPr lang="en-US" sz="1200">
                <a:latin typeface="Arial"/>
                <a:cs typeface="Arial"/>
              </a:rPr>
              <a:t> meaning that they see </a:t>
            </a:r>
            <a:r>
              <a:rPr lang="en-US" sz="1200" b="1">
                <a:latin typeface="Arial"/>
                <a:cs typeface="Arial"/>
              </a:rPr>
              <a:t>greater increase in rank for the same increase in publication rate.</a:t>
            </a:r>
          </a:p>
          <a:p>
            <a:pPr marL="143510" indent="-143510" algn="just">
              <a:lnSpc>
                <a:spcPct val="100000"/>
              </a:lnSpc>
              <a:spcBef>
                <a:spcPts val="400"/>
              </a:spcBef>
              <a:buClr>
                <a:srgbClr val="9E3611"/>
              </a:buClr>
            </a:pPr>
            <a:r>
              <a:rPr lang="en-US" sz="1200">
                <a:latin typeface="Arial"/>
                <a:cs typeface="Arial"/>
              </a:rPr>
              <a:t>Several women remain in the Assistant Professor rank </a:t>
            </a:r>
            <a:r>
              <a:rPr lang="en-US" sz="1200" b="1">
                <a:latin typeface="Arial"/>
                <a:cs typeface="Arial"/>
              </a:rPr>
              <a:t>despite having similar or higher publication rates </a:t>
            </a:r>
            <a:r>
              <a:rPr lang="en-US" sz="1200">
                <a:latin typeface="Arial"/>
                <a:cs typeface="Arial"/>
              </a:rPr>
              <a:t>than their male counterparts, suggesting </a:t>
            </a:r>
            <a:r>
              <a:rPr lang="en-US" sz="1200" b="1">
                <a:latin typeface="Arial"/>
                <a:cs typeface="Arial"/>
              </a:rPr>
              <a:t>an inherent bias against female faculty.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1B941A2-6AB3-7F43-7E8F-3A48DF368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278" y="778892"/>
            <a:ext cx="5025926" cy="3403226"/>
          </a:xfrm>
          <a:prstGeom prst="rect">
            <a:avLst/>
          </a:prstGeom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D0EC7FC-E44F-B1AD-1D53-FCDD5FDD3CA5}"/>
              </a:ext>
            </a:extLst>
          </p:cNvPr>
          <p:cNvSpPr txBox="1"/>
          <p:nvPr/>
        </p:nvSpPr>
        <p:spPr>
          <a:xfrm>
            <a:off x="11191507" y="-455"/>
            <a:ext cx="998991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00"/>
              <a:t>Tan Yong Yan</a:t>
            </a:r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1CB83D9-B56C-0D0A-4A18-1AD55D0E7D1F}"/>
              </a:ext>
            </a:extLst>
          </p:cNvPr>
          <p:cNvSpPr txBox="1">
            <a:spLocks/>
          </p:cNvSpPr>
          <p:nvPr/>
        </p:nvSpPr>
        <p:spPr>
          <a:xfrm>
            <a:off x="647723" y="4172408"/>
            <a:ext cx="4937239" cy="143448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3510" indent="-143510" algn="just">
              <a:lnSpc>
                <a:spcPct val="100000"/>
              </a:lnSpc>
              <a:spcBef>
                <a:spcPts val="400"/>
              </a:spcBef>
              <a:buClr>
                <a:srgbClr val="9E3611"/>
              </a:buClr>
            </a:pPr>
            <a:r>
              <a:rPr lang="en-US" sz="1200">
                <a:latin typeface="Arial"/>
                <a:cs typeface="Arial"/>
              </a:rPr>
              <a:t>In Clinical faculty, women generally </a:t>
            </a:r>
            <a:r>
              <a:rPr lang="en-US" sz="1200" b="1">
                <a:latin typeface="Arial"/>
                <a:cs typeface="Arial"/>
              </a:rPr>
              <a:t>have a higher publication rate </a:t>
            </a:r>
            <a:r>
              <a:rPr lang="en-US" sz="1200">
                <a:latin typeface="Arial"/>
                <a:cs typeface="Arial"/>
              </a:rPr>
              <a:t>than men.</a:t>
            </a:r>
          </a:p>
          <a:p>
            <a:pPr marL="143510" indent="-143510" algn="just">
              <a:lnSpc>
                <a:spcPct val="100000"/>
              </a:lnSpc>
              <a:spcBef>
                <a:spcPts val="400"/>
              </a:spcBef>
              <a:buClr>
                <a:srgbClr val="9E3611"/>
              </a:buClr>
            </a:pPr>
            <a:r>
              <a:rPr lang="en-US" sz="1200">
                <a:latin typeface="Arial"/>
                <a:cs typeface="Arial"/>
              </a:rPr>
              <a:t>The </a:t>
            </a:r>
            <a:r>
              <a:rPr lang="en-US" sz="1200" b="1">
                <a:latin typeface="Arial"/>
                <a:cs typeface="Arial"/>
              </a:rPr>
              <a:t>publication gap widens at higher ranks</a:t>
            </a:r>
            <a:r>
              <a:rPr lang="en-US" sz="1200">
                <a:latin typeface="Arial"/>
                <a:cs typeface="Arial"/>
              </a:rPr>
              <a:t>, with female professors significantly publishing more than their male counterparts on average.</a:t>
            </a:r>
          </a:p>
          <a:p>
            <a:pPr marL="143510" indent="-143510" algn="just">
              <a:lnSpc>
                <a:spcPct val="100000"/>
              </a:lnSpc>
              <a:spcBef>
                <a:spcPts val="400"/>
              </a:spcBef>
              <a:buClr>
                <a:srgbClr val="9E3611"/>
              </a:buClr>
            </a:pPr>
            <a:r>
              <a:rPr lang="en-US" sz="1200">
                <a:latin typeface="Arial"/>
                <a:cs typeface="Arial"/>
              </a:rPr>
              <a:t>This indicates </a:t>
            </a:r>
            <a:r>
              <a:rPr lang="en-US" sz="1200" b="1">
                <a:latin typeface="Arial"/>
                <a:cs typeface="Arial"/>
              </a:rPr>
              <a:t>women face stricter publication requirements</a:t>
            </a:r>
            <a:r>
              <a:rPr lang="en-US" sz="1200">
                <a:latin typeface="Arial"/>
                <a:cs typeface="Arial"/>
              </a:rPr>
              <a:t> for promotion, while men benefit from a comparatively easier promotion pathway.</a:t>
            </a:r>
          </a:p>
        </p:txBody>
      </p:sp>
      <p:sp>
        <p:nvSpPr>
          <p:cNvPr id="5" name="Rounded Rectangle 12">
            <a:extLst>
              <a:ext uri="{FF2B5EF4-FFF2-40B4-BE49-F238E27FC236}">
                <a16:creationId xmlns:a16="http://schemas.microsoft.com/office/drawing/2014/main" id="{E6B82661-60FD-ACEC-178D-450FBA1B2F26}"/>
              </a:ext>
            </a:extLst>
          </p:cNvPr>
          <p:cNvSpPr/>
          <p:nvPr/>
        </p:nvSpPr>
        <p:spPr>
          <a:xfrm>
            <a:off x="339411" y="6166019"/>
            <a:ext cx="11060109" cy="528553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 academics </a:t>
            </a: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higher publication rates on average </a:t>
            </a: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compared to their male counterparts, however they </a:t>
            </a: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 greater barriers in carrier progression</a:t>
            </a: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suggesting </a:t>
            </a:r>
            <a:r>
              <a:rPr lang="en-US" sz="1200" b="1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systemic bias in promotion.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B9568-7800-6111-26A5-EB419FBA126B}"/>
              </a:ext>
            </a:extLst>
          </p:cNvPr>
          <p:cNvSpPr/>
          <p:nvPr/>
        </p:nvSpPr>
        <p:spPr>
          <a:xfrm>
            <a:off x="2742519" y="900666"/>
            <a:ext cx="1729119" cy="284613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62E170E-DF36-57D3-B728-E2B7CF80BD16}"/>
              </a:ext>
            </a:extLst>
          </p:cNvPr>
          <p:cNvCxnSpPr>
            <a:cxnSpLocks/>
          </p:cNvCxnSpPr>
          <p:nvPr/>
        </p:nvCxnSpPr>
        <p:spPr>
          <a:xfrm flipH="1">
            <a:off x="3769112" y="1037179"/>
            <a:ext cx="3105634" cy="1175475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0555B8-FCF2-DA78-758F-0E806354A056}"/>
              </a:ext>
            </a:extLst>
          </p:cNvPr>
          <p:cNvCxnSpPr>
            <a:cxnSpLocks/>
          </p:cNvCxnSpPr>
          <p:nvPr/>
        </p:nvCxnSpPr>
        <p:spPr>
          <a:xfrm flipH="1" flipV="1">
            <a:off x="3769112" y="2212654"/>
            <a:ext cx="3105634" cy="1617807"/>
          </a:xfrm>
          <a:prstGeom prst="line">
            <a:avLst/>
          </a:prstGeom>
          <a:ln w="28575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7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5" grpId="0" animBg="1"/>
      <p:bldP spid="4" grpId="0" animBg="1"/>
      <p:bldP spid="4" grpId="1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1611</Words>
  <Application>Microsoft Macintosh PowerPoint</Application>
  <PresentationFormat>Widescreen</PresentationFormat>
  <Paragraphs>136</Paragraphs>
  <Slides>11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think-cell Slide</vt:lpstr>
      <vt:lpstr>Gender Discrimination Lawsuit: Analytics consultant for female doctors </vt:lpstr>
      <vt:lpstr>Do female academics earn less?</vt:lpstr>
      <vt:lpstr>Surgery department: an outlier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Discrimination Lawsuit bc2406 sem 2 Team 5 – Analytics consultant for female doctors </dc:title>
  <dc:creator>#MEPURATH SRIRAMAN KARTHIK#</dc:creator>
  <cp:lastModifiedBy>#MEPURATH SRIRAMAN KARTHIK#</cp:lastModifiedBy>
  <cp:revision>1</cp:revision>
  <dcterms:created xsi:type="dcterms:W3CDTF">2025-09-20T10:11:46Z</dcterms:created>
  <dcterms:modified xsi:type="dcterms:W3CDTF">2025-09-27T14:43:48Z</dcterms:modified>
</cp:coreProperties>
</file>