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notesMasterIdLst>
    <p:notesMasterId r:id="rId19"/>
  </p:notesMasterIdLst>
  <p:sldIdLst>
    <p:sldId id="256" r:id="rId2"/>
    <p:sldId id="257" r:id="rId3"/>
    <p:sldId id="267" r:id="rId4"/>
    <p:sldId id="258" r:id="rId5"/>
    <p:sldId id="259" r:id="rId6"/>
    <p:sldId id="273" r:id="rId7"/>
    <p:sldId id="274" r:id="rId8"/>
    <p:sldId id="268" r:id="rId9"/>
    <p:sldId id="260" r:id="rId10"/>
    <p:sldId id="261" r:id="rId11"/>
    <p:sldId id="262" r:id="rId12"/>
    <p:sldId id="263" r:id="rId13"/>
    <p:sldId id="265" r:id="rId14"/>
    <p:sldId id="269" r:id="rId15"/>
    <p:sldId id="270" r:id="rId16"/>
    <p:sldId id="271" r:id="rId17"/>
    <p:sldId id="272" r:id="rId1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2" autoAdjust="0"/>
    <p:restoredTop sz="94660"/>
  </p:normalViewPr>
  <p:slideViewPr>
    <p:cSldViewPr snapToGrid="0">
      <p:cViewPr>
        <p:scale>
          <a:sx n="50" d="100"/>
          <a:sy n="50" d="100"/>
        </p:scale>
        <p:origin x="-840" y="-594"/>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pPr/>
              <a:t>11/13/2019</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pPr/>
              <a:t>‹N°›</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US"/>
              <a:t>&lt;script&gt;</a:t>
            </a:r>
          </a:p>
          <a:p>
            <a:r>
              <a:rPr lang="en-US"/>
              <a:t>		var objXMLHttpRequest = new XMLHttpRequest();</a:t>
            </a:r>
          </a:p>
          <a:p>
            <a:r>
              <a:rPr lang="en-US"/>
              <a:t>		objXMLHttpRequest.onreadystatechange = function() {</a:t>
            </a:r>
          </a:p>
          <a:p>
            <a:r>
              <a:rPr lang="en-US"/>
              <a:t>		  if(objXMLHttpRequest.readyState === 4) {</a:t>
            </a:r>
          </a:p>
          <a:p>
            <a:r>
              <a:rPr lang="en-US"/>
              <a:t>			if(objXMLHttpRequest.status === 200) {</a:t>
            </a:r>
          </a:p>
          <a:p>
            <a:r>
              <a:rPr lang="en-US"/>
              <a:t>				  alert(objXMLHttpRequest.responseText);</a:t>
            </a:r>
          </a:p>
          <a:p>
            <a:r>
              <a:rPr lang="en-US"/>
              <a:t>			} else {</a:t>
            </a:r>
          </a:p>
          <a:p>
            <a:r>
              <a:rPr lang="en-US"/>
              <a:t>				  alert('Error Code: ' +  objXMLHttpRequest.status);</a:t>
            </a:r>
          </a:p>
          <a:p>
            <a:r>
              <a:rPr lang="en-US"/>
              <a:t>				  alert('Error Message: ' + objXMLHttpRequest.statusText);</a:t>
            </a:r>
          </a:p>
          <a:p>
            <a:r>
              <a:rPr lang="en-US"/>
              <a:t>			}</a:t>
            </a:r>
          </a:p>
          <a:p>
            <a:r>
              <a:rPr lang="en-US"/>
              <a:t>		  }</a:t>
            </a:r>
          </a:p>
          <a:p>
            <a:r>
              <a:rPr lang="en-US"/>
              <a:t>		}</a:t>
            </a:r>
          </a:p>
          <a:p>
            <a:r>
              <a:rPr lang="en-US"/>
              <a:t>		objXMLHttpRequest.open('GET', 'index.php');</a:t>
            </a:r>
          </a:p>
          <a:p>
            <a:r>
              <a:rPr lang="en-US"/>
              <a:t>		objXMLHttpRequest.send();</a:t>
            </a:r>
          </a:p>
          <a:p>
            <a:r>
              <a:rPr lang="en-US"/>
              <a:t>	&lt;/script&gt;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US"/>
              <a:t>&lt;script&gt;</a:t>
            </a:r>
          </a:p>
          <a:p>
            <a:r>
              <a:rPr lang="en-US"/>
              <a:t>		$.ajax(</a:t>
            </a:r>
          </a:p>
          <a:p>
            <a:r>
              <a:rPr lang="en-US"/>
              <a:t>		  'index.php',</a:t>
            </a:r>
          </a:p>
          <a:p>
            <a:r>
              <a:rPr lang="en-US"/>
              <a:t>		  {</a:t>
            </a:r>
          </a:p>
          <a:p>
            <a:r>
              <a:rPr lang="en-US"/>
              <a:t>			  success: function(data) {</a:t>
            </a:r>
          </a:p>
          <a:p>
            <a:r>
              <a:rPr lang="en-US"/>
              <a:t>				alert('Appel AJAX réussi !');</a:t>
            </a:r>
          </a:p>
          <a:p>
            <a:r>
              <a:rPr lang="en-US"/>
              <a:t>				alert('Données reçues du serveur : ' + data);</a:t>
            </a:r>
          </a:p>
          <a:p>
            <a:r>
              <a:rPr lang="en-US"/>
              <a:t>			  },</a:t>
            </a:r>
          </a:p>
          <a:p>
            <a:r>
              <a:rPr lang="en-US"/>
              <a:t>			  error: function() {</a:t>
            </a:r>
          </a:p>
          <a:p>
            <a:r>
              <a:rPr lang="en-US"/>
              <a:t>				alert('Erreur détectée lors de l''appel AJAX');</a:t>
            </a:r>
          </a:p>
          <a:p>
            <a:r>
              <a:rPr lang="en-US"/>
              <a:t>			  }</a:t>
            </a:r>
          </a:p>
          <a:p>
            <a:r>
              <a:rPr lang="en-US"/>
              <a:t>		   }</a:t>
            </a:r>
          </a:p>
          <a:p>
            <a:r>
              <a:rPr lang="en-US"/>
              <a:t>		);</a:t>
            </a:r>
          </a:p>
          <a:p>
            <a:r>
              <a:rPr lang="en-US"/>
              <a:t>	&lt;/script&gt;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FDE934FF-F4E1-47C5-9CA5-30A81DDE2BE4}" type="datetimeFigureOut">
              <a:rPr lang="en-US" smtClean="0"/>
              <a:pPr/>
              <a:t>11/13/2019</a:t>
            </a:fld>
            <a:endParaRPr lang="en-US"/>
          </a:p>
        </p:txBody>
      </p:sp>
      <p:sp>
        <p:nvSpPr>
          <p:cNvPr id="17" name="Espace réservé du pied de page 16"/>
          <p:cNvSpPr>
            <a:spLocks noGrp="1"/>
          </p:cNvSpPr>
          <p:nvPr>
            <p:ph type="ftr" sz="quarter" idx="11"/>
          </p:nvPr>
        </p:nvSpPr>
        <p:spPr/>
        <p:txBody>
          <a:bodyPr/>
          <a:lstStyle/>
          <a:p>
            <a:endParaRPr lang="en-US"/>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B3561BA9-CDCF-4958-B8AB-66F3BF063E13}" type="slidenum">
              <a:rPr lang="en-US" smtClean="0"/>
              <a:pPr/>
              <a:t>‹N°›</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DE934FF-F4E1-47C5-9CA5-30A81DDE2BE4}" type="datetimeFigureOut">
              <a:rPr lang="en-US" smtClean="0"/>
              <a:pPr/>
              <a:t>11/13/2019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3561BA9-CDCF-4958-B8AB-66F3BF063E13}"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42"/>
            <a:ext cx="268224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219200" y="274641"/>
            <a:ext cx="7416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DE934FF-F4E1-47C5-9CA5-30A81DDE2BE4}" type="datetimeFigureOut">
              <a:rPr lang="en-US" smtClean="0"/>
              <a:pPr/>
              <a:t>11/13/2019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3561BA9-CDCF-4958-B8AB-66F3BF063E13}"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FDE934FF-F4E1-47C5-9CA5-30A81DDE2BE4}" type="datetimeFigureOut">
              <a:rPr lang="en-US" smtClean="0"/>
              <a:pPr/>
              <a:t>11/13/2019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3561BA9-CDCF-4958-B8AB-66F3BF063E13}" type="slidenum">
              <a:rPr lang="en-US" smtClean="0"/>
              <a:pPr/>
              <a:t>‹N°›</a:t>
            </a:fld>
            <a:endParaRPr lang="en-US"/>
          </a:p>
        </p:txBody>
      </p:sp>
      <p:sp>
        <p:nvSpPr>
          <p:cNvPr id="8" name="Espace réservé du contenu 7"/>
          <p:cNvSpPr>
            <a:spLocks noGrp="1"/>
          </p:cNvSpPr>
          <p:nvPr>
            <p:ph sz="quarter" idx="1"/>
          </p:nvPr>
        </p:nvSpPr>
        <p:spPr>
          <a:xfrm>
            <a:off x="1219200" y="1447800"/>
            <a:ext cx="1036320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FDE934FF-F4E1-47C5-9CA5-30A81DDE2BE4}" type="datetimeFigureOut">
              <a:rPr lang="en-US" smtClean="0"/>
              <a:pPr/>
              <a:t>11/13/2019</a:t>
            </a:fld>
            <a:endParaRPr lang="en-US"/>
          </a:p>
        </p:txBody>
      </p:sp>
      <p:sp>
        <p:nvSpPr>
          <p:cNvPr id="5" name="Espace réservé du pied de page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95072" y="6208776"/>
            <a:ext cx="609600" cy="457200"/>
          </a:xfrm>
        </p:spPr>
        <p:txBody>
          <a:bodyPr/>
          <a:lstStyle/>
          <a:p>
            <a:fld id="{B3561BA9-CDCF-4958-B8AB-66F3BF063E13}" type="slidenum">
              <a:rPr lang="en-US" smtClean="0"/>
              <a:pPr/>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FDE934FF-F4E1-47C5-9CA5-30A81DDE2BE4}" type="datetimeFigureOut">
              <a:rPr lang="en-US" smtClean="0"/>
              <a:pPr/>
              <a:t>11/13/2019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3561BA9-CDCF-4958-B8AB-66F3BF063E13}" type="slidenum">
              <a:rPr lang="en-US" smtClean="0"/>
              <a:pPr/>
              <a:t>‹N°›</a:t>
            </a:fld>
            <a:endParaRPr lang="en-US"/>
          </a:p>
        </p:txBody>
      </p:sp>
      <p:sp>
        <p:nvSpPr>
          <p:cNvPr id="9" name="Espace réservé du contenu 8"/>
          <p:cNvSpPr>
            <a:spLocks noGrp="1"/>
          </p:cNvSpPr>
          <p:nvPr>
            <p:ph sz="quarter" idx="1"/>
          </p:nvPr>
        </p:nvSpPr>
        <p:spPr>
          <a:xfrm>
            <a:off x="1219200" y="1447800"/>
            <a:ext cx="499872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6578600" y="1447800"/>
            <a:ext cx="499872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219200" y="273050"/>
            <a:ext cx="103632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FDE934FF-F4E1-47C5-9CA5-30A81DDE2BE4}" type="datetimeFigureOut">
              <a:rPr lang="en-US" smtClean="0"/>
              <a:pPr/>
              <a:t>11/13/2019</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B3561BA9-CDCF-4958-B8AB-66F3BF063E13}" type="slidenum">
              <a:rPr lang="en-US" smtClean="0"/>
              <a:pPr/>
              <a:t>‹N°›</a:t>
            </a:fld>
            <a:endParaRPr lang="en-US"/>
          </a:p>
        </p:txBody>
      </p:sp>
      <p:sp>
        <p:nvSpPr>
          <p:cNvPr id="11" name="Espace réservé du contenu 10"/>
          <p:cNvSpPr>
            <a:spLocks noGrp="1"/>
          </p:cNvSpPr>
          <p:nvPr>
            <p:ph sz="half" idx="2"/>
          </p:nvPr>
        </p:nvSpPr>
        <p:spPr>
          <a:xfrm>
            <a:off x="1219200" y="2247900"/>
            <a:ext cx="49784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6604000" y="2247900"/>
            <a:ext cx="49784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FDE934FF-F4E1-47C5-9CA5-30A81DDE2BE4}" type="datetimeFigureOut">
              <a:rPr lang="en-US" smtClean="0"/>
              <a:pPr/>
              <a:t>11/13/2019</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B3561BA9-CDCF-4958-B8AB-66F3BF063E13}"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DE934FF-F4E1-47C5-9CA5-30A81DDE2BE4}" type="datetimeFigureOut">
              <a:rPr lang="en-US" smtClean="0"/>
              <a:pPr/>
              <a:t>11/13/2019</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B3561BA9-CDCF-4958-B8AB-66F3BF063E13}"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219200" y="273050"/>
            <a:ext cx="103632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FDE934FF-F4E1-47C5-9CA5-30A81DDE2BE4}" type="datetimeFigureOut">
              <a:rPr lang="en-US" smtClean="0"/>
              <a:pPr/>
              <a:t>11/13/2019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3561BA9-CDCF-4958-B8AB-66F3BF063E13}" type="slidenum">
              <a:rPr lang="en-US" smtClean="0"/>
              <a:pPr/>
              <a:t>‹N°›</a:t>
            </a:fld>
            <a:endParaRPr lang="en-US"/>
          </a:p>
        </p:txBody>
      </p:sp>
      <p:sp>
        <p:nvSpPr>
          <p:cNvPr id="11" name="Espace réservé du contenu 10"/>
          <p:cNvSpPr>
            <a:spLocks noGrp="1"/>
          </p:cNvSpPr>
          <p:nvPr>
            <p:ph sz="quarter" idx="1"/>
          </p:nvPr>
        </p:nvSpPr>
        <p:spPr>
          <a:xfrm>
            <a:off x="3962400" y="1600200"/>
            <a:ext cx="7620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FDE934FF-F4E1-47C5-9CA5-30A81DDE2BE4}" type="datetimeFigureOut">
              <a:rPr lang="en-US" smtClean="0"/>
              <a:pPr/>
              <a:t>11/13/2019</a:t>
            </a:fld>
            <a:endParaRPr lang="en-US"/>
          </a:p>
        </p:txBody>
      </p:sp>
      <p:sp>
        <p:nvSpPr>
          <p:cNvPr id="6" name="Espace réservé du pied de page 5"/>
          <p:cNvSpPr>
            <a:spLocks noGrp="1"/>
          </p:cNvSpPr>
          <p:nvPr>
            <p:ph type="ftr" sz="quarter" idx="11"/>
          </p:nvPr>
        </p:nvSpPr>
        <p:spPr>
          <a:xfrm>
            <a:off x="1219200" y="6172200"/>
            <a:ext cx="5181600" cy="457200"/>
          </a:xfrm>
        </p:spPr>
        <p:txBody>
          <a:bodyPr/>
          <a:lstStyle/>
          <a:p>
            <a:endParaRPr lang="en-US"/>
          </a:p>
        </p:txBody>
      </p:sp>
      <p:sp>
        <p:nvSpPr>
          <p:cNvPr id="7" name="Espace réservé du numéro de diapositive 6"/>
          <p:cNvSpPr>
            <a:spLocks noGrp="1"/>
          </p:cNvSpPr>
          <p:nvPr>
            <p:ph type="sldNum" sz="quarter" idx="12"/>
          </p:nvPr>
        </p:nvSpPr>
        <p:spPr>
          <a:xfrm>
            <a:off x="195072" y="6208776"/>
            <a:ext cx="609600" cy="457200"/>
          </a:xfrm>
        </p:spPr>
        <p:txBody>
          <a:bodyPr/>
          <a:lstStyle/>
          <a:p>
            <a:fld id="{B3561BA9-CDCF-4958-B8AB-66F3BF063E13}" type="slidenum">
              <a:rPr lang="en-US" smtClean="0"/>
              <a:pPr/>
              <a:t>‹N°›</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FDE934FF-F4E1-47C5-9CA5-30A81DDE2BE4}" type="datetimeFigureOut">
              <a:rPr lang="en-US" smtClean="0"/>
              <a:pPr/>
              <a:t>11/13/2019</a:t>
            </a:fld>
            <a:endParaRPr lang="en-US"/>
          </a:p>
        </p:txBody>
      </p:sp>
      <p:sp>
        <p:nvSpPr>
          <p:cNvPr id="3" name="Espace réservé du pied de page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Espace réservé du numéro de diapositive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3561BA9-CDCF-4958-B8AB-66F3BF063E13}"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altLang="en-US"/>
              <a:t>C. BENSARI</a:t>
            </a:r>
          </a:p>
        </p:txBody>
      </p:sp>
      <p:sp>
        <p:nvSpPr>
          <p:cNvPr id="2" name="Title 1"/>
          <p:cNvSpPr>
            <a:spLocks noGrp="1"/>
          </p:cNvSpPr>
          <p:nvPr>
            <p:ph type="ctrTitle"/>
          </p:nvPr>
        </p:nvSpPr>
        <p:spPr/>
        <p:txBody>
          <a:bodyPr/>
          <a:lstStyle/>
          <a:p>
            <a:r>
              <a:rPr lang="fr-FR" altLang="en-US"/>
              <a:t>Découverte de JQuery et AJAX</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55575"/>
            <a:ext cx="10515600" cy="946150"/>
          </a:xfrm>
        </p:spPr>
        <p:txBody>
          <a:bodyPr/>
          <a:lstStyle/>
          <a:p>
            <a:r>
              <a:rPr lang="fr-FR" altLang="en-US"/>
              <a:t>Implémentation d'un appel Ajax en JS</a:t>
            </a:r>
          </a:p>
        </p:txBody>
      </p:sp>
      <p:sp>
        <p:nvSpPr>
          <p:cNvPr id="3" name="Content Placeholder 2"/>
          <p:cNvSpPr>
            <a:spLocks noGrp="1"/>
          </p:cNvSpPr>
          <p:nvPr>
            <p:ph sz="quarter" idx="1"/>
          </p:nvPr>
        </p:nvSpPr>
        <p:spPr>
          <a:xfrm>
            <a:off x="495935" y="1102360"/>
            <a:ext cx="11104880" cy="5284470"/>
          </a:xfrm>
        </p:spPr>
        <p:txBody>
          <a:bodyPr>
            <a:normAutofit/>
          </a:bodyPr>
          <a:lstStyle/>
          <a:p>
            <a:pPr marL="0" indent="0">
              <a:buNone/>
            </a:pPr>
            <a:r>
              <a:rPr lang="fr-FR" altLang="en-US"/>
              <a:t>1- Initialiser l'objet </a:t>
            </a:r>
            <a:r>
              <a:rPr lang="fr-FR" altLang="en-US" b="1">
                <a:sym typeface="+mn-ea"/>
              </a:rPr>
              <a:t>XMLHttpRequest</a:t>
            </a:r>
            <a:r>
              <a:rPr lang="fr-FR" altLang="en-US">
                <a:sym typeface="+mn-ea"/>
              </a:rPr>
              <a:t> </a:t>
            </a:r>
            <a:r>
              <a:rPr lang="fr-FR" altLang="en-US"/>
              <a:t>responsable des appels AJAX</a:t>
            </a:r>
          </a:p>
          <a:p>
            <a:pPr marL="0" indent="0">
              <a:buNone/>
            </a:pPr>
            <a:r>
              <a:rPr lang="fr-FR" altLang="en-US"/>
              <a:t>2- L'objet </a:t>
            </a:r>
            <a:r>
              <a:rPr lang="fr-FR" altLang="en-US" b="1">
                <a:sym typeface="+mn-ea"/>
              </a:rPr>
              <a:t>XMLHttpRequest</a:t>
            </a:r>
            <a:r>
              <a:rPr lang="fr-FR" altLang="en-US">
                <a:sym typeface="+mn-ea"/>
              </a:rPr>
              <a:t> possède la propriété readyState. LA valeur de cette propriété change durant le cycle de vie de la requête. Elle prend l'une des valeurs suivantes : </a:t>
            </a:r>
            <a:r>
              <a:rPr lang="fr-FR" altLang="en-US" i="1">
                <a:sym typeface="+mn-ea"/>
              </a:rPr>
              <a:t>OPENED</a:t>
            </a:r>
            <a:r>
              <a:rPr lang="fr-FR" altLang="en-US">
                <a:sym typeface="+mn-ea"/>
              </a:rPr>
              <a:t>(1),</a:t>
            </a:r>
            <a:r>
              <a:rPr lang="fr-FR" altLang="en-US" i="1">
                <a:sym typeface="+mn-ea"/>
              </a:rPr>
              <a:t>HEADERS_RECEIVED</a:t>
            </a:r>
            <a:r>
              <a:rPr lang="fr-FR" altLang="en-US">
                <a:sym typeface="+mn-ea"/>
              </a:rPr>
              <a:t>(2), </a:t>
            </a:r>
            <a:r>
              <a:rPr lang="fr-FR" altLang="en-US" i="1">
                <a:sym typeface="+mn-ea"/>
              </a:rPr>
              <a:t>LOADING</a:t>
            </a:r>
            <a:r>
              <a:rPr lang="fr-FR" altLang="en-US">
                <a:sym typeface="+mn-ea"/>
              </a:rPr>
              <a:t>(3) et </a:t>
            </a:r>
            <a:r>
              <a:rPr lang="fr-FR" altLang="en-US" i="1">
                <a:sym typeface="+mn-ea"/>
              </a:rPr>
              <a:t>DONE</a:t>
            </a:r>
            <a:r>
              <a:rPr lang="fr-FR" altLang="en-US">
                <a:sym typeface="+mn-ea"/>
              </a:rPr>
              <a:t>(4) </a:t>
            </a:r>
          </a:p>
          <a:p>
            <a:pPr marL="0" indent="0">
              <a:buNone/>
            </a:pPr>
            <a:r>
              <a:rPr lang="fr-FR" altLang="en-US"/>
              <a:t>3- Ajout d'un listener d'événement en utilisant la propriété </a:t>
            </a:r>
            <a:r>
              <a:rPr lang="fr-FR" altLang="en-US" b="1"/>
              <a:t>onreadystatechange </a:t>
            </a:r>
            <a:r>
              <a:rPr lang="fr-FR" altLang="en-US"/>
              <a:t>et l'associé à une fonction </a:t>
            </a:r>
            <a:r>
              <a:rPr lang="fr-FR" altLang="en-US">
                <a:sym typeface="+mn-ea"/>
              </a:rPr>
              <a:t>qui sera appelée à chaque changement du statut de la requête</a:t>
            </a:r>
            <a:endParaRPr lang="fr-FR" altLang="en-US"/>
          </a:p>
          <a:p>
            <a:pPr marL="0" indent="0">
              <a:buNone/>
            </a:pPr>
            <a:r>
              <a:rPr lang="fr-FR" altLang="en-US"/>
              <a:t>4- La fonction vérifie en premier si le readyState a la valeur 4 (</a:t>
            </a:r>
            <a:r>
              <a:rPr lang="fr-FR" altLang="en-US" i="1"/>
              <a:t>DONE</a:t>
            </a:r>
            <a:r>
              <a:rPr lang="fr-FR" altLang="en-US"/>
              <a:t>) qui veut dire : “</a:t>
            </a:r>
            <a:r>
              <a:rPr lang="fr-FR" altLang="en-US" i="1"/>
              <a:t>requête terminée et que nous avons reçu une réponse du serveur”</a:t>
            </a:r>
            <a:r>
              <a:rPr lang="fr-FR" altLang="en-US"/>
              <a:t>. La fonction vérifie ensuite</a:t>
            </a:r>
            <a:r>
              <a:rPr lang="fr-FR" altLang="en-US" i="1"/>
              <a:t> </a:t>
            </a:r>
            <a:r>
              <a:rPr lang="fr-FR" altLang="en-US"/>
              <a:t>si le </a:t>
            </a:r>
            <a:r>
              <a:rPr lang="fr-FR" altLang="en-US" b="1"/>
              <a:t>status </a:t>
            </a:r>
            <a:r>
              <a:rPr lang="fr-FR" altLang="en-US"/>
              <a:t>est égale à 200 (requête réussie) et à la fin affiche le contenu texte de la réponse via la propriété responseText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55575"/>
            <a:ext cx="10515600" cy="946150"/>
          </a:xfrm>
        </p:spPr>
        <p:txBody>
          <a:bodyPr/>
          <a:lstStyle/>
          <a:p>
            <a:r>
              <a:rPr lang="fr-FR" altLang="en-US"/>
              <a:t>Implémentation d'un appel Ajax en JS</a:t>
            </a:r>
          </a:p>
        </p:txBody>
      </p:sp>
      <p:sp>
        <p:nvSpPr>
          <p:cNvPr id="3" name="Content Placeholder 2"/>
          <p:cNvSpPr>
            <a:spLocks noGrp="1"/>
          </p:cNvSpPr>
          <p:nvPr>
            <p:ph sz="quarter" idx="1"/>
          </p:nvPr>
        </p:nvSpPr>
        <p:spPr>
          <a:xfrm>
            <a:off x="685800" y="1292225"/>
            <a:ext cx="10668000" cy="5151755"/>
          </a:xfrm>
        </p:spPr>
        <p:txBody>
          <a:bodyPr/>
          <a:lstStyle/>
          <a:p>
            <a:pPr marL="0" indent="0">
              <a:buNone/>
            </a:pPr>
            <a:r>
              <a:rPr lang="fr-FR" altLang="en-US"/>
              <a:t>5- Aprés avoir mis en place le listener, on initialise la requête en utilisant la methode </a:t>
            </a:r>
            <a:r>
              <a:rPr lang="fr-FR" altLang="en-US" b="1"/>
              <a:t>open</a:t>
            </a:r>
            <a:r>
              <a:rPr lang="fr-FR" altLang="en-US"/>
              <a:t> de l'objet </a:t>
            </a:r>
            <a:r>
              <a:rPr lang="fr-FR" altLang="en-US" b="1"/>
              <a:t>XMLHttpRequest</a:t>
            </a:r>
            <a:r>
              <a:rPr lang="fr-FR" altLang="en-US"/>
              <a:t>. Après l'appel de la fonction open, la valeur de l'attribut </a:t>
            </a:r>
            <a:r>
              <a:rPr lang="fr-FR" altLang="en-US" b="1"/>
              <a:t>readyState</a:t>
            </a:r>
            <a:r>
              <a:rPr lang="fr-FR" altLang="en-US"/>
              <a:t> sera égale à 1 (</a:t>
            </a:r>
            <a:r>
              <a:rPr lang="fr-FR" altLang="en-US" i="1"/>
              <a:t>OPENED</a:t>
            </a:r>
            <a:r>
              <a:rPr lang="fr-FR" altLang="en-US"/>
              <a:t>). La méthode open prend deux paramètres : la méthode HTTP (GET,POST, PUT,..) et le chemin vers le programme du back-end</a:t>
            </a:r>
          </a:p>
          <a:p>
            <a:pPr marL="0" indent="0">
              <a:buNone/>
            </a:pPr>
            <a:r>
              <a:rPr lang="fr-FR" altLang="en-US"/>
              <a:t>6- Appel de la fonction </a:t>
            </a:r>
            <a:r>
              <a:rPr lang="fr-FR" altLang="en-US" b="1"/>
              <a:t>send</a:t>
            </a:r>
            <a:r>
              <a:rPr lang="fr-FR" altLang="en-US"/>
              <a:t> </a:t>
            </a:r>
            <a:r>
              <a:rPr lang="fr-FR" altLang="en-US">
                <a:sym typeface="+mn-ea"/>
              </a:rPr>
              <a:t>de l'objet </a:t>
            </a:r>
            <a:r>
              <a:rPr lang="fr-FR" altLang="en-US" b="1">
                <a:sym typeface="+mn-ea"/>
              </a:rPr>
              <a:t>XMLHttpRequest </a:t>
            </a:r>
            <a:r>
              <a:rPr lang="fr-FR" altLang="en-US">
                <a:sym typeface="+mn-ea"/>
              </a:rPr>
              <a:t>qui renvoie la requête vers le serveur ce qui fait passer readyState à 2</a:t>
            </a:r>
          </a:p>
          <a:p>
            <a:pPr marL="0" indent="0">
              <a:buNone/>
            </a:pPr>
            <a:r>
              <a:rPr lang="fr-FR" altLang="en-US">
                <a:sym typeface="+mn-ea"/>
              </a:rPr>
              <a:t>7- Une fois le serveur répond à la requête,readyState passe à la valeur 4 et une fenêtre d'alerte s'affiche avec le message envoyé par le serveur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altLang="en-US"/>
              <a:t>Implémentation d'un appel Ajax en JQuery</a:t>
            </a:r>
          </a:p>
        </p:txBody>
      </p:sp>
      <p:graphicFrame>
        <p:nvGraphicFramePr>
          <p:cNvPr id="5" name="Content Placeholder 4"/>
          <p:cNvGraphicFramePr>
            <a:graphicFrameLocks/>
          </p:cNvGraphicFramePr>
          <p:nvPr>
            <p:ph sz="quarter" idx="1"/>
          </p:nvPr>
        </p:nvGraphicFramePr>
        <p:xfrm>
          <a:off x="1073150" y="1728788"/>
          <a:ext cx="9969500" cy="4430712"/>
        </p:xfrm>
        <a:graphic>
          <a:graphicData uri="http://schemas.openxmlformats.org/presentationml/2006/ole">
            <p:oleObj spid="_x0000_s20481" r:id="rId4" imgW="7523810" imgH="3343742" progId="PBrush">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74625"/>
            <a:ext cx="10515600" cy="927735"/>
          </a:xfrm>
        </p:spPr>
        <p:txBody>
          <a:bodyPr/>
          <a:lstStyle/>
          <a:p>
            <a:r>
              <a:rPr lang="fr-FR" altLang="en-US"/>
              <a:t>Implémentation d'un appel Ajax en JQuery</a:t>
            </a:r>
          </a:p>
        </p:txBody>
      </p:sp>
      <p:sp>
        <p:nvSpPr>
          <p:cNvPr id="3" name="Content Placeholder 2"/>
          <p:cNvSpPr>
            <a:spLocks noGrp="1"/>
          </p:cNvSpPr>
          <p:nvPr>
            <p:ph sz="quarter" idx="1"/>
          </p:nvPr>
        </p:nvSpPr>
        <p:spPr>
          <a:xfrm>
            <a:off x="723900" y="1311275"/>
            <a:ext cx="10629900" cy="5055870"/>
          </a:xfrm>
        </p:spPr>
        <p:txBody>
          <a:bodyPr/>
          <a:lstStyle/>
          <a:p>
            <a:pPr marL="0" indent="0">
              <a:buNone/>
            </a:pPr>
            <a:r>
              <a:rPr lang="fr-FR" altLang="en-US"/>
              <a:t>1- Utilisation du symbôle $ pour référencé l'objet jQuery</a:t>
            </a:r>
          </a:p>
          <a:p>
            <a:pPr marL="0" indent="0">
              <a:buNone/>
            </a:pPr>
            <a:r>
              <a:rPr lang="fr-FR" altLang="en-US"/>
              <a:t>2- La méthode ajax prend une URL comme premier paramètre qui sera appelée en arrière plan pour récupérer du contenu depuis le serveur</a:t>
            </a:r>
          </a:p>
          <a:p>
            <a:pPr marL="0" indent="0">
              <a:buNone/>
            </a:pPr>
            <a:r>
              <a:rPr lang="fr-FR" altLang="en-US"/>
              <a:t>3- Le deuxième paramètre est un objet en format JSON, cet objet peut avoir différents attributs/propriétés pour ajouter des options aux appels AJAX</a:t>
            </a:r>
          </a:p>
          <a:p>
            <a:pPr marL="0" indent="0">
              <a:buNone/>
            </a:pPr>
            <a:r>
              <a:rPr lang="fr-FR" altLang="en-US"/>
              <a:t>4- Dans notre cas (et la plupart des cas) nous utilisons les attributs  success et error (callbacks). Le callback success est appelé lorsque l'appel AJAX réussi et la réponse du serveur passera en paramètre de la fonction. Le callback error est appelé lorsque la requête ou le serveur rencontre un problème pendant l'éxécution de la requête AJAX</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475"/>
            <a:ext cx="10515600" cy="1078230"/>
          </a:xfrm>
        </p:spPr>
        <p:txBody>
          <a:bodyPr/>
          <a:lstStyle/>
          <a:p>
            <a:r>
              <a:rPr lang="fr-FR" altLang="en-US"/>
              <a:t>JQuery: utilisation de </a:t>
            </a:r>
            <a:r>
              <a:rPr lang="fr-FR" altLang="en-US">
                <a:sym typeface="+mn-ea"/>
              </a:rPr>
              <a:t>promise et </a:t>
            </a:r>
            <a:r>
              <a:rPr lang="fr-FR" altLang="en-US"/>
              <a:t>deferred</a:t>
            </a:r>
          </a:p>
        </p:txBody>
      </p:sp>
      <p:sp>
        <p:nvSpPr>
          <p:cNvPr id="3" name="Content Placeholder 2"/>
          <p:cNvSpPr>
            <a:spLocks noGrp="1"/>
          </p:cNvSpPr>
          <p:nvPr>
            <p:ph sz="quarter" idx="1"/>
          </p:nvPr>
        </p:nvSpPr>
        <p:spPr>
          <a:xfrm>
            <a:off x="838200" y="1195705"/>
            <a:ext cx="10515600" cy="5361940"/>
          </a:xfrm>
        </p:spPr>
        <p:txBody>
          <a:bodyPr>
            <a:normAutofit/>
          </a:bodyPr>
          <a:lstStyle/>
          <a:p>
            <a:r>
              <a:rPr lang="fr-FR" altLang="en-US"/>
              <a:t>Gràce à AJAX il est possible d'effectuer des appels asynchrones en arrière plan</a:t>
            </a:r>
          </a:p>
          <a:p>
            <a:r>
              <a:rPr lang="fr-FR" altLang="en-US"/>
              <a:t>L'inconvénient des appels asynchrones c'est que lorsque un appel AJAX est fait et juste après cet appel un traitement est effectué sur le résultat de la requête AJAX</a:t>
            </a:r>
          </a:p>
          <a:p>
            <a:r>
              <a:rPr lang="fr-FR" altLang="en-US"/>
              <a:t>Dans ce cas de figure, la requête AJAX est envoyée au serveur et imméditement après, le traitement sur le résultat et exécuté (sans être sûre que la requête AJAX a terminé). Ce qui mène vers une erreur</a:t>
            </a:r>
          </a:p>
          <a:p>
            <a:r>
              <a:rPr lang="fr-FR" altLang="en-US"/>
              <a:t>Pour remédier à ce problème, la première solution est d'effectuer le traitement dans le callback success de la requête AJAX</a:t>
            </a:r>
          </a:p>
          <a:p>
            <a:r>
              <a:rPr lang="fr-FR" altLang="en-US"/>
              <a:t>Mais que faut il faire si un autre appel AJAX est effectué avec comme paramètres, le résultat du premier appel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1275"/>
            <a:ext cx="10515600" cy="1078230"/>
          </a:xfrm>
        </p:spPr>
        <p:txBody>
          <a:bodyPr/>
          <a:lstStyle/>
          <a:p>
            <a:r>
              <a:rPr lang="fr-FR" altLang="en-US"/>
              <a:t>JQuery: utilisation de </a:t>
            </a:r>
            <a:r>
              <a:rPr lang="fr-FR" altLang="en-US">
                <a:sym typeface="+mn-ea"/>
              </a:rPr>
              <a:t>promises et </a:t>
            </a:r>
            <a:r>
              <a:rPr lang="fr-FR" altLang="en-US"/>
              <a:t>deferred</a:t>
            </a:r>
          </a:p>
        </p:txBody>
      </p:sp>
      <p:sp>
        <p:nvSpPr>
          <p:cNvPr id="3" name="Content Placeholder 2"/>
          <p:cNvSpPr>
            <a:spLocks noGrp="1"/>
          </p:cNvSpPr>
          <p:nvPr>
            <p:ph sz="quarter" idx="1"/>
          </p:nvPr>
        </p:nvSpPr>
        <p:spPr>
          <a:xfrm>
            <a:off x="838200" y="1119505"/>
            <a:ext cx="10515600" cy="5361940"/>
          </a:xfrm>
        </p:spPr>
        <p:txBody>
          <a:bodyPr>
            <a:normAutofit lnSpcReduction="10000"/>
          </a:bodyPr>
          <a:lstStyle/>
          <a:p>
            <a:r>
              <a:rPr lang="fr-FR" altLang="en-US" b="1"/>
              <a:t>promises</a:t>
            </a:r>
            <a:r>
              <a:rPr lang="fr-FR" altLang="en-US"/>
              <a:t> est un paradigme de programmation qui gére les problèmes des appels asynchrones. La gestion est faite en différant (</a:t>
            </a:r>
            <a:r>
              <a:rPr lang="fr-FR" altLang="en-US" b="1"/>
              <a:t>Deferred</a:t>
            </a:r>
            <a:r>
              <a:rPr lang="fr-FR" altLang="en-US"/>
              <a:t>) l'exécution d'un traitement jusqu'à ce qu'un autre traitement termine son exécution :</a:t>
            </a:r>
          </a:p>
          <a:p>
            <a:endParaRPr lang="fr-FR" altLang="en-US"/>
          </a:p>
          <a:p>
            <a:endParaRPr lang="fr-FR" altLang="en-US"/>
          </a:p>
          <a:p>
            <a:endParaRPr lang="fr-FR" altLang="en-US"/>
          </a:p>
          <a:p>
            <a:endParaRPr lang="fr-FR" altLang="en-US"/>
          </a:p>
          <a:p>
            <a:endParaRPr lang="fr-FR" altLang="en-US"/>
          </a:p>
          <a:p>
            <a:r>
              <a:rPr lang="fr-FR" altLang="en-US"/>
              <a:t>Dans cet exemple, fonction1 (asynchrone) retourne un </a:t>
            </a:r>
            <a:r>
              <a:rPr lang="fr-FR" altLang="en-US" b="1"/>
              <a:t>promise</a:t>
            </a:r>
            <a:r>
              <a:rPr lang="fr-FR" altLang="en-US"/>
              <a:t> dans une variable appelée “p” par convention</a:t>
            </a:r>
          </a:p>
          <a:p>
            <a:r>
              <a:rPr lang="fr-FR" altLang="en-US"/>
              <a:t>Promise est un objet qui possède deux fonctions de callback (done et fail). Dans cet exemple, le callback done est utilisé, et il sera exécuté après la fin d'exécution de  fonction1 avec succés</a:t>
            </a:r>
          </a:p>
        </p:txBody>
      </p:sp>
      <p:graphicFrame>
        <p:nvGraphicFramePr>
          <p:cNvPr id="5" name="Object 4"/>
          <p:cNvGraphicFramePr>
            <a:graphicFrameLocks/>
          </p:cNvGraphicFramePr>
          <p:nvPr/>
        </p:nvGraphicFramePr>
        <p:xfrm>
          <a:off x="2427605" y="2647315"/>
          <a:ext cx="5908040" cy="1582420"/>
        </p:xfrm>
        <a:graphic>
          <a:graphicData uri="http://schemas.openxmlformats.org/presentationml/2006/ole">
            <p:oleObj spid="_x0000_s24577" r:id="rId3" imgW="4247619" imgH="1448002" progId="PBrush">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1275"/>
            <a:ext cx="10515600" cy="1078230"/>
          </a:xfrm>
        </p:spPr>
        <p:txBody>
          <a:bodyPr/>
          <a:lstStyle/>
          <a:p>
            <a:r>
              <a:rPr lang="fr-FR" altLang="en-US"/>
              <a:t>JQuery: utilisation de </a:t>
            </a:r>
            <a:r>
              <a:rPr lang="fr-FR" altLang="en-US">
                <a:sym typeface="+mn-ea"/>
              </a:rPr>
              <a:t>promises et </a:t>
            </a:r>
            <a:r>
              <a:rPr lang="fr-FR" altLang="en-US"/>
              <a:t>deferred</a:t>
            </a:r>
          </a:p>
        </p:txBody>
      </p:sp>
      <p:sp>
        <p:nvSpPr>
          <p:cNvPr id="3" name="Content Placeholder 2"/>
          <p:cNvSpPr>
            <a:spLocks noGrp="1"/>
          </p:cNvSpPr>
          <p:nvPr>
            <p:ph sz="quarter" idx="1"/>
          </p:nvPr>
        </p:nvSpPr>
        <p:spPr>
          <a:xfrm>
            <a:off x="609600" y="1292860"/>
            <a:ext cx="10744200" cy="5113020"/>
          </a:xfrm>
        </p:spPr>
        <p:txBody>
          <a:bodyPr>
            <a:normAutofit/>
          </a:bodyPr>
          <a:lstStyle/>
          <a:p>
            <a:r>
              <a:rPr lang="fr-FR" altLang="en-US"/>
              <a:t>Pour créer un objet </a:t>
            </a:r>
            <a:r>
              <a:rPr lang="fr-FR" altLang="en-US" b="1"/>
              <a:t>promise</a:t>
            </a:r>
            <a:r>
              <a:rPr lang="fr-FR" altLang="en-US"/>
              <a:t>, il faut au préalable créer un objet </a:t>
            </a:r>
            <a:r>
              <a:rPr lang="fr-FR" altLang="en-US" b="1"/>
              <a:t>Deferred</a:t>
            </a:r>
            <a:r>
              <a:rPr lang="fr-FR" altLang="en-US"/>
              <a:t> qui nous permettra l'accès à un </a:t>
            </a:r>
            <a:r>
              <a:rPr lang="fr-FR" altLang="en-US" b="1"/>
              <a:t>promise</a:t>
            </a:r>
            <a:r>
              <a:rPr lang="fr-FR" altLang="en-US"/>
              <a:t> </a:t>
            </a:r>
          </a:p>
          <a:p>
            <a:pPr marL="0" indent="0">
              <a:buNone/>
            </a:pPr>
            <a:endParaRPr lang="fr-FR" altLang="en-US"/>
          </a:p>
          <a:p>
            <a:endParaRPr lang="fr-FR" altLang="en-US"/>
          </a:p>
          <a:p>
            <a:endParaRPr lang="fr-FR" altLang="en-US"/>
          </a:p>
          <a:p>
            <a:endParaRPr lang="fr-FR" altLang="en-US"/>
          </a:p>
          <a:p>
            <a:endParaRPr lang="fr-FR" altLang="en-US"/>
          </a:p>
          <a:p>
            <a:r>
              <a:rPr lang="fr-FR" altLang="en-US"/>
              <a:t> Dans cet exemple, le promise est créé mais n'informe pas comment le traiatment a terminé (successou erreur)</a:t>
            </a:r>
          </a:p>
          <a:p>
            <a:r>
              <a:rPr lang="fr-FR" altLang="en-US"/>
              <a:t>Pour ajouter cette information </a:t>
            </a:r>
            <a:r>
              <a:rPr lang="fr-FR" altLang="en-US" b="1"/>
              <a:t>Deffered</a:t>
            </a:r>
            <a:r>
              <a:rPr lang="fr-FR" altLang="en-US"/>
              <a:t> possède deux fonctions (resolve() et reject())</a:t>
            </a:r>
          </a:p>
        </p:txBody>
      </p:sp>
      <p:graphicFrame>
        <p:nvGraphicFramePr>
          <p:cNvPr id="7" name="Object 6"/>
          <p:cNvGraphicFramePr>
            <a:graphicFrameLocks/>
          </p:cNvGraphicFramePr>
          <p:nvPr/>
        </p:nvGraphicFramePr>
        <p:xfrm>
          <a:off x="2703195" y="2323465"/>
          <a:ext cx="4689475" cy="1964690"/>
        </p:xfrm>
        <a:graphic>
          <a:graphicData uri="http://schemas.openxmlformats.org/presentationml/2006/ole">
            <p:oleObj spid="_x0000_s28673" r:id="rId3" imgW="4648849" imgH="2553056" progId="PBrush">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altLang="en-US"/>
              <a:t>JQuery: utilisation de </a:t>
            </a:r>
            <a:r>
              <a:rPr lang="fr-FR" altLang="en-US">
                <a:sym typeface="+mn-ea"/>
              </a:rPr>
              <a:t>promises et </a:t>
            </a:r>
            <a:r>
              <a:rPr lang="fr-FR" altLang="en-US"/>
              <a:t>deferred</a:t>
            </a:r>
          </a:p>
        </p:txBody>
      </p:sp>
      <p:sp>
        <p:nvSpPr>
          <p:cNvPr id="3" name="Content Placeholder 2"/>
          <p:cNvSpPr>
            <a:spLocks noGrp="1"/>
          </p:cNvSpPr>
          <p:nvPr>
            <p:ph sz="quarter" idx="1"/>
          </p:nvPr>
        </p:nvSpPr>
        <p:spPr/>
        <p:txBody>
          <a:bodyPr/>
          <a:lstStyle/>
          <a:p>
            <a:r>
              <a:rPr lang="fr-FR" altLang="en-US"/>
              <a:t>Exemple d'utilisation de resolve et reject :</a:t>
            </a:r>
          </a:p>
        </p:txBody>
      </p:sp>
      <p:graphicFrame>
        <p:nvGraphicFramePr>
          <p:cNvPr id="10" name="Content Placeholder 9"/>
          <p:cNvGraphicFramePr>
            <a:graphicFrameLocks/>
          </p:cNvGraphicFramePr>
          <p:nvPr>
            <p:ph sz="quarter" idx="2"/>
          </p:nvPr>
        </p:nvGraphicFramePr>
        <p:xfrm>
          <a:off x="6953250" y="1954213"/>
          <a:ext cx="5181600" cy="3838575"/>
        </p:xfrm>
        <a:graphic>
          <a:graphicData uri="http://schemas.openxmlformats.org/presentationml/2006/ole">
            <p:oleObj spid="_x0000_s29697" r:id="rId4" imgW="5219048" imgH="3866667" progId="PBrush">
              <p:embed/>
            </p:oleObj>
          </a:graphicData>
        </a:graphic>
      </p:graphicFrame>
      <p:graphicFrame>
        <p:nvGraphicFramePr>
          <p:cNvPr id="8" name="Object 7"/>
          <p:cNvGraphicFramePr>
            <a:graphicFrameLocks/>
          </p:cNvGraphicFramePr>
          <p:nvPr/>
        </p:nvGraphicFramePr>
        <p:xfrm>
          <a:off x="25400" y="1769110"/>
          <a:ext cx="6928485" cy="4408170"/>
        </p:xfrm>
        <a:graphic>
          <a:graphicData uri="http://schemas.openxmlformats.org/presentationml/2006/ole">
            <p:oleObj spid="_x0000_s29698" r:id="rId5" imgW="8247619" imgH="3677163" progId="PBrush">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250825"/>
            <a:ext cx="10515600" cy="983615"/>
          </a:xfrm>
        </p:spPr>
        <p:txBody>
          <a:bodyPr/>
          <a:lstStyle/>
          <a:p>
            <a:r>
              <a:rPr lang="fr-FR" altLang="en-US"/>
              <a:t>JQuery</a:t>
            </a:r>
          </a:p>
        </p:txBody>
      </p:sp>
      <p:sp>
        <p:nvSpPr>
          <p:cNvPr id="3" name="Content Placeholder 2"/>
          <p:cNvSpPr>
            <a:spLocks noGrp="1"/>
          </p:cNvSpPr>
          <p:nvPr>
            <p:ph sz="quarter" idx="1"/>
          </p:nvPr>
        </p:nvSpPr>
        <p:spPr>
          <a:xfrm>
            <a:off x="927463" y="1440816"/>
            <a:ext cx="10426337" cy="4463595"/>
          </a:xfrm>
        </p:spPr>
        <p:txBody>
          <a:bodyPr/>
          <a:lstStyle/>
          <a:p>
            <a:r>
              <a:rPr lang="fr-FR" altLang="en-US" dirty="0" err="1"/>
              <a:t>JQuery</a:t>
            </a:r>
            <a:r>
              <a:rPr lang="fr-FR" altLang="en-US" dirty="0"/>
              <a:t> est une librairie JS qui permet l'écriture du code JavaScript </a:t>
            </a:r>
            <a:r>
              <a:rPr lang="fr-FR" altLang="en-US" dirty="0" err="1"/>
              <a:t>gràce</a:t>
            </a:r>
            <a:r>
              <a:rPr lang="fr-FR" altLang="en-US" dirty="0"/>
              <a:t>  à l'utilisation de nombreuses méthodes</a:t>
            </a:r>
          </a:p>
          <a:p>
            <a:r>
              <a:rPr lang="fr-FR" altLang="en-US" dirty="0"/>
              <a:t>Le slogan de </a:t>
            </a:r>
            <a:r>
              <a:rPr lang="fr-FR" altLang="en-US" dirty="0" err="1"/>
              <a:t>JQuery</a:t>
            </a:r>
            <a:r>
              <a:rPr lang="fr-FR" altLang="en-US" dirty="0"/>
              <a:t> est : </a:t>
            </a:r>
            <a:r>
              <a:rPr lang="fr-FR" altLang="en-US" i="1" dirty="0" err="1"/>
              <a:t>write</a:t>
            </a:r>
            <a:r>
              <a:rPr lang="fr-FR" altLang="en-US" i="1" dirty="0"/>
              <a:t> </a:t>
            </a:r>
            <a:r>
              <a:rPr lang="fr-FR" altLang="en-US" i="1" dirty="0" err="1"/>
              <a:t>less</a:t>
            </a:r>
            <a:r>
              <a:rPr lang="fr-FR" altLang="en-US" i="1" dirty="0"/>
              <a:t>, do more</a:t>
            </a:r>
            <a:r>
              <a:rPr lang="fr-FR" altLang="en-US" dirty="0"/>
              <a:t> </a:t>
            </a:r>
          </a:p>
          <a:p>
            <a:r>
              <a:rPr lang="fr-FR" altLang="en-US" dirty="0"/>
              <a:t>Pour utiliser </a:t>
            </a:r>
            <a:r>
              <a:rPr lang="fr-FR" altLang="en-US" dirty="0" err="1"/>
              <a:t>JQuery</a:t>
            </a:r>
            <a:r>
              <a:rPr lang="fr-FR" altLang="en-US" dirty="0"/>
              <a:t> , il faut importer une version de la librairie </a:t>
            </a:r>
            <a:r>
              <a:rPr lang="fr-FR" altLang="en-US" dirty="0" err="1" smtClean="0"/>
              <a:t>jquery</a:t>
            </a:r>
            <a:r>
              <a:rPr lang="fr-FR" altLang="en-US" dirty="0" smtClean="0"/>
              <a:t> depuis le site officiel et la déclarer  </a:t>
            </a:r>
            <a:r>
              <a:rPr lang="fr-FR" altLang="en-US" dirty="0"/>
              <a:t>en utilisant la balise &lt;script&gt;&lt;/script&gt; dans </a:t>
            </a:r>
            <a:r>
              <a:rPr lang="fr-FR" altLang="en-US" dirty="0" smtClean="0"/>
              <a:t>le document </a:t>
            </a:r>
            <a:r>
              <a:rPr lang="fr-FR" altLang="en-US" dirty="0"/>
              <a:t>Html</a:t>
            </a:r>
          </a:p>
          <a:p>
            <a:r>
              <a:rPr lang="fr-FR" altLang="en-US" dirty="0"/>
              <a:t>Pour utiliser </a:t>
            </a:r>
            <a:r>
              <a:rPr lang="fr-FR" altLang="en-US" dirty="0" err="1"/>
              <a:t>JQuery</a:t>
            </a:r>
            <a:r>
              <a:rPr lang="fr-FR" altLang="en-US" dirty="0"/>
              <a:t> dans JavaScript, </a:t>
            </a:r>
            <a:r>
              <a:rPr lang="fr-FR" altLang="en-US" dirty="0" err="1"/>
              <a:t>ll</a:t>
            </a:r>
            <a:r>
              <a:rPr lang="fr-FR" altLang="en-US" dirty="0"/>
              <a:t> faut utiliser le symbole $ qui va référencer l'objet </a:t>
            </a:r>
            <a:r>
              <a:rPr lang="fr-FR" altLang="en-US" dirty="0" err="1"/>
              <a:t>jQuery</a:t>
            </a:r>
            <a:endParaRPr lang="fr-FR"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8925"/>
            <a:ext cx="10515600" cy="1059815"/>
          </a:xfrm>
        </p:spPr>
        <p:txBody>
          <a:bodyPr/>
          <a:lstStyle/>
          <a:p>
            <a:r>
              <a:rPr lang="fr-FR" altLang="en-US"/>
              <a:t>JavaScript natif (vanilla) vs JQuery</a:t>
            </a:r>
          </a:p>
        </p:txBody>
      </p:sp>
      <p:sp>
        <p:nvSpPr>
          <p:cNvPr id="6" name="Text Box 5"/>
          <p:cNvSpPr txBox="1"/>
          <p:nvPr/>
        </p:nvSpPr>
        <p:spPr>
          <a:xfrm>
            <a:off x="838200" y="1447800"/>
            <a:ext cx="3591560" cy="460375"/>
          </a:xfrm>
          <a:prstGeom prst="rect">
            <a:avLst/>
          </a:prstGeom>
          <a:noFill/>
        </p:spPr>
        <p:txBody>
          <a:bodyPr wrap="square" rtlCol="0">
            <a:spAutoFit/>
          </a:bodyPr>
          <a:lstStyle/>
          <a:p>
            <a:r>
              <a:rPr lang="fr-FR" altLang="en-US" sz="2400"/>
              <a:t>Code JavaScript natif :</a:t>
            </a:r>
          </a:p>
        </p:txBody>
      </p:sp>
      <p:graphicFrame>
        <p:nvGraphicFramePr>
          <p:cNvPr id="7" name="Object 6"/>
          <p:cNvGraphicFramePr>
            <a:graphicFrameLocks/>
          </p:cNvGraphicFramePr>
          <p:nvPr/>
        </p:nvGraphicFramePr>
        <p:xfrm>
          <a:off x="874395" y="4924425"/>
          <a:ext cx="6337935" cy="1428750"/>
        </p:xfrm>
        <a:graphic>
          <a:graphicData uri="http://schemas.openxmlformats.org/presentationml/2006/ole">
            <p:oleObj spid="_x0000_s1026" r:id="rId3" imgW="5095238" imgH="933580" progId="PBrush">
              <p:embed/>
            </p:oleObj>
          </a:graphicData>
        </a:graphic>
      </p:graphicFrame>
      <p:sp>
        <p:nvSpPr>
          <p:cNvPr id="9" name="Text Box 8"/>
          <p:cNvSpPr txBox="1"/>
          <p:nvPr/>
        </p:nvSpPr>
        <p:spPr>
          <a:xfrm>
            <a:off x="838200" y="4378960"/>
            <a:ext cx="2315210" cy="460375"/>
          </a:xfrm>
          <a:prstGeom prst="rect">
            <a:avLst/>
          </a:prstGeom>
          <a:noFill/>
        </p:spPr>
        <p:txBody>
          <a:bodyPr wrap="square" rtlCol="0">
            <a:spAutoFit/>
          </a:bodyPr>
          <a:lstStyle/>
          <a:p>
            <a:r>
              <a:rPr lang="fr-FR" altLang="en-US" sz="2400"/>
              <a:t>Code JQuery :</a:t>
            </a:r>
          </a:p>
        </p:txBody>
      </p:sp>
      <p:graphicFrame>
        <p:nvGraphicFramePr>
          <p:cNvPr id="10" name="Object 9"/>
          <p:cNvGraphicFramePr>
            <a:graphicFrameLocks/>
          </p:cNvGraphicFramePr>
          <p:nvPr/>
        </p:nvGraphicFramePr>
        <p:xfrm>
          <a:off x="874395" y="1979930"/>
          <a:ext cx="7235190" cy="2399665"/>
        </p:xfrm>
        <a:graphic>
          <a:graphicData uri="http://schemas.openxmlformats.org/presentationml/2006/ole">
            <p:oleObj spid="_x0000_s1025" r:id="rId4" imgW="7257143" imgH="2133898" progId="PBrush">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8200" y="288925"/>
            <a:ext cx="10515600" cy="1059815"/>
          </a:xfrm>
        </p:spPr>
        <p:txBody>
          <a:bodyPr/>
          <a:lstStyle/>
          <a:p>
            <a:r>
              <a:rPr lang="fr-FR" altLang="en-US"/>
              <a:t>JavaScript natif (vanilla) vs JQuery</a:t>
            </a:r>
          </a:p>
        </p:txBody>
      </p:sp>
      <p:sp>
        <p:nvSpPr>
          <p:cNvPr id="3" name="Content Placeholder 2"/>
          <p:cNvSpPr>
            <a:spLocks noGrp="1"/>
          </p:cNvSpPr>
          <p:nvPr>
            <p:ph sz="quarter" idx="1"/>
          </p:nvPr>
        </p:nvSpPr>
        <p:spPr/>
        <p:txBody>
          <a:bodyPr/>
          <a:lstStyle/>
          <a:p>
            <a:pPr marL="0" indent="0">
              <a:buNone/>
            </a:pPr>
            <a:r>
              <a:rPr lang="fr-FR" altLang="en-US" dirty="0"/>
              <a:t>code JavaScript natif:</a:t>
            </a:r>
          </a:p>
          <a:p>
            <a:pPr marL="0" indent="0">
              <a:buNone/>
            </a:pPr>
            <a:endParaRPr lang="fr-FR" altLang="en-US" dirty="0"/>
          </a:p>
          <a:p>
            <a:pPr marL="0" indent="0">
              <a:buNone/>
            </a:pPr>
            <a:endParaRPr lang="fr-FR" altLang="en-US" dirty="0"/>
          </a:p>
          <a:p>
            <a:pPr marL="0" indent="0">
              <a:buNone/>
            </a:pPr>
            <a:endParaRPr lang="fr-FR" altLang="en-US" dirty="0"/>
          </a:p>
          <a:p>
            <a:pPr marL="0" indent="0">
              <a:buNone/>
            </a:pPr>
            <a:endParaRPr lang="fr-FR" altLang="en-US" dirty="0"/>
          </a:p>
          <a:p>
            <a:pPr marL="0" indent="0">
              <a:buNone/>
            </a:pPr>
            <a:endParaRPr lang="fr-FR" altLang="en-US" dirty="0"/>
          </a:p>
          <a:p>
            <a:pPr marL="0" indent="0">
              <a:buNone/>
            </a:pPr>
            <a:endParaRPr lang="fr-FR" altLang="en-US" dirty="0" smtClean="0"/>
          </a:p>
          <a:p>
            <a:pPr marL="0" indent="0">
              <a:buNone/>
            </a:pPr>
            <a:r>
              <a:rPr lang="fr-FR" altLang="en-US" dirty="0" smtClean="0"/>
              <a:t>code </a:t>
            </a:r>
            <a:r>
              <a:rPr lang="fr-FR" altLang="en-US" dirty="0" err="1"/>
              <a:t>JQuery</a:t>
            </a:r>
            <a:r>
              <a:rPr lang="fr-FR" altLang="en-US" dirty="0"/>
              <a:t> :</a:t>
            </a:r>
          </a:p>
        </p:txBody>
      </p:sp>
      <p:graphicFrame>
        <p:nvGraphicFramePr>
          <p:cNvPr id="13" name="Content Placeholder 12"/>
          <p:cNvGraphicFramePr>
            <a:graphicFrameLocks/>
          </p:cNvGraphicFramePr>
          <p:nvPr>
            <p:ph sz="quarter" idx="2"/>
          </p:nvPr>
        </p:nvGraphicFramePr>
        <p:xfrm>
          <a:off x="1495697" y="1974714"/>
          <a:ext cx="8020050" cy="2422525"/>
        </p:xfrm>
        <a:graphic>
          <a:graphicData uri="http://schemas.openxmlformats.org/presentationml/2006/ole">
            <p:oleObj spid="_x0000_s16385" r:id="rId3" imgW="5582429" imgH="1685714" progId="PBrush">
              <p:embed/>
            </p:oleObj>
          </a:graphicData>
        </a:graphic>
      </p:graphicFrame>
      <p:graphicFrame>
        <p:nvGraphicFramePr>
          <p:cNvPr id="4" name="Object 3"/>
          <p:cNvGraphicFramePr>
            <a:graphicFrameLocks/>
          </p:cNvGraphicFramePr>
          <p:nvPr/>
        </p:nvGraphicFramePr>
        <p:xfrm>
          <a:off x="1908810" y="5490845"/>
          <a:ext cx="5631180" cy="810260"/>
        </p:xfrm>
        <a:graphic>
          <a:graphicData uri="http://schemas.openxmlformats.org/presentationml/2006/ole">
            <p:oleObj spid="_x0000_s16386" r:id="rId4" imgW="3839111" imgH="523810" progId="PBrush">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75"/>
            <a:ext cx="10515600" cy="1040765"/>
          </a:xfrm>
        </p:spPr>
        <p:txBody>
          <a:bodyPr/>
          <a:lstStyle/>
          <a:p>
            <a:r>
              <a:rPr lang="fr-FR" altLang="en-US" dirty="0"/>
              <a:t>AJAX : </a:t>
            </a:r>
            <a:r>
              <a:rPr lang="fr-FR" altLang="en-US" dirty="0" err="1"/>
              <a:t>Asynchronous</a:t>
            </a:r>
            <a:r>
              <a:rPr lang="fr-FR" altLang="en-US" dirty="0"/>
              <a:t> JavaScript And </a:t>
            </a:r>
            <a:r>
              <a:rPr lang="fr-FR" altLang="en-US" dirty="0" err="1"/>
              <a:t>Xml</a:t>
            </a:r>
            <a:endParaRPr lang="fr-FR" altLang="en-US" dirty="0"/>
          </a:p>
        </p:txBody>
      </p:sp>
      <p:sp>
        <p:nvSpPr>
          <p:cNvPr id="3" name="Content Placeholder 2"/>
          <p:cNvSpPr>
            <a:spLocks noGrp="1"/>
          </p:cNvSpPr>
          <p:nvPr>
            <p:ph sz="quarter" idx="1"/>
          </p:nvPr>
        </p:nvSpPr>
        <p:spPr>
          <a:xfrm>
            <a:off x="838200" y="1227909"/>
            <a:ext cx="10515600" cy="5539921"/>
          </a:xfrm>
        </p:spPr>
        <p:txBody>
          <a:bodyPr/>
          <a:lstStyle/>
          <a:p>
            <a:r>
              <a:rPr lang="fr-FR" altLang="en-US" dirty="0"/>
              <a:t>Ajax </a:t>
            </a:r>
            <a:r>
              <a:rPr lang="fr-FR" altLang="en-US" dirty="0" smtClean="0"/>
              <a:t>est une technique permettant de récupérer/modifier </a:t>
            </a:r>
            <a:r>
              <a:rPr lang="fr-FR" altLang="en-US" dirty="0"/>
              <a:t>des données (en format JSON ou XML) depuis le serveur du back-end de manière </a:t>
            </a:r>
            <a:r>
              <a:rPr lang="fr-FR" altLang="en-US" dirty="0" smtClean="0"/>
              <a:t>asynchrone</a:t>
            </a:r>
            <a:endParaRPr lang="fr-FR" altLang="en-US" dirty="0"/>
          </a:p>
          <a:p>
            <a:r>
              <a:rPr lang="fr-FR" altLang="en-US" dirty="0"/>
              <a:t>Il permet ainsi, la mise à jour du contenu de </a:t>
            </a:r>
            <a:r>
              <a:rPr lang="fr-FR" altLang="en-US" dirty="0" smtClean="0"/>
              <a:t>la </a:t>
            </a:r>
            <a:r>
              <a:rPr lang="fr-FR" altLang="en-US" dirty="0"/>
              <a:t>page web sans la recharger</a:t>
            </a:r>
          </a:p>
          <a:p>
            <a:endParaRPr lang="fr-FR" altLang="en-US" dirty="0"/>
          </a:p>
        </p:txBody>
      </p:sp>
      <p:sp>
        <p:nvSpPr>
          <p:cNvPr id="5" name="Rectangle 4"/>
          <p:cNvSpPr/>
          <p:nvPr/>
        </p:nvSpPr>
        <p:spPr>
          <a:xfrm>
            <a:off x="1228725" y="3513907"/>
            <a:ext cx="1981200" cy="309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en-US"/>
              <a:t>Client</a:t>
            </a:r>
          </a:p>
        </p:txBody>
      </p:sp>
      <p:sp>
        <p:nvSpPr>
          <p:cNvPr id="6" name="Rectangle 5"/>
          <p:cNvSpPr/>
          <p:nvPr/>
        </p:nvSpPr>
        <p:spPr>
          <a:xfrm>
            <a:off x="9528175" y="3448593"/>
            <a:ext cx="1825625" cy="316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en-US"/>
              <a:t>Serveur</a:t>
            </a:r>
          </a:p>
        </p:txBody>
      </p:sp>
      <p:cxnSp>
        <p:nvCxnSpPr>
          <p:cNvPr id="7" name="Straight Arrow Connector 6"/>
          <p:cNvCxnSpPr/>
          <p:nvPr/>
        </p:nvCxnSpPr>
        <p:spPr>
          <a:xfrm>
            <a:off x="3352800" y="3823068"/>
            <a:ext cx="5981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 Box 7"/>
          <p:cNvSpPr txBox="1"/>
          <p:nvPr/>
        </p:nvSpPr>
        <p:spPr>
          <a:xfrm>
            <a:off x="4901837" y="3437170"/>
            <a:ext cx="3325590" cy="369332"/>
          </a:xfrm>
          <a:prstGeom prst="rect">
            <a:avLst/>
          </a:prstGeom>
          <a:noFill/>
        </p:spPr>
        <p:txBody>
          <a:bodyPr wrap="none" rtlCol="0">
            <a:spAutoFit/>
          </a:bodyPr>
          <a:lstStyle/>
          <a:p>
            <a:r>
              <a:rPr lang="fr-FR" altLang="en-US" dirty="0"/>
              <a:t>requête </a:t>
            </a:r>
            <a:r>
              <a:rPr lang="fr-FR" altLang="en-US" dirty="0" smtClean="0"/>
              <a:t>HTTP ouverture </a:t>
            </a:r>
            <a:r>
              <a:rPr lang="fr-FR" altLang="en-US" dirty="0"/>
              <a:t>page initiale</a:t>
            </a:r>
          </a:p>
        </p:txBody>
      </p:sp>
      <p:cxnSp>
        <p:nvCxnSpPr>
          <p:cNvPr id="9" name="Straight Arrow Connector 8"/>
          <p:cNvCxnSpPr/>
          <p:nvPr/>
        </p:nvCxnSpPr>
        <p:spPr>
          <a:xfrm>
            <a:off x="3352800" y="5556250"/>
            <a:ext cx="5981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4914900" y="5118100"/>
            <a:ext cx="3345788" cy="369332"/>
          </a:xfrm>
          <a:prstGeom prst="rect">
            <a:avLst/>
          </a:prstGeom>
          <a:noFill/>
        </p:spPr>
        <p:txBody>
          <a:bodyPr wrap="none" rtlCol="0">
            <a:spAutoFit/>
          </a:bodyPr>
          <a:lstStyle/>
          <a:p>
            <a:r>
              <a:rPr lang="fr-FR" altLang="en-US" dirty="0" smtClean="0"/>
              <a:t>Requête HTTP </a:t>
            </a:r>
            <a:r>
              <a:rPr lang="fr-FR" altLang="en-US" dirty="0"/>
              <a:t>composant d'une page</a:t>
            </a:r>
          </a:p>
        </p:txBody>
      </p:sp>
      <p:cxnSp>
        <p:nvCxnSpPr>
          <p:cNvPr id="11" name="Straight Arrow Connector 10"/>
          <p:cNvCxnSpPr/>
          <p:nvPr/>
        </p:nvCxnSpPr>
        <p:spPr>
          <a:xfrm flipH="1">
            <a:off x="3429000" y="4485462"/>
            <a:ext cx="58483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4914900" y="4093486"/>
            <a:ext cx="3654911" cy="369332"/>
          </a:xfrm>
          <a:prstGeom prst="rect">
            <a:avLst/>
          </a:prstGeom>
          <a:noFill/>
        </p:spPr>
        <p:txBody>
          <a:bodyPr wrap="none" rtlCol="0">
            <a:spAutoFit/>
          </a:bodyPr>
          <a:lstStyle/>
          <a:p>
            <a:r>
              <a:rPr lang="fr-FR" altLang="en-US" dirty="0"/>
              <a:t>réponse </a:t>
            </a:r>
            <a:r>
              <a:rPr lang="fr-FR" altLang="en-US" dirty="0" smtClean="0"/>
              <a:t>HTTP  avec données </a:t>
            </a:r>
            <a:r>
              <a:rPr lang="fr-FR" altLang="en-US" dirty="0"/>
              <a:t>page initiale</a:t>
            </a:r>
          </a:p>
        </p:txBody>
      </p:sp>
      <p:cxnSp>
        <p:nvCxnSpPr>
          <p:cNvPr id="14" name="Straight Arrow Connector 13"/>
          <p:cNvCxnSpPr/>
          <p:nvPr/>
        </p:nvCxnSpPr>
        <p:spPr>
          <a:xfrm flipH="1">
            <a:off x="3381375" y="6318250"/>
            <a:ext cx="58483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4638675" y="5887085"/>
            <a:ext cx="4440383" cy="369332"/>
          </a:xfrm>
          <a:prstGeom prst="rect">
            <a:avLst/>
          </a:prstGeom>
          <a:noFill/>
        </p:spPr>
        <p:txBody>
          <a:bodyPr wrap="none" rtlCol="0">
            <a:spAutoFit/>
          </a:bodyPr>
          <a:lstStyle/>
          <a:p>
            <a:r>
              <a:rPr lang="fr-FR" altLang="en-US" dirty="0" smtClean="0"/>
              <a:t>Réponse HTTP avec données </a:t>
            </a:r>
            <a:r>
              <a:rPr lang="fr-FR" altLang="en-US" dirty="0"/>
              <a:t>composant de la page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19200" y="274638"/>
            <a:ext cx="10363200" cy="770391"/>
          </a:xfrm>
        </p:spPr>
        <p:txBody>
          <a:bodyPr/>
          <a:lstStyle/>
          <a:p>
            <a:r>
              <a:rPr lang="fr-FR" dirty="0" smtClean="0"/>
              <a:t>XML : </a:t>
            </a:r>
            <a:r>
              <a:rPr lang="fr-FR" dirty="0" err="1" smtClean="0"/>
              <a:t>eXtensible</a:t>
            </a:r>
            <a:r>
              <a:rPr lang="fr-FR" dirty="0" smtClean="0"/>
              <a:t> </a:t>
            </a:r>
            <a:r>
              <a:rPr lang="fr-FR" dirty="0" err="1" smtClean="0"/>
              <a:t>Markup</a:t>
            </a:r>
            <a:r>
              <a:rPr lang="fr-FR" dirty="0" smtClean="0"/>
              <a:t> Langage</a:t>
            </a:r>
            <a:endParaRPr lang="fr-FR" dirty="0"/>
          </a:p>
        </p:txBody>
      </p:sp>
      <p:sp>
        <p:nvSpPr>
          <p:cNvPr id="3" name="Espace réservé du contenu 2"/>
          <p:cNvSpPr>
            <a:spLocks noGrp="1"/>
          </p:cNvSpPr>
          <p:nvPr>
            <p:ph sz="quarter" idx="1"/>
          </p:nvPr>
        </p:nvSpPr>
        <p:spPr>
          <a:xfrm>
            <a:off x="796835" y="1447799"/>
            <a:ext cx="10345782" cy="5057503"/>
          </a:xfrm>
        </p:spPr>
        <p:txBody>
          <a:bodyPr/>
          <a:lstStyle/>
          <a:p>
            <a:r>
              <a:rPr lang="fr-FR" dirty="0" smtClean="0"/>
              <a:t>XML est un langage de balisage, il utilise le même principe que celui de Html</a:t>
            </a:r>
          </a:p>
          <a:p>
            <a:r>
              <a:rPr lang="fr-FR" dirty="0" smtClean="0"/>
              <a:t>A la différence de HTML, avec XML les balises ne </a:t>
            </a:r>
            <a:r>
              <a:rPr lang="fr-FR" dirty="0" err="1" smtClean="0"/>
              <a:t>sontpas</a:t>
            </a:r>
            <a:r>
              <a:rPr lang="fr-FR" dirty="0" smtClean="0"/>
              <a:t> prédéfinies mais c’est plutôt à l’utilisateur de les créer lui-même</a:t>
            </a:r>
          </a:p>
          <a:p>
            <a:r>
              <a:rPr lang="fr-FR" dirty="0" smtClean="0"/>
              <a:t>XML est un format de données utilisé pour les </a:t>
            </a:r>
            <a:r>
              <a:rPr lang="fr-FR" dirty="0" err="1" smtClean="0"/>
              <a:t>echanges</a:t>
            </a:r>
            <a:r>
              <a:rPr lang="fr-FR" dirty="0" smtClean="0"/>
              <a:t> entre machines et applications</a:t>
            </a:r>
          </a:p>
          <a:p>
            <a:r>
              <a:rPr lang="fr-FR" dirty="0" smtClean="0"/>
              <a:t>Exemple d’un fichier ***.</a:t>
            </a:r>
            <a:r>
              <a:rPr lang="fr-FR" dirty="0" err="1" smtClean="0"/>
              <a:t>xml</a:t>
            </a:r>
            <a:r>
              <a:rPr lang="fr-FR" dirty="0" smtClean="0"/>
              <a:t> :</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XML : </a:t>
            </a:r>
            <a:r>
              <a:rPr lang="fr-FR" dirty="0" err="1" smtClean="0"/>
              <a:t>eXtensible</a:t>
            </a:r>
            <a:r>
              <a:rPr lang="fr-FR" dirty="0" smtClean="0"/>
              <a:t> </a:t>
            </a:r>
            <a:r>
              <a:rPr lang="fr-FR" dirty="0" err="1" smtClean="0"/>
              <a:t>Markup</a:t>
            </a:r>
            <a:r>
              <a:rPr lang="fr-FR" dirty="0" smtClean="0"/>
              <a:t> Langage</a:t>
            </a:r>
            <a:endParaRPr lang="fr-FR" dirty="0"/>
          </a:p>
        </p:txBody>
      </p:sp>
      <p:sp>
        <p:nvSpPr>
          <p:cNvPr id="3" name="Espace réservé du contenu 2"/>
          <p:cNvSpPr>
            <a:spLocks noGrp="1"/>
          </p:cNvSpPr>
          <p:nvPr>
            <p:ph sz="quarter" idx="1"/>
          </p:nvPr>
        </p:nvSpPr>
        <p:spPr>
          <a:xfrm>
            <a:off x="1031631" y="1447800"/>
            <a:ext cx="10081845" cy="4572000"/>
          </a:xfrm>
        </p:spPr>
        <p:txBody>
          <a:bodyPr>
            <a:normAutofit fontScale="92500" lnSpcReduction="10000"/>
          </a:bodyPr>
          <a:lstStyle/>
          <a:p>
            <a:pPr>
              <a:buNone/>
            </a:pPr>
            <a:r>
              <a:rPr lang="fr-FR" dirty="0" smtClean="0"/>
              <a:t>&lt;?</a:t>
            </a:r>
            <a:r>
              <a:rPr lang="fr-FR" dirty="0" err="1" smtClean="0"/>
              <a:t>xml</a:t>
            </a:r>
            <a:r>
              <a:rPr lang="fr-FR" dirty="0" smtClean="0"/>
              <a:t> version=’’1.0’’ ?&gt;</a:t>
            </a:r>
          </a:p>
          <a:p>
            <a:pPr>
              <a:buNone/>
            </a:pPr>
            <a:r>
              <a:rPr lang="fr-FR" dirty="0" smtClean="0"/>
              <a:t>&lt;</a:t>
            </a:r>
            <a:r>
              <a:rPr lang="fr-FR" dirty="0" err="1" smtClean="0"/>
              <a:t>bibliotheque</a:t>
            </a:r>
            <a:r>
              <a:rPr lang="fr-FR" dirty="0" smtClean="0"/>
              <a:t>&gt;</a:t>
            </a:r>
          </a:p>
          <a:p>
            <a:pPr>
              <a:buNone/>
            </a:pPr>
            <a:r>
              <a:rPr lang="fr-FR" dirty="0" smtClean="0"/>
              <a:t>	&lt;livre pages= ’’250’’ titre= ’’Les misérables’’&gt; </a:t>
            </a:r>
          </a:p>
          <a:p>
            <a:pPr>
              <a:buNone/>
            </a:pPr>
            <a:r>
              <a:rPr lang="fr-FR" dirty="0" smtClean="0"/>
              <a:t>		&lt;auteur&gt;Victor HUGO&lt;/auteur&gt;</a:t>
            </a:r>
          </a:p>
          <a:p>
            <a:pPr>
              <a:buNone/>
            </a:pPr>
            <a:r>
              <a:rPr lang="fr-FR" dirty="0" smtClean="0"/>
              <a:t>		&lt;</a:t>
            </a:r>
            <a:r>
              <a:rPr lang="fr-FR" dirty="0" err="1" smtClean="0"/>
              <a:t>isbn</a:t>
            </a:r>
            <a:r>
              <a:rPr lang="fr-FR" dirty="0" smtClean="0"/>
              <a:t>&gt;13966662&lt;/</a:t>
            </a:r>
            <a:r>
              <a:rPr lang="fr-FR" dirty="0" err="1" smtClean="0"/>
              <a:t>isbn</a:t>
            </a:r>
            <a:r>
              <a:rPr lang="fr-FR" dirty="0" smtClean="0"/>
              <a:t>&gt;</a:t>
            </a:r>
          </a:p>
          <a:p>
            <a:pPr>
              <a:buNone/>
            </a:pPr>
            <a:r>
              <a:rPr lang="fr-FR" dirty="0" smtClean="0"/>
              <a:t>	&lt;/livre&gt;</a:t>
            </a:r>
          </a:p>
          <a:p>
            <a:pPr>
              <a:buNone/>
            </a:pPr>
            <a:r>
              <a:rPr lang="fr-FR" dirty="0" smtClean="0"/>
              <a:t>	&lt;livre pages= ’’320’’ titre= ’’L’instant présent’’&gt; </a:t>
            </a:r>
          </a:p>
          <a:p>
            <a:pPr>
              <a:buNone/>
            </a:pPr>
            <a:r>
              <a:rPr lang="fr-FR" dirty="0" smtClean="0"/>
              <a:t>		&lt;auteur&gt;Guillaume MUSO&lt;/auteur&gt;</a:t>
            </a:r>
          </a:p>
          <a:p>
            <a:pPr>
              <a:buNone/>
            </a:pPr>
            <a:r>
              <a:rPr lang="fr-FR" dirty="0" smtClean="0"/>
              <a:t>		&lt;</a:t>
            </a:r>
            <a:r>
              <a:rPr lang="fr-FR" dirty="0" err="1" smtClean="0"/>
              <a:t>isbn</a:t>
            </a:r>
            <a:r>
              <a:rPr lang="fr-FR" dirty="0" smtClean="0"/>
              <a:t>&gt;12586662&lt;/</a:t>
            </a:r>
            <a:r>
              <a:rPr lang="fr-FR" dirty="0" err="1" smtClean="0"/>
              <a:t>isbn</a:t>
            </a:r>
            <a:r>
              <a:rPr lang="fr-FR" dirty="0" smtClean="0"/>
              <a:t>&gt;</a:t>
            </a:r>
          </a:p>
          <a:p>
            <a:pPr>
              <a:buNone/>
            </a:pPr>
            <a:r>
              <a:rPr lang="fr-FR" dirty="0" smtClean="0"/>
              <a:t>	&lt;/livre&gt;</a:t>
            </a:r>
          </a:p>
          <a:p>
            <a:pPr>
              <a:buNone/>
            </a:pPr>
            <a:r>
              <a:rPr lang="fr-FR" dirty="0" smtClean="0"/>
              <a:t>&lt;/</a:t>
            </a:r>
            <a:r>
              <a:rPr lang="fr-FR" dirty="0" err="1" smtClean="0"/>
              <a:t>bibliotheque</a:t>
            </a:r>
            <a:r>
              <a:rPr lang="fr-FR" dirty="0" smtClean="0"/>
              <a:t>&gt;</a:t>
            </a:r>
          </a:p>
          <a:p>
            <a:pPr>
              <a:buNone/>
            </a:pP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1078230"/>
          </a:xfrm>
        </p:spPr>
        <p:txBody>
          <a:bodyPr/>
          <a:lstStyle/>
          <a:p>
            <a:r>
              <a:rPr lang="fr-FR" altLang="en-US"/>
              <a:t>Le format JSON (JavaScript Object Notation)</a:t>
            </a:r>
          </a:p>
        </p:txBody>
      </p:sp>
      <p:sp>
        <p:nvSpPr>
          <p:cNvPr id="3" name="Content Placeholder 2"/>
          <p:cNvSpPr>
            <a:spLocks noGrp="1"/>
          </p:cNvSpPr>
          <p:nvPr>
            <p:ph sz="quarter" idx="1"/>
          </p:nvPr>
        </p:nvSpPr>
        <p:spPr>
          <a:xfrm>
            <a:off x="838200" y="1158240"/>
            <a:ext cx="10515600" cy="5019040"/>
          </a:xfrm>
        </p:spPr>
        <p:txBody>
          <a:bodyPr/>
          <a:lstStyle/>
          <a:p>
            <a:r>
              <a:rPr lang="fr-FR" altLang="en-US" dirty="0"/>
              <a:t>JSON est un format de représentation de données objets</a:t>
            </a:r>
          </a:p>
          <a:p>
            <a:r>
              <a:rPr lang="fr-FR" altLang="en-US" dirty="0"/>
              <a:t>Il utilise le principe de correspondances clé-valeur</a:t>
            </a:r>
          </a:p>
          <a:p>
            <a:r>
              <a:rPr lang="fr-FR" altLang="en-US" dirty="0"/>
              <a:t>Exemple d'un objet au format JSON en JS:</a:t>
            </a:r>
          </a:p>
          <a:p>
            <a:pPr marL="0" indent="0">
              <a:buNone/>
            </a:pPr>
            <a:r>
              <a:rPr lang="fr-FR" altLang="en-US" dirty="0"/>
              <a:t>	var personne = {</a:t>
            </a:r>
          </a:p>
          <a:p>
            <a:pPr marL="0" indent="0">
              <a:buNone/>
            </a:pPr>
            <a:r>
              <a:rPr lang="fr-FR" altLang="en-US" dirty="0"/>
              <a:t>		“</a:t>
            </a:r>
            <a:r>
              <a:rPr lang="fr-FR" altLang="en-US" dirty="0" err="1"/>
              <a:t>prenom</a:t>
            </a:r>
            <a:r>
              <a:rPr lang="fr-FR" altLang="en-US" dirty="0"/>
              <a:t>” : “David”,</a:t>
            </a:r>
          </a:p>
          <a:p>
            <a:pPr marL="0" indent="0">
              <a:buNone/>
            </a:pPr>
            <a:r>
              <a:rPr lang="fr-FR" altLang="en-US" dirty="0"/>
              <a:t>		“nom” : “DUPOND”,</a:t>
            </a:r>
          </a:p>
          <a:p>
            <a:pPr marL="0" indent="0">
              <a:buNone/>
            </a:pPr>
            <a:r>
              <a:rPr lang="fr-FR" altLang="en-US" dirty="0"/>
              <a:t>		“</a:t>
            </a:r>
            <a:r>
              <a:rPr lang="fr-FR" altLang="en-US" dirty="0" err="1"/>
              <a:t>hobies</a:t>
            </a:r>
            <a:r>
              <a:rPr lang="fr-FR" altLang="en-US" dirty="0"/>
              <a:t>” : [“Tennis”, “Natation”]</a:t>
            </a:r>
          </a:p>
          <a:p>
            <a:pPr marL="0" indent="0">
              <a:buNone/>
            </a:pPr>
            <a:r>
              <a:rPr lang="fr-FR" altLang="en-US" dirty="0"/>
              <a:t>	};</a:t>
            </a:r>
          </a:p>
          <a:p>
            <a:pPr marL="0" indent="0">
              <a:buNone/>
            </a:pPr>
            <a:r>
              <a:rPr lang="fr-FR" altLang="en-US" dirty="0"/>
              <a:t>	var </a:t>
            </a:r>
            <a:r>
              <a:rPr lang="fr-FR" altLang="en-US" dirty="0" err="1"/>
              <a:t>personneHobies</a:t>
            </a:r>
            <a:r>
              <a:rPr lang="fr-FR" altLang="en-US" dirty="0"/>
              <a:t> = </a:t>
            </a:r>
            <a:r>
              <a:rPr lang="fr-FR" altLang="en-US" dirty="0" err="1"/>
              <a:t>personne.hobies</a:t>
            </a:r>
            <a:r>
              <a:rPr lang="fr-FR" altLang="en-US" dirty="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a:t>Implémentation d'un appel Ajax en JS</a:t>
            </a:r>
          </a:p>
        </p:txBody>
      </p:sp>
      <p:graphicFrame>
        <p:nvGraphicFramePr>
          <p:cNvPr id="5" name="Content Placeholder 4"/>
          <p:cNvGraphicFramePr>
            <a:graphicFrameLocks/>
          </p:cNvGraphicFramePr>
          <p:nvPr>
            <p:ph sz="quarter" idx="1"/>
          </p:nvPr>
        </p:nvGraphicFramePr>
        <p:xfrm>
          <a:off x="901337" y="1658983"/>
          <a:ext cx="10398033" cy="4506686"/>
        </p:xfrm>
        <a:graphic>
          <a:graphicData uri="http://schemas.openxmlformats.org/presentationml/2006/ole">
            <p:oleObj spid="_x0000_s17409" name="Image bitmap" r:id="rId4" imgW="8809524" imgH="3486637" progId="PBrush">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3553</TotalTime>
  <Words>1010</Words>
  <Application>WPS Presentation</Application>
  <PresentationFormat>Personnalisé</PresentationFormat>
  <Paragraphs>126</Paragraphs>
  <Slides>17</Slides>
  <Notes>3</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17</vt:i4>
      </vt:variant>
    </vt:vector>
  </HeadingPairs>
  <TitlesOfParts>
    <vt:vector size="19" baseType="lpstr">
      <vt:lpstr>Capitaux</vt:lpstr>
      <vt:lpstr>Image bitmap</vt:lpstr>
      <vt:lpstr>Découverte de JQuery et AJAX</vt:lpstr>
      <vt:lpstr>JQuery</vt:lpstr>
      <vt:lpstr>JavaScript natif (vanilla) vs JQuery</vt:lpstr>
      <vt:lpstr>JavaScript natif (vanilla) vs JQuery</vt:lpstr>
      <vt:lpstr>AJAX : Asynchronous JavaScript And Xml</vt:lpstr>
      <vt:lpstr>XML : eXtensible Markup Langage</vt:lpstr>
      <vt:lpstr>XML : eXtensible Markup Langage</vt:lpstr>
      <vt:lpstr>Le format JSON (JavaScript Object Notation)</vt:lpstr>
      <vt:lpstr>Implémentation d'un appel Ajax en JS</vt:lpstr>
      <vt:lpstr>Implémentation d'un appel Ajax en JS</vt:lpstr>
      <vt:lpstr>Implémentation d'un appel Ajax en JS</vt:lpstr>
      <vt:lpstr>Implémentation d'un appel Ajax en JQuery</vt:lpstr>
      <vt:lpstr>Implémentation d'un appel Ajax en JQuery</vt:lpstr>
      <vt:lpstr>JQuery: utilisation de promise et deferred</vt:lpstr>
      <vt:lpstr>JQuery: utilisation de promises et deferred</vt:lpstr>
      <vt:lpstr>JQuery: utilisation de promises et deferred</vt:lpstr>
      <vt:lpstr>JQuery: utilisation de promises et deferred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Découverte de JQuery et AJAX</dc:title>
  <dc:creator>BENSARI</dc:creator>
  <cp:lastModifiedBy>BENSARI</cp:lastModifiedBy>
  <cp:revision>120</cp:revision>
  <dcterms:created xsi:type="dcterms:W3CDTF">2019-08-20T06:41:08Z</dcterms:created>
  <dcterms:modified xsi:type="dcterms:W3CDTF">2019-11-13T22:00:28Z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