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3" r:id="rId5"/>
    <p:sldId id="258" r:id="rId6"/>
    <p:sldId id="259" r:id="rId7"/>
    <p:sldId id="260" r:id="rId8"/>
    <p:sldId id="261" r:id="rId9"/>
    <p:sldId id="262"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70D07-665E-4A14-8388-001AFAFDB5F6}"/>
              </a:ext>
            </a:extLst>
          </p:cNvPr>
          <p:cNvSpPr>
            <a:spLocks noGrp="1"/>
          </p:cNvSpPr>
          <p:nvPr>
            <p:ph type="ctrTitle"/>
          </p:nvPr>
        </p:nvSpPr>
        <p:spPr/>
        <p:txBody>
          <a:bodyPr/>
          <a:lstStyle/>
          <a:p>
            <a:r>
              <a:rPr lang="es-ES" dirty="0" err="1"/>
              <a:t>Team</a:t>
            </a:r>
            <a:r>
              <a:rPr lang="es-ES" dirty="0"/>
              <a:t> </a:t>
            </a:r>
            <a:r>
              <a:rPr lang="es-ES" dirty="0" err="1"/>
              <a:t>fundation</a:t>
            </a:r>
            <a:r>
              <a:rPr lang="es-ES" dirty="0"/>
              <a:t> </a:t>
            </a:r>
            <a:r>
              <a:rPr lang="es-ES" dirty="0" err="1"/>
              <a:t>version</a:t>
            </a:r>
            <a:r>
              <a:rPr lang="es-ES" dirty="0"/>
              <a:t> control</a:t>
            </a:r>
          </a:p>
        </p:txBody>
      </p:sp>
      <p:sp>
        <p:nvSpPr>
          <p:cNvPr id="3" name="Subtítulo 2">
            <a:extLst>
              <a:ext uri="{FF2B5EF4-FFF2-40B4-BE49-F238E27FC236}">
                <a16:creationId xmlns:a16="http://schemas.microsoft.com/office/drawing/2014/main" id="{33654483-6431-4C45-AB8B-EB6FFCA8351D}"/>
              </a:ext>
            </a:extLst>
          </p:cNvPr>
          <p:cNvSpPr>
            <a:spLocks noGrp="1"/>
          </p:cNvSpPr>
          <p:nvPr>
            <p:ph type="subTitle" idx="1"/>
          </p:nvPr>
        </p:nvSpPr>
        <p:spPr/>
        <p:txBody>
          <a:bodyPr/>
          <a:lstStyle/>
          <a:p>
            <a:r>
              <a:rPr lang="es-ES" dirty="0"/>
              <a:t>Daniel </a:t>
            </a:r>
            <a:r>
              <a:rPr lang="es-ES" dirty="0" err="1"/>
              <a:t>Afonso</a:t>
            </a:r>
            <a:r>
              <a:rPr lang="es-ES" dirty="0"/>
              <a:t> Hernández</a:t>
            </a:r>
          </a:p>
          <a:p>
            <a:r>
              <a:rPr lang="es-ES" dirty="0"/>
              <a:t>Emiliano Montesdeoca del Puerto</a:t>
            </a:r>
          </a:p>
        </p:txBody>
      </p:sp>
    </p:spTree>
    <p:extLst>
      <p:ext uri="{BB962C8B-B14F-4D97-AF65-F5344CB8AC3E}">
        <p14:creationId xmlns:p14="http://schemas.microsoft.com/office/powerpoint/2010/main" val="2418805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2723-5CAE-419E-8A15-5D8D7589A874}"/>
              </a:ext>
            </a:extLst>
          </p:cNvPr>
          <p:cNvSpPr>
            <a:spLocks noGrp="1"/>
          </p:cNvSpPr>
          <p:nvPr>
            <p:ph type="title"/>
          </p:nvPr>
        </p:nvSpPr>
        <p:spPr>
          <a:xfrm>
            <a:off x="1371600" y="271955"/>
            <a:ext cx="9601200" cy="827690"/>
          </a:xfrm>
        </p:spPr>
        <p:txBody>
          <a:bodyPr/>
          <a:lstStyle/>
          <a:p>
            <a:r>
              <a:rPr lang="es-ES" dirty="0" err="1"/>
              <a:t>Team</a:t>
            </a:r>
            <a:r>
              <a:rPr lang="es-ES" dirty="0"/>
              <a:t> </a:t>
            </a:r>
            <a:r>
              <a:rPr lang="es-ES" dirty="0" err="1"/>
              <a:t>fundation</a:t>
            </a:r>
            <a:r>
              <a:rPr lang="es-ES" dirty="0"/>
              <a:t> </a:t>
            </a:r>
            <a:r>
              <a:rPr lang="es-ES" dirty="0" err="1"/>
              <a:t>version</a:t>
            </a:r>
            <a:r>
              <a:rPr lang="es-ES" dirty="0"/>
              <a:t> control (TFVC)</a:t>
            </a:r>
          </a:p>
        </p:txBody>
      </p:sp>
      <p:sp>
        <p:nvSpPr>
          <p:cNvPr id="3" name="Marcador de contenido 2">
            <a:extLst>
              <a:ext uri="{FF2B5EF4-FFF2-40B4-BE49-F238E27FC236}">
                <a16:creationId xmlns:a16="http://schemas.microsoft.com/office/drawing/2014/main" id="{3E177EC3-3749-4B3E-AB74-8F7D5DBEA2CB}"/>
              </a:ext>
            </a:extLst>
          </p:cNvPr>
          <p:cNvSpPr>
            <a:spLocks noGrp="1"/>
          </p:cNvSpPr>
          <p:nvPr>
            <p:ph idx="1"/>
          </p:nvPr>
        </p:nvSpPr>
        <p:spPr>
          <a:xfrm>
            <a:off x="1371600" y="1304886"/>
            <a:ext cx="9601200" cy="827690"/>
          </a:xfrm>
        </p:spPr>
        <p:txBody>
          <a:bodyPr/>
          <a:lstStyle/>
          <a:p>
            <a:r>
              <a:rPr lang="es-ES" dirty="0"/>
              <a:t>TFVC es un sistema de control de versiones centralizado que permite a los equipos almacenar cualquier tipo de artefacto dentro de su repositorio.</a:t>
            </a:r>
          </a:p>
        </p:txBody>
      </p:sp>
      <p:sp>
        <p:nvSpPr>
          <p:cNvPr id="4" name="CuadroTexto 3">
            <a:extLst>
              <a:ext uri="{FF2B5EF4-FFF2-40B4-BE49-F238E27FC236}">
                <a16:creationId xmlns:a16="http://schemas.microsoft.com/office/drawing/2014/main" id="{EDAFF469-16B1-40AE-9863-B0F3495F1555}"/>
              </a:ext>
            </a:extLst>
          </p:cNvPr>
          <p:cNvSpPr txBox="1"/>
          <p:nvPr/>
        </p:nvSpPr>
        <p:spPr>
          <a:xfrm>
            <a:off x="3274907" y="2252863"/>
            <a:ext cx="5642186" cy="369332"/>
          </a:xfrm>
          <a:prstGeom prst="rect">
            <a:avLst/>
          </a:prstGeom>
          <a:noFill/>
        </p:spPr>
        <p:txBody>
          <a:bodyPr wrap="none" rtlCol="0">
            <a:spAutoFit/>
          </a:bodyPr>
          <a:lstStyle/>
          <a:p>
            <a:r>
              <a:rPr lang="es-ES" dirty="0"/>
              <a:t>TFVC admite dos tipos diferentes de espacios de trabajo</a:t>
            </a:r>
          </a:p>
        </p:txBody>
      </p:sp>
      <p:sp>
        <p:nvSpPr>
          <p:cNvPr id="5" name="CuadroTexto 4">
            <a:extLst>
              <a:ext uri="{FF2B5EF4-FFF2-40B4-BE49-F238E27FC236}">
                <a16:creationId xmlns:a16="http://schemas.microsoft.com/office/drawing/2014/main" id="{C906492C-DFC7-4F63-BA09-F2A0041A3CFD}"/>
              </a:ext>
            </a:extLst>
          </p:cNvPr>
          <p:cNvSpPr txBox="1"/>
          <p:nvPr/>
        </p:nvSpPr>
        <p:spPr>
          <a:xfrm>
            <a:off x="2157032" y="3056889"/>
            <a:ext cx="3217099" cy="369332"/>
          </a:xfrm>
          <a:prstGeom prst="rect">
            <a:avLst/>
          </a:prstGeom>
          <a:noFill/>
        </p:spPr>
        <p:txBody>
          <a:bodyPr wrap="none" rtlCol="0">
            <a:spAutoFit/>
          </a:bodyPr>
          <a:lstStyle/>
          <a:p>
            <a:r>
              <a:rPr lang="es-ES" dirty="0"/>
              <a:t>Espacios de trabajo del servido</a:t>
            </a:r>
          </a:p>
        </p:txBody>
      </p:sp>
      <p:sp>
        <p:nvSpPr>
          <p:cNvPr id="6" name="CuadroTexto 5">
            <a:extLst>
              <a:ext uri="{FF2B5EF4-FFF2-40B4-BE49-F238E27FC236}">
                <a16:creationId xmlns:a16="http://schemas.microsoft.com/office/drawing/2014/main" id="{6F33F053-F5A3-4CA7-8E99-7D64FD2EC4AE}"/>
              </a:ext>
            </a:extLst>
          </p:cNvPr>
          <p:cNvSpPr txBox="1"/>
          <p:nvPr/>
        </p:nvSpPr>
        <p:spPr>
          <a:xfrm>
            <a:off x="7754763" y="3056889"/>
            <a:ext cx="2839239" cy="369332"/>
          </a:xfrm>
          <a:prstGeom prst="rect">
            <a:avLst/>
          </a:prstGeom>
          <a:noFill/>
        </p:spPr>
        <p:txBody>
          <a:bodyPr wrap="none" rtlCol="0">
            <a:spAutoFit/>
          </a:bodyPr>
          <a:lstStyle/>
          <a:p>
            <a:r>
              <a:rPr lang="es-ES" dirty="0"/>
              <a:t>Espacios de trabajo locales</a:t>
            </a:r>
          </a:p>
        </p:txBody>
      </p:sp>
      <p:sp>
        <p:nvSpPr>
          <p:cNvPr id="7" name="CuadroTexto 6">
            <a:extLst>
              <a:ext uri="{FF2B5EF4-FFF2-40B4-BE49-F238E27FC236}">
                <a16:creationId xmlns:a16="http://schemas.microsoft.com/office/drawing/2014/main" id="{53A99F9B-2A4E-463E-A25D-6BC909556F00}"/>
              </a:ext>
            </a:extLst>
          </p:cNvPr>
          <p:cNvSpPr txBox="1"/>
          <p:nvPr/>
        </p:nvSpPr>
        <p:spPr>
          <a:xfrm>
            <a:off x="2451785" y="4104947"/>
            <a:ext cx="2627585" cy="2308324"/>
          </a:xfrm>
          <a:prstGeom prst="rect">
            <a:avLst/>
          </a:prstGeom>
          <a:noFill/>
        </p:spPr>
        <p:txBody>
          <a:bodyPr wrap="square" rtlCol="0">
            <a:spAutoFit/>
          </a:bodyPr>
          <a:lstStyle/>
          <a:p>
            <a:r>
              <a:rPr lang="es-ES" dirty="0"/>
              <a:t>Las áreas de trabajo del servidor permiten a los desarrolladores bloquear los archivos para su extracción y notificar a otros desarrolladores que los archivos están siendo editados.</a:t>
            </a:r>
          </a:p>
        </p:txBody>
      </p:sp>
      <p:sp>
        <p:nvSpPr>
          <p:cNvPr id="8" name="CuadroTexto 7">
            <a:extLst>
              <a:ext uri="{FF2B5EF4-FFF2-40B4-BE49-F238E27FC236}">
                <a16:creationId xmlns:a16="http://schemas.microsoft.com/office/drawing/2014/main" id="{2FDF77AE-F524-4CC5-90A5-CDCB3CD85E1B}"/>
              </a:ext>
            </a:extLst>
          </p:cNvPr>
          <p:cNvSpPr txBox="1"/>
          <p:nvPr/>
        </p:nvSpPr>
        <p:spPr>
          <a:xfrm>
            <a:off x="7674998" y="4115457"/>
            <a:ext cx="2839239" cy="2031325"/>
          </a:xfrm>
          <a:prstGeom prst="rect">
            <a:avLst/>
          </a:prstGeom>
          <a:noFill/>
        </p:spPr>
        <p:txBody>
          <a:bodyPr wrap="square" rtlCol="0">
            <a:spAutoFit/>
          </a:bodyPr>
          <a:lstStyle/>
          <a:p>
            <a:r>
              <a:rPr lang="es-ES" dirty="0"/>
              <a:t>Siempre que los archivos estén en la máquina local del desarrollador, no importa si el servidor está conectado o no. Los conflictos se resuelven en el momento del </a:t>
            </a:r>
            <a:r>
              <a:rPr lang="es-ES" dirty="0" err="1"/>
              <a:t>check</a:t>
            </a:r>
            <a:r>
              <a:rPr lang="es-ES" dirty="0"/>
              <a:t>-in.</a:t>
            </a:r>
          </a:p>
        </p:txBody>
      </p:sp>
      <p:sp>
        <p:nvSpPr>
          <p:cNvPr id="12" name="Flecha: a la izquierda, derecha y arriba 11">
            <a:extLst>
              <a:ext uri="{FF2B5EF4-FFF2-40B4-BE49-F238E27FC236}">
                <a16:creationId xmlns:a16="http://schemas.microsoft.com/office/drawing/2014/main" id="{6E00519E-EE55-427F-A9B3-DB2527EA1C06}"/>
              </a:ext>
            </a:extLst>
          </p:cNvPr>
          <p:cNvSpPr/>
          <p:nvPr/>
        </p:nvSpPr>
        <p:spPr>
          <a:xfrm>
            <a:off x="5864772" y="2782306"/>
            <a:ext cx="1135118" cy="54916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hacia abajo 12">
            <a:extLst>
              <a:ext uri="{FF2B5EF4-FFF2-40B4-BE49-F238E27FC236}">
                <a16:creationId xmlns:a16="http://schemas.microsoft.com/office/drawing/2014/main" id="{04C66FF0-6D23-476D-B0E1-7BE3B10CDD8E}"/>
              </a:ext>
            </a:extLst>
          </p:cNvPr>
          <p:cNvSpPr/>
          <p:nvPr/>
        </p:nvSpPr>
        <p:spPr>
          <a:xfrm>
            <a:off x="8949634" y="3569671"/>
            <a:ext cx="289969"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hacia abajo 13">
            <a:extLst>
              <a:ext uri="{FF2B5EF4-FFF2-40B4-BE49-F238E27FC236}">
                <a16:creationId xmlns:a16="http://schemas.microsoft.com/office/drawing/2014/main" id="{009B845F-0719-4ABF-9951-2B1A2DB615C5}"/>
              </a:ext>
            </a:extLst>
          </p:cNvPr>
          <p:cNvSpPr/>
          <p:nvPr/>
        </p:nvSpPr>
        <p:spPr>
          <a:xfrm>
            <a:off x="3620594" y="3586173"/>
            <a:ext cx="289969"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1812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D341C-283E-4C40-97A5-E14B7AF925E4}"/>
              </a:ext>
            </a:extLst>
          </p:cNvPr>
          <p:cNvSpPr>
            <a:spLocks noGrp="1"/>
          </p:cNvSpPr>
          <p:nvPr>
            <p:ph type="title"/>
          </p:nvPr>
        </p:nvSpPr>
        <p:spPr/>
        <p:txBody>
          <a:bodyPr/>
          <a:lstStyle/>
          <a:p>
            <a:r>
              <a:rPr lang="es-ES" dirty="0"/>
              <a:t>Ventajas y desventajas</a:t>
            </a:r>
          </a:p>
        </p:txBody>
      </p:sp>
      <p:sp>
        <p:nvSpPr>
          <p:cNvPr id="3" name="Marcador de texto 2">
            <a:extLst>
              <a:ext uri="{FF2B5EF4-FFF2-40B4-BE49-F238E27FC236}">
                <a16:creationId xmlns:a16="http://schemas.microsoft.com/office/drawing/2014/main" id="{8AA7AE9E-A850-4552-B83B-4F52DC81440F}"/>
              </a:ext>
            </a:extLst>
          </p:cNvPr>
          <p:cNvSpPr>
            <a:spLocks noGrp="1"/>
          </p:cNvSpPr>
          <p:nvPr>
            <p:ph type="body" idx="1"/>
          </p:nvPr>
        </p:nvSpPr>
        <p:spPr/>
        <p:txBody>
          <a:bodyPr/>
          <a:lstStyle/>
          <a:p>
            <a:r>
              <a:rPr lang="es-ES" dirty="0"/>
              <a:t>De utilización de </a:t>
            </a:r>
            <a:r>
              <a:rPr lang="es-ES" dirty="0" err="1"/>
              <a:t>Team</a:t>
            </a:r>
            <a:r>
              <a:rPr lang="es-ES" dirty="0"/>
              <a:t> </a:t>
            </a:r>
            <a:r>
              <a:rPr lang="es-ES" dirty="0" err="1"/>
              <a:t>Fundation</a:t>
            </a:r>
            <a:r>
              <a:rPr lang="es-ES" dirty="0"/>
              <a:t> Server</a:t>
            </a:r>
          </a:p>
        </p:txBody>
      </p:sp>
    </p:spTree>
    <p:extLst>
      <p:ext uri="{BB962C8B-B14F-4D97-AF65-F5344CB8AC3E}">
        <p14:creationId xmlns:p14="http://schemas.microsoft.com/office/powerpoint/2010/main" val="225426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CD9F0E9-62B9-401A-8B3F-438DDA7EC184}"/>
              </a:ext>
            </a:extLst>
          </p:cNvPr>
          <p:cNvSpPr>
            <a:spLocks noGrp="1"/>
          </p:cNvSpPr>
          <p:nvPr>
            <p:ph type="body" idx="1"/>
          </p:nvPr>
        </p:nvSpPr>
        <p:spPr>
          <a:xfrm>
            <a:off x="1392621" y="206114"/>
            <a:ext cx="4443984" cy="823912"/>
          </a:xfrm>
        </p:spPr>
        <p:txBody>
          <a:bodyPr/>
          <a:lstStyle/>
          <a:p>
            <a:pPr algn="ctr"/>
            <a:r>
              <a:rPr lang="es-ES" sz="4000" dirty="0"/>
              <a:t>Ventajas</a:t>
            </a:r>
          </a:p>
        </p:txBody>
      </p:sp>
      <p:sp>
        <p:nvSpPr>
          <p:cNvPr id="4" name="Marcador de contenido 3">
            <a:extLst>
              <a:ext uri="{FF2B5EF4-FFF2-40B4-BE49-F238E27FC236}">
                <a16:creationId xmlns:a16="http://schemas.microsoft.com/office/drawing/2014/main" id="{90F935B3-EA93-4913-A8D7-482364AA9C36}"/>
              </a:ext>
            </a:extLst>
          </p:cNvPr>
          <p:cNvSpPr>
            <a:spLocks noGrp="1"/>
          </p:cNvSpPr>
          <p:nvPr>
            <p:ph sz="half" idx="2"/>
          </p:nvPr>
        </p:nvSpPr>
        <p:spPr>
          <a:xfrm>
            <a:off x="1392621" y="1392324"/>
            <a:ext cx="4443984" cy="5281745"/>
          </a:xfrm>
        </p:spPr>
        <p:txBody>
          <a:bodyPr>
            <a:normAutofit fontScale="92500" lnSpcReduction="20000"/>
          </a:bodyPr>
          <a:lstStyle/>
          <a:p>
            <a:r>
              <a:rPr lang="es-ES" dirty="0"/>
              <a:t>Un control de versiones de código fuente, en formato centralizado o distribuido con TFVC.</a:t>
            </a:r>
          </a:p>
          <a:p>
            <a:r>
              <a:rPr lang="es-ES" dirty="0"/>
              <a:t>Un servidor de integración continua (</a:t>
            </a:r>
            <a:r>
              <a:rPr lang="es-ES" dirty="0" err="1"/>
              <a:t>build</a:t>
            </a:r>
            <a:r>
              <a:rPr lang="es-ES" dirty="0"/>
              <a:t> server).</a:t>
            </a:r>
          </a:p>
          <a:p>
            <a:r>
              <a:rPr lang="es-ES" dirty="0"/>
              <a:t>Un registro de incidencias (Bug </a:t>
            </a:r>
            <a:r>
              <a:rPr lang="es-ES" dirty="0" err="1"/>
              <a:t>Tracker</a:t>
            </a:r>
            <a:r>
              <a:rPr lang="es-ES" dirty="0"/>
              <a:t>).</a:t>
            </a:r>
          </a:p>
          <a:p>
            <a:r>
              <a:rPr lang="es-ES" dirty="0"/>
              <a:t>Gestión de proyectos AGILE.</a:t>
            </a:r>
          </a:p>
          <a:p>
            <a:r>
              <a:rPr lang="es-ES" dirty="0"/>
              <a:t>Varios tableros Kanban para gestionar </a:t>
            </a:r>
            <a:r>
              <a:rPr lang="es-ES" dirty="0" err="1"/>
              <a:t>User</a:t>
            </a:r>
            <a:r>
              <a:rPr lang="es-ES" dirty="0"/>
              <a:t> </a:t>
            </a:r>
            <a:r>
              <a:rPr lang="es-ES" dirty="0" err="1"/>
              <a:t>Stories</a:t>
            </a:r>
            <a:r>
              <a:rPr lang="es-ES" dirty="0"/>
              <a:t> o </a:t>
            </a:r>
            <a:r>
              <a:rPr lang="es-ES" dirty="0" err="1"/>
              <a:t>PBIs</a:t>
            </a:r>
            <a:r>
              <a:rPr lang="es-ES" dirty="0"/>
              <a:t>, tareas, etc.</a:t>
            </a:r>
          </a:p>
          <a:p>
            <a:r>
              <a:rPr lang="es-ES" dirty="0"/>
              <a:t>Integración nativa con Microsoft Office.</a:t>
            </a:r>
          </a:p>
          <a:p>
            <a:r>
              <a:rPr lang="es-ES" dirty="0"/>
              <a:t>Gestión de pruebas y casos de pruebas automatizado.</a:t>
            </a:r>
          </a:p>
          <a:p>
            <a:r>
              <a:rPr lang="es-ES" dirty="0"/>
              <a:t>Integración con entornos no Microsoft como Eclipse, Cobol, etc.</a:t>
            </a:r>
          </a:p>
        </p:txBody>
      </p:sp>
      <p:sp>
        <p:nvSpPr>
          <p:cNvPr id="5" name="Marcador de texto 4">
            <a:extLst>
              <a:ext uri="{FF2B5EF4-FFF2-40B4-BE49-F238E27FC236}">
                <a16:creationId xmlns:a16="http://schemas.microsoft.com/office/drawing/2014/main" id="{30527AD8-E65E-44C2-8F63-58C75B9A1CD5}"/>
              </a:ext>
            </a:extLst>
          </p:cNvPr>
          <p:cNvSpPr>
            <a:spLocks noGrp="1"/>
          </p:cNvSpPr>
          <p:nvPr>
            <p:ph type="body" sz="quarter" idx="3"/>
          </p:nvPr>
        </p:nvSpPr>
        <p:spPr>
          <a:xfrm>
            <a:off x="6546035" y="206114"/>
            <a:ext cx="4443984" cy="823912"/>
          </a:xfrm>
        </p:spPr>
        <p:txBody>
          <a:bodyPr/>
          <a:lstStyle/>
          <a:p>
            <a:pPr algn="ctr"/>
            <a:r>
              <a:rPr lang="es-ES" sz="4000" dirty="0"/>
              <a:t>Desventajas</a:t>
            </a:r>
            <a:endParaRPr lang="es-ES" dirty="0"/>
          </a:p>
        </p:txBody>
      </p:sp>
      <p:sp>
        <p:nvSpPr>
          <p:cNvPr id="6" name="Marcador de contenido 5">
            <a:extLst>
              <a:ext uri="{FF2B5EF4-FFF2-40B4-BE49-F238E27FC236}">
                <a16:creationId xmlns:a16="http://schemas.microsoft.com/office/drawing/2014/main" id="{5B7CA42B-54E0-4105-997A-FC71A9CA5043}"/>
              </a:ext>
            </a:extLst>
          </p:cNvPr>
          <p:cNvSpPr>
            <a:spLocks noGrp="1"/>
          </p:cNvSpPr>
          <p:nvPr>
            <p:ph sz="quarter" idx="4"/>
          </p:nvPr>
        </p:nvSpPr>
        <p:spPr>
          <a:xfrm>
            <a:off x="6546035" y="1392324"/>
            <a:ext cx="4443984" cy="3957442"/>
          </a:xfrm>
        </p:spPr>
        <p:txBody>
          <a:bodyPr>
            <a:normAutofit fontScale="92500" lnSpcReduction="20000"/>
          </a:bodyPr>
          <a:lstStyle/>
          <a:p>
            <a:r>
              <a:rPr lang="es-ES" dirty="0"/>
              <a:t>No podrás crear y fusionar ramificaciones del proyecto principal de forma tan rápida como con, por ejemplo Git.</a:t>
            </a:r>
          </a:p>
          <a:p>
            <a:r>
              <a:rPr lang="es-ES" dirty="0"/>
              <a:t>No tendrás a tu disposición herramientas como </a:t>
            </a:r>
            <a:r>
              <a:rPr lang="es-ES" dirty="0" err="1"/>
              <a:t>Pull</a:t>
            </a:r>
            <a:r>
              <a:rPr lang="es-ES" dirty="0"/>
              <a:t> </a:t>
            </a:r>
            <a:r>
              <a:rPr lang="es-ES" dirty="0" err="1"/>
              <a:t>request</a:t>
            </a:r>
            <a:r>
              <a:rPr lang="es-ES" dirty="0"/>
              <a:t>.</a:t>
            </a:r>
          </a:p>
          <a:p>
            <a:r>
              <a:rPr lang="es-ES" dirty="0"/>
              <a:t>Habrán muchos conflictos cuando se unen las ramas.</a:t>
            </a:r>
          </a:p>
          <a:p>
            <a:r>
              <a:rPr lang="es-ES" dirty="0"/>
              <a:t>No tendréis la versatilidad de Git a la hora de obtener el código.</a:t>
            </a:r>
          </a:p>
          <a:p>
            <a:endParaRPr lang="es-ES" dirty="0"/>
          </a:p>
        </p:txBody>
      </p:sp>
      <p:pic>
        <p:nvPicPr>
          <p:cNvPr id="5124" name="Picture 4" descr="Image result for TFVC">
            <a:extLst>
              <a:ext uri="{FF2B5EF4-FFF2-40B4-BE49-F238E27FC236}">
                <a16:creationId xmlns:a16="http://schemas.microsoft.com/office/drawing/2014/main" id="{3B555292-BB63-4377-B536-B12270DFA5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23" t="33167" r="6967" b="30007"/>
          <a:stretch/>
        </p:blipFill>
        <p:spPr bwMode="auto">
          <a:xfrm>
            <a:off x="6546035" y="4645573"/>
            <a:ext cx="4519448" cy="111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9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87B11-D997-49F1-A206-649B88590506}"/>
              </a:ext>
            </a:extLst>
          </p:cNvPr>
          <p:cNvSpPr>
            <a:spLocks noGrp="1"/>
          </p:cNvSpPr>
          <p:nvPr>
            <p:ph type="title"/>
          </p:nvPr>
        </p:nvSpPr>
        <p:spPr/>
        <p:txBody>
          <a:bodyPr/>
          <a:lstStyle/>
          <a:p>
            <a:r>
              <a:rPr lang="es-ES" dirty="0"/>
              <a:t>Demo</a:t>
            </a:r>
            <a:endParaRPr lang="en-US" dirty="0"/>
          </a:p>
        </p:txBody>
      </p:sp>
      <p:sp>
        <p:nvSpPr>
          <p:cNvPr id="3" name="Marcador de texto 2">
            <a:extLst>
              <a:ext uri="{FF2B5EF4-FFF2-40B4-BE49-F238E27FC236}">
                <a16:creationId xmlns:a16="http://schemas.microsoft.com/office/drawing/2014/main" id="{F66E7D40-E330-4779-B686-92DACC591197}"/>
              </a:ext>
            </a:extLst>
          </p:cNvPr>
          <p:cNvSpPr>
            <a:spLocks noGrp="1"/>
          </p:cNvSpPr>
          <p:nvPr>
            <p:ph type="body" idx="1"/>
          </p:nvPr>
        </p:nvSpPr>
        <p:spPr/>
        <p:txBody>
          <a:bodyPr/>
          <a:lstStyle/>
          <a:p>
            <a:r>
              <a:rPr lang="es-ES" dirty="0"/>
              <a:t>Creación de un proyecto en Visual Studio, creación de repositorio y añadir código.</a:t>
            </a:r>
            <a:endParaRPr lang="en-US" dirty="0"/>
          </a:p>
        </p:txBody>
      </p:sp>
    </p:spTree>
    <p:extLst>
      <p:ext uri="{BB962C8B-B14F-4D97-AF65-F5344CB8AC3E}">
        <p14:creationId xmlns:p14="http://schemas.microsoft.com/office/powerpoint/2010/main" val="304459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02DF0-5CFF-4E14-B896-AE419B7D2E8C}"/>
              </a:ext>
            </a:extLst>
          </p:cNvPr>
          <p:cNvSpPr>
            <a:spLocks noGrp="1"/>
          </p:cNvSpPr>
          <p:nvPr>
            <p:ph type="title"/>
          </p:nvPr>
        </p:nvSpPr>
        <p:spPr/>
        <p:txBody>
          <a:bodyPr/>
          <a:lstStyle/>
          <a:p>
            <a:r>
              <a:rPr lang="es-ES" dirty="0"/>
              <a:t>Control de versiones</a:t>
            </a:r>
          </a:p>
        </p:txBody>
      </p:sp>
      <p:sp>
        <p:nvSpPr>
          <p:cNvPr id="3" name="Marcador de texto 2">
            <a:extLst>
              <a:ext uri="{FF2B5EF4-FFF2-40B4-BE49-F238E27FC236}">
                <a16:creationId xmlns:a16="http://schemas.microsoft.com/office/drawing/2014/main" id="{AD4A22BD-0CB2-48A6-9E5F-80F0F6599174}"/>
              </a:ext>
            </a:extLst>
          </p:cNvPr>
          <p:cNvSpPr>
            <a:spLocks noGrp="1"/>
          </p:cNvSpPr>
          <p:nvPr>
            <p:ph type="body" idx="1"/>
          </p:nvPr>
        </p:nvSpPr>
        <p:spPr/>
        <p:txBody>
          <a:bodyPr/>
          <a:lstStyle/>
          <a:p>
            <a:r>
              <a:rPr lang="es-ES" dirty="0"/>
              <a:t>¿Qué es?</a:t>
            </a:r>
          </a:p>
        </p:txBody>
      </p:sp>
    </p:spTree>
    <p:extLst>
      <p:ext uri="{BB962C8B-B14F-4D97-AF65-F5344CB8AC3E}">
        <p14:creationId xmlns:p14="http://schemas.microsoft.com/office/powerpoint/2010/main" val="353462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1A187-FD0F-403E-84AD-1600B54658A6}"/>
              </a:ext>
            </a:extLst>
          </p:cNvPr>
          <p:cNvSpPr>
            <a:spLocks noGrp="1"/>
          </p:cNvSpPr>
          <p:nvPr>
            <p:ph type="title"/>
          </p:nvPr>
        </p:nvSpPr>
        <p:spPr/>
        <p:txBody>
          <a:bodyPr/>
          <a:lstStyle/>
          <a:p>
            <a:pPr algn="ctr"/>
            <a:r>
              <a:rPr lang="es-ES" dirty="0"/>
              <a:t>Control de versiones</a:t>
            </a:r>
          </a:p>
        </p:txBody>
      </p:sp>
      <p:sp>
        <p:nvSpPr>
          <p:cNvPr id="3" name="Marcador de contenido 2">
            <a:extLst>
              <a:ext uri="{FF2B5EF4-FFF2-40B4-BE49-F238E27FC236}">
                <a16:creationId xmlns:a16="http://schemas.microsoft.com/office/drawing/2014/main" id="{279A8EA6-58A3-43D9-9152-7AA8478069BA}"/>
              </a:ext>
            </a:extLst>
          </p:cNvPr>
          <p:cNvSpPr>
            <a:spLocks noGrp="1"/>
          </p:cNvSpPr>
          <p:nvPr>
            <p:ph idx="1"/>
          </p:nvPr>
        </p:nvSpPr>
        <p:spPr>
          <a:xfrm>
            <a:off x="1295400" y="1881245"/>
            <a:ext cx="4318438" cy="3849521"/>
          </a:xfrm>
        </p:spPr>
        <p:txBody>
          <a:bodyPr>
            <a:normAutofit/>
          </a:bodyPr>
          <a:lstStyle/>
          <a:p>
            <a:r>
              <a:rPr lang="es-ES" sz="2400" dirty="0"/>
              <a:t>El control de versiones es un sistema que registra los cambios realizados sobre un archivo o conjunto de archivos a lo largo del tiempo, de modo que puedas recuperar versiones específicas más adelante.</a:t>
            </a:r>
          </a:p>
        </p:txBody>
      </p:sp>
      <p:pic>
        <p:nvPicPr>
          <p:cNvPr id="2052" name="Picture 4" descr="Related image">
            <a:extLst>
              <a:ext uri="{FF2B5EF4-FFF2-40B4-BE49-F238E27FC236}">
                <a16:creationId xmlns:a16="http://schemas.microsoft.com/office/drawing/2014/main" id="{73D279E3-95FE-488A-9A29-AA03B4F8B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81244"/>
            <a:ext cx="5358962" cy="384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13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4370E-1C80-4DC7-BE29-8C2D95ECB588}"/>
              </a:ext>
            </a:extLst>
          </p:cNvPr>
          <p:cNvSpPr>
            <a:spLocks noGrp="1"/>
          </p:cNvSpPr>
          <p:nvPr>
            <p:ph type="title"/>
          </p:nvPr>
        </p:nvSpPr>
        <p:spPr/>
        <p:txBody>
          <a:bodyPr/>
          <a:lstStyle/>
          <a:p>
            <a:r>
              <a:rPr lang="es-ES" dirty="0" err="1"/>
              <a:t>Team</a:t>
            </a:r>
            <a:r>
              <a:rPr lang="es-ES" dirty="0"/>
              <a:t> </a:t>
            </a:r>
            <a:r>
              <a:rPr lang="es-ES" dirty="0" err="1"/>
              <a:t>fundation</a:t>
            </a:r>
            <a:r>
              <a:rPr lang="es-ES" dirty="0"/>
              <a:t> server</a:t>
            </a:r>
          </a:p>
        </p:txBody>
      </p:sp>
      <p:sp>
        <p:nvSpPr>
          <p:cNvPr id="3" name="Marcador de texto 2">
            <a:extLst>
              <a:ext uri="{FF2B5EF4-FFF2-40B4-BE49-F238E27FC236}">
                <a16:creationId xmlns:a16="http://schemas.microsoft.com/office/drawing/2014/main" id="{C8111EBC-86ED-4A1A-A8CC-C34A99B78212}"/>
              </a:ext>
            </a:extLst>
          </p:cNvPr>
          <p:cNvSpPr>
            <a:spLocks noGrp="1"/>
          </p:cNvSpPr>
          <p:nvPr>
            <p:ph type="body" idx="1"/>
          </p:nvPr>
        </p:nvSpPr>
        <p:spPr/>
        <p:txBody>
          <a:bodyPr/>
          <a:lstStyle/>
          <a:p>
            <a:r>
              <a:rPr lang="es-ES" dirty="0"/>
              <a:t>Herramientas de desarrollo de software</a:t>
            </a:r>
          </a:p>
        </p:txBody>
      </p:sp>
    </p:spTree>
    <p:extLst>
      <p:ext uri="{BB962C8B-B14F-4D97-AF65-F5344CB8AC3E}">
        <p14:creationId xmlns:p14="http://schemas.microsoft.com/office/powerpoint/2010/main" val="318861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3F1BD-4760-4244-9AC0-532DB1500F16}"/>
              </a:ext>
            </a:extLst>
          </p:cNvPr>
          <p:cNvSpPr>
            <a:spLocks noGrp="1"/>
          </p:cNvSpPr>
          <p:nvPr>
            <p:ph type="title"/>
          </p:nvPr>
        </p:nvSpPr>
        <p:spPr>
          <a:xfrm>
            <a:off x="723900" y="299546"/>
            <a:ext cx="3855720" cy="2157884"/>
          </a:xfrm>
        </p:spPr>
        <p:txBody>
          <a:bodyPr/>
          <a:lstStyle/>
          <a:p>
            <a:r>
              <a:rPr lang="es-ES" dirty="0" err="1"/>
              <a:t>Team</a:t>
            </a:r>
            <a:r>
              <a:rPr lang="es-ES" dirty="0"/>
              <a:t> </a:t>
            </a:r>
            <a:r>
              <a:rPr lang="es-ES" dirty="0" err="1"/>
              <a:t>Fundation</a:t>
            </a:r>
            <a:r>
              <a:rPr lang="es-ES" dirty="0"/>
              <a:t> Server</a:t>
            </a:r>
          </a:p>
        </p:txBody>
      </p:sp>
      <p:sp>
        <p:nvSpPr>
          <p:cNvPr id="4" name="Marcador de texto 3">
            <a:extLst>
              <a:ext uri="{FF2B5EF4-FFF2-40B4-BE49-F238E27FC236}">
                <a16:creationId xmlns:a16="http://schemas.microsoft.com/office/drawing/2014/main" id="{0EC6A11D-99ED-4921-B9DE-9ABD13F5C1D9}"/>
              </a:ext>
            </a:extLst>
          </p:cNvPr>
          <p:cNvSpPr>
            <a:spLocks noGrp="1"/>
          </p:cNvSpPr>
          <p:nvPr>
            <p:ph type="body" sz="half" idx="2"/>
          </p:nvPr>
        </p:nvSpPr>
        <p:spPr>
          <a:xfrm>
            <a:off x="723900" y="2549515"/>
            <a:ext cx="3855720" cy="3702111"/>
          </a:xfrm>
        </p:spPr>
        <p:txBody>
          <a:bodyPr>
            <a:normAutofit lnSpcReduction="10000"/>
          </a:bodyPr>
          <a:lstStyle/>
          <a:p>
            <a:r>
              <a:rPr lang="es-ES" sz="2000" dirty="0" err="1"/>
              <a:t>Team</a:t>
            </a:r>
            <a:r>
              <a:rPr lang="es-ES" sz="2000" dirty="0"/>
              <a:t> </a:t>
            </a:r>
            <a:r>
              <a:rPr lang="es-ES" sz="2000" dirty="0" err="1"/>
              <a:t>Foundation</a:t>
            </a:r>
            <a:r>
              <a:rPr lang="es-ES" sz="2000" dirty="0"/>
              <a:t> Server proporciona un conjunto de herramientas de desarrollo de software de colaboración que se integran con su editor o IDE existente, lo que permite a su equipo interdisciplinario trabajar de manera eficiente en proyectos de software de todos los tamaños.</a:t>
            </a:r>
            <a:endParaRPr lang="en-US" sz="2000" dirty="0"/>
          </a:p>
          <a:p>
            <a:endParaRPr lang="es-ES" dirty="0"/>
          </a:p>
        </p:txBody>
      </p:sp>
      <p:pic>
        <p:nvPicPr>
          <p:cNvPr id="5" name="Marcador de contenido 4" descr="Team Foundation Server">
            <a:extLst>
              <a:ext uri="{FF2B5EF4-FFF2-40B4-BE49-F238E27FC236}">
                <a16:creationId xmlns:a16="http://schemas.microsoft.com/office/drawing/2014/main" id="{D311B84A-E1E4-45EA-A995-BA17949044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1839371"/>
            <a:ext cx="5211762" cy="2868108"/>
          </a:xfrm>
          <a:prstGeom prst="rect">
            <a:avLst/>
          </a:prstGeom>
          <a:noFill/>
          <a:ln>
            <a:noFill/>
          </a:ln>
        </p:spPr>
      </p:pic>
    </p:spTree>
    <p:extLst>
      <p:ext uri="{BB962C8B-B14F-4D97-AF65-F5344CB8AC3E}">
        <p14:creationId xmlns:p14="http://schemas.microsoft.com/office/powerpoint/2010/main" val="389521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DEBA4-A017-433F-97EE-B6A91A8B5423}"/>
              </a:ext>
            </a:extLst>
          </p:cNvPr>
          <p:cNvSpPr>
            <a:spLocks noGrp="1"/>
          </p:cNvSpPr>
          <p:nvPr>
            <p:ph type="title"/>
          </p:nvPr>
        </p:nvSpPr>
        <p:spPr/>
        <p:txBody>
          <a:bodyPr/>
          <a:lstStyle/>
          <a:p>
            <a:r>
              <a:rPr lang="es-ES" dirty="0"/>
              <a:t>Control de versiones</a:t>
            </a:r>
          </a:p>
        </p:txBody>
      </p:sp>
      <p:sp>
        <p:nvSpPr>
          <p:cNvPr id="4" name="Marcador de texto 3">
            <a:extLst>
              <a:ext uri="{FF2B5EF4-FFF2-40B4-BE49-F238E27FC236}">
                <a16:creationId xmlns:a16="http://schemas.microsoft.com/office/drawing/2014/main" id="{3A75742C-CD53-4D0B-9539-213FF79A67ED}"/>
              </a:ext>
            </a:extLst>
          </p:cNvPr>
          <p:cNvSpPr>
            <a:spLocks noGrp="1"/>
          </p:cNvSpPr>
          <p:nvPr>
            <p:ph type="body" sz="half" idx="2"/>
          </p:nvPr>
        </p:nvSpPr>
        <p:spPr>
          <a:xfrm>
            <a:off x="723900" y="2362357"/>
            <a:ext cx="3855720" cy="4069973"/>
          </a:xfrm>
        </p:spPr>
        <p:txBody>
          <a:bodyPr>
            <a:normAutofit lnSpcReduction="10000"/>
          </a:bodyPr>
          <a:lstStyle/>
          <a:p>
            <a:r>
              <a:rPr lang="es-ES" sz="1900" dirty="0"/>
              <a:t>Almacene y colabore en códigos con repositorios privados ilimitados. Use GIT para realizar un control distribuido de las versiones o el control de versiones de </a:t>
            </a:r>
            <a:r>
              <a:rPr lang="es-ES" sz="1900" dirty="0" err="1"/>
              <a:t>Team</a:t>
            </a:r>
            <a:r>
              <a:rPr lang="es-ES" sz="1900" dirty="0"/>
              <a:t> </a:t>
            </a:r>
            <a:r>
              <a:rPr lang="es-ES" sz="1900" dirty="0" err="1"/>
              <a:t>Foundation</a:t>
            </a:r>
            <a:r>
              <a:rPr lang="es-ES" sz="1900" dirty="0"/>
              <a:t> (TFVC) para controlar las versiones de forma centralizada. Colabore en código fácilmente con solicitudes de incorporación de cambios y revisiones del código. Administre permisos y directivas para proteger sus repositorios.</a:t>
            </a:r>
            <a:endParaRPr lang="en-US" sz="1900" dirty="0"/>
          </a:p>
          <a:p>
            <a:endParaRPr lang="es-ES" dirty="0"/>
          </a:p>
        </p:txBody>
      </p:sp>
      <p:pic>
        <p:nvPicPr>
          <p:cNvPr id="5" name="Marcador de contenido 4" descr="Version control">
            <a:extLst>
              <a:ext uri="{FF2B5EF4-FFF2-40B4-BE49-F238E27FC236}">
                <a16:creationId xmlns:a16="http://schemas.microsoft.com/office/drawing/2014/main" id="{9937F100-A224-409B-AAD6-19A8A756475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2154069"/>
            <a:ext cx="5211762" cy="2238711"/>
          </a:xfrm>
          <a:prstGeom prst="rect">
            <a:avLst/>
          </a:prstGeom>
          <a:noFill/>
          <a:ln>
            <a:noFill/>
          </a:ln>
        </p:spPr>
      </p:pic>
    </p:spTree>
    <p:extLst>
      <p:ext uri="{BB962C8B-B14F-4D97-AF65-F5344CB8AC3E}">
        <p14:creationId xmlns:p14="http://schemas.microsoft.com/office/powerpoint/2010/main" val="301626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B0DE5-C2DF-48C0-B26D-34C7B584B5EE}"/>
              </a:ext>
            </a:extLst>
          </p:cNvPr>
          <p:cNvSpPr>
            <a:spLocks noGrp="1"/>
          </p:cNvSpPr>
          <p:nvPr>
            <p:ph type="title"/>
          </p:nvPr>
        </p:nvSpPr>
        <p:spPr>
          <a:xfrm>
            <a:off x="723900" y="454572"/>
            <a:ext cx="3855720" cy="1416269"/>
          </a:xfrm>
        </p:spPr>
        <p:txBody>
          <a:bodyPr/>
          <a:lstStyle/>
          <a:p>
            <a:r>
              <a:rPr lang="es-ES" sz="3600" dirty="0"/>
              <a:t>Herramientas para equipos Agile</a:t>
            </a:r>
          </a:p>
        </p:txBody>
      </p:sp>
      <p:sp>
        <p:nvSpPr>
          <p:cNvPr id="4" name="Marcador de texto 3">
            <a:extLst>
              <a:ext uri="{FF2B5EF4-FFF2-40B4-BE49-F238E27FC236}">
                <a16:creationId xmlns:a16="http://schemas.microsoft.com/office/drawing/2014/main" id="{629AADF0-CDBC-4116-AAC3-D24C2F287776}"/>
              </a:ext>
            </a:extLst>
          </p:cNvPr>
          <p:cNvSpPr>
            <a:spLocks noGrp="1"/>
          </p:cNvSpPr>
          <p:nvPr>
            <p:ph type="body" sz="half" idx="2"/>
          </p:nvPr>
        </p:nvSpPr>
        <p:spPr>
          <a:xfrm>
            <a:off x="723900" y="1840445"/>
            <a:ext cx="3855720" cy="4331755"/>
          </a:xfrm>
        </p:spPr>
        <p:txBody>
          <a:bodyPr>
            <a:normAutofit/>
          </a:bodyPr>
          <a:lstStyle/>
          <a:p>
            <a:r>
              <a:rPr lang="es-ES" sz="1800" dirty="0"/>
              <a:t>Habilite sus procesos de Agile personalizados. Capture, priorice y realice un seguimiento del trabajo con trabajos pendientes y paneles </a:t>
            </a:r>
            <a:r>
              <a:rPr lang="es-ES" sz="1800" dirty="0" err="1"/>
              <a:t>kanban</a:t>
            </a:r>
            <a:r>
              <a:rPr lang="es-ES" sz="1800" dirty="0"/>
              <a:t> personalizables. Garantice la transparencia y la rastreabilidad con elementos de trabajo vinculados directamente al código y las compilaciones. Personalice paneles completos para facilitar la generación de informes.</a:t>
            </a:r>
          </a:p>
        </p:txBody>
      </p:sp>
      <p:pic>
        <p:nvPicPr>
          <p:cNvPr id="3076" name="Picture 4" descr="Agile">
            <a:extLst>
              <a:ext uri="{FF2B5EF4-FFF2-40B4-BE49-F238E27FC236}">
                <a16:creationId xmlns:a16="http://schemas.microsoft.com/office/drawing/2014/main" id="{75890C60-7216-4161-A4E1-217F73C1DC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2281558"/>
            <a:ext cx="5211762" cy="198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1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8BE99-CF96-4DD8-BDE0-7F4AE4475D79}"/>
              </a:ext>
            </a:extLst>
          </p:cNvPr>
          <p:cNvSpPr>
            <a:spLocks noGrp="1"/>
          </p:cNvSpPr>
          <p:nvPr>
            <p:ph type="title"/>
          </p:nvPr>
        </p:nvSpPr>
        <p:spPr>
          <a:xfrm>
            <a:off x="723900" y="329583"/>
            <a:ext cx="3855720" cy="1510862"/>
          </a:xfrm>
        </p:spPr>
        <p:txBody>
          <a:bodyPr/>
          <a:lstStyle/>
          <a:p>
            <a:r>
              <a:rPr lang="es-ES" dirty="0"/>
              <a:t>Integración continua</a:t>
            </a:r>
          </a:p>
        </p:txBody>
      </p:sp>
      <p:sp>
        <p:nvSpPr>
          <p:cNvPr id="4" name="Marcador de texto 3">
            <a:extLst>
              <a:ext uri="{FF2B5EF4-FFF2-40B4-BE49-F238E27FC236}">
                <a16:creationId xmlns:a16="http://schemas.microsoft.com/office/drawing/2014/main" id="{A43D8786-2F70-41A0-A07D-CF3B77BC0670}"/>
              </a:ext>
            </a:extLst>
          </p:cNvPr>
          <p:cNvSpPr>
            <a:spLocks noGrp="1"/>
          </p:cNvSpPr>
          <p:nvPr>
            <p:ph type="body" sz="half" idx="2"/>
          </p:nvPr>
        </p:nvSpPr>
        <p:spPr>
          <a:xfrm>
            <a:off x="723900" y="1954924"/>
            <a:ext cx="3855720" cy="3912476"/>
          </a:xfrm>
        </p:spPr>
        <p:txBody>
          <a:bodyPr>
            <a:normAutofit/>
          </a:bodyPr>
          <a:lstStyle/>
          <a:p>
            <a:r>
              <a:rPr lang="es-ES" sz="1800" dirty="0"/>
              <a:t>Anticipe problemas de calidad con las compilaciones de integración continua (CI). Automatice todas sus implementaciones y realice su seguimiento con la administración de versiones. Mantenga el nivel de calidad con nuestro amplio conjunto de herramientas de pruebas. Acelere las entregas con la administración de paquetes por medio de la reutilización de código y módulos.</a:t>
            </a:r>
          </a:p>
        </p:txBody>
      </p:sp>
      <p:pic>
        <p:nvPicPr>
          <p:cNvPr id="4098" name="Picture 2" descr="Continuous integration">
            <a:extLst>
              <a:ext uri="{FF2B5EF4-FFF2-40B4-BE49-F238E27FC236}">
                <a16:creationId xmlns:a16="http://schemas.microsoft.com/office/drawing/2014/main" id="{11F134AA-880C-48BC-8AC4-69BD4D141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1840445"/>
            <a:ext cx="5211762" cy="286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1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6C32B-840C-4FE8-B18C-5B3F06CC567C}"/>
              </a:ext>
            </a:extLst>
          </p:cNvPr>
          <p:cNvSpPr>
            <a:spLocks noGrp="1"/>
          </p:cNvSpPr>
          <p:nvPr>
            <p:ph type="title"/>
          </p:nvPr>
        </p:nvSpPr>
        <p:spPr/>
        <p:txBody>
          <a:bodyPr/>
          <a:lstStyle/>
          <a:p>
            <a:r>
              <a:rPr lang="es-ES" dirty="0" err="1"/>
              <a:t>Team</a:t>
            </a:r>
            <a:r>
              <a:rPr lang="es-ES" dirty="0"/>
              <a:t> </a:t>
            </a:r>
            <a:r>
              <a:rPr lang="es-ES" dirty="0" err="1"/>
              <a:t>fundation</a:t>
            </a:r>
            <a:r>
              <a:rPr lang="es-ES" dirty="0"/>
              <a:t> versión control</a:t>
            </a:r>
          </a:p>
        </p:txBody>
      </p:sp>
      <p:sp>
        <p:nvSpPr>
          <p:cNvPr id="3" name="Marcador de texto 2">
            <a:extLst>
              <a:ext uri="{FF2B5EF4-FFF2-40B4-BE49-F238E27FC236}">
                <a16:creationId xmlns:a16="http://schemas.microsoft.com/office/drawing/2014/main" id="{043220D4-4DC7-4EBB-A0D6-759FC935D999}"/>
              </a:ext>
            </a:extLst>
          </p:cNvPr>
          <p:cNvSpPr>
            <a:spLocks noGrp="1"/>
          </p:cNvSpPr>
          <p:nvPr>
            <p:ph type="body" idx="1"/>
          </p:nvPr>
        </p:nvSpPr>
        <p:spPr/>
        <p:txBody>
          <a:bodyPr/>
          <a:lstStyle/>
          <a:p>
            <a:r>
              <a:rPr lang="es-ES" dirty="0"/>
              <a:t>La competencia de Git propuesta por Microsoft </a:t>
            </a:r>
            <a:r>
              <a:rPr lang="es-ES" dirty="0" err="1"/>
              <a:t>Team</a:t>
            </a:r>
            <a:r>
              <a:rPr lang="es-ES" dirty="0"/>
              <a:t> </a:t>
            </a:r>
            <a:r>
              <a:rPr lang="es-ES" dirty="0" err="1"/>
              <a:t>Fundation</a:t>
            </a:r>
            <a:r>
              <a:rPr lang="es-ES" dirty="0"/>
              <a:t> Server</a:t>
            </a:r>
          </a:p>
        </p:txBody>
      </p:sp>
    </p:spTree>
    <p:extLst>
      <p:ext uri="{BB962C8B-B14F-4D97-AF65-F5344CB8AC3E}">
        <p14:creationId xmlns:p14="http://schemas.microsoft.com/office/powerpoint/2010/main" val="6349713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26</TotalTime>
  <Words>576</Words>
  <Application>Microsoft Office PowerPoint</Application>
  <PresentationFormat>Panorámica</PresentationFormat>
  <Paragraphs>44</Paragraphs>
  <Slides>13</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Franklin Gothic Book</vt:lpstr>
      <vt:lpstr>Crop</vt:lpstr>
      <vt:lpstr>Team fundation version control</vt:lpstr>
      <vt:lpstr>Control de versiones</vt:lpstr>
      <vt:lpstr>Control de versiones</vt:lpstr>
      <vt:lpstr>Team fundation server</vt:lpstr>
      <vt:lpstr>Team Fundation Server</vt:lpstr>
      <vt:lpstr>Control de versiones</vt:lpstr>
      <vt:lpstr>Herramientas para equipos Agile</vt:lpstr>
      <vt:lpstr>Integración continua</vt:lpstr>
      <vt:lpstr>Team fundation versión control</vt:lpstr>
      <vt:lpstr>Team fundation version control (TFVC)</vt:lpstr>
      <vt:lpstr>Ventajas y desventajas</vt:lpstr>
      <vt:lpstr>Presentación de PowerPoint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fundation version control</dc:title>
  <dc:creator>Emiliano Montesdeoca del Puerto</dc:creator>
  <cp:lastModifiedBy>Emiliano Montesdeoca del Puerto</cp:lastModifiedBy>
  <cp:revision>7</cp:revision>
  <dcterms:created xsi:type="dcterms:W3CDTF">2018-01-12T13:31:28Z</dcterms:created>
  <dcterms:modified xsi:type="dcterms:W3CDTF">2018-01-15T15:52:00Z</dcterms:modified>
</cp:coreProperties>
</file>