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78" r:id="rId3"/>
    <p:sldId id="256" r:id="rId4"/>
    <p:sldId id="266" r:id="rId5"/>
    <p:sldId id="262" r:id="rId6"/>
    <p:sldId id="273" r:id="rId7"/>
    <p:sldId id="263" r:id="rId8"/>
    <p:sldId id="276" r:id="rId9"/>
    <p:sldId id="277" r:id="rId10"/>
    <p:sldId id="268" r:id="rId11"/>
    <p:sldId id="269" r:id="rId12"/>
    <p:sldId id="270" r:id="rId13"/>
    <p:sldId id="271" r:id="rId14"/>
    <p:sldId id="272" r:id="rId15"/>
    <p:sldId id="275" r:id="rId16"/>
    <p:sldId id="264" r:id="rId17"/>
    <p:sldId id="265" r:id="rId18"/>
    <p:sldId id="279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97A"/>
    <a:srgbClr val="D90D0E"/>
    <a:srgbClr val="4FB5A4"/>
    <a:srgbClr val="188072"/>
    <a:srgbClr val="FD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0053" autoAdjust="0"/>
  </p:normalViewPr>
  <p:slideViewPr>
    <p:cSldViewPr snapToGrid="0">
      <p:cViewPr>
        <p:scale>
          <a:sx n="83" d="100"/>
          <a:sy n="83" d="100"/>
        </p:scale>
        <p:origin x="46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19C7E-9F49-4FD8-BF2A-050B7E27EDB1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8BE44-D30E-4F1D-9866-B5A55CDF5C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060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8BE44-D30E-4F1D-9866-B5A55CDF5CA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33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8BE44-D30E-4F1D-9866-B5A55CDF5CA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413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Instruction for Speaker: Kamil Nowinski Only</a:t>
            </a:r>
            <a:endParaRPr lang="bg-BG" b="1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This slide is intended </a:t>
            </a:r>
            <a:r>
              <a:rPr lang="en-GB" b="1" dirty="0"/>
              <a:t>exclusively for Kamil Nowinski</a:t>
            </a:r>
            <a:r>
              <a:rPr lang="en-GB" dirty="0"/>
              <a:t>, following the session </a:t>
            </a:r>
            <a:r>
              <a:rPr lang="en-GB" b="1" dirty="0"/>
              <a:t>"Microsoft Fabric Real-Time Intelligence for Data Engineers."</a:t>
            </a:r>
            <a:endParaRPr lang="en-GB" dirty="0"/>
          </a:p>
          <a:p>
            <a:pPr>
              <a:buNone/>
            </a:pPr>
            <a:r>
              <a:rPr lang="en-GB" dirty="0"/>
              <a:t>After the session, there will be a </a:t>
            </a:r>
            <a:r>
              <a:rPr lang="en-GB" b="1" dirty="0"/>
              <a:t>coffee break</a:t>
            </a:r>
            <a:r>
              <a:rPr lang="bg-BG" b="1" dirty="0"/>
              <a:t> (15:20 – 15:40)</a:t>
            </a:r>
            <a:r>
              <a:rPr lang="en-GB" b="1" dirty="0"/>
              <a:t> featuring gelato from our partner, Gelateria Diana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Please kindly: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Mention Gelateria Diana as our official partner for this refreshment.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Direct participants to the </a:t>
            </a:r>
            <a:r>
              <a:rPr lang="en-GB" b="1" dirty="0"/>
              <a:t>Coffee Break Zone</a:t>
            </a:r>
            <a:r>
              <a:rPr lang="en-GB" dirty="0"/>
              <a:t> </a:t>
            </a:r>
            <a:endParaRPr lang="bg-BG" dirty="0"/>
          </a:p>
          <a:p>
            <a:pPr>
              <a:buFont typeface="Arial" panose="020B0604020202020204" pitchFamily="34" charset="0"/>
              <a:buNone/>
            </a:pPr>
            <a:r>
              <a:rPr lang="en-GB" dirty="0"/>
              <a:t>Thank you!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8BE44-D30E-4F1D-9866-B5A55CDF5CA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237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logos on a red background&#10;&#10;AI-generated content may be incorrect.">
            <a:extLst>
              <a:ext uri="{FF2B5EF4-FFF2-40B4-BE49-F238E27FC236}">
                <a16:creationId xmlns:a16="http://schemas.microsoft.com/office/drawing/2014/main" id="{5BA848EA-69F5-47D8-DF21-0B9F5EFEF2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7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">
    <p:bg>
      <p:bgPr>
        <a:gradFill flip="none" rotWithShape="1">
          <a:gsLst>
            <a:gs pos="0">
              <a:srgbClr val="D90D0E"/>
            </a:gs>
            <a:gs pos="100000">
              <a:schemeClr val="bg1"/>
            </a:gs>
            <a:gs pos="100000">
              <a:srgbClr val="D90D0E"/>
            </a:gs>
            <a:gs pos="100000">
              <a:srgbClr val="D90D0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2DDA70B0-ABA6-CAFC-FA9F-FBBA1AFE55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-508884"/>
            <a:ext cx="241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760362-EECB-14C4-F63D-B80536D05469}"/>
              </a:ext>
            </a:extLst>
          </p:cNvPr>
          <p:cNvSpPr/>
          <p:nvPr userDrawn="1"/>
        </p:nvSpPr>
        <p:spPr>
          <a:xfrm>
            <a:off x="2014184" y="1489486"/>
            <a:ext cx="6339170" cy="2981845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8096A5-CFD8-9244-AA3A-BF2EC33C55E8}"/>
              </a:ext>
            </a:extLst>
          </p:cNvPr>
          <p:cNvSpPr/>
          <p:nvPr userDrawn="1"/>
        </p:nvSpPr>
        <p:spPr>
          <a:xfrm>
            <a:off x="1627508" y="1780493"/>
            <a:ext cx="6457712" cy="2399830"/>
          </a:xfrm>
          <a:prstGeom prst="rect">
            <a:avLst/>
          </a:prstGeom>
          <a:solidFill>
            <a:srgbClr val="DC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b="1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9E9591CA-83BA-DA78-F6B2-B79FE21C006E}"/>
              </a:ext>
            </a:extLst>
          </p:cNvPr>
          <p:cNvSpPr txBox="1">
            <a:spLocks/>
          </p:cNvSpPr>
          <p:nvPr userDrawn="1"/>
        </p:nvSpPr>
        <p:spPr>
          <a:xfrm>
            <a:off x="1627508" y="4180150"/>
            <a:ext cx="6457712" cy="521608"/>
          </a:xfrm>
          <a:prstGeom prst="rect">
            <a:avLst/>
          </a:prstGeom>
          <a:solidFill>
            <a:srgbClr val="248D7E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>
                <a:solidFill>
                  <a:schemeClr val="bg1"/>
                </a:solidFill>
              </a:rPr>
              <a:t>Please take a minute to complete short feedback survey.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FA18A7-5000-BAE0-D1B3-640054CFB486}"/>
              </a:ext>
            </a:extLst>
          </p:cNvPr>
          <p:cNvSpPr/>
          <p:nvPr userDrawn="1"/>
        </p:nvSpPr>
        <p:spPr>
          <a:xfrm>
            <a:off x="9353448" y="1489486"/>
            <a:ext cx="2327496" cy="2981845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225EB5-D925-071D-E5CC-E24FA1B57205}"/>
              </a:ext>
            </a:extLst>
          </p:cNvPr>
          <p:cNvSpPr txBox="1">
            <a:spLocks/>
          </p:cNvSpPr>
          <p:nvPr userDrawn="1"/>
        </p:nvSpPr>
        <p:spPr>
          <a:xfrm>
            <a:off x="2014184" y="2224849"/>
            <a:ext cx="6921787" cy="174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i="0" dirty="0">
                <a:solidFill>
                  <a:schemeClr val="bg1"/>
                </a:solidFill>
                <a:effectLst/>
                <a:latin typeface="system-ui"/>
              </a:rPr>
              <a:t>THANK YOU!</a:t>
            </a:r>
          </a:p>
          <a:p>
            <a:r>
              <a:rPr lang="en-GB" sz="3200" b="1" i="0" dirty="0">
                <a:solidFill>
                  <a:schemeClr val="bg1"/>
                </a:solidFill>
                <a:effectLst/>
                <a:latin typeface="system-ui"/>
              </a:rPr>
              <a:t>We’d love to hear your thoughts!</a:t>
            </a:r>
            <a:endParaRPr lang="en-GB" sz="6600" b="1" dirty="0">
              <a:solidFill>
                <a:schemeClr val="bg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0C1B4FC-9CF4-5708-3B92-92E91703BC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905338" y="1780492"/>
            <a:ext cx="2543712" cy="239939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CB3B6-9B34-627D-C9C2-C44FCEFA0C9D}"/>
              </a:ext>
            </a:extLst>
          </p:cNvPr>
          <p:cNvSpPr/>
          <p:nvPr userDrawn="1"/>
        </p:nvSpPr>
        <p:spPr>
          <a:xfrm>
            <a:off x="8905338" y="4179887"/>
            <a:ext cx="2543712" cy="582450"/>
          </a:xfrm>
          <a:prstGeom prst="rect">
            <a:avLst/>
          </a:prstGeom>
          <a:solidFill>
            <a:srgbClr val="2389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D3178A-299E-DFD3-00C7-691B7D5A71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54754" y="4227049"/>
            <a:ext cx="2494295" cy="4881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="1" cap="all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GB" dirty="0"/>
              <a:t>We will send QR code and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2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rvey">
    <p:bg>
      <p:bgPr>
        <a:gradFill flip="none" rotWithShape="1">
          <a:gsLst>
            <a:gs pos="0">
              <a:srgbClr val="D90D0E"/>
            </a:gs>
            <a:gs pos="100000">
              <a:schemeClr val="bg1"/>
            </a:gs>
            <a:gs pos="100000">
              <a:srgbClr val="D90D0E"/>
            </a:gs>
            <a:gs pos="100000">
              <a:srgbClr val="D90D0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2DDA70B0-ABA6-CAFC-FA9F-FBBA1AFE55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-508884"/>
            <a:ext cx="241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760362-EECB-14C4-F63D-B80536D05469}"/>
              </a:ext>
            </a:extLst>
          </p:cNvPr>
          <p:cNvSpPr/>
          <p:nvPr userDrawn="1"/>
        </p:nvSpPr>
        <p:spPr>
          <a:xfrm>
            <a:off x="2014184" y="1489487"/>
            <a:ext cx="6339170" cy="2483696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8096A5-CFD8-9244-AA3A-BF2EC33C55E8}"/>
              </a:ext>
            </a:extLst>
          </p:cNvPr>
          <p:cNvSpPr/>
          <p:nvPr userDrawn="1"/>
        </p:nvSpPr>
        <p:spPr>
          <a:xfrm>
            <a:off x="1627508" y="1780492"/>
            <a:ext cx="6457712" cy="2571501"/>
          </a:xfrm>
          <a:prstGeom prst="rect">
            <a:avLst/>
          </a:prstGeom>
          <a:solidFill>
            <a:srgbClr val="DC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225EB5-D925-071D-E5CC-E24FA1B57205}"/>
              </a:ext>
            </a:extLst>
          </p:cNvPr>
          <p:cNvSpPr txBox="1">
            <a:spLocks/>
          </p:cNvSpPr>
          <p:nvPr userDrawn="1"/>
        </p:nvSpPr>
        <p:spPr>
          <a:xfrm>
            <a:off x="2014185" y="2224849"/>
            <a:ext cx="5823530" cy="174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i="0" dirty="0">
                <a:solidFill>
                  <a:schemeClr val="bg1"/>
                </a:solidFill>
                <a:effectLst/>
                <a:latin typeface="system-ui"/>
              </a:rPr>
              <a:t>Time to indulge in something sweet — enjoy the incredible gelato by</a:t>
            </a:r>
            <a:r>
              <a:rPr lang="bg-BG" sz="2800" b="1" i="0" dirty="0">
                <a:solidFill>
                  <a:schemeClr val="bg1"/>
                </a:solidFill>
                <a:effectLst/>
                <a:latin typeface="system-ui"/>
              </a:rPr>
              <a:t>:</a:t>
            </a:r>
            <a:endParaRPr lang="en-GB" sz="60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A group of ice cream cones with faces&#10;&#10;AI-generated content may be incorrect.">
            <a:extLst>
              <a:ext uri="{FF2B5EF4-FFF2-40B4-BE49-F238E27FC236}">
                <a16:creationId xmlns:a16="http://schemas.microsoft.com/office/drawing/2014/main" id="{E83A2F3A-66AD-64D2-A1F9-96A2AC89F4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143" y="1004675"/>
            <a:ext cx="4154679" cy="405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">
    <p:bg>
      <p:bgPr>
        <a:gradFill flip="none" rotWithShape="1">
          <a:gsLst>
            <a:gs pos="0">
              <a:srgbClr val="D90D0E"/>
            </a:gs>
            <a:gs pos="100000">
              <a:schemeClr val="bg1"/>
            </a:gs>
            <a:gs pos="100000">
              <a:srgbClr val="D90D0E"/>
            </a:gs>
            <a:gs pos="100000">
              <a:srgbClr val="D90D0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ed and green poster with white text&#10;&#10;AI-generated content may be incorrect.">
            <a:extLst>
              <a:ext uri="{FF2B5EF4-FFF2-40B4-BE49-F238E27FC236}">
                <a16:creationId xmlns:a16="http://schemas.microsoft.com/office/drawing/2014/main" id="{774DCFE4-770B-5C18-A158-14F608846F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39169" b="68964"/>
          <a:stretch/>
        </p:blipFill>
        <p:spPr>
          <a:xfrm>
            <a:off x="812800" y="812774"/>
            <a:ext cx="4347827" cy="2218292"/>
          </a:xfrm>
          <a:prstGeom prst="rect">
            <a:avLst/>
          </a:prstGeom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384BE19C-AB77-5C38-EE93-08D230B448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0" y="96253"/>
            <a:ext cx="241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3A6B633-1D20-E229-AF30-833C408717AB}"/>
              </a:ext>
            </a:extLst>
          </p:cNvPr>
          <p:cNvSpPr/>
          <p:nvPr userDrawn="1"/>
        </p:nvSpPr>
        <p:spPr>
          <a:xfrm>
            <a:off x="6189044" y="1113416"/>
            <a:ext cx="4049009" cy="4398724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E4181B-3384-8BA8-A558-2CF8091C8CEF}"/>
              </a:ext>
            </a:extLst>
          </p:cNvPr>
          <p:cNvSpPr/>
          <p:nvPr userDrawn="1"/>
        </p:nvSpPr>
        <p:spPr>
          <a:xfrm>
            <a:off x="812799" y="3029312"/>
            <a:ext cx="4347829" cy="655184"/>
          </a:xfrm>
          <a:prstGeom prst="rect">
            <a:avLst/>
          </a:prstGeom>
          <a:solidFill>
            <a:srgbClr val="2389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5AC23-8CF5-B8B0-6A8A-82290A1C5A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4397" y="3059823"/>
            <a:ext cx="4049009" cy="595915"/>
          </a:xfrm>
        </p:spPr>
        <p:txBody>
          <a:bodyPr/>
          <a:lstStyle>
            <a:lvl1pPr marL="0" indent="0">
              <a:buNone/>
              <a:defRPr b="1" cap="all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/>
              <a:t>Your name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F385231-CAEB-7200-BE3B-675DCD8500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8149" y="4255424"/>
            <a:ext cx="4049009" cy="595915"/>
          </a:xfrm>
        </p:spPr>
        <p:txBody>
          <a:bodyPr>
            <a:normAutofit/>
          </a:bodyPr>
          <a:lstStyle>
            <a:lvl1pPr marL="0" indent="0">
              <a:buNone/>
              <a:defRPr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/>
              <a:t>Your position/company here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E3D072A-637E-1FEA-A732-839C8DB254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8149" y="5122555"/>
            <a:ext cx="4049009" cy="595915"/>
          </a:xfrm>
        </p:spPr>
        <p:txBody>
          <a:bodyPr>
            <a:normAutofit/>
          </a:bodyPr>
          <a:lstStyle>
            <a:lvl1pPr marL="0" indent="0">
              <a:buNone/>
              <a:defRPr sz="2000" b="0" cap="none" spc="0">
                <a:ln w="0"/>
                <a:solidFill>
                  <a:srgbClr val="D90D0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/>
              <a:t>Your certificates/other here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974A26A-A6BB-BB07-BC52-37A5D16D8C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1824" y="922694"/>
            <a:ext cx="4283075" cy="4274257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37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Title Option 1">
    <p:bg>
      <p:bgPr>
        <a:gradFill flip="none" rotWithShape="1">
          <a:gsLst>
            <a:gs pos="0">
              <a:srgbClr val="D90D0E"/>
            </a:gs>
            <a:gs pos="100000">
              <a:schemeClr val="bg1"/>
            </a:gs>
            <a:gs pos="100000">
              <a:srgbClr val="D90D0E"/>
            </a:gs>
            <a:gs pos="100000">
              <a:srgbClr val="D90D0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>
            <a:extLst>
              <a:ext uri="{FF2B5EF4-FFF2-40B4-BE49-F238E27FC236}">
                <a16:creationId xmlns:a16="http://schemas.microsoft.com/office/drawing/2014/main" id="{114F915C-DE5A-593F-E483-A2E0BA522A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-508884"/>
            <a:ext cx="241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D6E5747-38C3-F2FA-4B72-B2318A3E33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-508884"/>
            <a:ext cx="241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4">
            <a:extLst>
              <a:ext uri="{FF2B5EF4-FFF2-40B4-BE49-F238E27FC236}">
                <a16:creationId xmlns:a16="http://schemas.microsoft.com/office/drawing/2014/main" id="{BAAC1DAC-B013-E6E4-3373-F92F8B9BE779}"/>
              </a:ext>
            </a:extLst>
          </p:cNvPr>
          <p:cNvSpPr txBox="1">
            <a:spLocks/>
          </p:cNvSpPr>
          <p:nvPr userDrawn="1"/>
        </p:nvSpPr>
        <p:spPr>
          <a:xfrm>
            <a:off x="958151" y="3082226"/>
            <a:ext cx="4486733" cy="604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bg-BG" sz="2400" b="1" i="0" dirty="0">
              <a:solidFill>
                <a:schemeClr val="bg1"/>
              </a:solidFill>
              <a:effectLst/>
              <a:latin typeface="system-u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12F5E3-12B5-1798-A0A0-F3F2A02E5D0E}"/>
              </a:ext>
            </a:extLst>
          </p:cNvPr>
          <p:cNvSpPr/>
          <p:nvPr userDrawn="1"/>
        </p:nvSpPr>
        <p:spPr>
          <a:xfrm>
            <a:off x="2014183" y="1489486"/>
            <a:ext cx="6626477" cy="2981845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99356-24B5-DE24-8DB9-7FC9B8D4A2EA}"/>
              </a:ext>
            </a:extLst>
          </p:cNvPr>
          <p:cNvSpPr/>
          <p:nvPr userDrawn="1"/>
        </p:nvSpPr>
        <p:spPr>
          <a:xfrm>
            <a:off x="9382565" y="1615669"/>
            <a:ext cx="1954620" cy="2550075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5613791-5295-55F8-5764-879CB7F47016}"/>
              </a:ext>
            </a:extLst>
          </p:cNvPr>
          <p:cNvSpPr txBox="1">
            <a:spLocks/>
          </p:cNvSpPr>
          <p:nvPr userDrawn="1"/>
        </p:nvSpPr>
        <p:spPr>
          <a:xfrm>
            <a:off x="1627508" y="4180150"/>
            <a:ext cx="6767202" cy="521608"/>
          </a:xfrm>
          <a:prstGeom prst="rect">
            <a:avLst/>
          </a:prstGeom>
          <a:solidFill>
            <a:srgbClr val="248D7E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>
                <a:solidFill>
                  <a:schemeClr val="bg1"/>
                </a:solidFill>
              </a:rPr>
              <a:t>DISCOVERY DAY 2025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ECBED-A991-6674-CBA4-5BE49F939A97}"/>
              </a:ext>
            </a:extLst>
          </p:cNvPr>
          <p:cNvSpPr/>
          <p:nvPr userDrawn="1"/>
        </p:nvSpPr>
        <p:spPr>
          <a:xfrm>
            <a:off x="1627509" y="1780319"/>
            <a:ext cx="6767202" cy="2399830"/>
          </a:xfrm>
          <a:prstGeom prst="rect">
            <a:avLst/>
          </a:prstGeom>
          <a:solidFill>
            <a:srgbClr val="DC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1A17FBD5-D3C8-07DD-D943-9BFFAE70F6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795" y="-462968"/>
            <a:ext cx="1134526" cy="92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E0CAFF9-EE56-2797-1276-20AFA5898E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6991" y="2385690"/>
            <a:ext cx="6093232" cy="1300560"/>
          </a:xfrm>
        </p:spPr>
        <p:txBody>
          <a:bodyPr/>
          <a:lstStyle>
            <a:lvl1pPr marL="0" indent="0">
              <a:buNone/>
              <a:defRPr b="1" cap="all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GB" dirty="0"/>
              <a:t>Session title here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D25BC4-2999-E549-DC52-C007C81F4572}"/>
              </a:ext>
            </a:extLst>
          </p:cNvPr>
          <p:cNvSpPr/>
          <p:nvPr userDrawn="1"/>
        </p:nvSpPr>
        <p:spPr>
          <a:xfrm>
            <a:off x="9099385" y="3863741"/>
            <a:ext cx="2031544" cy="488126"/>
          </a:xfrm>
          <a:prstGeom prst="rect">
            <a:avLst/>
          </a:prstGeom>
          <a:solidFill>
            <a:srgbClr val="238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C00988B-E4AF-2AB3-2270-BF8489AC5E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99386" y="3863742"/>
            <a:ext cx="2031544" cy="48812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1" cap="all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GB" dirty="0"/>
              <a:t>Your name here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76019C5-B18E-3DAB-E4ED-805D6573A75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099385" y="1780319"/>
            <a:ext cx="2040865" cy="2083421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4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Title Option 2">
    <p:bg>
      <p:bgPr>
        <a:gradFill flip="none" rotWithShape="1">
          <a:gsLst>
            <a:gs pos="0">
              <a:srgbClr val="D90D0E"/>
            </a:gs>
            <a:gs pos="100000">
              <a:schemeClr val="bg1"/>
            </a:gs>
            <a:gs pos="100000">
              <a:srgbClr val="D90D0E"/>
            </a:gs>
            <a:gs pos="100000">
              <a:srgbClr val="D90D0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>
            <a:extLst>
              <a:ext uri="{FF2B5EF4-FFF2-40B4-BE49-F238E27FC236}">
                <a16:creationId xmlns:a16="http://schemas.microsoft.com/office/drawing/2014/main" id="{114F915C-DE5A-593F-E483-A2E0BA522A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-508884"/>
            <a:ext cx="241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D6E5747-38C3-F2FA-4B72-B2318A3E33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-508884"/>
            <a:ext cx="241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4">
            <a:extLst>
              <a:ext uri="{FF2B5EF4-FFF2-40B4-BE49-F238E27FC236}">
                <a16:creationId xmlns:a16="http://schemas.microsoft.com/office/drawing/2014/main" id="{BAAC1DAC-B013-E6E4-3373-F92F8B9BE779}"/>
              </a:ext>
            </a:extLst>
          </p:cNvPr>
          <p:cNvSpPr txBox="1">
            <a:spLocks/>
          </p:cNvSpPr>
          <p:nvPr userDrawn="1"/>
        </p:nvSpPr>
        <p:spPr>
          <a:xfrm>
            <a:off x="958151" y="3082226"/>
            <a:ext cx="4486733" cy="604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bg-BG" sz="2400" b="1" i="0" dirty="0">
              <a:solidFill>
                <a:schemeClr val="bg1"/>
              </a:solidFill>
              <a:effectLst/>
              <a:latin typeface="system-ui"/>
            </a:endParaRPr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1A17FBD5-D3C8-07DD-D943-9BFFAE70F6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795" y="-462968"/>
            <a:ext cx="1134526" cy="92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109E44D-5569-661F-59E5-ADE52A22AEC0}"/>
              </a:ext>
            </a:extLst>
          </p:cNvPr>
          <p:cNvSpPr/>
          <p:nvPr userDrawn="1"/>
        </p:nvSpPr>
        <p:spPr>
          <a:xfrm>
            <a:off x="2014183" y="1489487"/>
            <a:ext cx="6626477" cy="239983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B9F29A-D937-E556-39DA-EDF1BA8AF16B}"/>
              </a:ext>
            </a:extLst>
          </p:cNvPr>
          <p:cNvSpPr/>
          <p:nvPr userDrawn="1"/>
        </p:nvSpPr>
        <p:spPr>
          <a:xfrm>
            <a:off x="9353950" y="2035436"/>
            <a:ext cx="1886983" cy="2282182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B3EED7BA-9EA7-5198-3E83-1F7AF0E39B8B}"/>
              </a:ext>
            </a:extLst>
          </p:cNvPr>
          <p:cNvSpPr txBox="1">
            <a:spLocks/>
          </p:cNvSpPr>
          <p:nvPr userDrawn="1"/>
        </p:nvSpPr>
        <p:spPr>
          <a:xfrm>
            <a:off x="6751434" y="5224326"/>
            <a:ext cx="5440565" cy="521608"/>
          </a:xfrm>
          <a:prstGeom prst="rect">
            <a:avLst/>
          </a:prstGeom>
          <a:solidFill>
            <a:srgbClr val="248D7E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dirty="0">
                <a:solidFill>
                  <a:schemeClr val="bg1"/>
                </a:solidFill>
              </a:rPr>
              <a:t>DISCOVERY DAY 2025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1EB4BB-0B68-25CD-FBF5-EBA6FA6FE004}"/>
              </a:ext>
            </a:extLst>
          </p:cNvPr>
          <p:cNvSpPr/>
          <p:nvPr userDrawn="1"/>
        </p:nvSpPr>
        <p:spPr>
          <a:xfrm>
            <a:off x="1627509" y="1780319"/>
            <a:ext cx="6767202" cy="2399830"/>
          </a:xfrm>
          <a:prstGeom prst="rect">
            <a:avLst/>
          </a:prstGeom>
          <a:solidFill>
            <a:srgbClr val="DC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AEDE3F4D-039C-999E-2D20-B820E3F582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6991" y="2385690"/>
            <a:ext cx="6093232" cy="1300560"/>
          </a:xfrm>
        </p:spPr>
        <p:txBody>
          <a:bodyPr/>
          <a:lstStyle>
            <a:lvl1pPr marL="0" indent="0">
              <a:buNone/>
              <a:defRPr b="1" cap="all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GB" dirty="0"/>
              <a:t>Session title here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EA922B-E47B-13EB-E63C-6C5DE4B9BE67}"/>
              </a:ext>
            </a:extLst>
          </p:cNvPr>
          <p:cNvSpPr/>
          <p:nvPr userDrawn="1"/>
        </p:nvSpPr>
        <p:spPr>
          <a:xfrm>
            <a:off x="9136616" y="1863176"/>
            <a:ext cx="1886983" cy="406649"/>
          </a:xfrm>
          <a:prstGeom prst="rect">
            <a:avLst/>
          </a:prstGeom>
          <a:solidFill>
            <a:srgbClr val="2389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9E4B43D-CB94-A932-65BC-F22010011B2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36616" y="1832353"/>
            <a:ext cx="1886983" cy="4881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="1" cap="all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GB" dirty="0"/>
              <a:t>Your name here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98A121B-694E-6CC1-FCFE-A05785726D2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36063" y="2270125"/>
            <a:ext cx="1887537" cy="1909763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74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Title Option 3">
    <p:bg>
      <p:bgPr>
        <a:gradFill flip="none" rotWithShape="1">
          <a:gsLst>
            <a:gs pos="0">
              <a:srgbClr val="D90D0E"/>
            </a:gs>
            <a:gs pos="100000">
              <a:schemeClr val="bg1"/>
            </a:gs>
            <a:gs pos="100000">
              <a:srgbClr val="D90D0E"/>
            </a:gs>
            <a:gs pos="100000">
              <a:srgbClr val="D90D0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>
            <a:extLst>
              <a:ext uri="{FF2B5EF4-FFF2-40B4-BE49-F238E27FC236}">
                <a16:creationId xmlns:a16="http://schemas.microsoft.com/office/drawing/2014/main" id="{114F915C-DE5A-593F-E483-A2E0BA522A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-508884"/>
            <a:ext cx="241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D6E5747-38C3-F2FA-4B72-B2318A3E33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-508884"/>
            <a:ext cx="241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4">
            <a:extLst>
              <a:ext uri="{FF2B5EF4-FFF2-40B4-BE49-F238E27FC236}">
                <a16:creationId xmlns:a16="http://schemas.microsoft.com/office/drawing/2014/main" id="{BAAC1DAC-B013-E6E4-3373-F92F8B9BE779}"/>
              </a:ext>
            </a:extLst>
          </p:cNvPr>
          <p:cNvSpPr txBox="1">
            <a:spLocks/>
          </p:cNvSpPr>
          <p:nvPr userDrawn="1"/>
        </p:nvSpPr>
        <p:spPr>
          <a:xfrm>
            <a:off x="958151" y="3082226"/>
            <a:ext cx="4486733" cy="604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bg-BG" sz="2400" b="1" i="0" dirty="0">
              <a:solidFill>
                <a:schemeClr val="bg1"/>
              </a:solidFill>
              <a:effectLst/>
              <a:latin typeface="system-u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3E1A39-58AB-7D6A-C27E-CD3C9BBBFA16}"/>
              </a:ext>
            </a:extLst>
          </p:cNvPr>
          <p:cNvSpPr/>
          <p:nvPr userDrawn="1"/>
        </p:nvSpPr>
        <p:spPr>
          <a:xfrm>
            <a:off x="4354858" y="919863"/>
            <a:ext cx="7151649" cy="2886904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889A2B-6627-B91F-A4A6-46D5A352ABB1}"/>
              </a:ext>
            </a:extLst>
          </p:cNvPr>
          <p:cNvSpPr/>
          <p:nvPr userDrawn="1"/>
        </p:nvSpPr>
        <p:spPr>
          <a:xfrm>
            <a:off x="3725954" y="1189959"/>
            <a:ext cx="7549543" cy="2869155"/>
          </a:xfrm>
          <a:prstGeom prst="rect">
            <a:avLst/>
          </a:prstGeom>
          <a:solidFill>
            <a:srgbClr val="248D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red and green poster with white text&#10;&#10;AI-generated content may be incorrect.">
            <a:extLst>
              <a:ext uri="{FF2B5EF4-FFF2-40B4-BE49-F238E27FC236}">
                <a16:creationId xmlns:a16="http://schemas.microsoft.com/office/drawing/2014/main" id="{F703AE5A-B8BF-9DA1-E540-98AB1D819B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r="39169" b="68964"/>
          <a:stretch/>
        </p:blipFill>
        <p:spPr>
          <a:xfrm>
            <a:off x="845030" y="3429000"/>
            <a:ext cx="3462133" cy="176640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6E4D56A-941B-0EC2-3EBC-11F7E53866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618" y="711667"/>
            <a:ext cx="1134526" cy="92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42CA19-D346-F7C5-5497-380556D576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056" y="4732436"/>
            <a:ext cx="1689550" cy="137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A4D9D10-7EBF-0A84-52CB-99F47814F3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54109" y="1646617"/>
            <a:ext cx="6093232" cy="1667223"/>
          </a:xfrm>
        </p:spPr>
        <p:txBody>
          <a:bodyPr/>
          <a:lstStyle>
            <a:lvl1pPr marL="0" indent="0">
              <a:buNone/>
              <a:defRPr b="1" cap="all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GB" dirty="0"/>
              <a:t>Session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9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Title Option 4">
    <p:bg>
      <p:bgPr>
        <a:gradFill flip="none" rotWithShape="1">
          <a:gsLst>
            <a:gs pos="0">
              <a:srgbClr val="D90D0E"/>
            </a:gs>
            <a:gs pos="100000">
              <a:schemeClr val="bg1"/>
            </a:gs>
            <a:gs pos="100000">
              <a:srgbClr val="D90D0E"/>
            </a:gs>
            <a:gs pos="100000">
              <a:srgbClr val="D90D0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>
            <a:extLst>
              <a:ext uri="{FF2B5EF4-FFF2-40B4-BE49-F238E27FC236}">
                <a16:creationId xmlns:a16="http://schemas.microsoft.com/office/drawing/2014/main" id="{114F915C-DE5A-593F-E483-A2E0BA522A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-508884"/>
            <a:ext cx="241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D6E5747-38C3-F2FA-4B72-B2318A3E33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-508884"/>
            <a:ext cx="241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4">
            <a:extLst>
              <a:ext uri="{FF2B5EF4-FFF2-40B4-BE49-F238E27FC236}">
                <a16:creationId xmlns:a16="http://schemas.microsoft.com/office/drawing/2014/main" id="{BAAC1DAC-B013-E6E4-3373-F92F8B9BE779}"/>
              </a:ext>
            </a:extLst>
          </p:cNvPr>
          <p:cNvSpPr txBox="1">
            <a:spLocks/>
          </p:cNvSpPr>
          <p:nvPr userDrawn="1"/>
        </p:nvSpPr>
        <p:spPr>
          <a:xfrm>
            <a:off x="958151" y="3082226"/>
            <a:ext cx="4486733" cy="604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bg-BG" sz="2400" b="1" i="0" dirty="0">
              <a:solidFill>
                <a:schemeClr val="bg1"/>
              </a:solidFill>
              <a:effectLst/>
              <a:latin typeface="system-ui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75F94894-BE64-1BF9-138F-83423FB9C0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230" y="3281853"/>
            <a:ext cx="2429449" cy="198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CA1AFADD-793F-1253-01A5-29B972EDF2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930" y="1022423"/>
            <a:ext cx="1730697" cy="141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B083A66-716A-215F-AA69-AFA9BBA0F9F1}"/>
              </a:ext>
            </a:extLst>
          </p:cNvPr>
          <p:cNvSpPr/>
          <p:nvPr userDrawn="1"/>
        </p:nvSpPr>
        <p:spPr>
          <a:xfrm>
            <a:off x="2014184" y="1489487"/>
            <a:ext cx="6136062" cy="2446608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 descr="A red and green poster with white text&#10;&#10;AI-generated content may be incorrect.">
            <a:extLst>
              <a:ext uri="{FF2B5EF4-FFF2-40B4-BE49-F238E27FC236}">
                <a16:creationId xmlns:a16="http://schemas.microsoft.com/office/drawing/2014/main" id="{D7C83B3F-8AAC-E78E-6BE0-0A8C83D4F68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r="39169" b="68964"/>
          <a:stretch/>
        </p:blipFill>
        <p:spPr>
          <a:xfrm>
            <a:off x="8608103" y="3623094"/>
            <a:ext cx="3139425" cy="160175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5D00AA-53EF-B0BC-94FE-1FDB73B90D02}"/>
              </a:ext>
            </a:extLst>
          </p:cNvPr>
          <p:cNvSpPr/>
          <p:nvPr userDrawn="1"/>
        </p:nvSpPr>
        <p:spPr>
          <a:xfrm>
            <a:off x="1682509" y="1728671"/>
            <a:ext cx="6308478" cy="2527070"/>
          </a:xfrm>
          <a:prstGeom prst="rect">
            <a:avLst/>
          </a:prstGeom>
          <a:solidFill>
            <a:srgbClr val="D90D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27DCCA3B-C598-AF57-5002-DF3E433559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6991" y="2385690"/>
            <a:ext cx="5666970" cy="1300560"/>
          </a:xfrm>
        </p:spPr>
        <p:txBody>
          <a:bodyPr/>
          <a:lstStyle>
            <a:lvl1pPr marL="0" indent="0">
              <a:buNone/>
              <a:defRPr b="1" cap="all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GB" dirty="0"/>
              <a:t>Session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2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rgbClr val="FD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A2D0-4908-5284-9AA7-BD5DF08E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C0E01-4687-41EE-A259-BA5456E42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>
            <a:lvl1pPr>
              <a:defRPr>
                <a:solidFill>
                  <a:schemeClr val="accent1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C7CDAF3-FF2F-D186-32F5-3770D234A9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042" y="0"/>
            <a:ext cx="241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54BC16E-3DC3-CABD-83C6-AEDD337C9D81}"/>
              </a:ext>
            </a:extLst>
          </p:cNvPr>
          <p:cNvSpPr/>
          <p:nvPr userDrawn="1"/>
        </p:nvSpPr>
        <p:spPr>
          <a:xfrm>
            <a:off x="0" y="6411113"/>
            <a:ext cx="12192000" cy="446887"/>
          </a:xfrm>
          <a:prstGeom prst="rect">
            <a:avLst/>
          </a:prstGeom>
          <a:solidFill>
            <a:srgbClr val="DC0000"/>
          </a:solidFill>
          <a:ln>
            <a:solidFill>
              <a:srgbClr val="DC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F99F30F-9806-0C1A-1AAB-51AFA7BCE4A9}"/>
              </a:ext>
            </a:extLst>
          </p:cNvPr>
          <p:cNvSpPr txBox="1">
            <a:spLocks/>
          </p:cNvSpPr>
          <p:nvPr userDrawn="1"/>
        </p:nvSpPr>
        <p:spPr>
          <a:xfrm>
            <a:off x="5240184" y="6467021"/>
            <a:ext cx="2523744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DISCOVERY DAY 2025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0840081-EF05-DDC2-637C-2C690A682A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1631" y="6241083"/>
            <a:ext cx="370959" cy="90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23398A6-5728-DEA4-E744-442F43566B25}"/>
              </a:ext>
            </a:extLst>
          </p:cNvPr>
          <p:cNvSpPr/>
          <p:nvPr userDrawn="1"/>
        </p:nvSpPr>
        <p:spPr>
          <a:xfrm flipV="1">
            <a:off x="5130012" y="6467020"/>
            <a:ext cx="2133600" cy="290308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8">
            <a:extLst>
              <a:ext uri="{FF2B5EF4-FFF2-40B4-BE49-F238E27FC236}">
                <a16:creationId xmlns:a16="http://schemas.microsoft.com/office/drawing/2014/main" id="{3992E2C3-093D-2D2E-CEF4-067326812B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584" y="649787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23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bg>
      <p:bgPr>
        <a:solidFill>
          <a:srgbClr val="FD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A2D0-4908-5284-9AA7-BD5DF08E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C0E01-4687-41EE-A259-BA5456E42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>
            <a:lvl1pPr>
              <a:defRPr>
                <a:solidFill>
                  <a:schemeClr val="accent1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4BC16E-3DC3-CABD-83C6-AEDD337C9D81}"/>
              </a:ext>
            </a:extLst>
          </p:cNvPr>
          <p:cNvSpPr/>
          <p:nvPr userDrawn="1"/>
        </p:nvSpPr>
        <p:spPr>
          <a:xfrm>
            <a:off x="0" y="6411113"/>
            <a:ext cx="12192000" cy="446887"/>
          </a:xfrm>
          <a:prstGeom prst="rect">
            <a:avLst/>
          </a:prstGeom>
          <a:solidFill>
            <a:srgbClr val="DC0000"/>
          </a:solidFill>
          <a:ln>
            <a:solidFill>
              <a:srgbClr val="DC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F99F30F-9806-0C1A-1AAB-51AFA7BCE4A9}"/>
              </a:ext>
            </a:extLst>
          </p:cNvPr>
          <p:cNvSpPr txBox="1">
            <a:spLocks/>
          </p:cNvSpPr>
          <p:nvPr userDrawn="1"/>
        </p:nvSpPr>
        <p:spPr>
          <a:xfrm>
            <a:off x="5240184" y="6467021"/>
            <a:ext cx="2523744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DISCOVERY DAY 2025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3398A6-5728-DEA4-E744-442F43566B25}"/>
              </a:ext>
            </a:extLst>
          </p:cNvPr>
          <p:cNvSpPr/>
          <p:nvPr userDrawn="1"/>
        </p:nvSpPr>
        <p:spPr>
          <a:xfrm flipV="1">
            <a:off x="5130012" y="6467020"/>
            <a:ext cx="2133600" cy="290308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8">
            <a:extLst>
              <a:ext uri="{FF2B5EF4-FFF2-40B4-BE49-F238E27FC236}">
                <a16:creationId xmlns:a16="http://schemas.microsoft.com/office/drawing/2014/main" id="{3992E2C3-093D-2D2E-CEF4-067326812B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584" y="649787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0C6B611-CD2C-F259-C12A-290178903C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0" y="1089660"/>
            <a:ext cx="1833598" cy="445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277AD24-315F-F08C-312E-26F8297939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814283" y="5576597"/>
            <a:ext cx="762777" cy="185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23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rgbClr val="FD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A2D0-4908-5284-9AA7-BD5DF08E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C0E01-4687-41EE-A259-BA5456E42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>
            <a:lvl1pPr>
              <a:defRPr>
                <a:solidFill>
                  <a:schemeClr val="accent1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4BC16E-3DC3-CABD-83C6-AEDD337C9D81}"/>
              </a:ext>
            </a:extLst>
          </p:cNvPr>
          <p:cNvSpPr/>
          <p:nvPr userDrawn="1"/>
        </p:nvSpPr>
        <p:spPr>
          <a:xfrm>
            <a:off x="0" y="6411113"/>
            <a:ext cx="12192000" cy="446887"/>
          </a:xfrm>
          <a:prstGeom prst="rect">
            <a:avLst/>
          </a:prstGeom>
          <a:solidFill>
            <a:srgbClr val="DC0000"/>
          </a:solidFill>
          <a:ln>
            <a:solidFill>
              <a:srgbClr val="DC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F99F30F-9806-0C1A-1AAB-51AFA7BCE4A9}"/>
              </a:ext>
            </a:extLst>
          </p:cNvPr>
          <p:cNvSpPr txBox="1">
            <a:spLocks/>
          </p:cNvSpPr>
          <p:nvPr userDrawn="1"/>
        </p:nvSpPr>
        <p:spPr>
          <a:xfrm>
            <a:off x="5240184" y="6467021"/>
            <a:ext cx="2523744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DISCOVERY DAY 2025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3398A6-5728-DEA4-E744-442F43566B25}"/>
              </a:ext>
            </a:extLst>
          </p:cNvPr>
          <p:cNvSpPr/>
          <p:nvPr userDrawn="1"/>
        </p:nvSpPr>
        <p:spPr>
          <a:xfrm flipV="1">
            <a:off x="5130012" y="6467020"/>
            <a:ext cx="2133600" cy="290308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8">
            <a:extLst>
              <a:ext uri="{FF2B5EF4-FFF2-40B4-BE49-F238E27FC236}">
                <a16:creationId xmlns:a16="http://schemas.microsoft.com/office/drawing/2014/main" id="{3992E2C3-093D-2D2E-CEF4-067326812B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584" y="649787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B3ABCF2-056C-FBF7-6C22-5EDE487F2E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27717" y="5672548"/>
            <a:ext cx="706973" cy="171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B7AA7F4-9C2B-7FFD-F25A-DAA0DEC5CF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506" y="82513"/>
            <a:ext cx="1398494" cy="397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28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521FC-5225-77E6-CA73-EC1AAAE5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FF9EB-7DE7-EA0D-C639-A4C67B901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02C76-7333-472D-669F-A21004AB6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13F3B8-6EE2-4816-9E30-F95552D3F9E1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641F5-448F-0F31-A246-EB2451497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77312-96DF-F014-DEBB-3225AB516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94F9A4-FE37-4230-B635-82583EB760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64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5" r:id="rId4"/>
    <p:sldLayoutId id="2147483666" r:id="rId5"/>
    <p:sldLayoutId id="2147483667" r:id="rId6"/>
    <p:sldLayoutId id="2147483652" r:id="rId7"/>
    <p:sldLayoutId id="2147483661" r:id="rId8"/>
    <p:sldLayoutId id="2147483662" r:id="rId9"/>
    <p:sldLayoutId id="2147483663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essionize.com/app/speaker/session/887788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semantic-kernel" TargetMode="External"/><Relationship Id="rId2" Type="http://schemas.openxmlformats.org/officeDocument/2006/relationships/hyperlink" Target="https://github.com/emimontesdeoca/dday-sofia-2025-semantic-kernel-sq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x.com/emimontesdeocaa" TargetMode="External"/><Relationship Id="rId5" Type="http://schemas.openxmlformats.org/officeDocument/2006/relationships/hyperlink" Target="https://github.com/emimontesdeoca" TargetMode="External"/><Relationship Id="rId4" Type="http://schemas.openxmlformats.org/officeDocument/2006/relationships/hyperlink" Target="https://learn.microsoft.com/en-us/semantic-kernel/overview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083A72-23BA-41C4-DFE5-57981B333B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05748" y="1997849"/>
            <a:ext cx="6408484" cy="2083421"/>
          </a:xfrm>
        </p:spPr>
        <p:txBody>
          <a:bodyPr>
            <a:normAutofit lnSpcReduction="10000"/>
          </a:bodyPr>
          <a:lstStyle/>
          <a:p>
            <a:r>
              <a:rPr lang="en-US" sz="40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 Meets SQL: Building a Smart Pizza Shop with .NET and Semantic Kernel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A4CC7-DE3B-A1DF-5899-ABB75B2E1E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Emiliano Montesdeoca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4B26CE2-3AFD-5192-4872-E3C421378BD6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" r="1066"/>
          <a:stretch>
            <a:fillRect/>
          </a:stretch>
        </p:blipFill>
        <p:spPr bwMode="auto">
          <a:xfrm>
            <a:off x="9099550" y="1779588"/>
            <a:ext cx="2039938" cy="208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246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EAB66-808E-AAC2-21CB-D4B302FB1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810E90C-3371-A449-BA31-8675097BA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308" y="3189791"/>
            <a:ext cx="8507383" cy="1107996"/>
          </a:xfrm>
        </p:spPr>
        <p:txBody>
          <a:bodyPr/>
          <a:lstStyle/>
          <a:p>
            <a:pPr algn="ctr"/>
            <a:r>
              <a:rPr kumimoji="0" lang="en-GB" sz="72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Semantic Kernel</a:t>
            </a:r>
            <a:endParaRPr lang="en-US" sz="7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D114D9-06D9-7C07-5C01-7B6211E16B8E}"/>
              </a:ext>
            </a:extLst>
          </p:cNvPr>
          <p:cNvSpPr txBox="1"/>
          <p:nvPr/>
        </p:nvSpPr>
        <p:spPr>
          <a:xfrm>
            <a:off x="3972656" y="4297787"/>
            <a:ext cx="4246685" cy="355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800" b="1" dirty="0">
                <a:solidFill>
                  <a:schemeClr val="accent1">
                    <a:lumMod val="10000"/>
                  </a:schemeClr>
                </a:solidFill>
                <a:latin typeface="Segoe UI Semibold" panose="020F0502020204030204" pitchFamily="34" charset="0"/>
              </a:rPr>
              <a:t>AI for you made easy!</a:t>
            </a:r>
            <a:endParaRPr lang="en-US" sz="1800" b="1" dirty="0">
              <a:solidFill>
                <a:schemeClr val="accent1">
                  <a:lumMod val="10000"/>
                </a:schemeClr>
              </a:solidFill>
              <a:latin typeface="Segoe UI Semibold" panose="020F0502020204030204" pitchFamily="34" charset="0"/>
            </a:endParaRPr>
          </a:p>
        </p:txBody>
      </p:sp>
      <p:pic>
        <p:nvPicPr>
          <p:cNvPr id="4" name="Picture 2" descr="Semantic Kernel's new icon and the art of teamwork | Semantic Kernel">
            <a:extLst>
              <a:ext uri="{FF2B5EF4-FFF2-40B4-BE49-F238E27FC236}">
                <a16:creationId xmlns:a16="http://schemas.microsoft.com/office/drawing/2014/main" id="{BF80D82A-604C-C970-9EBF-3F73C8E0B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929" y="1603196"/>
            <a:ext cx="1442142" cy="144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371DED-224A-180B-CC7B-966F8EF13B80}"/>
              </a:ext>
            </a:extLst>
          </p:cNvPr>
          <p:cNvSpPr txBox="1"/>
          <p:nvPr/>
        </p:nvSpPr>
        <p:spPr>
          <a:xfrm>
            <a:off x="0" y="6467447"/>
            <a:ext cx="2399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@emimontesdeocaa</a:t>
            </a:r>
          </a:p>
        </p:txBody>
      </p:sp>
    </p:spTree>
    <p:extLst>
      <p:ext uri="{BB962C8B-B14F-4D97-AF65-F5344CB8AC3E}">
        <p14:creationId xmlns:p14="http://schemas.microsoft.com/office/powerpoint/2010/main" val="1374722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54ABD-5746-CE9D-810E-382E7F26A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954-765A-6011-695B-67FF3FE44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marL="0" marR="0" lvl="0" indent="0" defTabSz="932742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400" b="1" dirty="0"/>
              <a:t>What is Semantic Kernel?</a:t>
            </a:r>
            <a:endParaRPr kumimoji="0" lang="en-GB" sz="5400" b="1" i="0" u="none" strike="noStrike" kern="1200" cap="none" spc="-50" normalizeH="0" baseline="0" noProof="0" dirty="0">
              <a:ln w="3175">
                <a:noFill/>
              </a:ln>
              <a:effectLst/>
              <a:uLnTx/>
              <a:uFillTx/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5E816FF-B601-4D5B-4C6A-CCD7165E36BE}"/>
              </a:ext>
            </a:extLst>
          </p:cNvPr>
          <p:cNvSpPr txBox="1">
            <a:spLocks/>
          </p:cNvSpPr>
          <p:nvPr/>
        </p:nvSpPr>
        <p:spPr>
          <a:xfrm>
            <a:off x="6191248" y="1825625"/>
            <a:ext cx="51625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200" kern="0" cap="all" spc="1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1" defTabSz="914400" fontAlgn="auto">
              <a:spcBef>
                <a:spcPts val="1000"/>
              </a:spcBef>
              <a:spcAft>
                <a:spcPts val="600"/>
              </a:spcAft>
              <a:buClrTx/>
              <a:buSzPct val="90000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</a:rPr>
              <a:t>Semantic Kernel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</a:rPr>
              <a:t> is a lightweight, open-source development kit that lets you easily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</a:rPr>
              <a:t>build AI agents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</a:rPr>
              <a:t>and integrate the latest AI models into your C#, Python, or Java codebase. </a:t>
            </a:r>
          </a:p>
        </p:txBody>
      </p:sp>
      <p:pic>
        <p:nvPicPr>
          <p:cNvPr id="2054" name="Picture 6" descr="Imagen de introducción">
            <a:extLst>
              <a:ext uri="{FF2B5EF4-FFF2-40B4-BE49-F238E27FC236}">
                <a16:creationId xmlns:a16="http://schemas.microsoft.com/office/drawing/2014/main" id="{37ACD524-F91C-5E5C-9379-392AB4622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18969"/>
            <a:ext cx="4809246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7C35FE-C0EC-0281-A1B9-D32B5029A846}"/>
              </a:ext>
            </a:extLst>
          </p:cNvPr>
          <p:cNvSpPr txBox="1"/>
          <p:nvPr/>
        </p:nvSpPr>
        <p:spPr>
          <a:xfrm>
            <a:off x="9829316" y="6457136"/>
            <a:ext cx="2399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@emimontesdeocaa</a:t>
            </a:r>
          </a:p>
        </p:txBody>
      </p:sp>
    </p:spTree>
    <p:extLst>
      <p:ext uri="{BB962C8B-B14F-4D97-AF65-F5344CB8AC3E}">
        <p14:creationId xmlns:p14="http://schemas.microsoft.com/office/powerpoint/2010/main" val="564408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B0ACB-F89C-7036-FE4D-8E6E16BBC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318DA55-4B4D-0501-54E0-192F18497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308" y="2605179"/>
            <a:ext cx="8507383" cy="1107996"/>
          </a:xfrm>
        </p:spPr>
        <p:txBody>
          <a:bodyPr/>
          <a:lstStyle/>
          <a:p>
            <a:pPr algn="ctr"/>
            <a:r>
              <a:rPr kumimoji="0" lang="en-GB" sz="72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Let’s do some code!</a:t>
            </a:r>
            <a:endParaRPr lang="en-US" sz="7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F9C5C-D130-F682-38A5-5F8B69F38FA0}"/>
              </a:ext>
            </a:extLst>
          </p:cNvPr>
          <p:cNvSpPr txBox="1"/>
          <p:nvPr/>
        </p:nvSpPr>
        <p:spPr>
          <a:xfrm>
            <a:off x="3972656" y="3713175"/>
            <a:ext cx="4246685" cy="355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800" b="1" dirty="0">
                <a:solidFill>
                  <a:schemeClr val="accent1">
                    <a:lumMod val="10000"/>
                  </a:schemeClr>
                </a:solidFill>
                <a:latin typeface="Segoe UI Semibold" panose="020F0502020204030204" pitchFamily="34" charset="0"/>
              </a:rPr>
              <a:t>That’s why you’re here…. Right?</a:t>
            </a:r>
            <a:endParaRPr lang="en-US" sz="1800" b="1" dirty="0">
              <a:solidFill>
                <a:schemeClr val="accent1">
                  <a:lumMod val="10000"/>
                </a:schemeClr>
              </a:solidFill>
              <a:latin typeface="Segoe UI Semibold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77381-394D-EEA1-1D27-4791A9C7971C}"/>
              </a:ext>
            </a:extLst>
          </p:cNvPr>
          <p:cNvSpPr txBox="1"/>
          <p:nvPr/>
        </p:nvSpPr>
        <p:spPr>
          <a:xfrm>
            <a:off x="0" y="6467447"/>
            <a:ext cx="2399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@emimontesdeocaa</a:t>
            </a:r>
          </a:p>
        </p:txBody>
      </p:sp>
    </p:spTree>
    <p:extLst>
      <p:ext uri="{BB962C8B-B14F-4D97-AF65-F5344CB8AC3E}">
        <p14:creationId xmlns:p14="http://schemas.microsoft.com/office/powerpoint/2010/main" val="907192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89FE3-5C21-8EED-18B9-686590454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8CB40B-F1E4-7176-B1F8-49FB34B61D0C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5400" b="1" i="0" u="none" strike="noStrike" kern="1200" cap="none" spc="-50" normalizeH="0" baseline="0" noProof="0" dirty="0">
                <a:ln w="3175"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</a:rPr>
              <a:t>Kernel?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13FEE8-DD6A-EEA4-BB9C-061E96A25F1C}"/>
              </a:ext>
            </a:extLst>
          </p:cNvPr>
          <p:cNvSpPr txBox="1"/>
          <p:nvPr/>
        </p:nvSpPr>
        <p:spPr>
          <a:xfrm>
            <a:off x="6191251" y="1404283"/>
            <a:ext cx="51625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lvl="0">
              <a:spcBef>
                <a:spcPts val="1000"/>
              </a:spcBef>
              <a:defRPr/>
            </a:pPr>
            <a:r>
              <a:rPr lang="en-US" sz="4000" b="0" i="0" kern="1200" dirty="0">
                <a:solidFill>
                  <a:schemeClr val="accent1">
                    <a:lumMod val="10000"/>
                  </a:schemeClr>
                </a:solidFill>
                <a:effectLst/>
              </a:rPr>
              <a:t>In its simplest form, the kernel is a </a:t>
            </a:r>
            <a:r>
              <a:rPr lang="en-US" sz="4000" b="1" kern="1200" dirty="0">
                <a:solidFill>
                  <a:schemeClr val="accent1">
                    <a:lumMod val="10000"/>
                  </a:schemeClr>
                </a:solidFill>
              </a:rPr>
              <a:t>dependency injection container </a:t>
            </a:r>
            <a:r>
              <a:rPr lang="en-US" sz="4000" b="0" i="0" kern="1200" dirty="0">
                <a:solidFill>
                  <a:schemeClr val="accent1">
                    <a:lumMod val="10000"/>
                  </a:schemeClr>
                </a:solidFill>
                <a:effectLst/>
              </a:rPr>
              <a:t>that manages all the </a:t>
            </a:r>
            <a:r>
              <a:rPr lang="en-US" sz="4000" b="1" kern="1200" dirty="0">
                <a:solidFill>
                  <a:schemeClr val="accent1">
                    <a:lumMod val="10000"/>
                  </a:schemeClr>
                </a:solidFill>
              </a:rPr>
              <a:t>services</a:t>
            </a:r>
            <a:r>
              <a:rPr lang="en-US" sz="4000" b="0" i="0" kern="1200" dirty="0">
                <a:solidFill>
                  <a:schemeClr val="accent1">
                    <a:lumMod val="10000"/>
                  </a:schemeClr>
                </a:solidFill>
                <a:effectLst/>
              </a:rPr>
              <a:t> and </a:t>
            </a:r>
            <a:r>
              <a:rPr lang="en-US" sz="4000" b="1" kern="1200" dirty="0">
                <a:solidFill>
                  <a:schemeClr val="accent1">
                    <a:lumMod val="10000"/>
                  </a:schemeClr>
                </a:solidFill>
              </a:rPr>
              <a:t>plug-ins</a:t>
            </a:r>
            <a:r>
              <a:rPr lang="en-US" sz="4000" b="0" i="0" kern="1200" dirty="0">
                <a:solidFill>
                  <a:schemeClr val="accent1">
                    <a:lumMod val="10000"/>
                  </a:schemeClr>
                </a:solidFill>
                <a:effectLst/>
              </a:rPr>
              <a:t> required to run the </a:t>
            </a:r>
            <a:r>
              <a:rPr lang="en-US" sz="4000" b="1" kern="1200" dirty="0">
                <a:solidFill>
                  <a:schemeClr val="accent1">
                    <a:lumMod val="10000"/>
                  </a:schemeClr>
                </a:solidFill>
              </a:rPr>
              <a:t>AI application.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4104" name="Picture 8" descr="Extensibilidad modular">
            <a:extLst>
              <a:ext uri="{FF2B5EF4-FFF2-40B4-BE49-F238E27FC236}">
                <a16:creationId xmlns:a16="http://schemas.microsoft.com/office/drawing/2014/main" id="{D3F05429-8517-2133-3E12-4AA6169D7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93" y="2740359"/>
            <a:ext cx="421005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5A0B89-7AAD-F644-B62A-169C27625110}"/>
              </a:ext>
            </a:extLst>
          </p:cNvPr>
          <p:cNvSpPr txBox="1"/>
          <p:nvPr/>
        </p:nvSpPr>
        <p:spPr>
          <a:xfrm>
            <a:off x="9829316" y="6457136"/>
            <a:ext cx="2399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@emimontesdeocaa</a:t>
            </a:r>
          </a:p>
        </p:txBody>
      </p:sp>
    </p:spTree>
    <p:extLst>
      <p:ext uri="{BB962C8B-B14F-4D97-AF65-F5344CB8AC3E}">
        <p14:creationId xmlns:p14="http://schemas.microsoft.com/office/powerpoint/2010/main" val="1879224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BF6F3-A9D1-66B6-EEF6-899E31286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435E69-4F83-A2E3-DECB-31E4E848A0B5}"/>
              </a:ext>
            </a:extLst>
          </p:cNvPr>
          <p:cNvSpPr txBox="1"/>
          <p:nvPr/>
        </p:nvSpPr>
        <p:spPr>
          <a:xfrm>
            <a:off x="858669" y="1074507"/>
            <a:ext cx="1047466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914367">
              <a:defRPr/>
            </a:pPr>
            <a:r>
              <a:rPr lang="en" sz="6000" b="0" i="0" dirty="0">
                <a:solidFill>
                  <a:schemeClr val="accent1">
                    <a:lumMod val="10000"/>
                  </a:schemeClr>
                </a:solidFill>
                <a:effectLst/>
                <a:latin typeface="Segoe UI" panose="020B0502040204020203" pitchFamily="34" charset="0"/>
              </a:rPr>
              <a:t>If you provide all services  and </a:t>
            </a:r>
            <a:r>
              <a:rPr lang="en" sz="6000" b="1" dirty="0">
                <a:solidFill>
                  <a:schemeClr val="accent1">
                    <a:lumMod val="10000"/>
                  </a:schemeClr>
                </a:solidFill>
                <a:latin typeface="Segoe UI Semibold"/>
              </a:rPr>
              <a:t>add-ons</a:t>
            </a:r>
            <a:r>
              <a:rPr lang="en" sz="6000" b="0" i="0" dirty="0">
                <a:solidFill>
                  <a:schemeClr val="accent1">
                    <a:lumMod val="10000"/>
                  </a:schemeClr>
                </a:solidFill>
                <a:effectLst/>
                <a:latin typeface="Segoe UI" panose="020B0502040204020203" pitchFamily="34" charset="0"/>
              </a:rPr>
              <a:t> to the </a:t>
            </a:r>
            <a:r>
              <a:rPr lang="en" sz="6000" b="1" dirty="0">
                <a:solidFill>
                  <a:schemeClr val="accent1">
                    <a:lumMod val="10000"/>
                  </a:schemeClr>
                </a:solidFill>
                <a:latin typeface="Segoe UI Semibold"/>
              </a:rPr>
              <a:t>kernel</a:t>
            </a:r>
            <a:r>
              <a:rPr lang="en" sz="6000" b="0" i="0" dirty="0">
                <a:solidFill>
                  <a:schemeClr val="accent1">
                    <a:lumMod val="10000"/>
                  </a:schemeClr>
                </a:solidFill>
                <a:effectLst/>
                <a:latin typeface="Segoe UI" panose="020B0502040204020203" pitchFamily="34" charset="0"/>
              </a:rPr>
              <a:t>, artificial intelligence </a:t>
            </a:r>
            <a:r>
              <a:rPr lang="en" sz="6000" b="1" dirty="0">
                <a:solidFill>
                  <a:schemeClr val="accent1">
                    <a:lumMod val="10000"/>
                  </a:schemeClr>
                </a:solidFill>
                <a:latin typeface="Segoe UI Semibold"/>
              </a:rPr>
              <a:t>will seamlessly use</a:t>
            </a:r>
            <a:r>
              <a:rPr lang="en" sz="6000" b="0" i="0" dirty="0">
                <a:solidFill>
                  <a:schemeClr val="accent1">
                    <a:lumMod val="10000"/>
                  </a:schemeClr>
                </a:solidFill>
                <a:effectLst/>
                <a:latin typeface="Segoe UI" panose="020B0502040204020203" pitchFamily="34" charset="0"/>
              </a:rPr>
              <a:t> them  as needed.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10000"/>
                </a:schemeClr>
              </a:solidFill>
              <a:effectLst/>
              <a:uLnTx/>
              <a:uFillTx/>
              <a:latin typeface="Segoe UI Semi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EED9DD-C071-6914-D15B-B0E7DB0904B5}"/>
              </a:ext>
            </a:extLst>
          </p:cNvPr>
          <p:cNvSpPr txBox="1"/>
          <p:nvPr/>
        </p:nvSpPr>
        <p:spPr>
          <a:xfrm>
            <a:off x="0" y="6467447"/>
            <a:ext cx="2399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@emimontesdeocaa</a:t>
            </a:r>
          </a:p>
        </p:txBody>
      </p:sp>
    </p:spTree>
    <p:extLst>
      <p:ext uri="{BB962C8B-B14F-4D97-AF65-F5344CB8AC3E}">
        <p14:creationId xmlns:p14="http://schemas.microsoft.com/office/powerpoint/2010/main" val="4238795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88A85-D823-6AE5-48BA-A50CD357E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8E92556B-0692-C18A-8D73-B00F950A0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308" y="2605179"/>
            <a:ext cx="8507383" cy="1107996"/>
          </a:xfrm>
        </p:spPr>
        <p:txBody>
          <a:bodyPr/>
          <a:lstStyle/>
          <a:p>
            <a:pPr algn="ctr"/>
            <a:r>
              <a:rPr kumimoji="0" lang="en-GB" sz="72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More code!</a:t>
            </a:r>
            <a:endParaRPr lang="en-US" sz="7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5E2C89-4276-38F2-0B06-D139F619514D}"/>
              </a:ext>
            </a:extLst>
          </p:cNvPr>
          <p:cNvSpPr txBox="1"/>
          <p:nvPr/>
        </p:nvSpPr>
        <p:spPr>
          <a:xfrm>
            <a:off x="3972656" y="3713175"/>
            <a:ext cx="4246685" cy="355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800" b="1" dirty="0">
                <a:solidFill>
                  <a:schemeClr val="accent1">
                    <a:lumMod val="10000"/>
                  </a:schemeClr>
                </a:solidFill>
                <a:latin typeface="Segoe UI Semibold" panose="020F0502020204030204" pitchFamily="34" charset="0"/>
              </a:rPr>
              <a:t>Now let’s build good stuff!</a:t>
            </a:r>
            <a:endParaRPr lang="en-US" sz="1800" b="1" dirty="0">
              <a:solidFill>
                <a:schemeClr val="accent1">
                  <a:lumMod val="10000"/>
                </a:schemeClr>
              </a:solidFill>
              <a:latin typeface="Segoe UI Semibold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6B64BC-D675-4223-E3D4-722F65934879}"/>
              </a:ext>
            </a:extLst>
          </p:cNvPr>
          <p:cNvSpPr txBox="1"/>
          <p:nvPr/>
        </p:nvSpPr>
        <p:spPr>
          <a:xfrm>
            <a:off x="0" y="6467447"/>
            <a:ext cx="2399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@emimontesdeocaa</a:t>
            </a:r>
          </a:p>
        </p:txBody>
      </p:sp>
    </p:spTree>
    <p:extLst>
      <p:ext uri="{BB962C8B-B14F-4D97-AF65-F5344CB8AC3E}">
        <p14:creationId xmlns:p14="http://schemas.microsoft.com/office/powerpoint/2010/main" val="381481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9EF5-7B05-3AB6-AFB3-45A03F9B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References, source code and 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C59C6-E36A-169E-D724-4B21D3A31E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err="1">
                <a:hlinkClick r:id="rId2"/>
              </a:rPr>
              <a:t>emimontesdeoca</a:t>
            </a:r>
            <a:r>
              <a:rPr lang="es-ES" dirty="0">
                <a:hlinkClick r:id="rId2"/>
              </a:rPr>
              <a:t>/dday-sofia-2025-semantic-kernel-sql</a:t>
            </a:r>
            <a:endParaRPr lang="es-ES" dirty="0"/>
          </a:p>
          <a:p>
            <a:r>
              <a:rPr lang="en-US" dirty="0" err="1">
                <a:hlinkClick r:id="rId3"/>
              </a:rPr>
              <a:t>microsoft</a:t>
            </a:r>
            <a:r>
              <a:rPr lang="en-US" dirty="0">
                <a:hlinkClick r:id="rId3"/>
              </a:rPr>
              <a:t>/semantic-kernel: Integrate cutting-edge LLM technology quickly and easily into your apps</a:t>
            </a:r>
            <a:endParaRPr lang="en-US" dirty="0"/>
          </a:p>
          <a:p>
            <a:r>
              <a:rPr lang="en-US" dirty="0">
                <a:hlinkClick r:id="rId4"/>
              </a:rPr>
              <a:t>Introduction to Semantic Kernel | Microsoft Learn</a:t>
            </a:r>
            <a:endParaRPr lang="en-US" dirty="0"/>
          </a:p>
          <a:p>
            <a:r>
              <a:rPr lang="es-ES" dirty="0" err="1">
                <a:hlinkClick r:id="rId5"/>
              </a:rPr>
              <a:t>emimontesdeoca</a:t>
            </a:r>
            <a:r>
              <a:rPr lang="es-ES" dirty="0">
                <a:hlinkClick r:id="rId5"/>
              </a:rPr>
              <a:t> (Emiliano Montesdeoca)</a:t>
            </a:r>
            <a:endParaRPr lang="es-ES" dirty="0"/>
          </a:p>
          <a:p>
            <a:r>
              <a:rPr lang="es-ES" dirty="0">
                <a:hlinkClick r:id="rId6"/>
              </a:rPr>
              <a:t>Emiliano Montesdeoca (@emimontesdeocaa) / X</a:t>
            </a:r>
            <a:endParaRPr lang="es-ES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FFB88-0930-AD69-9539-E1AF85B994C0}"/>
              </a:ext>
            </a:extLst>
          </p:cNvPr>
          <p:cNvSpPr txBox="1"/>
          <p:nvPr/>
        </p:nvSpPr>
        <p:spPr>
          <a:xfrm>
            <a:off x="9829316" y="6457136"/>
            <a:ext cx="2399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@emimontesdeocaa</a:t>
            </a:r>
          </a:p>
        </p:txBody>
      </p:sp>
    </p:spTree>
    <p:extLst>
      <p:ext uri="{BB962C8B-B14F-4D97-AF65-F5344CB8AC3E}">
        <p14:creationId xmlns:p14="http://schemas.microsoft.com/office/powerpoint/2010/main" val="1674102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059856A-3E77-3B05-E485-DAA3BC1ED9F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719" b="2719"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D1DAA-D3C9-99B4-6F36-F1C494665D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Feedback is always appreciated!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4391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70E50D6-20E0-9CA7-DB27-CF0DB14044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27FB7-4369-DE3F-6245-81E0AFFD31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5475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79CD37-3085-E014-DAA0-0FFA77E0DED3}"/>
              </a:ext>
            </a:extLst>
          </p:cNvPr>
          <p:cNvSpPr txBox="1"/>
          <p:nvPr/>
        </p:nvSpPr>
        <p:spPr>
          <a:xfrm>
            <a:off x="2059258" y="77433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This slide is to be shown by Kamil Nowinski Only</a:t>
            </a:r>
          </a:p>
          <a:p>
            <a:pPr>
              <a:buNone/>
            </a:pPr>
            <a:r>
              <a:rPr lang="en-US" b="1" dirty="0"/>
              <a:t>SEE in notes!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2744604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B93E4-4448-6CC2-619A-F7F527B7D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F2FEAA-8C0F-4D0E-AC58-D8E394533E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05748" y="1997849"/>
            <a:ext cx="6408484" cy="2083421"/>
          </a:xfrm>
        </p:spPr>
        <p:txBody>
          <a:bodyPr>
            <a:normAutofit lnSpcReduction="10000"/>
          </a:bodyPr>
          <a:lstStyle/>
          <a:p>
            <a:r>
              <a:rPr lang="en-US" sz="4000" u="sng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SQL database + SEMANTIC KERNEL + NET + </a:t>
            </a:r>
            <a:r>
              <a:rPr lang="en-US" sz="4000" u="sng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entityframework</a:t>
            </a:r>
            <a:r>
              <a:rPr lang="en-US" sz="4000" u="sng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+ whatever you want</a:t>
            </a:r>
            <a:endParaRPr lang="en-GB" sz="4000" u="sng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1FC7B-F979-4B72-5E15-98F8391541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Emiliano Montesdeoca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D7C72FF-97E8-2926-DAAD-378B0161CDEF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" r="1066"/>
          <a:stretch>
            <a:fillRect/>
          </a:stretch>
        </p:blipFill>
        <p:spPr bwMode="auto">
          <a:xfrm>
            <a:off x="9099550" y="1779588"/>
            <a:ext cx="2039938" cy="208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818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691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E8DB7E-804D-4DD4-D713-49F06DB3BE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 fontScale="85000" lnSpcReduction="10000"/>
          </a:bodyPr>
          <a:lstStyle/>
          <a:p>
            <a:pPr algn="ctr"/>
            <a:r>
              <a:rPr lang="en-GB" dirty="0"/>
              <a:t>Emiliano Montesdeoca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176C5-1CEE-7D27-D562-11D8E5F33A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579" y="3955581"/>
            <a:ext cx="4352935" cy="1269562"/>
          </a:xfrm>
        </p:spPr>
        <p:txBody>
          <a:bodyPr>
            <a:normAutofit/>
          </a:bodyPr>
          <a:lstStyle/>
          <a:p>
            <a:r>
              <a:rPr lang="en-GB" sz="2100" dirty="0"/>
              <a:t>Cloud Dev Team Lead @ </a:t>
            </a:r>
            <a:r>
              <a:rPr lang="en-GB" sz="2100" dirty="0" err="1"/>
              <a:t>Intelequia</a:t>
            </a:r>
            <a:endParaRPr lang="en-GB" sz="2100" dirty="0"/>
          </a:p>
          <a:p>
            <a:r>
              <a:rPr lang="en-GB" sz="2100" dirty="0"/>
              <a:t>MVP in Developer Technologies</a:t>
            </a:r>
          </a:p>
          <a:p>
            <a:r>
              <a:rPr lang="en-GB" sz="2100" dirty="0"/>
              <a:t>@emimontesdeocaa</a:t>
            </a:r>
          </a:p>
        </p:txBody>
      </p:sp>
      <p:sp>
        <p:nvSpPr>
          <p:cNvPr id="8" name="AutoShape 6" descr="alt text">
            <a:extLst>
              <a:ext uri="{FF2B5EF4-FFF2-40B4-BE49-F238E27FC236}">
                <a16:creationId xmlns:a16="http://schemas.microsoft.com/office/drawing/2014/main" id="{63164B40-1CDF-97C2-46EA-C0B04659C7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67E1A7-6882-3C8F-D106-457052F4B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79" y="5311677"/>
            <a:ext cx="2371156" cy="9508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800E55-C21F-A66B-B45F-45036CDA2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114" y="5311677"/>
            <a:ext cx="2159131" cy="950810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7F80DED-0457-2D9E-0509-7AAF42013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409" y="1371602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522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9EF43E-9478-6885-F549-BD98555A3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306" y="1854805"/>
            <a:ext cx="8507383" cy="2215991"/>
          </a:xfrm>
        </p:spPr>
        <p:txBody>
          <a:bodyPr/>
          <a:lstStyle/>
          <a:p>
            <a:pPr algn="ctr"/>
            <a:r>
              <a:rPr kumimoji="0" lang="en-GB" sz="72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How do I make my </a:t>
            </a:r>
            <a:r>
              <a:rPr kumimoji="0" lang="en-GB" sz="7200" b="0" i="0" u="sng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dumb</a:t>
            </a:r>
            <a:r>
              <a:rPr kumimoji="0" lang="en-GB" sz="72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 app </a:t>
            </a:r>
            <a:r>
              <a:rPr kumimoji="0" lang="en-GB" sz="7200" b="0" i="0" u="sng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smart</a:t>
            </a:r>
            <a:r>
              <a:rPr kumimoji="0" lang="en-GB" sz="72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?</a:t>
            </a:r>
            <a:endParaRPr lang="en-US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03B38F-95F6-5EED-E3ED-EFAEA6254876}"/>
              </a:ext>
            </a:extLst>
          </p:cNvPr>
          <p:cNvSpPr txBox="1"/>
          <p:nvPr/>
        </p:nvSpPr>
        <p:spPr>
          <a:xfrm>
            <a:off x="3972654" y="4170373"/>
            <a:ext cx="4246685" cy="618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800" b="1" dirty="0">
                <a:solidFill>
                  <a:schemeClr val="accent1">
                    <a:lumMod val="10000"/>
                  </a:schemeClr>
                </a:solidFill>
                <a:latin typeface="Segoe UI Semibold" panose="020F0502020204030204" pitchFamily="34" charset="0"/>
              </a:rPr>
              <a:t>Your boss every single day/week/month…</a:t>
            </a:r>
            <a:endParaRPr lang="en-US" sz="1800" b="1" dirty="0">
              <a:solidFill>
                <a:schemeClr val="accent1">
                  <a:lumMod val="10000"/>
                </a:schemeClr>
              </a:solidFill>
              <a:latin typeface="Segoe UI Semibold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EE2071-70A4-ABFE-2011-66206EF1AF78}"/>
              </a:ext>
            </a:extLst>
          </p:cNvPr>
          <p:cNvSpPr txBox="1"/>
          <p:nvPr/>
        </p:nvSpPr>
        <p:spPr>
          <a:xfrm>
            <a:off x="9829316" y="6457136"/>
            <a:ext cx="2399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@emimontesdeocaa</a:t>
            </a:r>
          </a:p>
        </p:txBody>
      </p:sp>
    </p:spTree>
    <p:extLst>
      <p:ext uri="{BB962C8B-B14F-4D97-AF65-F5344CB8AC3E}">
        <p14:creationId xmlns:p14="http://schemas.microsoft.com/office/powerpoint/2010/main" val="1777033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0F944-653A-6F6B-5070-31F70E93F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5C62-D677-2DB0-365F-F25C2B92F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" y="390553"/>
            <a:ext cx="11018520" cy="923330"/>
          </a:xfrm>
        </p:spPr>
        <p:txBody>
          <a:bodyPr>
            <a:normAutofit fontScale="90000"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How</a:t>
            </a:r>
            <a:r>
              <a:rPr kumimoji="0" lang="en-GB" sz="6000" b="0" i="0" u="none" strike="noStrike" kern="1200" cap="none" spc="-50" normalizeH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 are our apps today?</a:t>
            </a:r>
            <a:endParaRPr kumimoji="0" lang="en-GB" sz="6000" b="0" i="0" u="none" strike="noStrike" kern="1200" cap="none" spc="-50" normalizeH="0" baseline="0" noProof="0" dirty="0">
              <a:ln w="3175">
                <a:noFill/>
              </a:ln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D23D090-9257-E1F6-EF5C-2A24A6EE6CF7}"/>
              </a:ext>
            </a:extLst>
          </p:cNvPr>
          <p:cNvSpPr txBox="1">
            <a:spLocks/>
          </p:cNvSpPr>
          <p:nvPr/>
        </p:nvSpPr>
        <p:spPr>
          <a:xfrm>
            <a:off x="1903751" y="1858780"/>
            <a:ext cx="8739264" cy="3934918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200" kern="0" cap="all" spc="1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-457200" algn="l" defTabSz="9327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GB" sz="4400" b="1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Robotic</a:t>
            </a:r>
            <a:r>
              <a:rPr lang="en-GB" sz="4400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 interactions</a:t>
            </a:r>
          </a:p>
          <a:p>
            <a:pPr marL="457200" marR="0" lvl="1" indent="-457200" algn="l" defTabSz="9327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GB" sz="4400" b="1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Fixed</a:t>
            </a:r>
            <a:r>
              <a:rPr lang="en-GB" sz="4400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 code</a:t>
            </a:r>
          </a:p>
          <a:p>
            <a:pPr marL="457200" marR="0" lvl="1" indent="-457200" algn="l" defTabSz="9327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GB" sz="4400" b="1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No natural intelligence</a:t>
            </a:r>
          </a:p>
          <a:p>
            <a:pPr marL="457200" marR="0" lvl="1" indent="-457200" algn="l" defTabSz="9327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GB" sz="4400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Any change is </a:t>
            </a:r>
            <a:r>
              <a:rPr lang="en-GB" sz="4400" b="1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complex</a:t>
            </a:r>
          </a:p>
          <a:p>
            <a:pPr marL="457200" marR="0" lvl="1" indent="-457200" algn="l" defTabSz="9327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  <a:sym typeface="Arial"/>
              </a:rPr>
              <a:t>It costs money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10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42D26-9795-AB6C-D540-A6A13D9DC2D6}"/>
              </a:ext>
            </a:extLst>
          </p:cNvPr>
          <p:cNvSpPr txBox="1"/>
          <p:nvPr/>
        </p:nvSpPr>
        <p:spPr>
          <a:xfrm>
            <a:off x="0" y="6467447"/>
            <a:ext cx="2399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@emimontesdeocaa</a:t>
            </a:r>
          </a:p>
        </p:txBody>
      </p:sp>
    </p:spTree>
    <p:extLst>
      <p:ext uri="{BB962C8B-B14F-4D97-AF65-F5344CB8AC3E}">
        <p14:creationId xmlns:p14="http://schemas.microsoft.com/office/powerpoint/2010/main" val="47503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AB27C6-91EE-7660-E722-4B847682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How</a:t>
            </a:r>
            <a:r>
              <a:rPr kumimoji="0" lang="en-GB" sz="6000" b="0" i="0" u="none" strike="noStrike" kern="1200" cap="none" spc="-50" normalizeH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 should they apps be?</a:t>
            </a:r>
            <a:endParaRPr kumimoji="0" lang="en-GB" sz="6000" b="0" i="0" u="none" strike="noStrike" kern="1200" cap="none" spc="-50" normalizeH="0" baseline="0" noProof="0" dirty="0">
              <a:ln w="3175">
                <a:noFill/>
              </a:ln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9FD38C88-4342-0879-1A70-3C26E44F8814}"/>
              </a:ext>
            </a:extLst>
          </p:cNvPr>
          <p:cNvSpPr txBox="1">
            <a:spLocks/>
          </p:cNvSpPr>
          <p:nvPr/>
        </p:nvSpPr>
        <p:spPr>
          <a:xfrm>
            <a:off x="1903751" y="1858780"/>
            <a:ext cx="8739264" cy="3934918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200" kern="0" cap="all" spc="1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-457200" algn="l" defTabSz="9327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GB" sz="4400" b="1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“Human” interactions</a:t>
            </a:r>
          </a:p>
          <a:p>
            <a:pPr marL="457200" marR="0" lvl="1" indent="-457200" algn="l" defTabSz="9327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GB" sz="4400" b="1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Personalized</a:t>
            </a:r>
            <a:r>
              <a:rPr lang="en-GB" sz="4400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 experience</a:t>
            </a:r>
          </a:p>
          <a:p>
            <a:pPr marL="457200" marR="0" lvl="1" indent="-457200" algn="l" defTabSz="9327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GB" sz="4400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Our data and our logic</a:t>
            </a:r>
          </a:p>
          <a:p>
            <a:pPr marL="457200" marR="0" lvl="1" indent="-457200" algn="l" defTabSz="9327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GB" sz="4400" b="1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Keeps</a:t>
            </a:r>
            <a:r>
              <a:rPr lang="en-GB" sz="4400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 </a:t>
            </a:r>
            <a:r>
              <a:rPr lang="en-GB" sz="4400" b="1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improving</a:t>
            </a:r>
          </a:p>
          <a:p>
            <a:pPr marL="457200" marR="0" lvl="1" indent="-457200" algn="l" defTabSz="9327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GB" sz="4400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Easy to use</a:t>
            </a:r>
          </a:p>
          <a:p>
            <a:pPr marL="457200" marR="0" lvl="1" indent="-457200" algn="l" defTabSz="9327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10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81D91C-9FB0-98F0-A317-B3E349F0EB95}"/>
              </a:ext>
            </a:extLst>
          </p:cNvPr>
          <p:cNvSpPr txBox="1"/>
          <p:nvPr/>
        </p:nvSpPr>
        <p:spPr>
          <a:xfrm>
            <a:off x="9829316" y="6457136"/>
            <a:ext cx="2399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@emimontesdeocaa</a:t>
            </a:r>
          </a:p>
        </p:txBody>
      </p:sp>
    </p:spTree>
    <p:extLst>
      <p:ext uri="{BB962C8B-B14F-4D97-AF65-F5344CB8AC3E}">
        <p14:creationId xmlns:p14="http://schemas.microsoft.com/office/powerpoint/2010/main" val="2683661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3F679-4AC4-5F36-6A46-BFA2212B2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DD61A4-C65A-5833-5C3B-D2EB027F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306" y="1854805"/>
            <a:ext cx="8507383" cy="2215991"/>
          </a:xfrm>
        </p:spPr>
        <p:txBody>
          <a:bodyPr>
            <a:normAutofit fontScale="90000"/>
          </a:bodyPr>
          <a:lstStyle/>
          <a:p>
            <a:pPr algn="ctr"/>
            <a:r>
              <a:rPr kumimoji="0" lang="en-GB" sz="72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Now, we are required to </a:t>
            </a:r>
            <a:r>
              <a:rPr kumimoji="0" lang="en-GB" sz="7200" b="0" i="0" u="sng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understand</a:t>
            </a:r>
            <a:r>
              <a:rPr kumimoji="0" lang="en-GB" sz="72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 the application…</a:t>
            </a:r>
            <a:endParaRPr lang="en-US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63EF94-B258-CC33-CE15-9E2626807FB4}"/>
              </a:ext>
            </a:extLst>
          </p:cNvPr>
          <p:cNvSpPr txBox="1"/>
          <p:nvPr/>
        </p:nvSpPr>
        <p:spPr>
          <a:xfrm>
            <a:off x="3972654" y="4349667"/>
            <a:ext cx="4246685" cy="355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800" b="1" dirty="0">
                <a:solidFill>
                  <a:schemeClr val="accent1">
                    <a:lumMod val="10000"/>
                  </a:schemeClr>
                </a:solidFill>
                <a:latin typeface="Segoe UI Semibold" panose="020F0502020204030204" pitchFamily="34" charset="0"/>
              </a:rPr>
              <a:t>And it currently works!</a:t>
            </a:r>
            <a:endParaRPr lang="en-US" sz="1800" b="1" dirty="0">
              <a:solidFill>
                <a:schemeClr val="accent1">
                  <a:lumMod val="10000"/>
                </a:schemeClr>
              </a:solidFill>
              <a:latin typeface="Segoe UI Semibold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612E1-F428-04BC-9644-4D1A661ADEEF}"/>
              </a:ext>
            </a:extLst>
          </p:cNvPr>
          <p:cNvSpPr txBox="1"/>
          <p:nvPr/>
        </p:nvSpPr>
        <p:spPr>
          <a:xfrm>
            <a:off x="9829316" y="6457136"/>
            <a:ext cx="2399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@emimontesdeocaa</a:t>
            </a:r>
          </a:p>
        </p:txBody>
      </p:sp>
    </p:spTree>
    <p:extLst>
      <p:ext uri="{BB962C8B-B14F-4D97-AF65-F5344CB8AC3E}">
        <p14:creationId xmlns:p14="http://schemas.microsoft.com/office/powerpoint/2010/main" val="2572669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CD786-A533-C7DD-0168-CC3C3D129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BE20ED-9280-A086-2581-FE5743107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306" y="1854805"/>
            <a:ext cx="8507383" cy="2215991"/>
          </a:xfrm>
        </p:spPr>
        <p:txBody>
          <a:bodyPr>
            <a:normAutofit fontScale="90000"/>
          </a:bodyPr>
          <a:lstStyle/>
          <a:p>
            <a:pPr algn="ctr"/>
            <a:r>
              <a:rPr kumimoji="0" lang="en-GB" sz="72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…but the applications of the future will </a:t>
            </a:r>
            <a:r>
              <a:rPr kumimoji="0" lang="en-GB" sz="7200" b="0" i="0" u="sng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understand</a:t>
            </a:r>
            <a:r>
              <a:rPr kumimoji="0" lang="en-GB" sz="72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 us!</a:t>
            </a:r>
            <a:endParaRPr lang="en-US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12BC86-5D12-100C-EB96-EEB309B17DD5}"/>
              </a:ext>
            </a:extLst>
          </p:cNvPr>
          <p:cNvSpPr txBox="1"/>
          <p:nvPr/>
        </p:nvSpPr>
        <p:spPr>
          <a:xfrm>
            <a:off x="3972654" y="4349667"/>
            <a:ext cx="4246685" cy="355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b="1" dirty="0">
                <a:solidFill>
                  <a:schemeClr val="accent1">
                    <a:lumMod val="10000"/>
                  </a:schemeClr>
                </a:solidFill>
                <a:latin typeface="Segoe UI Semibold" panose="020F0502020204030204" pitchFamily="34" charset="0"/>
              </a:rPr>
              <a:t>You can quote me on that!</a:t>
            </a:r>
            <a:endParaRPr lang="en-US" sz="1800" b="1" dirty="0">
              <a:solidFill>
                <a:schemeClr val="accent1">
                  <a:lumMod val="10000"/>
                </a:schemeClr>
              </a:solidFill>
              <a:latin typeface="Segoe UI Semibold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78EBE-E1BD-2B9A-1DB8-5DBF3E3DDF93}"/>
              </a:ext>
            </a:extLst>
          </p:cNvPr>
          <p:cNvSpPr txBox="1"/>
          <p:nvPr/>
        </p:nvSpPr>
        <p:spPr>
          <a:xfrm>
            <a:off x="9829316" y="6457136"/>
            <a:ext cx="2399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@emimontesdeocaa</a:t>
            </a:r>
          </a:p>
        </p:txBody>
      </p:sp>
    </p:spTree>
    <p:extLst>
      <p:ext uri="{BB962C8B-B14F-4D97-AF65-F5344CB8AC3E}">
        <p14:creationId xmlns:p14="http://schemas.microsoft.com/office/powerpoint/2010/main" val="3070977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7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B2B2B2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420</Words>
  <Application>Microsoft Office PowerPoint</Application>
  <PresentationFormat>Widescreen</PresentationFormat>
  <Paragraphs>68</Paragraphs>
  <Slides>19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Abadi Extra Light</vt:lpstr>
      <vt:lpstr>Aptos</vt:lpstr>
      <vt:lpstr>Aptos Display</vt:lpstr>
      <vt:lpstr>Arial</vt:lpstr>
      <vt:lpstr>open sans</vt:lpstr>
      <vt:lpstr>Segoe UI</vt:lpstr>
      <vt:lpstr>Segoe UI Semibold</vt:lpstr>
      <vt:lpstr>system-ui</vt:lpstr>
      <vt:lpstr>Office Theme</vt:lpstr>
      <vt:lpstr>PowerPoint Presentation</vt:lpstr>
      <vt:lpstr>PowerPoint Presentation</vt:lpstr>
      <vt:lpstr>PowerPoint Presentation</vt:lpstr>
      <vt:lpstr>PowerPoint Presentation</vt:lpstr>
      <vt:lpstr>How do I make my dumb app smart?</vt:lpstr>
      <vt:lpstr>How are our apps today?</vt:lpstr>
      <vt:lpstr>How should they apps be?</vt:lpstr>
      <vt:lpstr>Now, we are required to understand the application…</vt:lpstr>
      <vt:lpstr>…but the applications of the future will understand us!</vt:lpstr>
      <vt:lpstr>Semantic Kernel</vt:lpstr>
      <vt:lpstr>What is Semantic Kernel?</vt:lpstr>
      <vt:lpstr>Let’s do some code!</vt:lpstr>
      <vt:lpstr>PowerPoint Presentation</vt:lpstr>
      <vt:lpstr>PowerPoint Presentation</vt:lpstr>
      <vt:lpstr>More code!</vt:lpstr>
      <vt:lpstr>References, source code and useful links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Vili Koleva</dc:creator>
  <cp:lastModifiedBy>Emiliano Montesdeoca del Puerto</cp:lastModifiedBy>
  <cp:revision>37</cp:revision>
  <dcterms:created xsi:type="dcterms:W3CDTF">2025-05-26T09:42:25Z</dcterms:created>
  <dcterms:modified xsi:type="dcterms:W3CDTF">2025-06-12T09:50:25Z</dcterms:modified>
</cp:coreProperties>
</file>