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6" r:id="rId4"/>
    <p:sldId id="262" r:id="rId5"/>
    <p:sldId id="273" r:id="rId6"/>
    <p:sldId id="263" r:id="rId7"/>
    <p:sldId id="268" r:id="rId8"/>
    <p:sldId id="269" r:id="rId9"/>
    <p:sldId id="270" r:id="rId10"/>
    <p:sldId id="271" r:id="rId11"/>
    <p:sldId id="272" r:id="rId12"/>
    <p:sldId id="275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97A"/>
    <a:srgbClr val="D90D0E"/>
    <a:srgbClr val="4FB5A4"/>
    <a:srgbClr val="188072"/>
    <a:srgbClr val="FD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0053" autoAdjust="0"/>
  </p:normalViewPr>
  <p:slideViewPr>
    <p:cSldViewPr snapToGrid="0">
      <p:cViewPr varScale="1">
        <p:scale>
          <a:sx n="83" d="100"/>
          <a:sy n="83" d="100"/>
        </p:scale>
        <p:origin x="4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19C7E-9F49-4FD8-BF2A-050B7E27EDB1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8BE44-D30E-4F1D-9866-B5A55CDF5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6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3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Instruction for Speaker: Kamil Nowinski Only</a:t>
            </a:r>
            <a:endParaRPr lang="bg-BG" b="1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This slide is intended </a:t>
            </a:r>
            <a:r>
              <a:rPr lang="en-GB" b="1" dirty="0"/>
              <a:t>exclusively for Kamil Nowinski</a:t>
            </a:r>
            <a:r>
              <a:rPr lang="en-GB" dirty="0"/>
              <a:t>, following the session </a:t>
            </a:r>
            <a:r>
              <a:rPr lang="en-GB" b="1" dirty="0"/>
              <a:t>"Microsoft Fabric Real-Time Intelligence for Data Engineers."</a:t>
            </a:r>
            <a:endParaRPr lang="en-GB" dirty="0"/>
          </a:p>
          <a:p>
            <a:pPr>
              <a:buNone/>
            </a:pPr>
            <a:r>
              <a:rPr lang="en-GB" dirty="0"/>
              <a:t>After the session, there will be a </a:t>
            </a:r>
            <a:r>
              <a:rPr lang="en-GB" b="1" dirty="0"/>
              <a:t>coffee break</a:t>
            </a:r>
            <a:r>
              <a:rPr lang="bg-BG" b="1" dirty="0"/>
              <a:t> (15:20 – 15:40)</a:t>
            </a:r>
            <a:r>
              <a:rPr lang="en-GB" b="1" dirty="0"/>
              <a:t> featuring gelato from our partner, Gelateria Diana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Please kindly: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Mention Gelateria Diana as our official partner for this refreshment.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Direct participants to the </a:t>
            </a:r>
            <a:r>
              <a:rPr lang="en-GB" b="1" dirty="0"/>
              <a:t>Coffee Break Zone</a:t>
            </a:r>
            <a:r>
              <a:rPr lang="en-GB" dirty="0"/>
              <a:t> </a:t>
            </a:r>
            <a:endParaRPr lang="bg-BG" dirty="0"/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Thank you!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3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logos on a red background&#10;&#10;AI-generated content may be incorrect.">
            <a:extLst>
              <a:ext uri="{FF2B5EF4-FFF2-40B4-BE49-F238E27FC236}">
                <a16:creationId xmlns:a16="http://schemas.microsoft.com/office/drawing/2014/main" id="{5BA848EA-69F5-47D8-DF21-0B9F5EFEF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7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DDA70B0-ABA6-CAFC-FA9F-FBBA1AFE5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60362-EECB-14C4-F63D-B80536D05469}"/>
              </a:ext>
            </a:extLst>
          </p:cNvPr>
          <p:cNvSpPr/>
          <p:nvPr userDrawn="1"/>
        </p:nvSpPr>
        <p:spPr>
          <a:xfrm>
            <a:off x="2014184" y="1489486"/>
            <a:ext cx="6339170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096A5-CFD8-9244-AA3A-BF2EC33C55E8}"/>
              </a:ext>
            </a:extLst>
          </p:cNvPr>
          <p:cNvSpPr/>
          <p:nvPr userDrawn="1"/>
        </p:nvSpPr>
        <p:spPr>
          <a:xfrm>
            <a:off x="1627508" y="1780493"/>
            <a:ext cx="645771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1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E9591CA-83BA-DA78-F6B2-B79FE21C006E}"/>
              </a:ext>
            </a:extLst>
          </p:cNvPr>
          <p:cNvSpPr txBox="1">
            <a:spLocks/>
          </p:cNvSpPr>
          <p:nvPr userDrawn="1"/>
        </p:nvSpPr>
        <p:spPr>
          <a:xfrm>
            <a:off x="1627508" y="4180150"/>
            <a:ext cx="6457712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Please take a minute to complete short feedback survey.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A18A7-5000-BAE0-D1B3-640054CFB486}"/>
              </a:ext>
            </a:extLst>
          </p:cNvPr>
          <p:cNvSpPr/>
          <p:nvPr userDrawn="1"/>
        </p:nvSpPr>
        <p:spPr>
          <a:xfrm>
            <a:off x="9353448" y="1489486"/>
            <a:ext cx="2327496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225EB5-D925-071D-E5CC-E24FA1B57205}"/>
              </a:ext>
            </a:extLst>
          </p:cNvPr>
          <p:cNvSpPr txBox="1">
            <a:spLocks/>
          </p:cNvSpPr>
          <p:nvPr userDrawn="1"/>
        </p:nvSpPr>
        <p:spPr>
          <a:xfrm>
            <a:off x="2014184" y="2224849"/>
            <a:ext cx="6921787" cy="174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i="0" dirty="0">
                <a:solidFill>
                  <a:schemeClr val="bg1"/>
                </a:solidFill>
                <a:effectLst/>
                <a:latin typeface="system-ui"/>
              </a:rPr>
              <a:t>THANK YOU!</a:t>
            </a:r>
          </a:p>
          <a:p>
            <a:r>
              <a:rPr lang="en-GB" sz="3200" b="1" i="0" dirty="0">
                <a:solidFill>
                  <a:schemeClr val="bg1"/>
                </a:solidFill>
                <a:effectLst/>
                <a:latin typeface="system-ui"/>
              </a:rPr>
              <a:t>We’d love to hear your thoughts!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C1B4FC-9CF4-5708-3B92-92E91703BC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05338" y="1780492"/>
            <a:ext cx="2543712" cy="23993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CB3B6-9B34-627D-C9C2-C44FCEFA0C9D}"/>
              </a:ext>
            </a:extLst>
          </p:cNvPr>
          <p:cNvSpPr/>
          <p:nvPr userDrawn="1"/>
        </p:nvSpPr>
        <p:spPr>
          <a:xfrm>
            <a:off x="8905338" y="4179887"/>
            <a:ext cx="2543712" cy="582450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D3178A-299E-DFD3-00C7-691B7D5A71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54754" y="4227049"/>
            <a:ext cx="2494295" cy="4881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We will send QR code and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DDA70B0-ABA6-CAFC-FA9F-FBBA1AFE5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60362-EECB-14C4-F63D-B80536D05469}"/>
              </a:ext>
            </a:extLst>
          </p:cNvPr>
          <p:cNvSpPr/>
          <p:nvPr userDrawn="1"/>
        </p:nvSpPr>
        <p:spPr>
          <a:xfrm>
            <a:off x="2014184" y="1489487"/>
            <a:ext cx="6339170" cy="248369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096A5-CFD8-9244-AA3A-BF2EC33C55E8}"/>
              </a:ext>
            </a:extLst>
          </p:cNvPr>
          <p:cNvSpPr/>
          <p:nvPr userDrawn="1"/>
        </p:nvSpPr>
        <p:spPr>
          <a:xfrm>
            <a:off x="1627508" y="1780492"/>
            <a:ext cx="6457712" cy="2571501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225EB5-D925-071D-E5CC-E24FA1B57205}"/>
              </a:ext>
            </a:extLst>
          </p:cNvPr>
          <p:cNvSpPr txBox="1">
            <a:spLocks/>
          </p:cNvSpPr>
          <p:nvPr userDrawn="1"/>
        </p:nvSpPr>
        <p:spPr>
          <a:xfrm>
            <a:off x="2014185" y="2224849"/>
            <a:ext cx="5823530" cy="174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i="0" dirty="0">
                <a:solidFill>
                  <a:schemeClr val="bg1"/>
                </a:solidFill>
                <a:effectLst/>
                <a:latin typeface="system-ui"/>
              </a:rPr>
              <a:t>Time to indulge in something sweet — enjoy the incredible gelato by</a:t>
            </a:r>
            <a:r>
              <a:rPr lang="bg-BG" sz="2800" b="1" i="0" dirty="0">
                <a:solidFill>
                  <a:schemeClr val="bg1"/>
                </a:solidFill>
                <a:effectLst/>
                <a:latin typeface="system-ui"/>
              </a:rPr>
              <a:t>:</a:t>
            </a:r>
            <a:endParaRPr lang="en-GB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A group of ice cream cones with faces&#10;&#10;AI-generated content may be incorrect.">
            <a:extLst>
              <a:ext uri="{FF2B5EF4-FFF2-40B4-BE49-F238E27FC236}">
                <a16:creationId xmlns:a16="http://schemas.microsoft.com/office/drawing/2014/main" id="{E83A2F3A-66AD-64D2-A1F9-96A2AC89F4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43" y="1004675"/>
            <a:ext cx="4154679" cy="40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774DCFE4-770B-5C18-A158-14F608846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9169" b="68964"/>
          <a:stretch/>
        </p:blipFill>
        <p:spPr>
          <a:xfrm>
            <a:off x="812800" y="812774"/>
            <a:ext cx="4347827" cy="2218292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84BE19C-AB77-5C38-EE93-08D230B448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0" y="96253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A6B633-1D20-E229-AF30-833C408717AB}"/>
              </a:ext>
            </a:extLst>
          </p:cNvPr>
          <p:cNvSpPr/>
          <p:nvPr userDrawn="1"/>
        </p:nvSpPr>
        <p:spPr>
          <a:xfrm>
            <a:off x="6189044" y="1113416"/>
            <a:ext cx="4049009" cy="43987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4181B-3384-8BA8-A558-2CF8091C8CEF}"/>
              </a:ext>
            </a:extLst>
          </p:cNvPr>
          <p:cNvSpPr/>
          <p:nvPr userDrawn="1"/>
        </p:nvSpPr>
        <p:spPr>
          <a:xfrm>
            <a:off x="812799" y="3029312"/>
            <a:ext cx="4347829" cy="655184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AC23-8CF5-B8B0-6A8A-82290A1C5A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4397" y="3059823"/>
            <a:ext cx="4049009" cy="595915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85231-CAEB-7200-BE3B-675DCD850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149" y="4255424"/>
            <a:ext cx="4049009" cy="595915"/>
          </a:xfrm>
        </p:spPr>
        <p:txBody>
          <a:bodyPr>
            <a:normAutofit/>
          </a:bodyPr>
          <a:lstStyle>
            <a:lvl1pPr marL="0" indent="0">
              <a:buNone/>
              <a:defRPr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position/company here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3D072A-637E-1FEA-A732-839C8DB254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8149" y="5122555"/>
            <a:ext cx="4049009" cy="595915"/>
          </a:xfrm>
        </p:spPr>
        <p:txBody>
          <a:bodyPr>
            <a:normAutofit/>
          </a:bodyPr>
          <a:lstStyle>
            <a:lvl1pPr marL="0" indent="0">
              <a:buNone/>
              <a:defRPr sz="2000" b="0" cap="none" spc="0">
                <a:ln w="0"/>
                <a:solidFill>
                  <a:srgbClr val="D90D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certificates/other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74A26A-A6BB-BB07-BC52-37A5D16D8C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1824" y="922694"/>
            <a:ext cx="4283075" cy="427425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1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2F5E3-12B5-1798-A0A0-F3F2A02E5D0E}"/>
              </a:ext>
            </a:extLst>
          </p:cNvPr>
          <p:cNvSpPr/>
          <p:nvPr userDrawn="1"/>
        </p:nvSpPr>
        <p:spPr>
          <a:xfrm>
            <a:off x="2014183" y="1489486"/>
            <a:ext cx="6626477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9356-24B5-DE24-8DB9-7FC9B8D4A2EA}"/>
              </a:ext>
            </a:extLst>
          </p:cNvPr>
          <p:cNvSpPr/>
          <p:nvPr userDrawn="1"/>
        </p:nvSpPr>
        <p:spPr>
          <a:xfrm>
            <a:off x="9382565" y="1615669"/>
            <a:ext cx="1954620" cy="255007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5613791-5295-55F8-5764-879CB7F47016}"/>
              </a:ext>
            </a:extLst>
          </p:cNvPr>
          <p:cNvSpPr txBox="1">
            <a:spLocks/>
          </p:cNvSpPr>
          <p:nvPr userDrawn="1"/>
        </p:nvSpPr>
        <p:spPr>
          <a:xfrm>
            <a:off x="1627508" y="4180150"/>
            <a:ext cx="6767202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DISCOVERY DAY 2025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ECBED-A991-6674-CBA4-5BE49F939A97}"/>
              </a:ext>
            </a:extLst>
          </p:cNvPr>
          <p:cNvSpPr/>
          <p:nvPr userDrawn="1"/>
        </p:nvSpPr>
        <p:spPr>
          <a:xfrm>
            <a:off x="1627509" y="1780319"/>
            <a:ext cx="676720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A17FBD5-D3C8-07DD-D943-9BFFAE70F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95" y="-462968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E0CAFF9-EE56-2797-1276-20AFA5898E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6093232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25BC4-2999-E549-DC52-C007C81F4572}"/>
              </a:ext>
            </a:extLst>
          </p:cNvPr>
          <p:cNvSpPr/>
          <p:nvPr userDrawn="1"/>
        </p:nvSpPr>
        <p:spPr>
          <a:xfrm>
            <a:off x="9099385" y="3863741"/>
            <a:ext cx="2031544" cy="488126"/>
          </a:xfrm>
          <a:prstGeom prst="rect">
            <a:avLst/>
          </a:prstGeom>
          <a:solidFill>
            <a:srgbClr val="238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00988B-E4AF-2AB3-2270-BF8489AC5E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9386" y="3863742"/>
            <a:ext cx="2031544" cy="4881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Your name here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6019C5-B18E-3DAB-E4ED-805D6573A7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99385" y="1780319"/>
            <a:ext cx="2040865" cy="208342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2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A17FBD5-D3C8-07DD-D943-9BFFAE70F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95" y="-462968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09E44D-5569-661F-59E5-ADE52A22AEC0}"/>
              </a:ext>
            </a:extLst>
          </p:cNvPr>
          <p:cNvSpPr/>
          <p:nvPr userDrawn="1"/>
        </p:nvSpPr>
        <p:spPr>
          <a:xfrm>
            <a:off x="2014183" y="1489487"/>
            <a:ext cx="6626477" cy="239983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9F29A-D937-E556-39DA-EDF1BA8AF16B}"/>
              </a:ext>
            </a:extLst>
          </p:cNvPr>
          <p:cNvSpPr/>
          <p:nvPr userDrawn="1"/>
        </p:nvSpPr>
        <p:spPr>
          <a:xfrm>
            <a:off x="9353950" y="2035436"/>
            <a:ext cx="1886983" cy="2282182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B3EED7BA-9EA7-5198-3E83-1F7AF0E39B8B}"/>
              </a:ext>
            </a:extLst>
          </p:cNvPr>
          <p:cNvSpPr txBox="1">
            <a:spLocks/>
          </p:cNvSpPr>
          <p:nvPr userDrawn="1"/>
        </p:nvSpPr>
        <p:spPr>
          <a:xfrm>
            <a:off x="6751434" y="5224326"/>
            <a:ext cx="5440565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1EB4BB-0B68-25CD-FBF5-EBA6FA6FE004}"/>
              </a:ext>
            </a:extLst>
          </p:cNvPr>
          <p:cNvSpPr/>
          <p:nvPr userDrawn="1"/>
        </p:nvSpPr>
        <p:spPr>
          <a:xfrm>
            <a:off x="1627509" y="1780319"/>
            <a:ext cx="676720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EDE3F4D-039C-999E-2D20-B820E3F582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6093232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A922B-E47B-13EB-E63C-6C5DE4B9BE67}"/>
              </a:ext>
            </a:extLst>
          </p:cNvPr>
          <p:cNvSpPr/>
          <p:nvPr userDrawn="1"/>
        </p:nvSpPr>
        <p:spPr>
          <a:xfrm>
            <a:off x="9136616" y="1863176"/>
            <a:ext cx="1886983" cy="406649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9E4B43D-CB94-A932-65BC-F22010011B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36616" y="1832353"/>
            <a:ext cx="1886983" cy="4881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Your name here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8A121B-694E-6CC1-FCFE-A05785726D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6063" y="2270125"/>
            <a:ext cx="1887537" cy="19097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4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3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3E1A39-58AB-7D6A-C27E-CD3C9BBBFA16}"/>
              </a:ext>
            </a:extLst>
          </p:cNvPr>
          <p:cNvSpPr/>
          <p:nvPr userDrawn="1"/>
        </p:nvSpPr>
        <p:spPr>
          <a:xfrm>
            <a:off x="4354858" y="919863"/>
            <a:ext cx="7151649" cy="288690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889A2B-6627-B91F-A4A6-46D5A352ABB1}"/>
              </a:ext>
            </a:extLst>
          </p:cNvPr>
          <p:cNvSpPr/>
          <p:nvPr userDrawn="1"/>
        </p:nvSpPr>
        <p:spPr>
          <a:xfrm>
            <a:off x="3725954" y="1189959"/>
            <a:ext cx="7549543" cy="2869155"/>
          </a:xfrm>
          <a:prstGeom prst="rect">
            <a:avLst/>
          </a:prstGeom>
          <a:solidFill>
            <a:srgbClr val="248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F703AE5A-B8BF-9DA1-E540-98AB1D819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39169" b="68964"/>
          <a:stretch/>
        </p:blipFill>
        <p:spPr>
          <a:xfrm>
            <a:off x="845030" y="3429000"/>
            <a:ext cx="3462133" cy="176640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E4D56A-941B-0EC2-3EBC-11F7E5386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618" y="711667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2CA19-D346-F7C5-5497-380556D576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56" y="4732436"/>
            <a:ext cx="1689550" cy="1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A4D9D10-7EBF-0A84-52CB-99F47814F3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4109" y="1646617"/>
            <a:ext cx="6093232" cy="1667223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4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5F94894-BE64-1BF9-138F-83423FB9C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30" y="3281853"/>
            <a:ext cx="2429449" cy="19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CA1AFADD-793F-1253-01A5-29B972EDF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30" y="1022423"/>
            <a:ext cx="1730697" cy="14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083A66-716A-215F-AA69-AFA9BBA0F9F1}"/>
              </a:ext>
            </a:extLst>
          </p:cNvPr>
          <p:cNvSpPr/>
          <p:nvPr userDrawn="1"/>
        </p:nvSpPr>
        <p:spPr>
          <a:xfrm>
            <a:off x="2014184" y="1489487"/>
            <a:ext cx="6136062" cy="244660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D7C83B3F-8AAC-E78E-6BE0-0A8C83D4F6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r="39169" b="68964"/>
          <a:stretch/>
        </p:blipFill>
        <p:spPr>
          <a:xfrm>
            <a:off x="8608103" y="3623094"/>
            <a:ext cx="3139425" cy="1601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5D00AA-53EF-B0BC-94FE-1FDB73B90D02}"/>
              </a:ext>
            </a:extLst>
          </p:cNvPr>
          <p:cNvSpPr/>
          <p:nvPr userDrawn="1"/>
        </p:nvSpPr>
        <p:spPr>
          <a:xfrm>
            <a:off x="1682509" y="1728671"/>
            <a:ext cx="6308478" cy="2527070"/>
          </a:xfrm>
          <a:prstGeom prst="rect">
            <a:avLst/>
          </a:prstGeom>
          <a:solidFill>
            <a:srgbClr val="D90D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7DCCA3B-C598-AF57-5002-DF3E433559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5666970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C7CDAF3-FF2F-D186-32F5-3770D234A9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42" y="0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840081-EF05-DDC2-637C-2C690A682A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1631" y="6241083"/>
            <a:ext cx="370959" cy="9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3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0C6B611-CD2C-F259-C12A-290178903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1089660"/>
            <a:ext cx="1833598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277AD24-315F-F08C-312E-26F8297939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14283" y="5576597"/>
            <a:ext cx="762777" cy="185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B3ABCF2-056C-FBF7-6C22-5EDE487F2E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7717" y="5672548"/>
            <a:ext cx="706973" cy="17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B7AA7F4-9C2B-7FFD-F25A-DAA0DEC5C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506" y="82513"/>
            <a:ext cx="1398494" cy="397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521FC-5225-77E6-CA73-EC1AAAE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F9EB-7DE7-EA0D-C639-A4C67B90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2C76-7333-472D-669F-A21004AB6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3F3B8-6EE2-4816-9E30-F95552D3F9E1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41F5-448F-0F31-A246-EB2451497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7312-96DF-F014-DEBB-3225AB51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4F9A4-FE37-4230-B635-82583EB76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6" r:id="rId5"/>
    <p:sldLayoutId id="2147483667" r:id="rId6"/>
    <p:sldLayoutId id="2147483652" r:id="rId7"/>
    <p:sldLayoutId id="2147483661" r:id="rId8"/>
    <p:sldLayoutId id="2147483662" r:id="rId9"/>
    <p:sldLayoutId id="2147483663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emantic-kernel" TargetMode="External"/><Relationship Id="rId2" Type="http://schemas.openxmlformats.org/officeDocument/2006/relationships/hyperlink" Target="https://github.com/emimontesdeoca/dday-sofia-2025-semantic-kernel-sq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x.com/emimontesdeocaa" TargetMode="External"/><Relationship Id="rId5" Type="http://schemas.openxmlformats.org/officeDocument/2006/relationships/hyperlink" Target="https://github.com/emimontesdeoca" TargetMode="External"/><Relationship Id="rId4" Type="http://schemas.openxmlformats.org/officeDocument/2006/relationships/hyperlink" Target="https://learn.microsoft.com/en-us/semantic-kernel/overview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ssionize.com/app/speaker/session/887788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6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9FE3-5C21-8EED-18B9-686590454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CB40B-F1E4-7176-B1F8-49FB34B61D0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1" i="0" u="none" strike="noStrike" kern="1200" cap="none" spc="-50" normalizeH="0" baseline="0" noProof="0" dirty="0">
                <a:ln w="3175"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Kernel?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3FEE8-DD6A-EEA4-BB9C-061E96A25F1C}"/>
              </a:ext>
            </a:extLst>
          </p:cNvPr>
          <p:cNvSpPr txBox="1"/>
          <p:nvPr/>
        </p:nvSpPr>
        <p:spPr>
          <a:xfrm>
            <a:off x="6191251" y="1404283"/>
            <a:ext cx="5162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In its simplest form, the kernel is a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dependency injection container 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that manages all the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services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 and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plug-ins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 required to run the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AI application.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104" name="Picture 8" descr="Extensibilidad modular">
            <a:extLst>
              <a:ext uri="{FF2B5EF4-FFF2-40B4-BE49-F238E27FC236}">
                <a16:creationId xmlns:a16="http://schemas.microsoft.com/office/drawing/2014/main" id="{D3F05429-8517-2133-3E12-4AA6169D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93" y="2740359"/>
            <a:ext cx="42100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2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BF6F3-A9D1-66B6-EEF6-899E31286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35E69-4F83-A2E3-DECB-31E4E848A0B5}"/>
              </a:ext>
            </a:extLst>
          </p:cNvPr>
          <p:cNvSpPr txBox="1"/>
          <p:nvPr/>
        </p:nvSpPr>
        <p:spPr>
          <a:xfrm>
            <a:off x="858669" y="1074507"/>
            <a:ext cx="104746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367">
              <a:defRPr/>
            </a:pP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If you provide all services  and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add-ons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 to the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kernel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, artificial intelligence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will seamlessly use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 them  as needed.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3879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88A85-D823-6AE5-48BA-A50CD357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E92556B-0692-C18A-8D73-B00F950A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2605179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More code!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E2C89-4276-38F2-0B06-D139F619514D}"/>
              </a:ext>
            </a:extLst>
          </p:cNvPr>
          <p:cNvSpPr txBox="1"/>
          <p:nvPr/>
        </p:nvSpPr>
        <p:spPr>
          <a:xfrm>
            <a:off x="3972656" y="3713175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Now let’s build good stuff!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EF5-7B05-3AB6-AFB3-45A03F9B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59C6-E36A-169E-D724-4B21D3A31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emimontesdeoca</a:t>
            </a:r>
            <a:r>
              <a:rPr lang="es-ES" dirty="0">
                <a:hlinkClick r:id="rId2"/>
              </a:rPr>
              <a:t>/dday-sofia-2025-semantic-kernel-sql</a:t>
            </a:r>
            <a:endParaRPr lang="es-ES" dirty="0"/>
          </a:p>
          <a:p>
            <a:r>
              <a:rPr lang="en-US" dirty="0" err="1">
                <a:hlinkClick r:id="rId3"/>
              </a:rPr>
              <a:t>microsoft</a:t>
            </a:r>
            <a:r>
              <a:rPr lang="en-US" dirty="0">
                <a:hlinkClick r:id="rId3"/>
              </a:rPr>
              <a:t>/semantic-kernel: Integrate cutting-edge LLM technology quickly and easily into your apps</a:t>
            </a:r>
            <a:endParaRPr lang="en-US" dirty="0"/>
          </a:p>
          <a:p>
            <a:r>
              <a:rPr lang="en-US" dirty="0">
                <a:hlinkClick r:id="rId4"/>
              </a:rPr>
              <a:t>Introduction to Semantic Kernel | Microsoft Learn</a:t>
            </a:r>
            <a:endParaRPr lang="en-US" dirty="0"/>
          </a:p>
          <a:p>
            <a:r>
              <a:rPr lang="es-ES" dirty="0" err="1">
                <a:hlinkClick r:id="rId5"/>
              </a:rPr>
              <a:t>emimontesdeoca</a:t>
            </a:r>
            <a:r>
              <a:rPr lang="es-ES" dirty="0">
                <a:hlinkClick r:id="rId5"/>
              </a:rPr>
              <a:t> (Emiliano Montesdeoca)</a:t>
            </a:r>
            <a:endParaRPr lang="es-ES" dirty="0"/>
          </a:p>
          <a:p>
            <a:r>
              <a:rPr lang="es-ES" dirty="0">
                <a:hlinkClick r:id="rId6"/>
              </a:rPr>
              <a:t>Emiliano Montesdeoca (@emimontesdeocaa) / X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10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45471A-E772-65C0-FE07-E6AA45A983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1DAA-D3C9-99B4-6F36-F1C494665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9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9CD37-3085-E014-DAA0-0FFA77E0DED3}"/>
              </a:ext>
            </a:extLst>
          </p:cNvPr>
          <p:cNvSpPr txBox="1"/>
          <p:nvPr/>
        </p:nvSpPr>
        <p:spPr>
          <a:xfrm>
            <a:off x="2059258" y="7743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This slide is to be shown by Kamil Nowinski Only</a:t>
            </a:r>
          </a:p>
          <a:p>
            <a:pPr>
              <a:buNone/>
            </a:pPr>
            <a:r>
              <a:rPr lang="en-US" b="1" dirty="0"/>
              <a:t>SEE in notes!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7446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83A72-23BA-41C4-DFE5-57981B333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5748" y="1997849"/>
            <a:ext cx="6408484" cy="2083421"/>
          </a:xfrm>
        </p:spPr>
        <p:txBody>
          <a:bodyPr>
            <a:normAutofit lnSpcReduction="10000"/>
          </a:bodyPr>
          <a:lstStyle/>
          <a:p>
            <a:r>
              <a:rPr lang="en-US" sz="40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Meets SQL: Building a Smart Pizza Shop with .NET and Semantic Kernel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4CC7-DE3B-A1DF-5899-ABB75B2E1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Emiliano Montesdeoca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26CE2-3AFD-5192-4872-E3C421378BD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 bwMode="auto">
          <a:xfrm>
            <a:off x="9099550" y="1779588"/>
            <a:ext cx="2039938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8DB7E-804D-4DD4-D713-49F06DB3B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10000"/>
          </a:bodyPr>
          <a:lstStyle/>
          <a:p>
            <a:pPr algn="ctr"/>
            <a:r>
              <a:rPr lang="en-GB" dirty="0"/>
              <a:t>Emiliano Montesdeoca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76C5-1CEE-7D27-D562-11D8E5F33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579" y="3955581"/>
            <a:ext cx="4352935" cy="867131"/>
          </a:xfrm>
        </p:spPr>
        <p:txBody>
          <a:bodyPr>
            <a:normAutofit/>
          </a:bodyPr>
          <a:lstStyle/>
          <a:p>
            <a:r>
              <a:rPr lang="en-GB" sz="2100" dirty="0"/>
              <a:t>Cloud Dev Team Lead @ </a:t>
            </a:r>
            <a:r>
              <a:rPr lang="en-GB" sz="2100" dirty="0" err="1"/>
              <a:t>Intelequia</a:t>
            </a:r>
            <a:endParaRPr lang="en-GB" sz="2100" dirty="0"/>
          </a:p>
          <a:p>
            <a:r>
              <a:rPr lang="en-GB" sz="2100" dirty="0"/>
              <a:t>@emimontesdeocaa</a:t>
            </a:r>
          </a:p>
        </p:txBody>
      </p:sp>
      <p:sp>
        <p:nvSpPr>
          <p:cNvPr id="8" name="AutoShape 6" descr="alt text">
            <a:extLst>
              <a:ext uri="{FF2B5EF4-FFF2-40B4-BE49-F238E27FC236}">
                <a16:creationId xmlns:a16="http://schemas.microsoft.com/office/drawing/2014/main" id="{63164B40-1CDF-97C2-46EA-C0B04659C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7E1A7-6882-3C8F-D106-457052F4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9" y="5311677"/>
            <a:ext cx="2371156" cy="950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00E55-C21F-A66B-B45F-45036CDA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14" y="5311677"/>
            <a:ext cx="2159131" cy="95081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7F80DED-0457-2D9E-0509-7AAF4201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09" y="1371602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9EF43E-9478-6885-F549-BD98555A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6" y="1854805"/>
            <a:ext cx="8507383" cy="2215991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do I make my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dumb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app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smart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?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3B38F-95F6-5EED-E3ED-EFAEA6254876}"/>
              </a:ext>
            </a:extLst>
          </p:cNvPr>
          <p:cNvSpPr txBox="1"/>
          <p:nvPr/>
        </p:nvSpPr>
        <p:spPr>
          <a:xfrm>
            <a:off x="3972654" y="4170373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Your boss would tell you that…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E2071-70A4-ABFE-2011-66206EF1AF78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177703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F944-653A-6F6B-5070-31F70E93F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C62-D677-2DB0-365F-F25C2B92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90553"/>
            <a:ext cx="11018520" cy="923330"/>
          </a:xfrm>
        </p:spPr>
        <p:txBody>
          <a:bodyPr>
            <a:normAutofit fontScale="90000"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</a:t>
            </a:r>
            <a:r>
              <a:rPr kumimoji="0" lang="en-GB" sz="6000" b="0" i="0" u="none" strike="noStrike" kern="1200" cap="none" spc="-50" normalizeH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are our apps today?</a:t>
            </a:r>
            <a:endParaRPr kumimoji="0" lang="en-GB" sz="60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D23D090-9257-E1F6-EF5C-2A24A6EE6CF7}"/>
              </a:ext>
            </a:extLst>
          </p:cNvPr>
          <p:cNvSpPr txBox="1">
            <a:spLocks/>
          </p:cNvSpPr>
          <p:nvPr/>
        </p:nvSpPr>
        <p:spPr>
          <a:xfrm>
            <a:off x="1903751" y="1858780"/>
            <a:ext cx="8739264" cy="3934918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Robotic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interactions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Fixed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code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No natural intelligence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Any change is </a:t>
            </a: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complex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Arial"/>
              </a:rPr>
              <a:t>It costs money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0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AB27C6-91EE-7660-E722-4B847682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</a:t>
            </a:r>
            <a:r>
              <a:rPr kumimoji="0" lang="en-GB" sz="6000" b="0" i="0" u="none" strike="noStrike" kern="1200" cap="none" spc="-50" normalizeH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should they apps be?</a:t>
            </a:r>
            <a:endParaRPr kumimoji="0" lang="en-GB" sz="60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FD38C88-4342-0879-1A70-3C26E44F8814}"/>
              </a:ext>
            </a:extLst>
          </p:cNvPr>
          <p:cNvSpPr txBox="1">
            <a:spLocks/>
          </p:cNvSpPr>
          <p:nvPr/>
        </p:nvSpPr>
        <p:spPr>
          <a:xfrm>
            <a:off x="1903751" y="1858780"/>
            <a:ext cx="8739264" cy="3934918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“Human” interactions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Personalized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experience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Our data and our logic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Keeps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</a:t>
            </a: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improving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Easy to use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66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EAB66-808E-AAC2-21CB-D4B302FB1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810E90C-3371-A449-BA31-8675097B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3189791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Semantic Kernel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114D9-06D9-7C07-5C01-7B6211E16B8E}"/>
              </a:ext>
            </a:extLst>
          </p:cNvPr>
          <p:cNvSpPr txBox="1"/>
          <p:nvPr/>
        </p:nvSpPr>
        <p:spPr>
          <a:xfrm>
            <a:off x="3972656" y="4297787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AI for you made easy!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pic>
        <p:nvPicPr>
          <p:cNvPr id="4" name="Picture 2" descr="Semantic Kernel's new icon and the art of teamwork | Semantic Kernel">
            <a:extLst>
              <a:ext uri="{FF2B5EF4-FFF2-40B4-BE49-F238E27FC236}">
                <a16:creationId xmlns:a16="http://schemas.microsoft.com/office/drawing/2014/main" id="{BF80D82A-604C-C970-9EBF-3F73C8E0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29" y="1603196"/>
            <a:ext cx="1442142" cy="144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4ABD-5746-CE9D-810E-382E7F26A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54-765A-6011-695B-67FF3FE4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0" marR="0" lvl="0" indent="0" defTabSz="9327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b="1" dirty="0"/>
              <a:t>What is Semantic Kernel?</a:t>
            </a:r>
            <a:endParaRPr kumimoji="0" lang="en-GB" sz="5400" b="1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5E816FF-B601-4D5B-4C6A-CCD7165E36BE}"/>
              </a:ext>
            </a:extLst>
          </p:cNvPr>
          <p:cNvSpPr txBox="1">
            <a:spLocks/>
          </p:cNvSpPr>
          <p:nvPr/>
        </p:nvSpPr>
        <p:spPr>
          <a:xfrm>
            <a:off x="6191248" y="1825625"/>
            <a:ext cx="5162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defTabSz="914400" fontAlgn="auto">
              <a:spcBef>
                <a:spcPts val="1000"/>
              </a:spcBef>
              <a:spcAft>
                <a:spcPts val="600"/>
              </a:spcAft>
              <a:buClrTx/>
              <a:buSzPct val="90000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Semantic Kernel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 is a lightweight, open-source development kit that lets you easily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build AI agents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and integrate the latest AI models into your C#, Python, or Java codebase. </a:t>
            </a:r>
          </a:p>
        </p:txBody>
      </p:sp>
      <p:pic>
        <p:nvPicPr>
          <p:cNvPr id="2054" name="Picture 6" descr="Imagen de introducción">
            <a:extLst>
              <a:ext uri="{FF2B5EF4-FFF2-40B4-BE49-F238E27FC236}">
                <a16:creationId xmlns:a16="http://schemas.microsoft.com/office/drawing/2014/main" id="{37ACD524-F91C-5E5C-9379-392AB462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8969"/>
            <a:ext cx="4809246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0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B0ACB-F89C-7036-FE4D-8E6E16BBC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318DA55-4B4D-0501-54E0-192F1849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2605179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Let’s do some code!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9C5C-D130-F682-38A5-5F8B69F38FA0}"/>
              </a:ext>
            </a:extLst>
          </p:cNvPr>
          <p:cNvSpPr txBox="1"/>
          <p:nvPr/>
        </p:nvSpPr>
        <p:spPr>
          <a:xfrm>
            <a:off x="3972656" y="3713175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That’s why you’re here…. Right?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9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B2B2B2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335</Words>
  <Application>Microsoft Office PowerPoint</Application>
  <PresentationFormat>Widescreen</PresentationFormat>
  <Paragraphs>49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 Extra Light</vt:lpstr>
      <vt:lpstr>Aptos</vt:lpstr>
      <vt:lpstr>Aptos Display</vt:lpstr>
      <vt:lpstr>Arial</vt:lpstr>
      <vt:lpstr>open sans</vt:lpstr>
      <vt:lpstr>Segoe UI</vt:lpstr>
      <vt:lpstr>Segoe UI Semibold</vt:lpstr>
      <vt:lpstr>system-ui</vt:lpstr>
      <vt:lpstr>Office Theme</vt:lpstr>
      <vt:lpstr>PowerPoint Presentation</vt:lpstr>
      <vt:lpstr>PowerPoint Presentation</vt:lpstr>
      <vt:lpstr>PowerPoint Presentation</vt:lpstr>
      <vt:lpstr>How do I make my dumb app smart?</vt:lpstr>
      <vt:lpstr>How are our apps today?</vt:lpstr>
      <vt:lpstr>How should they apps be?</vt:lpstr>
      <vt:lpstr>Semantic Kernel</vt:lpstr>
      <vt:lpstr>What is Semantic Kernel?</vt:lpstr>
      <vt:lpstr>Let’s do some code!</vt:lpstr>
      <vt:lpstr>PowerPoint Presentation</vt:lpstr>
      <vt:lpstr>PowerPoint Presentation</vt:lpstr>
      <vt:lpstr>More code!</vt:lpstr>
      <vt:lpstr>References and useful links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Vili Koleva</dc:creator>
  <cp:lastModifiedBy>Emiliano Montesdeoca del Puerto</cp:lastModifiedBy>
  <cp:revision>22</cp:revision>
  <dcterms:created xsi:type="dcterms:W3CDTF">2025-05-26T09:42:25Z</dcterms:created>
  <dcterms:modified xsi:type="dcterms:W3CDTF">2025-06-06T14:25:04Z</dcterms:modified>
</cp:coreProperties>
</file>