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37" r:id="rId2"/>
    <p:sldId id="335" r:id="rId3"/>
    <p:sldId id="385" r:id="rId4"/>
    <p:sldId id="334" r:id="rId5"/>
    <p:sldId id="338" r:id="rId6"/>
    <p:sldId id="342" r:id="rId7"/>
    <p:sldId id="367" r:id="rId8"/>
    <p:sldId id="386" r:id="rId9"/>
    <p:sldId id="368" r:id="rId1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0024"/>
    <a:srgbClr val="7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62" autoAdjust="0"/>
    <p:restoredTop sz="91736" autoAdjust="0"/>
  </p:normalViewPr>
  <p:slideViewPr>
    <p:cSldViewPr snapToGrid="0" snapToObjects="1">
      <p:cViewPr>
        <p:scale>
          <a:sx n="80" d="100"/>
          <a:sy n="80" d="100"/>
        </p:scale>
        <p:origin x="804" y="-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4524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defRPr/>
            </a:pP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TITLE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CENTURY GOTHIC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BOLD 18 PUNTO</a:t>
            </a: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Presenter or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METU EEE Century Gothic</a:t>
            </a:r>
            <a:r>
              <a:rPr lang="tr-TR" sz="1400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Regular 14 Punto</a:t>
            </a: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April 29, 2014</a:t>
            </a: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Place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dirty="0">
              <a:latin typeface="BentonSansTRUReg"/>
            </a:endParaRP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/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/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/>
          <a:lstStyle/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 panose="020B0604020202020204"/>
        </a:defRPr>
      </a:lvl1pPr>
      <a:lvl2pPr marL="640080" indent="-457200" algn="l" rtl="0" eaLnBrk="0" fontAlgn="base" hangingPunct="0">
        <a:spcBef>
          <a:spcPts val="44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 panose="020B0604020202020204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 panose="020B0604020202020204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 panose="020B0604020202020204"/>
        </a:defRPr>
      </a:lvl4pPr>
      <a:lvl5pPr marL="1462405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 panose="020B0604020202020204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4572000" y="1799771"/>
            <a:ext cx="4165600" cy="474617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406400" y="1799771"/>
            <a:ext cx="8331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solidFill>
                  <a:schemeClr val="bg1"/>
                </a:solidFill>
                <a:latin typeface="+mj-lt"/>
              </a:rPr>
              <a:t>EE 464 POWER CONVERSION II</a:t>
            </a:r>
          </a:p>
          <a:p>
            <a:pPr algn="ctr"/>
            <a:r>
              <a:rPr lang="tr-TR" sz="2400" dirty="0">
                <a:solidFill>
                  <a:schemeClr val="bg1"/>
                </a:solidFill>
                <a:latin typeface="+mj-lt"/>
              </a:rPr>
              <a:t>TERM PROJECT SIMULATION PRESENTATION </a:t>
            </a:r>
          </a:p>
          <a:p>
            <a:pPr algn="ctr"/>
            <a:endParaRPr lang="tr-TR" sz="24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tr-TR" sz="2400" dirty="0">
                <a:solidFill>
                  <a:schemeClr val="bg1"/>
                </a:solidFill>
                <a:latin typeface="+mj-lt"/>
              </a:rPr>
              <a:t>PL </a:t>
            </a:r>
            <a:r>
              <a:rPr lang="tr-TR" sz="2400" dirty="0" err="1">
                <a:solidFill>
                  <a:schemeClr val="bg1"/>
                </a:solidFill>
                <a:latin typeface="+mj-lt"/>
              </a:rPr>
              <a:t>Electronics</a:t>
            </a:r>
            <a:endParaRPr lang="tr-TR" sz="2400" dirty="0">
              <a:solidFill>
                <a:schemeClr val="bg1"/>
              </a:solidFill>
              <a:latin typeface="+mj-lt"/>
            </a:endParaRPr>
          </a:p>
          <a:p>
            <a:pPr algn="ctr"/>
            <a:endParaRPr lang="tr-TR" sz="2400" dirty="0">
              <a:solidFill>
                <a:schemeClr val="bg1"/>
              </a:solidFill>
              <a:latin typeface="+mj-lt"/>
            </a:endParaRPr>
          </a:p>
          <a:p>
            <a:pPr algn="ctr"/>
            <a:endParaRPr lang="tr-TR" sz="2400" dirty="0">
              <a:solidFill>
                <a:schemeClr val="bg1"/>
              </a:solidFill>
              <a:latin typeface="+mj-lt"/>
            </a:endParaRPr>
          </a:p>
          <a:p>
            <a:endParaRPr lang="tr-TR" sz="2000" dirty="0">
              <a:solidFill>
                <a:schemeClr val="bg1"/>
              </a:solidFill>
              <a:latin typeface="+mj-lt"/>
            </a:endParaRPr>
          </a:p>
          <a:p>
            <a:endParaRPr lang="tr-TR" sz="2000" dirty="0">
              <a:solidFill>
                <a:schemeClr val="bg1"/>
              </a:solidFill>
              <a:latin typeface="+mj-lt"/>
            </a:endParaRPr>
          </a:p>
          <a:p>
            <a:endParaRPr lang="tr-TR" sz="2000" dirty="0">
              <a:solidFill>
                <a:schemeClr val="bg1"/>
              </a:solidFill>
              <a:latin typeface="+mj-lt"/>
            </a:endParaRPr>
          </a:p>
          <a:p>
            <a:r>
              <a:rPr lang="tr-TR" sz="2000" dirty="0">
                <a:solidFill>
                  <a:schemeClr val="bg1"/>
                </a:solidFill>
                <a:latin typeface="+mj-lt"/>
              </a:rPr>
              <a:t>Emin ÜN / 2167476</a:t>
            </a:r>
          </a:p>
          <a:p>
            <a:r>
              <a:rPr lang="tr-TR" sz="2000" dirty="0">
                <a:solidFill>
                  <a:schemeClr val="bg1"/>
                </a:solidFill>
                <a:latin typeface="+mj-lt"/>
              </a:rPr>
              <a:t>Emre KARABAKLA / 2540706</a:t>
            </a:r>
          </a:p>
          <a:p>
            <a:r>
              <a:rPr lang="tr-TR" sz="2000" dirty="0">
                <a:solidFill>
                  <a:schemeClr val="bg1"/>
                </a:solidFill>
                <a:latin typeface="+mj-lt"/>
              </a:rPr>
              <a:t>Görkem GÜLLETUTAN / 2166544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/>
              <a:t>Topology Selection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altLang="en-US" dirty="0" err="1"/>
              <a:t>Analytical</a:t>
            </a:r>
            <a:r>
              <a:rPr lang="tr-TR" altLang="en-US" dirty="0"/>
              <a:t> </a:t>
            </a:r>
            <a:r>
              <a:rPr lang="tr-TR" altLang="en-US" dirty="0" err="1"/>
              <a:t>Calculations</a:t>
            </a:r>
            <a:endParaRPr lang="en-GB" alt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/>
              <a:t>Component Selection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/>
              <a:t>Cost 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altLang="en-US" dirty="0" err="1"/>
              <a:t>Magnetic</a:t>
            </a:r>
            <a:r>
              <a:rPr lang="tr-TR" altLang="en-US" dirty="0"/>
              <a:t> Design</a:t>
            </a:r>
            <a:endParaRPr lang="en-GB" alt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altLang="en-US" dirty="0"/>
              <a:t>Controller</a:t>
            </a:r>
            <a:endParaRPr lang="en-GB" alt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altLang="en-US" dirty="0" err="1"/>
              <a:t>Detailed</a:t>
            </a:r>
            <a:r>
              <a:rPr lang="tr-TR" altLang="en-US" dirty="0"/>
              <a:t> </a:t>
            </a:r>
            <a:r>
              <a:rPr lang="tr-TR" altLang="en-US" dirty="0" err="1"/>
              <a:t>Simulation</a:t>
            </a:r>
            <a:endParaRPr lang="en-GB" alt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/>
              <a:t>PCB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5830" lvl="1" indent="-285750"/>
            <a:endParaRPr lang="tr-TR" dirty="0"/>
          </a:p>
          <a:p>
            <a:pPr lvl="1" indent="0">
              <a:buNone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dirty="0" err="1"/>
              <a:t>Analytical</a:t>
            </a:r>
            <a:r>
              <a:rPr lang="tr-TR" altLang="en-US" dirty="0"/>
              <a:t> </a:t>
            </a:r>
            <a:r>
              <a:rPr lang="tr-TR" altLang="en-US" dirty="0" err="1"/>
              <a:t>Calculations</a:t>
            </a:r>
            <a:endParaRPr lang="tr-T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Battery Current and Voltage Waveforms From the Simulation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Simulations of Three Phase Diode Rectifiers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en-US" dirty="0"/>
              <a:t>Circuit Schematic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en-US" dirty="0"/>
              <a:t>Input and Output Voltage Waveforms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Simulations of Buck Converter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1800" dirty="0"/>
              <a:t>Circuit Schematic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sym typeface="+mn-ea"/>
              </a:rPr>
              <a:t>Input and Output Voltage Waveforms</a:t>
            </a: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Simulations of Battery Part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Schematic of Controller Part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Corrected Battery Current and Voltage Waveforms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/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dirty="0" err="1"/>
              <a:t>Analytical</a:t>
            </a:r>
            <a:r>
              <a:rPr lang="tr-TR" altLang="en-US" dirty="0"/>
              <a:t> </a:t>
            </a:r>
            <a:r>
              <a:rPr lang="tr-TR" altLang="en-US" dirty="0" err="1"/>
              <a:t>Calculations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tr-TR" altLang="en-US" dirty="0">
                    <a:sym typeface="+mn-ea"/>
                  </a:rPr>
                  <a:t>Maximum </a:t>
                </a:r>
                <a:r>
                  <a:rPr lang="tr-TR" altLang="en-US" dirty="0" err="1">
                    <a:sym typeface="+mn-ea"/>
                  </a:rPr>
                  <a:t>Duty</a:t>
                </a:r>
                <a:r>
                  <a:rPr lang="tr-TR" altLang="en-US" dirty="0">
                    <a:sym typeface="+mn-ea"/>
                  </a:rPr>
                  <a:t> </a:t>
                </a:r>
                <a:r>
                  <a:rPr lang="tr-TR" altLang="en-US" dirty="0" err="1">
                    <a:sym typeface="+mn-ea"/>
                  </a:rPr>
                  <a:t>Cycle</a:t>
                </a:r>
                <a:r>
                  <a:rPr lang="tr-TR" altLang="en-US" dirty="0">
                    <a:sym typeface="+mn-ea"/>
                  </a:rPr>
                  <a:t> </a:t>
                </a:r>
                <a:r>
                  <a:rPr lang="tr-TR" altLang="en-US" dirty="0" err="1">
                    <a:sym typeface="+mn-ea"/>
                  </a:rPr>
                  <a:t>and</a:t>
                </a:r>
                <a:r>
                  <a:rPr lang="tr-TR" altLang="en-US" dirty="0">
                    <a:sym typeface="+mn-ea"/>
                  </a:rPr>
                  <a:t> </a:t>
                </a:r>
                <a:r>
                  <a:rPr lang="tr-TR" altLang="en-US" dirty="0" err="1">
                    <a:sym typeface="+mn-ea"/>
                  </a:rPr>
                  <a:t>Turns</a:t>
                </a:r>
                <a:r>
                  <a:rPr lang="tr-TR" altLang="en-US" dirty="0">
                    <a:sym typeface="+mn-ea"/>
                  </a:rPr>
                  <a:t> </a:t>
                </a:r>
                <a:r>
                  <a:rPr lang="tr-TR" altLang="en-US" dirty="0" err="1">
                    <a:sym typeface="+mn-ea"/>
                  </a:rPr>
                  <a:t>Ratio</a:t>
                </a:r>
                <a:endParaRPr lang="tr-TR" altLang="en-US" dirty="0">
                  <a:sym typeface="+mn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tr-TR" altLang="en-US" dirty="0">
                  <a:sym typeface="+mn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  <a:p>
                <a:pPr marL="925830" lvl="1" indent="-285750">
                  <a:lnSpc>
                    <a:spcPct val="150000"/>
                  </a:lnSpc>
                  <a:buClr>
                    <a:srgbClr val="0F6FC6"/>
                  </a:buClr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tr-T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  <m:sub>
                        <m:r>
                          <a:rPr lang="tr-T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𝑚𝑎𝑥</m:t>
                        </m:r>
                      </m:sub>
                    </m:sSub>
                    <m:r>
                      <a:rPr lang="tr-T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=0.40</m:t>
                    </m:r>
                  </m:oMath>
                </a14:m>
                <a:endParaRPr lang="en-US" dirty="0">
                  <a:solidFill>
                    <a:prstClr val="black"/>
                  </a:solidFill>
                  <a:sym typeface="Wingdings" panose="05000000000000000000" pitchFamily="2" charset="2"/>
                </a:endParaRPr>
              </a:p>
              <a:p>
                <a:pPr marL="925830" lvl="1" indent="-285750">
                  <a:lnSpc>
                    <a:spcPct val="150000"/>
                  </a:lnSpc>
                  <a:buClr>
                    <a:srgbClr val="0F6FC6"/>
                  </a:buClr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tr-T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b>
                        <m:r>
                          <a:rPr lang="tr-T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sub>
                    </m:sSub>
                    <m:r>
                      <a:rPr lang="tr-T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=0.8</m:t>
                    </m:r>
                  </m:oMath>
                </a14:m>
                <a:endParaRPr lang="tr-TR" dirty="0">
                  <a:solidFill>
                    <a:prstClr val="black"/>
                  </a:solidFill>
                  <a:sym typeface="Wingdings" panose="05000000000000000000" pitchFamily="2" charset="2"/>
                </a:endParaRPr>
              </a:p>
              <a:p>
                <a:pPr marL="925830" lvl="1" indent="-285750">
                  <a:lnSpc>
                    <a:spcPct val="150000"/>
                  </a:lnSpc>
                  <a:buClr>
                    <a:srgbClr val="0F6FC6"/>
                  </a:buClr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tr-T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b>
                        <m:r>
                          <a:rPr lang="tr-T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𝑅𝑑𝑠</m:t>
                        </m:r>
                        <m:r>
                          <a:rPr lang="tr-T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tr-T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𝑜𝑛</m:t>
                        </m:r>
                        <m:r>
                          <a:rPr lang="tr-T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b>
                    </m:sSub>
                    <m:r>
                      <a:rPr lang="tr-T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=0.2</m:t>
                    </m:r>
                  </m:oMath>
                </a14:m>
                <a:endParaRPr lang="en-US" dirty="0">
                  <a:solidFill>
                    <a:prstClr val="black"/>
                  </a:solidFill>
                  <a:sym typeface="Wingdings" panose="05000000000000000000" pitchFamily="2" charset="2"/>
                </a:endParaRPr>
              </a:p>
              <a:p>
                <a:pPr marL="925830" lvl="1" indent="-285750">
                  <a:lnSpc>
                    <a:spcPct val="150000"/>
                  </a:lnSpc>
                  <a:buClr>
                    <a:srgbClr val="0F6FC6"/>
                  </a:buClr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r>
                      <a:rPr lang="tr-T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tr-T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tr-T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r-T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tr-T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tr-T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=11.45     </m:t>
                    </m:r>
                    <m:groupChr>
                      <m:groupChrPr>
                        <m:chr m:val="→"/>
                        <m:pos m:val="top"/>
                        <m:ctrlPr>
                          <a:rPr lang="tr-T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tr-TR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   </a:t>
                </a:r>
                <a14:m>
                  <m:oMath xmlns:m="http://schemas.openxmlformats.org/officeDocument/2006/math">
                    <m:r>
                      <a:rPr lang="tr-TR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tr-TR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tr-TR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tr-TR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36</m:t>
                        </m:r>
                      </m:num>
                      <m:den>
                        <m:r>
                          <a:rPr lang="tr-TR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den>
                    </m:f>
                    <m:r>
                      <a:rPr lang="tr-TR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=12</m:t>
                    </m:r>
                  </m:oMath>
                </a14:m>
                <a:endParaRPr lang="en-US" altLang="en-US" dirty="0">
                  <a:solidFill>
                    <a:prstClr val="black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7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/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4219D73-FA51-499C-9A0C-886FE74C7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78" y="2136358"/>
            <a:ext cx="32385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Simulations of Three Phase Diode Rectifiers </a:t>
            </a:r>
          </a:p>
          <a:p>
            <a:pPr marL="925830" lvl="1" indent="-285750"/>
            <a:r>
              <a:rPr lang="en-US" altLang="en-US" dirty="0"/>
              <a:t>Circuit Schematic</a:t>
            </a:r>
          </a:p>
          <a:p>
            <a:pPr marL="925830" lvl="1" indent="-285750"/>
            <a:endParaRPr lang="tr-TR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/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  <p:pic>
        <p:nvPicPr>
          <p:cNvPr id="6" name="Resi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57" y="2264229"/>
            <a:ext cx="7442881" cy="31634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Dikdörtgen 6"/>
          <p:cNvSpPr/>
          <p:nvPr/>
        </p:nvSpPr>
        <p:spPr>
          <a:xfrm>
            <a:off x="457200" y="5604612"/>
            <a:ext cx="8019143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5830" lvl="1" indent="-285750" defTabSz="914400">
              <a:spcBef>
                <a:spcPts val="440"/>
              </a:spcBef>
              <a:buClr>
                <a:srgbClr val="0F6FC6"/>
              </a:buClr>
              <a:buSzPct val="85000"/>
              <a:buFont typeface="Wingdings" panose="05000000000000000000" pitchFamily="2" charset="2"/>
              <a:buChar char="à"/>
            </a:pPr>
            <a:r>
              <a:rPr lang="en-US" dirty="0">
                <a:solidFill>
                  <a:prstClr val="black"/>
                </a:solidFill>
                <a:latin typeface="Century Gothic" panose="020B0502020202020204" pitchFamily="34" charset="0"/>
                <a:cs typeface="Arial" panose="020B0604020202020204"/>
                <a:sym typeface="Wingdings" panose="05000000000000000000" pitchFamily="2" charset="2"/>
              </a:rPr>
              <a:t>After corrections, capacitor is changed to 0.1mF from 1mF.</a:t>
            </a:r>
          </a:p>
          <a:p>
            <a:pPr marL="925830" lvl="1" indent="-285750" defTabSz="914400">
              <a:spcBef>
                <a:spcPts val="440"/>
              </a:spcBef>
              <a:buClr>
                <a:srgbClr val="0F6FC6"/>
              </a:buClr>
              <a:buSzPct val="85000"/>
              <a:buFont typeface="Wingdings" panose="05000000000000000000" pitchFamily="2" charset="2"/>
              <a:buChar char="à"/>
            </a:pPr>
            <a:r>
              <a:rPr lang="en-US" dirty="0">
                <a:solidFill>
                  <a:prstClr val="black"/>
                </a:solidFill>
                <a:latin typeface="Century Gothic" panose="020B0502020202020204" pitchFamily="34" charset="0"/>
                <a:cs typeface="Arial" panose="020B0604020202020204"/>
                <a:sym typeface="Wingdings" panose="05000000000000000000" pitchFamily="2" charset="2"/>
              </a:rPr>
              <a:t>Decreased cost and size. </a:t>
            </a:r>
            <a:endParaRPr lang="en-US" altLang="en-US" dirty="0">
              <a:solidFill>
                <a:prstClr val="black"/>
              </a:solidFill>
              <a:latin typeface="Century Gothic" panose="020B0502020202020204" pitchFamily="34" charset="0"/>
              <a:cs typeface="Arial" panose="020B0604020202020204"/>
            </a:endParaRPr>
          </a:p>
          <a:p>
            <a:r>
              <a:rPr lang="tr-TR" altLang="en-US" dirty="0"/>
              <a:t> </a:t>
            </a:r>
          </a:p>
          <a:p>
            <a:r>
              <a:rPr lang="tr-TR" dirty="0">
                <a:sym typeface="Wingdings" panose="05000000000000000000" pitchFamily="2" charset="2"/>
              </a:rPr>
              <a:t>  </a:t>
            </a:r>
            <a:endParaRPr lang="tr-T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4572000" y="1799771"/>
            <a:ext cx="4165600" cy="474617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1045029" y="1973942"/>
            <a:ext cx="833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err="1">
                <a:solidFill>
                  <a:schemeClr val="bg1"/>
                </a:solidFill>
                <a:latin typeface="+mj-lt"/>
              </a:rPr>
              <a:t>Up</a:t>
            </a:r>
            <a:r>
              <a:rPr lang="tr-TR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3200" dirty="0" err="1">
                <a:solidFill>
                  <a:schemeClr val="bg1"/>
                </a:solidFill>
                <a:latin typeface="+mj-lt"/>
              </a:rPr>
              <a:t>Next</a:t>
            </a:r>
            <a:r>
              <a:rPr lang="tr-TR" sz="3200" dirty="0">
                <a:solidFill>
                  <a:schemeClr val="bg1"/>
                </a:solidFill>
                <a:latin typeface="+mj-lt"/>
              </a:rPr>
              <a:t>: …….</a:t>
            </a:r>
          </a:p>
          <a:p>
            <a:pPr algn="ctr"/>
            <a:endParaRPr lang="tr-TR" sz="3200" dirty="0">
              <a:solidFill>
                <a:schemeClr val="bg1"/>
              </a:solidFill>
              <a:latin typeface="+mj-lt"/>
            </a:endParaRPr>
          </a:p>
          <a:p>
            <a:r>
              <a:rPr lang="tr-TR" sz="3200" dirty="0">
                <a:solidFill>
                  <a:schemeClr val="bg1"/>
                </a:solidFill>
                <a:latin typeface="+mj-lt"/>
              </a:rPr>
              <a:t>Name / </a:t>
            </a:r>
            <a:r>
              <a:rPr lang="tr-TR" sz="3200" dirty="0" err="1">
                <a:solidFill>
                  <a:schemeClr val="bg1"/>
                </a:solidFill>
                <a:latin typeface="+mj-lt"/>
              </a:rPr>
              <a:t>Surname</a:t>
            </a:r>
            <a:endParaRPr lang="tr-TR" sz="32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663768-E8E4-4C2A-937D-018C10E9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821D3F-36D9-45EA-B33C-577E48128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8E2648D-6A41-4F55-AF95-BCB4212F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7E93D9D-845D-466B-B923-6BCF993589C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60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4572000" y="1799771"/>
            <a:ext cx="4165600" cy="474617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1045029" y="2864279"/>
            <a:ext cx="6895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err="1">
                <a:solidFill>
                  <a:schemeClr val="bg1"/>
                </a:solidFill>
                <a:latin typeface="+mj-lt"/>
              </a:rPr>
              <a:t>Thank</a:t>
            </a:r>
            <a:r>
              <a:rPr lang="tr-TR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3200" dirty="0" err="1">
                <a:solidFill>
                  <a:schemeClr val="bg1"/>
                </a:solidFill>
                <a:latin typeface="+mj-lt"/>
              </a:rPr>
              <a:t>you</a:t>
            </a:r>
            <a:r>
              <a:rPr lang="tr-TR" sz="320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ctr"/>
            <a:r>
              <a:rPr lang="tr-TR" sz="3200" dirty="0" err="1">
                <a:solidFill>
                  <a:schemeClr val="bg1"/>
                </a:solidFill>
                <a:latin typeface="+mj-lt"/>
              </a:rPr>
              <a:t>for</a:t>
            </a:r>
            <a:endParaRPr lang="tr-TR" sz="3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tr-TR" sz="3200" dirty="0" err="1">
                <a:solidFill>
                  <a:schemeClr val="bg1"/>
                </a:solidFill>
                <a:latin typeface="+mj-lt"/>
              </a:rPr>
              <a:t>listening</a:t>
            </a:r>
            <a:r>
              <a:rPr lang="tr-TR" sz="3200" dirty="0">
                <a:solidFill>
                  <a:schemeClr val="bg1"/>
                </a:solidFill>
                <a:latin typeface="+mj-lt"/>
              </a:rPr>
              <a:t>!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100</TotalTime>
  <Words>200</Words>
  <Application>Microsoft Office PowerPoint</Application>
  <PresentationFormat>Ekran Gösterisi (4:3)</PresentationFormat>
  <Paragraphs>68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9" baseType="lpstr">
      <vt:lpstr>Arial</vt:lpstr>
      <vt:lpstr>BentonSansTRUReg</vt:lpstr>
      <vt:lpstr>Calibri</vt:lpstr>
      <vt:lpstr>Calibri (Headings)</vt:lpstr>
      <vt:lpstr>Cambria Math</vt:lpstr>
      <vt:lpstr>Century Gothic</vt:lpstr>
      <vt:lpstr>Constantia</vt:lpstr>
      <vt:lpstr>Wingdings</vt:lpstr>
      <vt:lpstr>Wingdings 2</vt:lpstr>
      <vt:lpstr>Flow</vt:lpstr>
      <vt:lpstr>PowerPoint Sunusu</vt:lpstr>
      <vt:lpstr>OUTLINE</vt:lpstr>
      <vt:lpstr>Topology Selection</vt:lpstr>
      <vt:lpstr>Analytical Calculations</vt:lpstr>
      <vt:lpstr>Analytical Calculations</vt:lpstr>
      <vt:lpstr>Simulation Results</vt:lpstr>
      <vt:lpstr>PowerPoint Sunusu</vt:lpstr>
      <vt:lpstr>PowerPoint Sunusu</vt:lpstr>
      <vt:lpstr>PowerPoint Sunusu</vt:lpstr>
    </vt:vector>
  </TitlesOfParts>
  <Company>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görkem</cp:lastModifiedBy>
  <cp:revision>362</cp:revision>
  <cp:lastPrinted>2013-02-15T02:19:00Z</cp:lastPrinted>
  <dcterms:created xsi:type="dcterms:W3CDTF">2013-02-15T04:31:00Z</dcterms:created>
  <dcterms:modified xsi:type="dcterms:W3CDTF">2021-05-07T15:01:54Z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