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Muli"/>
      <p:regular r:id="rId33"/>
      <p:bold r:id="rId34"/>
      <p:italic r:id="rId35"/>
      <p:boldItalic r:id="rId36"/>
    </p:embeddedFont>
    <p:embeddedFont>
      <p:font typeface="Montserrat"/>
      <p:regular r:id="rId37"/>
      <p:bold r:id="rId38"/>
      <p:italic r:id="rId39"/>
      <p:boldItalic r:id="rId40"/>
    </p:embeddedFont>
    <p:embeddedFont>
      <p:font typeface="Lexend Deca"/>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1" Type="http://schemas.openxmlformats.org/officeDocument/2006/relationships/font" Target="fonts/LexendDeca-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uli-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uli-italic.fntdata"/><Relationship Id="rId12" Type="http://schemas.openxmlformats.org/officeDocument/2006/relationships/slide" Target="slides/slide8.xml"/><Relationship Id="rId34" Type="http://schemas.openxmlformats.org/officeDocument/2006/relationships/font" Target="fonts/Muli-bold.fntdata"/><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font" Target="fonts/Muli-boldItalic.fntdata"/><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4163b9d29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4163b9d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163b9d29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163b9d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163b9d2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163b9d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163b9d29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163b9d2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4163b9d29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4163b9d2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4163b9d2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4163b9d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ff06e981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7ff06e981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5082cace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5082cac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ff06e981c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ff06e981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3"/>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3"/>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3"/>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 name="Google Shape;20;p4"/>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idx="1" type="body"/>
          </p:nvPr>
        </p:nvSpPr>
        <p:spPr>
          <a:xfrm>
            <a:off x="1343850" y="866400"/>
            <a:ext cx="4185600" cy="3693600"/>
          </a:xfrm>
          <a:prstGeom prst="rect">
            <a:avLst/>
          </a:prstGeom>
          <a:noFill/>
          <a:ln>
            <a:noFill/>
          </a:ln>
        </p:spPr>
        <p:txBody>
          <a:bodyPr anchorCtr="0" anchor="t" bIns="0" lIns="0" spcFirstLastPara="1" rIns="0" wrap="square" tIns="0">
            <a:noAutofit/>
          </a:bodyPr>
          <a:lstStyle>
            <a:lvl1pPr indent="-419100" lvl="0" marL="4572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2" name="Google Shape;22;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IN" sz="7200" u="none" cap="none" strike="noStrike">
                <a:solidFill>
                  <a:schemeClr val="lt1"/>
                </a:solidFill>
                <a:latin typeface="Muli"/>
                <a:ea typeface="Muli"/>
                <a:cs typeface="Muli"/>
                <a:sym typeface="Muli"/>
              </a:rPr>
              <a:t>“</a:t>
            </a:r>
            <a:endParaRPr b="0" i="0" sz="7200" u="none" cap="none" strike="noStrike">
              <a:solidFill>
                <a:schemeClr val="lt1"/>
              </a:solidFill>
              <a:latin typeface="Muli"/>
              <a:ea typeface="Muli"/>
              <a:cs typeface="Muli"/>
              <a:sym typeface="Muli"/>
            </a:endParaRPr>
          </a:p>
        </p:txBody>
      </p:sp>
      <p:sp>
        <p:nvSpPr>
          <p:cNvPr id="23" name="Google Shape;23;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6" name="Google Shape;26;p5"/>
          <p:cNvSpPr txBox="1"/>
          <p:nvPr>
            <p:ph type="ctrTitle"/>
          </p:nvPr>
        </p:nvSpPr>
        <p:spPr>
          <a:xfrm>
            <a:off x="685800" y="1659550"/>
            <a:ext cx="4263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7" name="Google Shape;27;p5"/>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6"/>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1" name="Google Shape;31;p6"/>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32" name="Google Shape;32;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33" name="Shape 33"/>
        <p:cNvGrpSpPr/>
        <p:nvPr/>
      </p:nvGrpSpPr>
      <p:grpSpPr>
        <a:xfrm>
          <a:off x="0" y="0"/>
          <a:ext cx="0" cy="0"/>
          <a:chOff x="0" y="0"/>
          <a:chExt cx="0" cy="0"/>
        </a:xfrm>
      </p:grpSpPr>
      <p:sp>
        <p:nvSpPr>
          <p:cNvPr id="34" name="Google Shape;34;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7" name="Google Shape;37;p8"/>
          <p:cNvSpPr txBox="1"/>
          <p:nvPr>
            <p:ph type="title"/>
          </p:nvPr>
        </p:nvSpPr>
        <p:spPr>
          <a:xfrm>
            <a:off x="580550" y="205975"/>
            <a:ext cx="64056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8" name="Google Shape;38;p8"/>
          <p:cNvSpPr txBox="1"/>
          <p:nvPr>
            <p:ph idx="1" type="body"/>
          </p:nvPr>
        </p:nvSpPr>
        <p:spPr>
          <a:xfrm>
            <a:off x="580550"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9" name="Google Shape;39;p8"/>
          <p:cNvSpPr txBox="1"/>
          <p:nvPr>
            <p:ph idx="2" type="body"/>
          </p:nvPr>
        </p:nvSpPr>
        <p:spPr>
          <a:xfrm>
            <a:off x="2780447"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0" name="Google Shape;40;p8"/>
          <p:cNvSpPr txBox="1"/>
          <p:nvPr>
            <p:ph idx="3" type="body"/>
          </p:nvPr>
        </p:nvSpPr>
        <p:spPr>
          <a:xfrm>
            <a:off x="4980344"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ig circuit">
  <p:cSld name="BLANK_1">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4" name="Google Shape;44;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pic>
        <p:nvPicPr>
          <p:cNvPr id="46" name="Google Shape;46;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7" name="Google Shape;47;p10"/>
          <p:cNvSpPr txBox="1"/>
          <p:nvPr>
            <p:ph idx="1" type="body"/>
          </p:nvPr>
        </p:nvSpPr>
        <p:spPr>
          <a:xfrm>
            <a:off x="580550" y="4406300"/>
            <a:ext cx="6135900" cy="519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0"/>
              </a:spcAft>
              <a:buSzPts val="1400"/>
              <a:buNone/>
              <a:defRPr sz="1400"/>
            </a:lvl1pPr>
          </a:lstStyle>
          <a:p/>
        </p:txBody>
      </p:sp>
      <p:sp>
        <p:nvSpPr>
          <p:cNvPr id="48" name="Google Shape;48;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Muli"/>
              <a:buChar char="⬡"/>
              <a:defRPr b="0" i="0" sz="2400" u="none" cap="none" strike="noStrike">
                <a:solidFill>
                  <a:schemeClr val="lt1"/>
                </a:solidFill>
                <a:latin typeface="Muli"/>
                <a:ea typeface="Muli"/>
                <a:cs typeface="Muli"/>
                <a:sym typeface="Muli"/>
              </a:defRPr>
            </a:lvl1pPr>
            <a:lvl2pPr indent="-381000" lvl="1" marL="914400" marR="0" rtl="0" algn="l">
              <a:lnSpc>
                <a:spcPct val="115000"/>
              </a:lnSpc>
              <a:spcBef>
                <a:spcPts val="0"/>
              </a:spcBef>
              <a:spcAft>
                <a:spcPts val="0"/>
              </a:spcAft>
              <a:buClr>
                <a:schemeClr val="accent5"/>
              </a:buClr>
              <a:buSzPts val="2400"/>
              <a:buFont typeface="Muli"/>
              <a:buChar char="∙"/>
              <a:defRPr b="0" i="0" sz="2400" u="none" cap="none" strike="noStrike">
                <a:solidFill>
                  <a:schemeClr val="lt1"/>
                </a:solidFill>
                <a:latin typeface="Muli"/>
                <a:ea typeface="Muli"/>
                <a:cs typeface="Muli"/>
                <a:sym typeface="Muli"/>
              </a:defRPr>
            </a:lvl2pPr>
            <a:lvl3pPr indent="-381000" lvl="2" marL="1371600" marR="0" rtl="0" algn="l">
              <a:lnSpc>
                <a:spcPct val="115000"/>
              </a:lnSpc>
              <a:spcBef>
                <a:spcPts val="0"/>
              </a:spcBef>
              <a:spcAft>
                <a:spcPts val="0"/>
              </a:spcAft>
              <a:buClr>
                <a:schemeClr val="accent5"/>
              </a:buClr>
              <a:buSzPts val="2400"/>
              <a:buFont typeface="Muli"/>
              <a:buChar char="∙"/>
              <a:defRPr b="0" i="0" sz="2400" u="none" cap="none" strike="noStrike">
                <a:solidFill>
                  <a:schemeClr val="lt1"/>
                </a:solidFill>
                <a:latin typeface="Muli"/>
                <a:ea typeface="Muli"/>
                <a:cs typeface="Muli"/>
                <a:sym typeface="Muli"/>
              </a:defRPr>
            </a:lvl3pPr>
            <a:lvl4pPr indent="-381000" lvl="3" marL="18288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4pPr>
            <a:lvl5pPr indent="-381000" lvl="4" marL="22860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5pPr>
            <a:lvl6pPr indent="-381000" lvl="5" marL="27432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6pPr>
            <a:lvl7pPr indent="-381000" lvl="6" marL="32004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7pPr>
            <a:lvl8pPr indent="-381000" lvl="7" marL="36576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8pPr>
            <a:lvl9pPr indent="-381000" lvl="8" marL="4114800" marR="0" rtl="0" algn="l">
              <a:lnSpc>
                <a:spcPct val="115000"/>
              </a:lnSpc>
              <a:spcBef>
                <a:spcPts val="0"/>
              </a:spcBef>
              <a:spcAft>
                <a:spcPts val="0"/>
              </a:spcAft>
              <a:buClr>
                <a:schemeClr val="lt1"/>
              </a:buClr>
              <a:buSzPts val="2400"/>
              <a:buFont typeface="Muli"/>
              <a:buChar char="■"/>
              <a:defRPr b="0" i="0" sz="2400" u="none" cap="none" strike="noStrike">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hyperlink" Target="https://papers.nips.cc/paper/4824-imagenet-classification-with-deep-convolutional-neural-networks.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1"/>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rPr lang="en-IN" sz="4200"/>
              <a:t>Hand Gesture Recognition and Communication Software</a:t>
            </a:r>
            <a:endParaRPr sz="4200"/>
          </a:p>
          <a:p>
            <a:pPr indent="0" lvl="0" marL="0" rtl="0" algn="l">
              <a:lnSpc>
                <a:spcPct val="100000"/>
              </a:lnSpc>
              <a:spcBef>
                <a:spcPts val="0"/>
              </a:spcBef>
              <a:spcAft>
                <a:spcPts val="0"/>
              </a:spcAft>
              <a:buSzPts val="5000"/>
              <a:buNone/>
            </a:pPr>
            <a:r>
              <a:t/>
            </a:r>
            <a:endParaRPr sz="4200"/>
          </a:p>
          <a:p>
            <a:pPr indent="0" lvl="0" marL="0" rtl="0" algn="l">
              <a:lnSpc>
                <a:spcPct val="100000"/>
              </a:lnSpc>
              <a:spcBef>
                <a:spcPts val="0"/>
              </a:spcBef>
              <a:spcAft>
                <a:spcPts val="0"/>
              </a:spcAft>
              <a:buSzPts val="5000"/>
              <a:buNone/>
            </a:pPr>
            <a:r>
              <a:rPr lang="en-IN" sz="2400"/>
              <a:t>Group-12</a:t>
            </a:r>
            <a:endParaRPr sz="2400"/>
          </a:p>
        </p:txBody>
      </p:sp>
      <p:pic>
        <p:nvPicPr>
          <p:cNvPr id="54" name="Google Shape;54;p11"/>
          <p:cNvPicPr preferRelativeResize="0"/>
          <p:nvPr/>
        </p:nvPicPr>
        <p:blipFill rotWithShape="1">
          <a:blip r:embed="rId3">
            <a:alphaModFix/>
          </a:blip>
          <a:srcRect b="0" l="0" r="0" t="0"/>
          <a:stretch/>
        </p:blipFill>
        <p:spPr>
          <a:xfrm>
            <a:off x="5894475" y="1050906"/>
            <a:ext cx="1782850" cy="2031750"/>
          </a:xfrm>
          <a:prstGeom prst="rect">
            <a:avLst/>
          </a:prstGeom>
          <a:noFill/>
          <a:ln>
            <a:noFill/>
          </a:ln>
        </p:spPr>
      </p:pic>
      <p:pic>
        <p:nvPicPr>
          <p:cNvPr id="55" name="Google Shape;55;p11"/>
          <p:cNvPicPr preferRelativeResize="0"/>
          <p:nvPr/>
        </p:nvPicPr>
        <p:blipFill rotWithShape="1">
          <a:blip r:embed="rId4">
            <a:alphaModFix/>
          </a:blip>
          <a:srcRect b="0" l="0" r="0" t="0"/>
          <a:stretch/>
        </p:blipFill>
        <p:spPr>
          <a:xfrm>
            <a:off x="5320814" y="378324"/>
            <a:ext cx="662500" cy="726550"/>
          </a:xfrm>
          <a:prstGeom prst="rect">
            <a:avLst/>
          </a:prstGeom>
          <a:noFill/>
          <a:ln>
            <a:noFill/>
          </a:ln>
        </p:spPr>
      </p:pic>
      <p:pic>
        <p:nvPicPr>
          <p:cNvPr id="56" name="Google Shape;56;p11"/>
          <p:cNvPicPr preferRelativeResize="0"/>
          <p:nvPr/>
        </p:nvPicPr>
        <p:blipFill rotWithShape="1">
          <a:blip r:embed="rId5">
            <a:alphaModFix/>
          </a:blip>
          <a:srcRect b="0" l="0" r="0" t="0"/>
          <a:stretch/>
        </p:blipFill>
        <p:spPr>
          <a:xfrm>
            <a:off x="5621692" y="4034576"/>
            <a:ext cx="586165" cy="686300"/>
          </a:xfrm>
          <a:prstGeom prst="rect">
            <a:avLst/>
          </a:prstGeom>
          <a:noFill/>
          <a:ln>
            <a:noFill/>
          </a:ln>
        </p:spPr>
      </p:pic>
      <p:pic>
        <p:nvPicPr>
          <p:cNvPr id="57" name="Google Shape;57;p11"/>
          <p:cNvPicPr preferRelativeResize="0"/>
          <p:nvPr/>
        </p:nvPicPr>
        <p:blipFill rotWithShape="1">
          <a:blip r:embed="rId6">
            <a:alphaModFix/>
          </a:blip>
          <a:srcRect b="0" l="0" r="0" t="0"/>
          <a:stretch/>
        </p:blipFill>
        <p:spPr>
          <a:xfrm>
            <a:off x="8404399" y="3624439"/>
            <a:ext cx="321850" cy="448425"/>
          </a:xfrm>
          <a:prstGeom prst="rect">
            <a:avLst/>
          </a:prstGeom>
          <a:noFill/>
          <a:ln>
            <a:noFill/>
          </a:ln>
        </p:spPr>
      </p:pic>
      <p:pic>
        <p:nvPicPr>
          <p:cNvPr id="58" name="Google Shape;58;p11"/>
          <p:cNvPicPr preferRelativeResize="0"/>
          <p:nvPr/>
        </p:nvPicPr>
        <p:blipFill rotWithShape="1">
          <a:blip r:embed="rId6">
            <a:alphaModFix/>
          </a:blip>
          <a:srcRect b="0" l="0" r="0" t="0"/>
          <a:stretch/>
        </p:blipFill>
        <p:spPr>
          <a:xfrm>
            <a:off x="8664593" y="3757882"/>
            <a:ext cx="321850" cy="448425"/>
          </a:xfrm>
          <a:prstGeom prst="rect">
            <a:avLst/>
          </a:prstGeom>
          <a:noFill/>
          <a:ln>
            <a:noFill/>
          </a:ln>
        </p:spPr>
      </p:pic>
      <p:pic>
        <p:nvPicPr>
          <p:cNvPr id="59" name="Google Shape;59;p11"/>
          <p:cNvPicPr preferRelativeResize="0"/>
          <p:nvPr/>
        </p:nvPicPr>
        <p:blipFill rotWithShape="1">
          <a:blip r:embed="rId7">
            <a:alphaModFix/>
          </a:blip>
          <a:srcRect b="0" l="0" r="0" t="0"/>
          <a:stretch/>
        </p:blipFill>
        <p:spPr>
          <a:xfrm>
            <a:off x="7677325" y="473210"/>
            <a:ext cx="282577" cy="822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567393" y="970650"/>
            <a:ext cx="3024423" cy="3202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IN"/>
              <a:t>Training phase</a:t>
            </a:r>
            <a:endParaRPr b="1"/>
          </a:p>
          <a:p>
            <a:pPr indent="0" lvl="0" marL="127000" rtl="0" algn="l">
              <a:lnSpc>
                <a:spcPct val="115000"/>
              </a:lnSpc>
              <a:spcBef>
                <a:spcPts val="600"/>
              </a:spcBef>
              <a:spcAft>
                <a:spcPts val="0"/>
              </a:spcAft>
              <a:buSzPts val="1600"/>
              <a:buNone/>
            </a:pPr>
            <a:r>
              <a:rPr lang="en-IN" sz="1300"/>
              <a:t>For the training phase we had 28000 images of 100x89 fed into CNN.</a:t>
            </a:r>
            <a:endParaRPr/>
          </a:p>
          <a:p>
            <a:pPr indent="0" lvl="0" marL="127000" rtl="0" algn="l">
              <a:lnSpc>
                <a:spcPct val="115000"/>
              </a:lnSpc>
              <a:spcBef>
                <a:spcPts val="600"/>
              </a:spcBef>
              <a:spcAft>
                <a:spcPts val="0"/>
              </a:spcAft>
              <a:buSzPts val="1600"/>
              <a:buNone/>
            </a:pPr>
            <a:r>
              <a:t/>
            </a:r>
            <a:endParaRPr sz="1200"/>
          </a:p>
        </p:txBody>
      </p:sp>
      <p:sp>
        <p:nvSpPr>
          <p:cNvPr id="127" name="Google Shape;127;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28" name="Google Shape;128;p20"/>
          <p:cNvSpPr/>
          <p:nvPr/>
        </p:nvSpPr>
        <p:spPr>
          <a:xfrm>
            <a:off x="2681288" y="135255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9" name="Google Shape;129;p20"/>
          <p:cNvPicPr preferRelativeResize="0"/>
          <p:nvPr/>
        </p:nvPicPr>
        <p:blipFill rotWithShape="1">
          <a:blip r:embed="rId3">
            <a:alphaModFix/>
          </a:blip>
          <a:srcRect b="0" l="0" r="0" t="0"/>
          <a:stretch/>
        </p:blipFill>
        <p:spPr>
          <a:xfrm>
            <a:off x="3937126" y="316855"/>
            <a:ext cx="4887007" cy="46297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567393" y="970650"/>
            <a:ext cx="3024423" cy="3202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IN"/>
              <a:t>Training phase</a:t>
            </a:r>
            <a:endParaRPr b="1"/>
          </a:p>
          <a:p>
            <a:pPr indent="0" lvl="0" marL="127000" rtl="0" algn="l">
              <a:lnSpc>
                <a:spcPct val="115000"/>
              </a:lnSpc>
              <a:spcBef>
                <a:spcPts val="600"/>
              </a:spcBef>
              <a:spcAft>
                <a:spcPts val="0"/>
              </a:spcAft>
              <a:buSzPts val="1600"/>
              <a:buNone/>
            </a:pPr>
            <a:r>
              <a:rPr lang="en-IN" sz="1300"/>
              <a:t>For the training phase we had 28000 images of 100x89 fed into CNN.</a:t>
            </a:r>
            <a:endParaRPr/>
          </a:p>
          <a:p>
            <a:pPr indent="0" lvl="0" marL="127000" rtl="0" algn="l">
              <a:lnSpc>
                <a:spcPct val="115000"/>
              </a:lnSpc>
              <a:spcBef>
                <a:spcPts val="600"/>
              </a:spcBef>
              <a:spcAft>
                <a:spcPts val="0"/>
              </a:spcAft>
              <a:buSzPts val="1600"/>
              <a:buNone/>
            </a:pPr>
            <a:r>
              <a:t/>
            </a:r>
            <a:endParaRPr sz="1200"/>
          </a:p>
        </p:txBody>
      </p:sp>
      <p:sp>
        <p:nvSpPr>
          <p:cNvPr id="135" name="Google Shape;135;p2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36" name="Google Shape;136;p21"/>
          <p:cNvSpPr/>
          <p:nvPr/>
        </p:nvSpPr>
        <p:spPr>
          <a:xfrm>
            <a:off x="2681288" y="135255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3693803" y="345375"/>
            <a:ext cx="5101005" cy="402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43" name="Google Shape;143;p22"/>
          <p:cNvSpPr txBox="1"/>
          <p:nvPr/>
        </p:nvSpPr>
        <p:spPr>
          <a:xfrm>
            <a:off x="759263" y="464876"/>
            <a:ext cx="4720558" cy="32022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600"/>
              </a:spcBef>
              <a:spcAft>
                <a:spcPts val="0"/>
              </a:spcAft>
              <a:buClr>
                <a:schemeClr val="accent5"/>
              </a:buClr>
              <a:buSzPts val="1600"/>
              <a:buFont typeface="Muli"/>
              <a:buNone/>
            </a:pPr>
            <a:r>
              <a:rPr b="1" i="0" lang="en-IN" sz="1600" u="none" cap="none" strike="noStrike">
                <a:solidFill>
                  <a:schemeClr val="lt1"/>
                </a:solidFill>
                <a:latin typeface="Muli"/>
                <a:ea typeface="Muli"/>
                <a:cs typeface="Muli"/>
                <a:sym typeface="Muli"/>
              </a:rPr>
              <a:t>Output Generation</a:t>
            </a:r>
            <a:endParaRPr/>
          </a:p>
          <a:p>
            <a:pPr indent="-330200" lvl="0" marL="457200" marR="0" rtl="0" algn="l">
              <a:lnSpc>
                <a:spcPct val="115000"/>
              </a:lnSpc>
              <a:spcBef>
                <a:spcPts val="600"/>
              </a:spcBef>
              <a:spcAft>
                <a:spcPts val="0"/>
              </a:spcAft>
              <a:buClr>
                <a:schemeClr val="accent5"/>
              </a:buClr>
              <a:buSzPts val="1600"/>
              <a:buFont typeface="Muli"/>
              <a:buChar char="⬡"/>
            </a:pPr>
            <a:r>
              <a:rPr b="0" i="0" lang="en-IN" sz="1300" u="none" cap="none" strike="noStrike">
                <a:solidFill>
                  <a:schemeClr val="lt1"/>
                </a:solidFill>
                <a:latin typeface="Muli"/>
                <a:ea typeface="Muli"/>
                <a:cs typeface="Muli"/>
                <a:sym typeface="Muli"/>
              </a:rPr>
              <a:t>When the application starts , running average of 30 frames is taken to learn the background . </a:t>
            </a:r>
            <a:endParaRPr/>
          </a:p>
          <a:p>
            <a:pPr indent="-330200" lvl="0" marL="457200" marR="0" rtl="0" algn="l">
              <a:lnSpc>
                <a:spcPct val="115000"/>
              </a:lnSpc>
              <a:spcBef>
                <a:spcPts val="600"/>
              </a:spcBef>
              <a:spcAft>
                <a:spcPts val="0"/>
              </a:spcAft>
              <a:buClr>
                <a:schemeClr val="accent5"/>
              </a:buClr>
              <a:buSzPts val="1600"/>
              <a:buFont typeface="Muli"/>
              <a:buChar char="⬡"/>
            </a:pPr>
            <a:r>
              <a:rPr b="0" i="0" lang="en-IN" sz="1300" u="none" cap="none" strike="noStrike">
                <a:solidFill>
                  <a:schemeClr val="lt1"/>
                </a:solidFill>
                <a:latin typeface="Muli"/>
                <a:ea typeface="Muli"/>
                <a:cs typeface="Muli"/>
                <a:sym typeface="Muli"/>
              </a:rPr>
              <a:t>Now when user shows the gesture , it is converted into Grayscale image and passed through Background subtractor , then resized and passed into the model for prediction.</a:t>
            </a:r>
            <a:endParaRPr/>
          </a:p>
          <a:p>
            <a:pPr indent="-330200" lvl="0" marL="457200" marR="0" rtl="0" algn="l">
              <a:lnSpc>
                <a:spcPct val="115000"/>
              </a:lnSpc>
              <a:spcBef>
                <a:spcPts val="600"/>
              </a:spcBef>
              <a:spcAft>
                <a:spcPts val="0"/>
              </a:spcAft>
              <a:buClr>
                <a:schemeClr val="accent5"/>
              </a:buClr>
              <a:buSzPts val="1600"/>
              <a:buFont typeface="Muli"/>
              <a:buChar char="⬡"/>
            </a:pPr>
            <a:r>
              <a:rPr b="0" i="0" lang="en-IN" sz="1300" u="none" cap="none" strike="noStrike">
                <a:solidFill>
                  <a:schemeClr val="lt1"/>
                </a:solidFill>
                <a:latin typeface="Muli"/>
                <a:ea typeface="Muli"/>
                <a:cs typeface="Muli"/>
                <a:sym typeface="Muli"/>
              </a:rPr>
              <a:t>The predicted class is passed through a function to get the corresponding character of that class which is displayed onto the screen along with its confidence.</a:t>
            </a:r>
            <a:endParaRPr/>
          </a:p>
        </p:txBody>
      </p:sp>
      <p:pic>
        <p:nvPicPr>
          <p:cNvPr id="144" name="Google Shape;144;p22"/>
          <p:cNvPicPr preferRelativeResize="0"/>
          <p:nvPr/>
        </p:nvPicPr>
        <p:blipFill rotWithShape="1">
          <a:blip r:embed="rId3">
            <a:alphaModFix/>
          </a:blip>
          <a:srcRect b="0" l="0" r="0" t="0"/>
          <a:stretch/>
        </p:blipFill>
        <p:spPr>
          <a:xfrm>
            <a:off x="1112300" y="3417096"/>
            <a:ext cx="4419600" cy="147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IN" sz="3000"/>
              <a:t>What’s new in our approach ?</a:t>
            </a:r>
            <a:endParaRPr sz="3000"/>
          </a:p>
        </p:txBody>
      </p:sp>
      <p:sp>
        <p:nvSpPr>
          <p:cNvPr id="150" name="Google Shape;150;p23"/>
          <p:cNvSpPr txBox="1"/>
          <p:nvPr>
            <p:ph idx="1" type="body"/>
          </p:nvPr>
        </p:nvSpPr>
        <p:spPr>
          <a:xfrm>
            <a:off x="580550" y="1352550"/>
            <a:ext cx="8261100" cy="31617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IN" sz="1800"/>
              <a:t>We’ve defined gesture for all 26 english alphabets, for space and backspace as well, which leads to a total of 28 gestures.</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IN" sz="1800"/>
              <a:t>CNN is used in training model instead of traditional ways because of their ability to develop the image, for eg. , a 2-D image to corresponding 1-D representation without losing its characteristics.Loss function will be calculated, weights and biases updated accordingly which will be faster than the traditional method.</a:t>
            </a:r>
            <a:endParaRPr sz="1800"/>
          </a:p>
          <a:p>
            <a:pPr indent="0" lvl="0" marL="45720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151" name="Google Shape;15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IN"/>
              <a:t>Continued..</a:t>
            </a:r>
            <a:endParaRPr/>
          </a:p>
        </p:txBody>
      </p:sp>
      <p:sp>
        <p:nvSpPr>
          <p:cNvPr id="157" name="Google Shape;157;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
        <p:nvSpPr>
          <p:cNvPr id="158" name="Google Shape;158;p24"/>
          <p:cNvSpPr txBox="1"/>
          <p:nvPr/>
        </p:nvSpPr>
        <p:spPr>
          <a:xfrm>
            <a:off x="692975" y="1524575"/>
            <a:ext cx="7438200" cy="32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uli"/>
              <a:buChar char="❏"/>
            </a:pPr>
            <a:r>
              <a:rPr lang="en-IN" sz="1800">
                <a:solidFill>
                  <a:srgbClr val="FFFFFF"/>
                </a:solidFill>
                <a:latin typeface="Muli"/>
                <a:ea typeface="Muli"/>
                <a:cs typeface="Muli"/>
                <a:sym typeface="Muli"/>
              </a:rPr>
              <a:t>We have implemented a functionality to form sentences from the gestures detected. We can form both words and append it to form a sentence. A backspace functionality is added for correction of wrong letters.</a:t>
            </a:r>
            <a:endParaRPr sz="1800">
              <a:solidFill>
                <a:srgbClr val="FFFFFF"/>
              </a:solidFill>
              <a:latin typeface="Muli"/>
              <a:ea typeface="Muli"/>
              <a:cs typeface="Muli"/>
              <a:sym typeface="Muli"/>
            </a:endParaRPr>
          </a:p>
          <a:p>
            <a:pPr indent="-342900" lvl="0" marL="457200" rtl="0" algn="l">
              <a:spcBef>
                <a:spcPts val="0"/>
              </a:spcBef>
              <a:spcAft>
                <a:spcPts val="0"/>
              </a:spcAft>
              <a:buClr>
                <a:srgbClr val="FFFFFF"/>
              </a:buClr>
              <a:buSzPts val="1800"/>
              <a:buFont typeface="Muli"/>
              <a:buChar char="❏"/>
            </a:pPr>
            <a:r>
              <a:rPr lang="en-IN" sz="1800">
                <a:solidFill>
                  <a:srgbClr val="FFFFFF"/>
                </a:solidFill>
                <a:latin typeface="Muli"/>
                <a:ea typeface="Muli"/>
                <a:cs typeface="Muli"/>
                <a:sym typeface="Muli"/>
              </a:rPr>
              <a:t>In the base paper, the authors used angle and peak calculation for gesture detection, but we have used a weighted average background generation and background subtraction for detection of gestures, which proved to be more robust to lighting conditions.</a:t>
            </a:r>
            <a:endParaRPr sz="1800">
              <a:solidFill>
                <a:srgbClr val="FFFFFF"/>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580550" y="0"/>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IN">
                <a:solidFill>
                  <a:srgbClr val="4A86E8"/>
                </a:solidFill>
              </a:rPr>
              <a:t>Our Input Gestures</a:t>
            </a:r>
            <a:endParaRPr>
              <a:solidFill>
                <a:srgbClr val="4A86E8"/>
              </a:solidFill>
            </a:endParaRPr>
          </a:p>
        </p:txBody>
      </p:sp>
      <p:sp>
        <p:nvSpPr>
          <p:cNvPr id="164" name="Google Shape;16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pic>
        <p:nvPicPr>
          <p:cNvPr id="165" name="Google Shape;165;p25"/>
          <p:cNvPicPr preferRelativeResize="0"/>
          <p:nvPr/>
        </p:nvPicPr>
        <p:blipFill>
          <a:blip r:embed="rId3">
            <a:alphaModFix/>
          </a:blip>
          <a:stretch>
            <a:fillRect/>
          </a:stretch>
        </p:blipFill>
        <p:spPr>
          <a:xfrm>
            <a:off x="177700" y="1125888"/>
            <a:ext cx="4419600" cy="1476375"/>
          </a:xfrm>
          <a:prstGeom prst="rect">
            <a:avLst/>
          </a:prstGeom>
          <a:noFill/>
          <a:ln>
            <a:noFill/>
          </a:ln>
        </p:spPr>
      </p:pic>
      <p:pic>
        <p:nvPicPr>
          <p:cNvPr id="166" name="Google Shape;166;p25"/>
          <p:cNvPicPr preferRelativeResize="0"/>
          <p:nvPr/>
        </p:nvPicPr>
        <p:blipFill>
          <a:blip r:embed="rId4">
            <a:alphaModFix/>
          </a:blip>
          <a:stretch>
            <a:fillRect/>
          </a:stretch>
        </p:blipFill>
        <p:spPr>
          <a:xfrm>
            <a:off x="4752975" y="1130650"/>
            <a:ext cx="4391025" cy="1466850"/>
          </a:xfrm>
          <a:prstGeom prst="rect">
            <a:avLst/>
          </a:prstGeom>
          <a:noFill/>
          <a:ln>
            <a:noFill/>
          </a:ln>
        </p:spPr>
      </p:pic>
      <p:pic>
        <p:nvPicPr>
          <p:cNvPr id="167" name="Google Shape;167;p25"/>
          <p:cNvPicPr preferRelativeResize="0"/>
          <p:nvPr/>
        </p:nvPicPr>
        <p:blipFill>
          <a:blip r:embed="rId5">
            <a:alphaModFix/>
          </a:blip>
          <a:stretch>
            <a:fillRect/>
          </a:stretch>
        </p:blipFill>
        <p:spPr>
          <a:xfrm>
            <a:off x="182463" y="2727813"/>
            <a:ext cx="4410075" cy="1466850"/>
          </a:xfrm>
          <a:prstGeom prst="rect">
            <a:avLst/>
          </a:prstGeom>
          <a:noFill/>
          <a:ln>
            <a:noFill/>
          </a:ln>
        </p:spPr>
      </p:pic>
      <p:pic>
        <p:nvPicPr>
          <p:cNvPr id="168" name="Google Shape;168;p25"/>
          <p:cNvPicPr preferRelativeResize="0"/>
          <p:nvPr/>
        </p:nvPicPr>
        <p:blipFill>
          <a:blip r:embed="rId6">
            <a:alphaModFix/>
          </a:blip>
          <a:stretch>
            <a:fillRect/>
          </a:stretch>
        </p:blipFill>
        <p:spPr>
          <a:xfrm>
            <a:off x="4749700" y="2749900"/>
            <a:ext cx="4241900" cy="14170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72" name="Shape 172"/>
        <p:cNvGrpSpPr/>
        <p:nvPr/>
      </p:nvGrpSpPr>
      <p:grpSpPr>
        <a:xfrm>
          <a:off x="0" y="0"/>
          <a:ext cx="0" cy="0"/>
          <a:chOff x="0" y="0"/>
          <a:chExt cx="0" cy="0"/>
        </a:xfrm>
      </p:grpSpPr>
      <p:sp>
        <p:nvSpPr>
          <p:cNvPr id="173" name="Google Shape;173;p26"/>
          <p:cNvSpPr txBox="1"/>
          <p:nvPr>
            <p:ph type="title"/>
          </p:nvPr>
        </p:nvSpPr>
        <p:spPr>
          <a:xfrm>
            <a:off x="580550" y="0"/>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IN">
                <a:solidFill>
                  <a:srgbClr val="4A86E8"/>
                </a:solidFill>
              </a:rPr>
              <a:t>Our Input </a:t>
            </a:r>
            <a:r>
              <a:rPr lang="en-IN">
                <a:solidFill>
                  <a:srgbClr val="4A86E8"/>
                </a:solidFill>
              </a:rPr>
              <a:t>Gestures</a:t>
            </a:r>
            <a:endParaRPr>
              <a:solidFill>
                <a:srgbClr val="4A86E8"/>
              </a:solidFill>
            </a:endParaRPr>
          </a:p>
        </p:txBody>
      </p:sp>
      <p:sp>
        <p:nvSpPr>
          <p:cNvPr id="174" name="Google Shape;174;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pic>
        <p:nvPicPr>
          <p:cNvPr id="175" name="Google Shape;175;p26"/>
          <p:cNvPicPr preferRelativeResize="0"/>
          <p:nvPr/>
        </p:nvPicPr>
        <p:blipFill>
          <a:blip r:embed="rId3">
            <a:alphaModFix/>
          </a:blip>
          <a:stretch>
            <a:fillRect/>
          </a:stretch>
        </p:blipFill>
        <p:spPr>
          <a:xfrm>
            <a:off x="232975" y="1023250"/>
            <a:ext cx="4391025" cy="1466850"/>
          </a:xfrm>
          <a:prstGeom prst="rect">
            <a:avLst/>
          </a:prstGeom>
          <a:noFill/>
          <a:ln>
            <a:noFill/>
          </a:ln>
        </p:spPr>
      </p:pic>
      <p:pic>
        <p:nvPicPr>
          <p:cNvPr id="176" name="Google Shape;176;p26"/>
          <p:cNvPicPr preferRelativeResize="0"/>
          <p:nvPr/>
        </p:nvPicPr>
        <p:blipFill>
          <a:blip r:embed="rId4">
            <a:alphaModFix/>
          </a:blip>
          <a:stretch>
            <a:fillRect/>
          </a:stretch>
        </p:blipFill>
        <p:spPr>
          <a:xfrm>
            <a:off x="4762500" y="1028013"/>
            <a:ext cx="4381500" cy="1457325"/>
          </a:xfrm>
          <a:prstGeom prst="rect">
            <a:avLst/>
          </a:prstGeom>
          <a:noFill/>
          <a:ln>
            <a:noFill/>
          </a:ln>
        </p:spPr>
      </p:pic>
      <p:pic>
        <p:nvPicPr>
          <p:cNvPr id="177" name="Google Shape;177;p26"/>
          <p:cNvPicPr preferRelativeResize="0"/>
          <p:nvPr/>
        </p:nvPicPr>
        <p:blipFill>
          <a:blip r:embed="rId5">
            <a:alphaModFix/>
          </a:blip>
          <a:stretch>
            <a:fillRect/>
          </a:stretch>
        </p:blipFill>
        <p:spPr>
          <a:xfrm>
            <a:off x="152400" y="2642500"/>
            <a:ext cx="4410075" cy="1466850"/>
          </a:xfrm>
          <a:prstGeom prst="rect">
            <a:avLst/>
          </a:prstGeom>
          <a:noFill/>
          <a:ln>
            <a:noFill/>
          </a:ln>
        </p:spPr>
      </p:pic>
      <p:pic>
        <p:nvPicPr>
          <p:cNvPr id="178" name="Google Shape;178;p26"/>
          <p:cNvPicPr preferRelativeResize="0"/>
          <p:nvPr/>
        </p:nvPicPr>
        <p:blipFill>
          <a:blip r:embed="rId6">
            <a:alphaModFix/>
          </a:blip>
          <a:stretch>
            <a:fillRect/>
          </a:stretch>
        </p:blipFill>
        <p:spPr>
          <a:xfrm>
            <a:off x="4714875" y="2642500"/>
            <a:ext cx="4276725" cy="142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580550" y="0"/>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IN">
                <a:solidFill>
                  <a:srgbClr val="4A86E8"/>
                </a:solidFill>
              </a:rPr>
              <a:t>Our input Gestures</a:t>
            </a:r>
            <a:endParaRPr>
              <a:solidFill>
                <a:srgbClr val="4A86E8"/>
              </a:solidFill>
            </a:endParaRPr>
          </a:p>
        </p:txBody>
      </p:sp>
      <p:sp>
        <p:nvSpPr>
          <p:cNvPr id="184" name="Google Shape;184;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pic>
        <p:nvPicPr>
          <p:cNvPr id="185" name="Google Shape;185;p27"/>
          <p:cNvPicPr preferRelativeResize="0"/>
          <p:nvPr/>
        </p:nvPicPr>
        <p:blipFill>
          <a:blip r:embed="rId3">
            <a:alphaModFix/>
          </a:blip>
          <a:stretch>
            <a:fillRect/>
          </a:stretch>
        </p:blipFill>
        <p:spPr>
          <a:xfrm>
            <a:off x="1334200" y="1838325"/>
            <a:ext cx="4410075" cy="1466850"/>
          </a:xfrm>
          <a:prstGeom prst="rect">
            <a:avLst/>
          </a:prstGeom>
          <a:noFill/>
          <a:ln>
            <a:noFill/>
          </a:ln>
        </p:spPr>
      </p:pic>
      <p:pic>
        <p:nvPicPr>
          <p:cNvPr id="186" name="Google Shape;186;p27"/>
          <p:cNvPicPr preferRelativeResize="0"/>
          <p:nvPr/>
        </p:nvPicPr>
        <p:blipFill rotWithShape="1">
          <a:blip r:embed="rId4">
            <a:alphaModFix/>
          </a:blip>
          <a:srcRect b="6349" l="0" r="5249" t="0"/>
          <a:stretch/>
        </p:blipFill>
        <p:spPr>
          <a:xfrm>
            <a:off x="6262825" y="1838325"/>
            <a:ext cx="1295400" cy="1123950"/>
          </a:xfrm>
          <a:prstGeom prst="rect">
            <a:avLst/>
          </a:prstGeom>
          <a:noFill/>
          <a:ln>
            <a:noFill/>
          </a:ln>
        </p:spPr>
      </p:pic>
      <p:sp>
        <p:nvSpPr>
          <p:cNvPr id="187" name="Google Shape;187;p27"/>
          <p:cNvSpPr txBox="1"/>
          <p:nvPr/>
        </p:nvSpPr>
        <p:spPr>
          <a:xfrm>
            <a:off x="6262825" y="2962275"/>
            <a:ext cx="16251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666666"/>
                </a:solidFill>
                <a:latin typeface="Muli"/>
                <a:ea typeface="Muli"/>
                <a:cs typeface="Muli"/>
                <a:sym typeface="Muli"/>
              </a:rPr>
              <a:t>BACKSPACE</a:t>
            </a:r>
            <a:endParaRPr b="1">
              <a:solidFill>
                <a:srgbClr val="666666"/>
              </a:solidFill>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580550" y="4406300"/>
            <a:ext cx="6135900" cy="519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lang="en-IN"/>
              <a:t>						</a:t>
            </a:r>
            <a:r>
              <a:rPr b="1" lang="en-IN"/>
              <a:t>RESULTS OF OUR PROJECT</a:t>
            </a:r>
            <a:endParaRPr b="1"/>
          </a:p>
        </p:txBody>
      </p:sp>
      <p:sp>
        <p:nvSpPr>
          <p:cNvPr id="193" name="Google Shape;193;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pic>
        <p:nvPicPr>
          <p:cNvPr id="194" name="Google Shape;194;p28"/>
          <p:cNvPicPr preferRelativeResize="0"/>
          <p:nvPr/>
        </p:nvPicPr>
        <p:blipFill>
          <a:blip r:embed="rId3">
            <a:alphaModFix/>
          </a:blip>
          <a:stretch>
            <a:fillRect/>
          </a:stretch>
        </p:blipFill>
        <p:spPr>
          <a:xfrm>
            <a:off x="926225" y="202825"/>
            <a:ext cx="7291555" cy="410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idx="4294967295" type="ctrTitle"/>
          </p:nvPr>
        </p:nvSpPr>
        <p:spPr>
          <a:xfrm>
            <a:off x="685800" y="486556"/>
            <a:ext cx="3617400" cy="92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b="1" i="0" lang="en-IN" sz="3000" u="none" cap="none" strike="noStrike">
                <a:solidFill>
                  <a:schemeClr val="lt1"/>
                </a:solidFill>
                <a:latin typeface="Lexend Deca"/>
                <a:ea typeface="Lexend Deca"/>
                <a:cs typeface="Lexend Deca"/>
                <a:sym typeface="Lexend Deca"/>
              </a:rPr>
              <a:t>Advantages of this approach</a:t>
            </a:r>
            <a:endParaRPr b="1" i="0" sz="3000" u="none" cap="none" strike="noStrike">
              <a:solidFill>
                <a:schemeClr val="lt1"/>
              </a:solidFill>
              <a:latin typeface="Lexend Deca"/>
              <a:ea typeface="Lexend Deca"/>
              <a:cs typeface="Lexend Deca"/>
              <a:sym typeface="Lexend Deca"/>
            </a:endParaRPr>
          </a:p>
        </p:txBody>
      </p:sp>
      <p:sp>
        <p:nvSpPr>
          <p:cNvPr id="200" name="Google Shape;200;p29"/>
          <p:cNvSpPr txBox="1"/>
          <p:nvPr>
            <p:ph idx="4294967295" type="subTitle"/>
          </p:nvPr>
        </p:nvSpPr>
        <p:spPr>
          <a:xfrm>
            <a:off x="685800" y="1415056"/>
            <a:ext cx="3617400" cy="14997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600"/>
              </a:spcBef>
              <a:spcAft>
                <a:spcPts val="0"/>
              </a:spcAft>
              <a:buClr>
                <a:schemeClr val="accent5"/>
              </a:buClr>
              <a:buSzPts val="1800"/>
              <a:buFont typeface="Muli"/>
              <a:buChar char="⬡"/>
            </a:pPr>
            <a:r>
              <a:rPr b="0" i="0" lang="en-IN" sz="1500" u="none" cap="none" strike="noStrike">
                <a:solidFill>
                  <a:schemeClr val="lt1"/>
                </a:solidFill>
                <a:latin typeface="Muli"/>
                <a:ea typeface="Muli"/>
                <a:cs typeface="Muli"/>
                <a:sym typeface="Muli"/>
              </a:rPr>
              <a:t>Eliminates the dependency of sign language between the users using it, since each person can customize the actions according to his/her needs.</a:t>
            </a:r>
            <a:endParaRPr/>
          </a:p>
          <a:p>
            <a:pPr indent="-342900" lvl="0" marL="457200" marR="0" rtl="0" algn="l">
              <a:lnSpc>
                <a:spcPct val="115000"/>
              </a:lnSpc>
              <a:spcBef>
                <a:spcPts val="600"/>
              </a:spcBef>
              <a:spcAft>
                <a:spcPts val="0"/>
              </a:spcAft>
              <a:buClr>
                <a:schemeClr val="accent5"/>
              </a:buClr>
              <a:buSzPts val="1800"/>
              <a:buFont typeface="Muli"/>
              <a:buChar char="⬡"/>
            </a:pPr>
            <a:r>
              <a:rPr b="0" i="0" lang="en-IN" sz="1500" u="none" cap="none" strike="noStrike">
                <a:solidFill>
                  <a:schemeClr val="lt1"/>
                </a:solidFill>
                <a:latin typeface="Muli"/>
                <a:ea typeface="Muli"/>
                <a:cs typeface="Muli"/>
                <a:sym typeface="Muli"/>
              </a:rPr>
              <a:t>User can also create a custom database which can give the flexibility to :</a:t>
            </a:r>
            <a:endParaRPr/>
          </a:p>
          <a:p>
            <a:pPr indent="-381000" lvl="1" marL="914400" marR="0" rtl="0" algn="l">
              <a:lnSpc>
                <a:spcPct val="115000"/>
              </a:lnSpc>
              <a:spcBef>
                <a:spcPts val="0"/>
              </a:spcBef>
              <a:spcAft>
                <a:spcPts val="0"/>
              </a:spcAft>
              <a:buClr>
                <a:schemeClr val="accent5"/>
              </a:buClr>
              <a:buSzPts val="2400"/>
              <a:buFont typeface="Muli"/>
              <a:buChar char="∙"/>
            </a:pPr>
            <a:r>
              <a:rPr b="0" i="0" lang="en-IN" sz="1500" u="none" cap="none" strike="noStrike">
                <a:solidFill>
                  <a:schemeClr val="lt1"/>
                </a:solidFill>
                <a:latin typeface="Muli"/>
                <a:ea typeface="Muli"/>
                <a:cs typeface="Muli"/>
                <a:sym typeface="Muli"/>
              </a:rPr>
              <a:t>Use words</a:t>
            </a:r>
            <a:endParaRPr/>
          </a:p>
          <a:p>
            <a:pPr indent="-381000" lvl="1" marL="914400" marR="0" rtl="0" algn="l">
              <a:lnSpc>
                <a:spcPct val="115000"/>
              </a:lnSpc>
              <a:spcBef>
                <a:spcPts val="0"/>
              </a:spcBef>
              <a:spcAft>
                <a:spcPts val="0"/>
              </a:spcAft>
              <a:buClr>
                <a:schemeClr val="accent5"/>
              </a:buClr>
              <a:buSzPts val="2400"/>
              <a:buFont typeface="Muli"/>
              <a:buChar char="∙"/>
            </a:pPr>
            <a:r>
              <a:rPr b="0" i="0" lang="en-IN" sz="1500" u="none" cap="none" strike="noStrike">
                <a:solidFill>
                  <a:schemeClr val="lt1"/>
                </a:solidFill>
                <a:latin typeface="Muli"/>
                <a:ea typeface="Muli"/>
                <a:cs typeface="Muli"/>
                <a:sym typeface="Muli"/>
              </a:rPr>
              <a:t>Use custom templates</a:t>
            </a:r>
            <a:endParaRPr/>
          </a:p>
        </p:txBody>
      </p:sp>
      <p:sp>
        <p:nvSpPr>
          <p:cNvPr id="201" name="Google Shape;201;p2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202" name="Google Shape;202;p29"/>
          <p:cNvPicPr preferRelativeResize="0"/>
          <p:nvPr/>
        </p:nvPicPr>
        <p:blipFill rotWithShape="1">
          <a:blip r:embed="rId3">
            <a:alphaModFix/>
          </a:blip>
          <a:srcRect b="0" l="0" r="0" t="0"/>
          <a:stretch/>
        </p:blipFill>
        <p:spPr>
          <a:xfrm>
            <a:off x="5532449" y="1095303"/>
            <a:ext cx="2158999" cy="24604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2"/>
          <p:cNvSpPr txBox="1"/>
          <p:nvPr>
            <p:ph type="title"/>
          </p:nvPr>
        </p:nvSpPr>
        <p:spPr>
          <a:xfrm>
            <a:off x="580550" y="199396"/>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Abstract</a:t>
            </a:r>
            <a:endParaRPr/>
          </a:p>
        </p:txBody>
      </p:sp>
      <p:sp>
        <p:nvSpPr>
          <p:cNvPr id="65" name="Google Shape;65;p12"/>
          <p:cNvSpPr txBox="1"/>
          <p:nvPr>
            <p:ph idx="1" type="body"/>
          </p:nvPr>
        </p:nvSpPr>
        <p:spPr>
          <a:xfrm>
            <a:off x="580550" y="1323604"/>
            <a:ext cx="7900034" cy="249629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None/>
            </a:pPr>
            <a:r>
              <a:rPr lang="en-IN" sz="1600"/>
              <a:t>The study aims at analyzing and recognizing single hand gestures that can be converted to text in order to facilitate communication with differently abled people. </a:t>
            </a:r>
            <a:endParaRPr/>
          </a:p>
          <a:p>
            <a:pPr indent="0" lvl="0" marL="0" rtl="0" algn="l">
              <a:lnSpc>
                <a:spcPct val="115000"/>
              </a:lnSpc>
              <a:spcBef>
                <a:spcPts val="600"/>
              </a:spcBef>
              <a:spcAft>
                <a:spcPts val="0"/>
              </a:spcAft>
              <a:buClr>
                <a:schemeClr val="dk1"/>
              </a:buClr>
              <a:buSzPts val="1100"/>
              <a:buNone/>
            </a:pPr>
            <a:r>
              <a:rPr lang="en-IN" sz="1600"/>
              <a:t>we propose to recognize hand gestures using </a:t>
            </a:r>
            <a:r>
              <a:rPr b="1" lang="en-IN" sz="1600">
                <a:solidFill>
                  <a:schemeClr val="accent4"/>
                </a:solidFill>
              </a:rPr>
              <a:t>"Background Subtraction"</a:t>
            </a:r>
            <a:r>
              <a:rPr i="1" lang="en-IN" sz="1600"/>
              <a:t> and </a:t>
            </a:r>
            <a:r>
              <a:rPr b="1" lang="en-IN" sz="1600">
                <a:solidFill>
                  <a:schemeClr val="accent4"/>
                </a:solidFill>
              </a:rPr>
              <a:t>"Convolution Neural Network (CNN) "</a:t>
            </a:r>
            <a:r>
              <a:rPr b="1" lang="en-IN" sz="1600"/>
              <a:t> </a:t>
            </a:r>
            <a:r>
              <a:rPr lang="en-IN" sz="1600"/>
              <a:t>for Classification of Images into Text. Our method provides </a:t>
            </a:r>
            <a:r>
              <a:rPr b="1" lang="en-IN" sz="1600">
                <a:solidFill>
                  <a:schemeClr val="accent4"/>
                </a:solidFill>
              </a:rPr>
              <a:t>"98.28 %"</a:t>
            </a:r>
            <a:r>
              <a:rPr lang="en-IN" sz="1600"/>
              <a:t> accuracy for 28 classes of characters with the assumption that </a:t>
            </a:r>
            <a:r>
              <a:rPr lang="en-IN" sz="1600"/>
              <a:t>the background has no  lines and edges and is smooth.</a:t>
            </a:r>
            <a:endParaRPr sz="1600"/>
          </a:p>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Clr>
                <a:schemeClr val="dk1"/>
              </a:buClr>
              <a:buSzPts val="1100"/>
              <a:buNone/>
            </a:pPr>
            <a:r>
              <a:t/>
            </a:r>
            <a:endParaRPr sz="1600"/>
          </a:p>
        </p:txBody>
      </p:sp>
      <p:sp>
        <p:nvSpPr>
          <p:cNvPr id="66" name="Google Shape;66;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550200" y="934134"/>
            <a:ext cx="4021800" cy="556903"/>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System Architecture</a:t>
            </a:r>
            <a:endParaRPr/>
          </a:p>
        </p:txBody>
      </p:sp>
      <p:sp>
        <p:nvSpPr>
          <p:cNvPr id="208" name="Google Shape;208;p3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209" name="Google Shape;209;p30"/>
          <p:cNvPicPr preferRelativeResize="0"/>
          <p:nvPr/>
        </p:nvPicPr>
        <p:blipFill rotWithShape="1">
          <a:blip r:embed="rId3">
            <a:alphaModFix/>
          </a:blip>
          <a:srcRect b="0" l="0" r="0" t="0"/>
          <a:stretch/>
        </p:blipFill>
        <p:spPr>
          <a:xfrm>
            <a:off x="1600200" y="1885367"/>
            <a:ext cx="5943600" cy="216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idx="4294967295" type="ctrTitle"/>
          </p:nvPr>
        </p:nvSpPr>
        <p:spPr>
          <a:xfrm>
            <a:off x="685800" y="486556"/>
            <a:ext cx="3617400" cy="92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lang="en-IN" sz="3500"/>
              <a:t>Tools</a:t>
            </a:r>
            <a:endParaRPr b="1" i="0" sz="3500" u="none" cap="none" strike="noStrike">
              <a:solidFill>
                <a:schemeClr val="lt1"/>
              </a:solidFill>
              <a:latin typeface="Lexend Deca"/>
              <a:ea typeface="Lexend Deca"/>
              <a:cs typeface="Lexend Deca"/>
              <a:sym typeface="Lexend Deca"/>
            </a:endParaRPr>
          </a:p>
        </p:txBody>
      </p:sp>
      <p:sp>
        <p:nvSpPr>
          <p:cNvPr id="215" name="Google Shape;215;p31"/>
          <p:cNvSpPr txBox="1"/>
          <p:nvPr>
            <p:ph idx="4294967295" type="subTitle"/>
          </p:nvPr>
        </p:nvSpPr>
        <p:spPr>
          <a:xfrm>
            <a:off x="685800" y="1415056"/>
            <a:ext cx="3617400" cy="1499700"/>
          </a:xfrm>
          <a:prstGeom prst="rect">
            <a:avLst/>
          </a:prstGeom>
          <a:noFill/>
          <a:ln>
            <a:noFill/>
          </a:ln>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IN" sz="1500"/>
              <a:t>Python</a:t>
            </a:r>
            <a:endParaRPr sz="1500"/>
          </a:p>
          <a:p>
            <a:pPr indent="-342900" lvl="0" marL="457200" marR="0" rtl="0" algn="l">
              <a:lnSpc>
                <a:spcPct val="115000"/>
              </a:lnSpc>
              <a:spcBef>
                <a:spcPts val="600"/>
              </a:spcBef>
              <a:spcAft>
                <a:spcPts val="0"/>
              </a:spcAft>
              <a:buClr>
                <a:schemeClr val="accent5"/>
              </a:buClr>
              <a:buSzPts val="1800"/>
              <a:buFont typeface="Muli"/>
              <a:buChar char="⬡"/>
            </a:pPr>
            <a:r>
              <a:rPr lang="en-IN" sz="1500"/>
              <a:t>Scikit learn</a:t>
            </a:r>
            <a:endParaRPr sz="1500"/>
          </a:p>
          <a:p>
            <a:pPr indent="-323850" lvl="0" marL="457200" marR="0" rtl="0" algn="l">
              <a:lnSpc>
                <a:spcPct val="115000"/>
              </a:lnSpc>
              <a:spcBef>
                <a:spcPts val="600"/>
              </a:spcBef>
              <a:spcAft>
                <a:spcPts val="0"/>
              </a:spcAft>
              <a:buSzPts val="1500"/>
              <a:buChar char="⬡"/>
            </a:pPr>
            <a:r>
              <a:rPr lang="en-IN" sz="1500"/>
              <a:t>Tensorflow</a:t>
            </a:r>
            <a:endParaRPr sz="1500"/>
          </a:p>
          <a:p>
            <a:pPr indent="-323850" lvl="0" marL="457200" marR="0" rtl="0" algn="l">
              <a:lnSpc>
                <a:spcPct val="115000"/>
              </a:lnSpc>
              <a:spcBef>
                <a:spcPts val="600"/>
              </a:spcBef>
              <a:spcAft>
                <a:spcPts val="0"/>
              </a:spcAft>
              <a:buSzPts val="1500"/>
              <a:buChar char="⬡"/>
            </a:pPr>
            <a:r>
              <a:rPr lang="en-IN" sz="1500"/>
              <a:t>OpenCv</a:t>
            </a:r>
            <a:endParaRPr sz="1500"/>
          </a:p>
          <a:p>
            <a:pPr indent="-323850" lvl="0" marL="457200" marR="0" rtl="0" algn="l">
              <a:lnSpc>
                <a:spcPct val="115000"/>
              </a:lnSpc>
              <a:spcBef>
                <a:spcPts val="600"/>
              </a:spcBef>
              <a:spcAft>
                <a:spcPts val="0"/>
              </a:spcAft>
              <a:buSzPts val="1500"/>
              <a:buChar char="⬡"/>
            </a:pPr>
            <a:r>
              <a:rPr lang="en-IN" sz="1500"/>
              <a:t>Keras</a:t>
            </a:r>
            <a:endParaRPr sz="1500"/>
          </a:p>
          <a:p>
            <a:pPr indent="-323850" lvl="0" marL="457200" marR="0" rtl="0" algn="l">
              <a:lnSpc>
                <a:spcPct val="115000"/>
              </a:lnSpc>
              <a:spcBef>
                <a:spcPts val="600"/>
              </a:spcBef>
              <a:spcAft>
                <a:spcPts val="0"/>
              </a:spcAft>
              <a:buSzPts val="1500"/>
              <a:buChar char="⬡"/>
            </a:pPr>
            <a:r>
              <a:rPr lang="en-IN" sz="1500"/>
              <a:t>Numpy</a:t>
            </a:r>
            <a:endParaRPr sz="1500"/>
          </a:p>
        </p:txBody>
      </p:sp>
      <p:sp>
        <p:nvSpPr>
          <p:cNvPr id="216" name="Google Shape;216;p3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217" name="Google Shape;217;p31"/>
          <p:cNvPicPr preferRelativeResize="0"/>
          <p:nvPr/>
        </p:nvPicPr>
        <p:blipFill rotWithShape="1">
          <a:blip r:embed="rId3">
            <a:alphaModFix/>
          </a:blip>
          <a:srcRect b="0" l="0" r="0" t="0"/>
          <a:stretch/>
        </p:blipFill>
        <p:spPr>
          <a:xfrm>
            <a:off x="5532449" y="1095303"/>
            <a:ext cx="2158998" cy="24604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idx="1" type="body"/>
          </p:nvPr>
        </p:nvSpPr>
        <p:spPr>
          <a:xfrm>
            <a:off x="1504049" y="415180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None/>
            </a:pPr>
            <a:r>
              <a:rPr lang="en-IN" sz="1000"/>
              <a:t> No of steps</a:t>
            </a:r>
            <a:endParaRPr sz="1000"/>
          </a:p>
        </p:txBody>
      </p:sp>
      <p:sp>
        <p:nvSpPr>
          <p:cNvPr id="223" name="Google Shape;223;p3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224" name="Google Shape;224;p32"/>
          <p:cNvSpPr txBox="1"/>
          <p:nvPr/>
        </p:nvSpPr>
        <p:spPr>
          <a:xfrm>
            <a:off x="807055" y="120820"/>
            <a:ext cx="3983665"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1600" u="none" cap="none" strike="noStrike">
                <a:solidFill>
                  <a:schemeClr val="lt1"/>
                </a:solidFill>
                <a:latin typeface="Muli"/>
                <a:ea typeface="Muli"/>
                <a:cs typeface="Muli"/>
                <a:sym typeface="Muli"/>
              </a:rPr>
              <a:t>RESULTS</a:t>
            </a:r>
            <a:endParaRPr b="1" i="0" sz="1600" u="none" cap="none" strike="noStrike">
              <a:solidFill>
                <a:schemeClr val="lt1"/>
              </a:solidFill>
              <a:latin typeface="Muli"/>
              <a:ea typeface="Muli"/>
              <a:cs typeface="Muli"/>
              <a:sym typeface="Muli"/>
            </a:endParaRPr>
          </a:p>
        </p:txBody>
      </p:sp>
      <p:pic>
        <p:nvPicPr>
          <p:cNvPr id="225" name="Google Shape;225;p32"/>
          <p:cNvPicPr preferRelativeResize="0"/>
          <p:nvPr/>
        </p:nvPicPr>
        <p:blipFill>
          <a:blip r:embed="rId3">
            <a:alphaModFix/>
          </a:blip>
          <a:stretch>
            <a:fillRect/>
          </a:stretch>
        </p:blipFill>
        <p:spPr>
          <a:xfrm>
            <a:off x="1604900" y="685724"/>
            <a:ext cx="5934210" cy="3466078"/>
          </a:xfrm>
          <a:prstGeom prst="rect">
            <a:avLst/>
          </a:prstGeom>
          <a:noFill/>
          <a:ln>
            <a:noFill/>
          </a:ln>
        </p:spPr>
      </p:pic>
      <p:sp>
        <p:nvSpPr>
          <p:cNvPr id="226" name="Google Shape;226;p32"/>
          <p:cNvSpPr txBox="1"/>
          <p:nvPr>
            <p:ph idx="1" type="body"/>
          </p:nvPr>
        </p:nvSpPr>
        <p:spPr>
          <a:xfrm>
            <a:off x="1580249" y="445885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SzPts val="1400"/>
              <a:buNone/>
            </a:pPr>
            <a:r>
              <a:rPr lang="en-IN"/>
              <a:t>Training - Accuracy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1504049" y="423025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SzPts val="1400"/>
              <a:buNone/>
            </a:pPr>
            <a:r>
              <a:rPr lang="en-IN"/>
              <a:t>Training - Loss</a:t>
            </a:r>
            <a:endParaRPr/>
          </a:p>
        </p:txBody>
      </p:sp>
      <p:sp>
        <p:nvSpPr>
          <p:cNvPr id="232" name="Google Shape;232;p3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233" name="Google Shape;233;p33"/>
          <p:cNvPicPr preferRelativeResize="0"/>
          <p:nvPr/>
        </p:nvPicPr>
        <p:blipFill>
          <a:blip r:embed="rId3">
            <a:alphaModFix/>
          </a:blip>
          <a:stretch>
            <a:fillRect/>
          </a:stretch>
        </p:blipFill>
        <p:spPr>
          <a:xfrm>
            <a:off x="1409700" y="1027350"/>
            <a:ext cx="6324600" cy="2762250"/>
          </a:xfrm>
          <a:prstGeom prst="rect">
            <a:avLst/>
          </a:prstGeom>
          <a:noFill/>
          <a:ln>
            <a:noFill/>
          </a:ln>
        </p:spPr>
      </p:pic>
      <p:sp>
        <p:nvSpPr>
          <p:cNvPr id="234" name="Google Shape;234;p33"/>
          <p:cNvSpPr txBox="1"/>
          <p:nvPr>
            <p:ph idx="1" type="body"/>
          </p:nvPr>
        </p:nvSpPr>
        <p:spPr>
          <a:xfrm>
            <a:off x="1504049" y="378960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None/>
            </a:pPr>
            <a:r>
              <a:rPr lang="en-IN" sz="1000"/>
              <a:t> No of steps</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idx="1" type="body"/>
          </p:nvPr>
        </p:nvSpPr>
        <p:spPr>
          <a:xfrm>
            <a:off x="1504049" y="423025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SzPts val="1400"/>
              <a:buNone/>
            </a:pPr>
            <a:r>
              <a:rPr lang="en-IN"/>
              <a:t>Validation - Accuracy</a:t>
            </a:r>
            <a:endParaRPr/>
          </a:p>
        </p:txBody>
      </p:sp>
      <p:sp>
        <p:nvSpPr>
          <p:cNvPr id="240" name="Google Shape;240;p3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241" name="Google Shape;241;p34"/>
          <p:cNvPicPr preferRelativeResize="0"/>
          <p:nvPr/>
        </p:nvPicPr>
        <p:blipFill>
          <a:blip r:embed="rId3">
            <a:alphaModFix/>
          </a:blip>
          <a:stretch>
            <a:fillRect/>
          </a:stretch>
        </p:blipFill>
        <p:spPr>
          <a:xfrm>
            <a:off x="1462088" y="1027350"/>
            <a:ext cx="6219825" cy="2886075"/>
          </a:xfrm>
          <a:prstGeom prst="rect">
            <a:avLst/>
          </a:prstGeom>
          <a:noFill/>
          <a:ln>
            <a:noFill/>
          </a:ln>
        </p:spPr>
      </p:pic>
      <p:sp>
        <p:nvSpPr>
          <p:cNvPr id="242" name="Google Shape;242;p34"/>
          <p:cNvSpPr txBox="1"/>
          <p:nvPr>
            <p:ph idx="1" type="body"/>
          </p:nvPr>
        </p:nvSpPr>
        <p:spPr>
          <a:xfrm>
            <a:off x="1462099" y="3913426"/>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None/>
            </a:pPr>
            <a:r>
              <a:rPr lang="en-IN" sz="1000"/>
              <a:t> No of steps</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idx="1" type="body"/>
          </p:nvPr>
        </p:nvSpPr>
        <p:spPr>
          <a:xfrm>
            <a:off x="1504049" y="423025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SzPts val="1400"/>
              <a:buNone/>
            </a:pPr>
            <a:r>
              <a:rPr lang="en-IN"/>
              <a:t>Validation - Loss</a:t>
            </a:r>
            <a:endParaRPr/>
          </a:p>
        </p:txBody>
      </p:sp>
      <p:sp>
        <p:nvSpPr>
          <p:cNvPr id="248" name="Google Shape;248;p3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249" name="Google Shape;249;p35"/>
          <p:cNvPicPr preferRelativeResize="0"/>
          <p:nvPr/>
        </p:nvPicPr>
        <p:blipFill>
          <a:blip r:embed="rId3">
            <a:alphaModFix/>
          </a:blip>
          <a:stretch>
            <a:fillRect/>
          </a:stretch>
        </p:blipFill>
        <p:spPr>
          <a:xfrm>
            <a:off x="1600200" y="1138275"/>
            <a:ext cx="5943600" cy="2676525"/>
          </a:xfrm>
          <a:prstGeom prst="rect">
            <a:avLst/>
          </a:prstGeom>
          <a:noFill/>
          <a:ln>
            <a:noFill/>
          </a:ln>
        </p:spPr>
      </p:pic>
      <p:sp>
        <p:nvSpPr>
          <p:cNvPr id="250" name="Google Shape;250;p35"/>
          <p:cNvSpPr txBox="1"/>
          <p:nvPr>
            <p:ph idx="1" type="body"/>
          </p:nvPr>
        </p:nvSpPr>
        <p:spPr>
          <a:xfrm>
            <a:off x="1407899" y="3814801"/>
            <a:ext cx="6135900" cy="519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360"/>
              </a:spcBef>
              <a:spcAft>
                <a:spcPts val="0"/>
              </a:spcAft>
              <a:buNone/>
            </a:pPr>
            <a:r>
              <a:rPr lang="en-IN" sz="1000"/>
              <a:t> No of steps</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idx="1" type="body"/>
          </p:nvPr>
        </p:nvSpPr>
        <p:spPr>
          <a:xfrm>
            <a:off x="674550" y="458025"/>
            <a:ext cx="6135900" cy="519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b="1" lang="en-IN" sz="3400"/>
              <a:t>Bibliography</a:t>
            </a:r>
            <a:endParaRPr b="1" sz="3400"/>
          </a:p>
        </p:txBody>
      </p:sp>
      <p:sp>
        <p:nvSpPr>
          <p:cNvPr id="256" name="Google Shape;256;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
        <p:nvSpPr>
          <p:cNvPr id="257" name="Google Shape;257;p36"/>
          <p:cNvSpPr txBox="1"/>
          <p:nvPr/>
        </p:nvSpPr>
        <p:spPr>
          <a:xfrm>
            <a:off x="698325" y="1168375"/>
            <a:ext cx="7601100" cy="358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F3F3F3"/>
              </a:buClr>
              <a:buSzPts val="1800"/>
              <a:buFont typeface="Muli"/>
              <a:buChar char="⬡"/>
            </a:pPr>
            <a:r>
              <a:rPr lang="en-IN" sz="1800">
                <a:solidFill>
                  <a:srgbClr val="F3F3F3"/>
                </a:solidFill>
                <a:latin typeface="Muli"/>
                <a:ea typeface="Muli"/>
                <a:cs typeface="Muli"/>
                <a:sym typeface="Muli"/>
              </a:rPr>
              <a:t>https://gogul.dev/software/hand-gesture-recognition-p1</a:t>
            </a:r>
            <a:endParaRPr sz="1800">
              <a:solidFill>
                <a:srgbClr val="F3F3F3"/>
              </a:solidFill>
              <a:latin typeface="Muli"/>
              <a:ea typeface="Muli"/>
              <a:cs typeface="Muli"/>
              <a:sym typeface="Muli"/>
            </a:endParaRPr>
          </a:p>
          <a:p>
            <a:pPr indent="0" lvl="0" marL="457200" rtl="0" algn="l">
              <a:lnSpc>
                <a:spcPct val="115000"/>
              </a:lnSpc>
              <a:spcBef>
                <a:spcPts val="600"/>
              </a:spcBef>
              <a:spcAft>
                <a:spcPts val="0"/>
              </a:spcAft>
              <a:buNone/>
            </a:pPr>
            <a:r>
              <a:rPr lang="en-IN" sz="1800">
                <a:solidFill>
                  <a:srgbClr val="F3F3F3"/>
                </a:solidFill>
                <a:latin typeface="Muli"/>
                <a:ea typeface="Muli"/>
                <a:cs typeface="Muli"/>
                <a:sym typeface="Muli"/>
              </a:rPr>
              <a:t>We have used referred to this blog for background subtractor and have used the same in our code. </a:t>
            </a:r>
            <a:endParaRPr sz="1800">
              <a:solidFill>
                <a:srgbClr val="F3F3F3"/>
              </a:solidFill>
              <a:latin typeface="Muli"/>
              <a:ea typeface="Muli"/>
              <a:cs typeface="Muli"/>
              <a:sym typeface="Muli"/>
            </a:endParaRPr>
          </a:p>
          <a:p>
            <a:pPr indent="-342900" lvl="0" marL="457200" rtl="0" algn="l">
              <a:lnSpc>
                <a:spcPct val="115000"/>
              </a:lnSpc>
              <a:spcBef>
                <a:spcPts val="600"/>
              </a:spcBef>
              <a:spcAft>
                <a:spcPts val="0"/>
              </a:spcAft>
              <a:buClr>
                <a:srgbClr val="F3F3F3"/>
              </a:buClr>
              <a:buSzPts val="1800"/>
              <a:buFont typeface="Muli"/>
              <a:buChar char="❏"/>
            </a:pPr>
            <a:r>
              <a:rPr lang="en-IN" sz="1800" u="sng">
                <a:solidFill>
                  <a:schemeClr val="hlink"/>
                </a:solidFill>
                <a:hlinkClick r:id="rId3"/>
              </a:rPr>
              <a:t>https://papers.nips.cc/paper/4824-imagenet-classification-with-deep-convolutional-neural-networks.pdf</a:t>
            </a:r>
            <a:r>
              <a:rPr lang="en-IN" sz="1800">
                <a:solidFill>
                  <a:srgbClr val="F3F3F3"/>
                </a:solidFill>
                <a:latin typeface="Muli"/>
                <a:ea typeface="Muli"/>
                <a:cs typeface="Muli"/>
                <a:sym typeface="Muli"/>
              </a:rPr>
              <a:t>   --- AlexNet brought a breakthrough in Image classification tasks in machine learning and provided better results than most of the pre-existing models. We have used this architecture in our project. </a:t>
            </a:r>
            <a:endParaRPr sz="1800">
              <a:solidFill>
                <a:srgbClr val="F3F3F3"/>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idx="1" type="body"/>
          </p:nvPr>
        </p:nvSpPr>
        <p:spPr>
          <a:xfrm>
            <a:off x="674550" y="458025"/>
            <a:ext cx="6135900" cy="519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b="1" lang="en-IN" sz="3400"/>
              <a:t>References</a:t>
            </a:r>
            <a:endParaRPr b="1" sz="3400"/>
          </a:p>
        </p:txBody>
      </p:sp>
      <p:sp>
        <p:nvSpPr>
          <p:cNvPr id="263" name="Google Shape;263;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
        <p:nvSpPr>
          <p:cNvPr id="264" name="Google Shape;264;p37"/>
          <p:cNvSpPr txBox="1"/>
          <p:nvPr/>
        </p:nvSpPr>
        <p:spPr>
          <a:xfrm>
            <a:off x="698325" y="1168375"/>
            <a:ext cx="7601100" cy="3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FFFFFF"/>
                </a:solidFill>
                <a:latin typeface="Muli"/>
                <a:ea typeface="Muli"/>
                <a:cs typeface="Muli"/>
                <a:sym typeface="Muli"/>
              </a:rPr>
              <a:t>[</a:t>
            </a:r>
            <a:r>
              <a:rPr lang="en-IN" sz="1500">
                <a:solidFill>
                  <a:srgbClr val="FFFFFF"/>
                </a:solidFill>
                <a:latin typeface="Muli"/>
                <a:ea typeface="Muli"/>
                <a:cs typeface="Muli"/>
                <a:sym typeface="Muli"/>
              </a:rPr>
              <a:t>1] Hazem Khaled , Samir G. Sayed El Sayed M. Saad and Hossam Ali. “</a:t>
            </a:r>
            <a:r>
              <a:rPr lang="en-IN" sz="1500">
                <a:solidFill>
                  <a:schemeClr val="accent4"/>
                </a:solidFill>
                <a:latin typeface="Muli"/>
                <a:ea typeface="Muli"/>
                <a:cs typeface="Muli"/>
                <a:sym typeface="Muli"/>
              </a:rPr>
              <a:t>Hand Gesture Recognition Using Modified 1$ and Background Subtraction Algorithms</a:t>
            </a:r>
            <a:r>
              <a:rPr lang="en-IN" sz="1500">
                <a:solidFill>
                  <a:srgbClr val="FFFFFF"/>
                </a:solidFill>
                <a:latin typeface="Muli"/>
                <a:ea typeface="Muli"/>
                <a:cs typeface="Muli"/>
                <a:sym typeface="Muli"/>
              </a:rPr>
              <a:t>”. 2015 Hindawi, Mathematical Problems in Engineering, 2015.</a:t>
            </a:r>
            <a:endParaRPr sz="1500">
              <a:solidFill>
                <a:srgbClr val="FFFFFF"/>
              </a:solidFill>
              <a:latin typeface="Muli"/>
              <a:ea typeface="Muli"/>
              <a:cs typeface="Muli"/>
              <a:sym typeface="Muli"/>
            </a:endParaRPr>
          </a:p>
          <a:p>
            <a:pPr indent="0" lvl="0" marL="0" rtl="0" algn="l">
              <a:spcBef>
                <a:spcPts val="0"/>
              </a:spcBef>
              <a:spcAft>
                <a:spcPts val="0"/>
              </a:spcAft>
              <a:buNone/>
            </a:pPr>
            <a:r>
              <a:t/>
            </a:r>
            <a:endParaRPr sz="1500">
              <a:solidFill>
                <a:srgbClr val="FFFFFF"/>
              </a:solidFill>
              <a:latin typeface="Muli"/>
              <a:ea typeface="Muli"/>
              <a:cs typeface="Muli"/>
              <a:sym typeface="Muli"/>
            </a:endParaRPr>
          </a:p>
          <a:p>
            <a:pPr indent="0" lvl="0" marL="0" rtl="0" algn="l">
              <a:spcBef>
                <a:spcPts val="0"/>
              </a:spcBef>
              <a:spcAft>
                <a:spcPts val="0"/>
              </a:spcAft>
              <a:buNone/>
            </a:pPr>
            <a:r>
              <a:rPr lang="en-IN" sz="1500">
                <a:solidFill>
                  <a:srgbClr val="FFFFFF"/>
                </a:solidFill>
                <a:latin typeface="Muli"/>
                <a:ea typeface="Muli"/>
                <a:cs typeface="Muli"/>
                <a:sym typeface="Muli"/>
              </a:rPr>
              <a:t>[2] Byeongkeun Kang, Subarna Tripathi and Truong Q. Nguyen. “ </a:t>
            </a:r>
            <a:r>
              <a:rPr lang="en-IN" sz="1500">
                <a:solidFill>
                  <a:schemeClr val="accent4"/>
                </a:solidFill>
                <a:latin typeface="Muli"/>
                <a:ea typeface="Muli"/>
                <a:cs typeface="Muli"/>
                <a:sym typeface="Muli"/>
              </a:rPr>
              <a:t>Real-time sign language fingerspelling recognition using convolutional neural networks from depth map </a:t>
            </a:r>
            <a:r>
              <a:rPr lang="en-IN" sz="1500">
                <a:solidFill>
                  <a:srgbClr val="FFFFFF"/>
                </a:solidFill>
                <a:latin typeface="Muli"/>
                <a:ea typeface="Muli"/>
                <a:cs typeface="Muli"/>
                <a:sym typeface="Muli"/>
              </a:rPr>
              <a:t>“.</a:t>
            </a:r>
            <a:r>
              <a:rPr lang="en-IN" sz="1500">
                <a:solidFill>
                  <a:srgbClr val="FFFFFF"/>
                </a:solidFill>
                <a:latin typeface="Muli"/>
                <a:ea typeface="Muli"/>
                <a:cs typeface="Muli"/>
                <a:sym typeface="Muli"/>
              </a:rPr>
              <a:t> 2</a:t>
            </a:r>
            <a:r>
              <a:rPr lang="en-IN" sz="1500">
                <a:solidFill>
                  <a:srgbClr val="FFFFFF"/>
                </a:solidFill>
                <a:latin typeface="Muli"/>
                <a:ea typeface="Muli"/>
                <a:cs typeface="Muli"/>
                <a:sym typeface="Muli"/>
              </a:rPr>
              <a:t>015 3rd IAPR Asian Conference on Pattern Recognition (ACPR).</a:t>
            </a:r>
            <a:endParaRPr sz="1500">
              <a:solidFill>
                <a:srgbClr val="FFFFFF"/>
              </a:solidFill>
              <a:latin typeface="Muli"/>
              <a:ea typeface="Muli"/>
              <a:cs typeface="Muli"/>
              <a:sym typeface="Muli"/>
            </a:endParaRPr>
          </a:p>
          <a:p>
            <a:pPr indent="0" lvl="0" marL="0" rtl="0" algn="l">
              <a:spcBef>
                <a:spcPts val="0"/>
              </a:spcBef>
              <a:spcAft>
                <a:spcPts val="0"/>
              </a:spcAft>
              <a:buNone/>
            </a:pPr>
            <a:r>
              <a:t/>
            </a:r>
            <a:endParaRPr sz="1500">
              <a:solidFill>
                <a:srgbClr val="FFFFFF"/>
              </a:solidFill>
              <a:latin typeface="Muli"/>
              <a:ea typeface="Muli"/>
              <a:cs typeface="Muli"/>
              <a:sym typeface="Muli"/>
            </a:endParaRPr>
          </a:p>
          <a:p>
            <a:pPr indent="0" lvl="0" marL="0" rtl="0" algn="l">
              <a:spcBef>
                <a:spcPts val="0"/>
              </a:spcBef>
              <a:spcAft>
                <a:spcPts val="0"/>
              </a:spcAft>
              <a:buNone/>
            </a:pPr>
            <a:r>
              <a:rPr lang="en-IN" sz="1500">
                <a:solidFill>
                  <a:srgbClr val="FFFFFF"/>
                </a:solidFill>
                <a:latin typeface="Muli"/>
                <a:ea typeface="Muli"/>
                <a:cs typeface="Muli"/>
                <a:sym typeface="Muli"/>
              </a:rPr>
              <a:t>[3] Shinde, Shweta S., Rajesh M. Autee, and Vitthal K. Bhosale. "</a:t>
            </a:r>
            <a:r>
              <a:rPr lang="en-IN" sz="1500">
                <a:solidFill>
                  <a:schemeClr val="accent4"/>
                </a:solidFill>
                <a:latin typeface="Muli"/>
                <a:ea typeface="Muli"/>
                <a:cs typeface="Muli"/>
                <a:sym typeface="Muli"/>
              </a:rPr>
              <a:t>Real-time two-way communication approach for hearing impaired and dumb person based on image processing.</a:t>
            </a:r>
            <a:r>
              <a:rPr lang="en-IN" sz="1500">
                <a:solidFill>
                  <a:srgbClr val="FFFFFF"/>
                </a:solidFill>
                <a:latin typeface="Muli"/>
                <a:ea typeface="Muli"/>
                <a:cs typeface="Muli"/>
                <a:sym typeface="Muli"/>
              </a:rPr>
              <a:t>" Computational Intelligence and Computing Research (ICCIC), 2016 IEEE International Conference on. IEEE, 2016 (BASE PAPER)</a:t>
            </a:r>
            <a:endParaRPr sz="1500">
              <a:solidFill>
                <a:srgbClr val="FFFFFF"/>
              </a:solidFill>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D966"/>
            </a:gs>
            <a:gs pos="100000">
              <a:srgbClr val="FF9900"/>
            </a:gs>
          </a:gsLst>
          <a:path path="circle">
            <a:fillToRect b="50%" l="50%" r="50%" t="50%"/>
          </a:path>
          <a:tileRect/>
        </a:gradFill>
      </p:bgPr>
    </p:bg>
    <p:spTree>
      <p:nvGrpSpPr>
        <p:cNvPr id="268" name="Shape 268"/>
        <p:cNvGrpSpPr/>
        <p:nvPr/>
      </p:nvGrpSpPr>
      <p:grpSpPr>
        <a:xfrm>
          <a:off x="0" y="0"/>
          <a:ext cx="0" cy="0"/>
          <a:chOff x="0" y="0"/>
          <a:chExt cx="0" cy="0"/>
        </a:xfrm>
      </p:grpSpPr>
      <p:grpSp>
        <p:nvGrpSpPr>
          <p:cNvPr id="269" name="Google Shape;269;p38"/>
          <p:cNvGrpSpPr/>
          <p:nvPr/>
        </p:nvGrpSpPr>
        <p:grpSpPr>
          <a:xfrm>
            <a:off x="1113281" y="2782554"/>
            <a:ext cx="6917438" cy="636900"/>
            <a:chOff x="1214075" y="3469450"/>
            <a:chExt cx="6917438" cy="636900"/>
          </a:xfrm>
        </p:grpSpPr>
        <p:sp>
          <p:nvSpPr>
            <p:cNvPr id="270" name="Google Shape;270;p38"/>
            <p:cNvSpPr txBox="1"/>
            <p:nvPr/>
          </p:nvSpPr>
          <p:spPr>
            <a:xfrm>
              <a:off x="3899718" y="3469450"/>
              <a:ext cx="1244209" cy="63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Aman Saxena</a:t>
              </a:r>
              <a:endParaRPr/>
            </a:p>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IIT2017021</a:t>
              </a:r>
              <a:endParaRPr b="0" i="0" sz="1200" u="none" cap="none" strike="noStrike">
                <a:solidFill>
                  <a:srgbClr val="434343"/>
                </a:solidFill>
                <a:latin typeface="Montserrat"/>
                <a:ea typeface="Montserrat"/>
                <a:cs typeface="Montserrat"/>
                <a:sym typeface="Montserrat"/>
              </a:endParaRPr>
            </a:p>
          </p:txBody>
        </p:sp>
        <p:sp>
          <p:nvSpPr>
            <p:cNvPr id="271" name="Google Shape;271;p38"/>
            <p:cNvSpPr txBox="1"/>
            <p:nvPr/>
          </p:nvSpPr>
          <p:spPr>
            <a:xfrm>
              <a:off x="2497025" y="3469450"/>
              <a:ext cx="1402693" cy="63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Sameer Kathal</a:t>
              </a:r>
              <a:endParaRPr b="0" i="0" sz="12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IIT2017020</a:t>
              </a:r>
              <a:endParaRPr b="0" i="0" sz="1200" u="none" cap="none" strike="noStrike">
                <a:solidFill>
                  <a:srgbClr val="434343"/>
                </a:solidFill>
                <a:latin typeface="Montserrat"/>
                <a:ea typeface="Montserrat"/>
                <a:cs typeface="Montserrat"/>
                <a:sym typeface="Montserrat"/>
              </a:endParaRPr>
            </a:p>
          </p:txBody>
        </p:sp>
        <p:sp>
          <p:nvSpPr>
            <p:cNvPr id="272" name="Google Shape;272;p38"/>
            <p:cNvSpPr txBox="1"/>
            <p:nvPr/>
          </p:nvSpPr>
          <p:spPr>
            <a:xfrm>
              <a:off x="5138568" y="3469450"/>
              <a:ext cx="1297045" cy="63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Nishant Kumar</a:t>
              </a:r>
              <a:endParaRPr/>
            </a:p>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IIT2017023</a:t>
              </a:r>
              <a:endParaRPr b="0" i="0" sz="1200" u="none" cap="none" strike="noStrike">
                <a:solidFill>
                  <a:srgbClr val="434343"/>
                </a:solidFill>
                <a:latin typeface="Montserrat"/>
                <a:ea typeface="Montserrat"/>
                <a:cs typeface="Montserrat"/>
                <a:sym typeface="Montserrat"/>
              </a:endParaRPr>
            </a:p>
          </p:txBody>
        </p:sp>
        <p:sp>
          <p:nvSpPr>
            <p:cNvPr id="273" name="Google Shape;273;p38"/>
            <p:cNvSpPr txBox="1"/>
            <p:nvPr/>
          </p:nvSpPr>
          <p:spPr>
            <a:xfrm>
              <a:off x="1214075" y="3469450"/>
              <a:ext cx="1282950" cy="63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Aditya Raj</a:t>
              </a:r>
              <a:endParaRPr/>
            </a:p>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IIT2017005</a:t>
              </a:r>
              <a:endParaRPr b="0" i="0" sz="1200" u="none" cap="none" strike="noStrike">
                <a:solidFill>
                  <a:srgbClr val="434343"/>
                </a:solidFill>
                <a:latin typeface="Montserrat"/>
                <a:ea typeface="Montserrat"/>
                <a:cs typeface="Montserrat"/>
                <a:sym typeface="Montserrat"/>
              </a:endParaRPr>
            </a:p>
          </p:txBody>
        </p:sp>
        <p:sp>
          <p:nvSpPr>
            <p:cNvPr id="274" name="Google Shape;274;p38"/>
            <p:cNvSpPr txBox="1"/>
            <p:nvPr/>
          </p:nvSpPr>
          <p:spPr>
            <a:xfrm>
              <a:off x="6435613" y="3469450"/>
              <a:ext cx="1695900" cy="63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lang="en-IN" sz="1200">
                  <a:solidFill>
                    <a:srgbClr val="434343"/>
                  </a:solidFill>
                  <a:latin typeface="Montserrat"/>
                  <a:ea typeface="Montserrat"/>
                  <a:cs typeface="Montserrat"/>
                  <a:sym typeface="Montserrat"/>
                </a:rPr>
                <a:t>Sneh Sameer</a:t>
              </a:r>
              <a:endParaRPr/>
            </a:p>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434343"/>
                  </a:solidFill>
                  <a:latin typeface="Montserrat"/>
                  <a:ea typeface="Montserrat"/>
                  <a:cs typeface="Montserrat"/>
                  <a:sym typeface="Montserrat"/>
                </a:rPr>
                <a:t>IIT20170</a:t>
              </a:r>
              <a:r>
                <a:rPr lang="en-IN" sz="1200">
                  <a:solidFill>
                    <a:srgbClr val="434343"/>
                  </a:solidFill>
                  <a:latin typeface="Montserrat"/>
                  <a:ea typeface="Montserrat"/>
                  <a:cs typeface="Montserrat"/>
                  <a:sym typeface="Montserrat"/>
                </a:rPr>
                <a:t>28</a:t>
              </a:r>
              <a:endParaRPr b="0" i="0" sz="1200" u="none" cap="none" strike="noStrike">
                <a:solidFill>
                  <a:srgbClr val="434343"/>
                </a:solidFill>
                <a:latin typeface="Montserrat"/>
                <a:ea typeface="Montserrat"/>
                <a:cs typeface="Montserrat"/>
                <a:sym typeface="Montserrat"/>
              </a:endParaRPr>
            </a:p>
          </p:txBody>
        </p:sp>
      </p:grpSp>
      <p:sp>
        <p:nvSpPr>
          <p:cNvPr id="275" name="Google Shape;275;p3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276" name="Google Shape;276;p38"/>
          <p:cNvSpPr txBox="1"/>
          <p:nvPr/>
        </p:nvSpPr>
        <p:spPr>
          <a:xfrm>
            <a:off x="2612328" y="1272953"/>
            <a:ext cx="3617400" cy="92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b="1" i="0" lang="en-IN" sz="7200" u="none" cap="none" strike="noStrike">
                <a:solidFill>
                  <a:schemeClr val="lt1"/>
                </a:solidFill>
                <a:latin typeface="Lexend Deca"/>
                <a:ea typeface="Lexend Deca"/>
                <a:cs typeface="Lexend Deca"/>
                <a:sym typeface="Lexend Deca"/>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3"/>
          <p:cNvSpPr txBox="1"/>
          <p:nvPr>
            <p:ph type="title"/>
          </p:nvPr>
        </p:nvSpPr>
        <p:spPr>
          <a:xfrm>
            <a:off x="580550" y="199396"/>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Introduction</a:t>
            </a:r>
            <a:endParaRPr/>
          </a:p>
        </p:txBody>
      </p:sp>
      <p:sp>
        <p:nvSpPr>
          <p:cNvPr id="72" name="Google Shape;72;p13"/>
          <p:cNvSpPr txBox="1"/>
          <p:nvPr>
            <p:ph idx="1" type="body"/>
          </p:nvPr>
        </p:nvSpPr>
        <p:spPr>
          <a:xfrm>
            <a:off x="580550" y="1323604"/>
            <a:ext cx="7900034" cy="249629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None/>
            </a:pPr>
            <a:r>
              <a:rPr lang="en-IN" sz="1600"/>
              <a:t>The communication with and between differently-abled people, specifically deaf and dumb, has been a problem ever since. They need to learn different techniques for expressing their thoughts to other people.</a:t>
            </a:r>
            <a:endParaRPr/>
          </a:p>
          <a:p>
            <a:pPr indent="0" lvl="0" marL="0" rtl="0" algn="l">
              <a:lnSpc>
                <a:spcPct val="115000"/>
              </a:lnSpc>
              <a:spcBef>
                <a:spcPts val="600"/>
              </a:spcBef>
              <a:spcAft>
                <a:spcPts val="0"/>
              </a:spcAft>
              <a:buClr>
                <a:schemeClr val="dk1"/>
              </a:buClr>
              <a:buSzPts val="1100"/>
              <a:buNone/>
            </a:pPr>
            <a:r>
              <a:rPr lang="en-IN" sz="1600"/>
              <a:t>Sign language is a visual language and consists of 3 major components[1]:</a:t>
            </a:r>
            <a:endParaRPr sz="1600"/>
          </a:p>
          <a:p>
            <a:pPr indent="0" lvl="0" marL="0" rtl="0" algn="l">
              <a:lnSpc>
                <a:spcPct val="115000"/>
              </a:lnSpc>
              <a:spcBef>
                <a:spcPts val="600"/>
              </a:spcBef>
              <a:spcAft>
                <a:spcPts val="0"/>
              </a:spcAft>
              <a:buClr>
                <a:schemeClr val="dk1"/>
              </a:buClr>
              <a:buSzPts val="1100"/>
              <a:buNone/>
            </a:pPr>
            <a:r>
              <a:rPr b="1" lang="en-IN" sz="1600"/>
              <a:t>“Finger Spelling” : </a:t>
            </a:r>
            <a:r>
              <a:rPr lang="en-IN" sz="1600"/>
              <a:t>used to spell words letter by letter.</a:t>
            </a:r>
            <a:endParaRPr/>
          </a:p>
          <a:p>
            <a:pPr indent="0" lvl="0" marL="0" rtl="0" algn="l">
              <a:lnSpc>
                <a:spcPct val="115000"/>
              </a:lnSpc>
              <a:spcBef>
                <a:spcPts val="600"/>
              </a:spcBef>
              <a:spcAft>
                <a:spcPts val="0"/>
              </a:spcAft>
              <a:buClr>
                <a:schemeClr val="dk1"/>
              </a:buClr>
              <a:buSzPts val="1100"/>
              <a:buNone/>
            </a:pPr>
            <a:r>
              <a:rPr b="1" lang="en-IN" sz="1600"/>
              <a:t>“Word Level Sign Vocabulary” : </a:t>
            </a:r>
            <a:r>
              <a:rPr lang="en-IN" sz="1600"/>
              <a:t>used for the majority of communication.</a:t>
            </a:r>
            <a:endParaRPr/>
          </a:p>
          <a:p>
            <a:pPr indent="0" lvl="0" marL="0" rtl="0" algn="l">
              <a:lnSpc>
                <a:spcPct val="115000"/>
              </a:lnSpc>
              <a:spcBef>
                <a:spcPts val="600"/>
              </a:spcBef>
              <a:spcAft>
                <a:spcPts val="0"/>
              </a:spcAft>
              <a:buClr>
                <a:schemeClr val="dk1"/>
              </a:buClr>
              <a:buSzPts val="1100"/>
              <a:buNone/>
            </a:pPr>
            <a:r>
              <a:rPr b="1" lang="en-IN" sz="1600"/>
              <a:t>“Non-manual Features” : </a:t>
            </a:r>
            <a:r>
              <a:rPr lang="en-IN" sz="1600"/>
              <a:t>facial expression and tongue, mouth and body position.</a:t>
            </a:r>
            <a:endParaRPr b="1" sz="1600"/>
          </a:p>
          <a:p>
            <a:pPr indent="0" lvl="0" marL="0" rtl="0" algn="l">
              <a:lnSpc>
                <a:spcPct val="115000"/>
              </a:lnSpc>
              <a:spcBef>
                <a:spcPts val="600"/>
              </a:spcBef>
              <a:spcAft>
                <a:spcPts val="0"/>
              </a:spcAft>
              <a:buClr>
                <a:schemeClr val="dk1"/>
              </a:buClr>
              <a:buSzPts val="1100"/>
              <a:buNone/>
            </a:pPr>
            <a:r>
              <a:t/>
            </a:r>
            <a:endParaRPr b="1" sz="1600"/>
          </a:p>
        </p:txBody>
      </p:sp>
      <p:sp>
        <p:nvSpPr>
          <p:cNvPr id="73" name="Google Shape;73;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1" type="body"/>
          </p:nvPr>
        </p:nvSpPr>
        <p:spPr>
          <a:xfrm>
            <a:off x="1234507" y="826929"/>
            <a:ext cx="6674986" cy="3693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3000"/>
              <a:buNone/>
            </a:pPr>
            <a:r>
              <a:rPr lang="en-IN" sz="2000"/>
              <a:t>In our project we basically focus on producing a model which can recognize Fingerspelling based hand gestures in order to form a complete word by combining each gesture which is custom for every user. This eliminates the problem of lack of communication with and between differently-abled people as this system overcomes the problem of sign language dependency. </a:t>
            </a:r>
            <a:endParaRPr sz="2000"/>
          </a:p>
        </p:txBody>
      </p:sp>
      <p:sp>
        <p:nvSpPr>
          <p:cNvPr id="79" name="Google Shape;79;p1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ctrTitle"/>
          </p:nvPr>
        </p:nvSpPr>
        <p:spPr>
          <a:xfrm>
            <a:off x="685800" y="1218796"/>
            <a:ext cx="4263900" cy="1159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lang="en-IN"/>
              <a:t>Literature Review</a:t>
            </a:r>
            <a:endParaRPr/>
          </a:p>
        </p:txBody>
      </p:sp>
      <p:sp>
        <p:nvSpPr>
          <p:cNvPr id="85" name="Google Shape;85;p15"/>
          <p:cNvSpPr txBox="1"/>
          <p:nvPr>
            <p:ph idx="1" type="subTitle"/>
          </p:nvPr>
        </p:nvSpPr>
        <p:spPr>
          <a:xfrm>
            <a:off x="685800" y="2475500"/>
            <a:ext cx="4263900" cy="78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IN"/>
              <a:t>We studied the existing project related to the topic and the system behaviour.</a:t>
            </a:r>
            <a:endParaRPr/>
          </a:p>
        </p:txBody>
      </p:sp>
      <p:pic>
        <p:nvPicPr>
          <p:cNvPr id="86" name="Google Shape;86;p15"/>
          <p:cNvPicPr preferRelativeResize="0"/>
          <p:nvPr/>
        </p:nvPicPr>
        <p:blipFill rotWithShape="1">
          <a:blip r:embed="rId3">
            <a:alphaModFix/>
          </a:blip>
          <a:srcRect b="0" l="0" r="0" t="0"/>
          <a:stretch/>
        </p:blipFill>
        <p:spPr>
          <a:xfrm>
            <a:off x="5539824" y="1907741"/>
            <a:ext cx="2573782" cy="1533696"/>
          </a:xfrm>
          <a:prstGeom prst="rect">
            <a:avLst/>
          </a:prstGeom>
          <a:noFill/>
          <a:ln>
            <a:noFill/>
          </a:ln>
        </p:spPr>
      </p:pic>
      <p:pic>
        <p:nvPicPr>
          <p:cNvPr id="87" name="Google Shape;87;p15"/>
          <p:cNvPicPr preferRelativeResize="0"/>
          <p:nvPr/>
        </p:nvPicPr>
        <p:blipFill rotWithShape="1">
          <a:blip r:embed="rId3">
            <a:alphaModFix/>
          </a:blip>
          <a:srcRect b="0" l="0" r="0" t="0"/>
          <a:stretch/>
        </p:blipFill>
        <p:spPr>
          <a:xfrm>
            <a:off x="5905353" y="2022718"/>
            <a:ext cx="1842723" cy="1098064"/>
          </a:xfrm>
          <a:prstGeom prst="rect">
            <a:avLst/>
          </a:prstGeom>
          <a:noFill/>
          <a:ln>
            <a:noFill/>
          </a:ln>
        </p:spPr>
      </p:pic>
      <p:pic>
        <p:nvPicPr>
          <p:cNvPr id="88" name="Google Shape;88;p15"/>
          <p:cNvPicPr preferRelativeResize="0"/>
          <p:nvPr/>
        </p:nvPicPr>
        <p:blipFill rotWithShape="1">
          <a:blip r:embed="rId3">
            <a:alphaModFix/>
          </a:blip>
          <a:srcRect b="0" l="0" r="0" t="0"/>
          <a:stretch/>
        </p:blipFill>
        <p:spPr>
          <a:xfrm>
            <a:off x="6232811" y="2111546"/>
            <a:ext cx="1187806" cy="7078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idx="1" type="body"/>
          </p:nvPr>
        </p:nvSpPr>
        <p:spPr>
          <a:xfrm>
            <a:off x="621983" y="288860"/>
            <a:ext cx="7899900" cy="31617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600"/>
              </a:spcBef>
              <a:spcAft>
                <a:spcPts val="0"/>
              </a:spcAft>
              <a:buNone/>
            </a:pPr>
            <a:r>
              <a:rPr b="1" lang="en-IN" sz="1500">
                <a:solidFill>
                  <a:srgbClr val="F3F3F3"/>
                </a:solidFill>
              </a:rPr>
              <a:t>We studied the existing project related to the topic and the system behavior. A group of researchers have worked upon a robust technique to generate background by taking weighted averages.  </a:t>
            </a:r>
            <a:endParaRPr b="1" sz="1500">
              <a:solidFill>
                <a:srgbClr val="F3F3F3"/>
              </a:solidFill>
            </a:endParaRPr>
          </a:p>
          <a:p>
            <a:pPr indent="0" lvl="0" marL="457200" rtl="0" algn="l">
              <a:lnSpc>
                <a:spcPct val="115000"/>
              </a:lnSpc>
              <a:spcBef>
                <a:spcPts val="600"/>
              </a:spcBef>
              <a:spcAft>
                <a:spcPts val="0"/>
              </a:spcAft>
              <a:buNone/>
            </a:pPr>
            <a:r>
              <a:rPr b="1" lang="en-IN" sz="1500">
                <a:solidFill>
                  <a:srgbClr val="F3F3F3"/>
                </a:solidFill>
              </a:rPr>
              <a:t>This is quite robust and works for most of the lighting conditions. Background subtraction was the most common way to extract the gestures out , after the background is generated. Several other methods such as, depth map for hand segmentation, hue saturation color model have been used for hand tracking and hand segmentation. </a:t>
            </a:r>
            <a:endParaRPr b="1" sz="1500">
              <a:solidFill>
                <a:srgbClr val="F3F3F3"/>
              </a:solidFill>
            </a:endParaRPr>
          </a:p>
          <a:p>
            <a:pPr indent="0" lvl="0" marL="457200" rtl="0" algn="l">
              <a:lnSpc>
                <a:spcPct val="115000"/>
              </a:lnSpc>
              <a:spcBef>
                <a:spcPts val="600"/>
              </a:spcBef>
              <a:spcAft>
                <a:spcPts val="0"/>
              </a:spcAft>
              <a:buNone/>
            </a:pPr>
            <a:r>
              <a:rPr b="1" lang="en-IN" sz="1500">
                <a:solidFill>
                  <a:srgbClr val="F3F3F3"/>
                </a:solidFill>
              </a:rPr>
              <a:t>Another method which was used by another group of people was based on canny edge detection after skin color segmentation, for edge detection for edge detection, Principal Component Analysis (PCA) for feature extraction and then Support Vector Machine (SVM) for classification.</a:t>
            </a:r>
            <a:endParaRPr b="1" sz="1500">
              <a:solidFill>
                <a:srgbClr val="F3F3F3"/>
              </a:solidFill>
            </a:endParaRPr>
          </a:p>
          <a:p>
            <a:pPr indent="0" lvl="0" marL="457200" rtl="0" algn="l">
              <a:lnSpc>
                <a:spcPct val="115000"/>
              </a:lnSpc>
              <a:spcBef>
                <a:spcPts val="600"/>
              </a:spcBef>
              <a:spcAft>
                <a:spcPts val="0"/>
              </a:spcAft>
              <a:buNone/>
            </a:pPr>
            <a:r>
              <a:rPr b="1" lang="en-IN" sz="1500">
                <a:solidFill>
                  <a:srgbClr val="F3F3F3"/>
                </a:solidFill>
              </a:rPr>
              <a:t>In one of the papers, they have proposed a method in which the angle and peak calculation approach is used to extract the features of hand gestures by using MATLAB and then they convert the recognized gesture into speech using MATLAB inbuilt command. </a:t>
            </a:r>
            <a:endParaRPr b="1" sz="1500">
              <a:solidFill>
                <a:srgbClr val="F3F3F3"/>
              </a:solidFill>
            </a:endParaRPr>
          </a:p>
        </p:txBody>
      </p:sp>
      <p:sp>
        <p:nvSpPr>
          <p:cNvPr id="94" name="Google Shape;94;p1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idx="4294967295" type="ctrTitle"/>
          </p:nvPr>
        </p:nvSpPr>
        <p:spPr>
          <a:xfrm>
            <a:off x="685799" y="1515767"/>
            <a:ext cx="4183055" cy="142757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b="1" i="0" lang="en-IN" sz="4400" u="none" cap="none" strike="noStrike">
                <a:solidFill>
                  <a:schemeClr val="lt1"/>
                </a:solidFill>
                <a:latin typeface="Lexend Deca"/>
                <a:ea typeface="Lexend Deca"/>
                <a:cs typeface="Lexend Deca"/>
                <a:sym typeface="Lexend Deca"/>
              </a:rPr>
              <a:t>Problem</a:t>
            </a:r>
            <a:br>
              <a:rPr b="1" i="0" lang="en-IN" sz="4400" u="none" cap="none" strike="noStrike">
                <a:solidFill>
                  <a:schemeClr val="lt1"/>
                </a:solidFill>
                <a:latin typeface="Lexend Deca"/>
                <a:ea typeface="Lexend Deca"/>
                <a:cs typeface="Lexend Deca"/>
                <a:sym typeface="Lexend Deca"/>
              </a:rPr>
            </a:br>
            <a:r>
              <a:rPr b="1" i="0" lang="en-IN" sz="4400" u="none" cap="none" strike="noStrike">
                <a:solidFill>
                  <a:schemeClr val="lt1"/>
                </a:solidFill>
                <a:latin typeface="Lexend Deca"/>
                <a:ea typeface="Lexend Deca"/>
                <a:cs typeface="Lexend Deca"/>
                <a:sym typeface="Lexend Deca"/>
              </a:rPr>
              <a:t>Definition</a:t>
            </a:r>
            <a:endParaRPr b="1" i="0" sz="4400" u="none" cap="none" strike="noStrike">
              <a:solidFill>
                <a:schemeClr val="lt1"/>
              </a:solidFill>
              <a:latin typeface="Lexend Deca"/>
              <a:ea typeface="Lexend Deca"/>
              <a:cs typeface="Lexend Deca"/>
              <a:sym typeface="Lexend Deca"/>
            </a:endParaRPr>
          </a:p>
        </p:txBody>
      </p:sp>
      <p:sp>
        <p:nvSpPr>
          <p:cNvPr id="100" name="Google Shape;100;p17"/>
          <p:cNvSpPr txBox="1"/>
          <p:nvPr>
            <p:ph idx="4294967295" type="subTitle"/>
          </p:nvPr>
        </p:nvSpPr>
        <p:spPr>
          <a:xfrm>
            <a:off x="685799" y="3045017"/>
            <a:ext cx="7708260" cy="1097400"/>
          </a:xfrm>
          <a:prstGeom prst="rect">
            <a:avLst/>
          </a:prstGeom>
          <a:noFill/>
          <a:ln>
            <a:noFill/>
          </a:ln>
        </p:spPr>
        <p:txBody>
          <a:bodyPr anchorCtr="0" anchor="t" bIns="0" lIns="0" spcFirstLastPara="1" rIns="0" wrap="square" tIns="0">
            <a:noAutofit/>
          </a:bodyPr>
          <a:lstStyle/>
          <a:p>
            <a:pPr indent="0" lvl="0" marL="114300" marR="0" rtl="0" algn="l">
              <a:lnSpc>
                <a:spcPct val="115000"/>
              </a:lnSpc>
              <a:spcBef>
                <a:spcPts val="600"/>
              </a:spcBef>
              <a:spcAft>
                <a:spcPts val="0"/>
              </a:spcAft>
              <a:buClr>
                <a:schemeClr val="accent5"/>
              </a:buClr>
              <a:buSzPts val="1800"/>
              <a:buFont typeface="Muli"/>
              <a:buNone/>
            </a:pPr>
            <a:r>
              <a:rPr b="0" i="0" lang="en-IN" sz="1700" u="none" cap="none" strike="noStrike">
                <a:solidFill>
                  <a:schemeClr val="lt1"/>
                </a:solidFill>
                <a:latin typeface="Muli"/>
                <a:ea typeface="Muli"/>
                <a:cs typeface="Muli"/>
                <a:sym typeface="Muli"/>
              </a:rPr>
              <a:t>The crux of the problem is given an image of hand gesture we have to tell the character to which it is mapped. The images are stored in the database So, we can formally define the problem to be the prediction of the contextual meaning of a particular hand gesture, via learning of an appropriate system of related data.</a:t>
            </a:r>
            <a:endParaRPr/>
          </a:p>
        </p:txBody>
      </p:sp>
      <p:sp>
        <p:nvSpPr>
          <p:cNvPr id="101" name="Google Shape;101;p1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102" name="Google Shape;102;p17"/>
          <p:cNvPicPr preferRelativeResize="0"/>
          <p:nvPr/>
        </p:nvPicPr>
        <p:blipFill rotWithShape="1">
          <a:blip r:embed="rId3">
            <a:alphaModFix/>
          </a:blip>
          <a:srcRect b="0" l="0" r="0" t="0"/>
          <a:stretch/>
        </p:blipFill>
        <p:spPr>
          <a:xfrm>
            <a:off x="7514541" y="616994"/>
            <a:ext cx="848475" cy="555275"/>
          </a:xfrm>
          <a:prstGeom prst="rect">
            <a:avLst/>
          </a:prstGeom>
          <a:noFill/>
          <a:ln>
            <a:noFill/>
          </a:ln>
        </p:spPr>
      </p:pic>
      <p:pic>
        <p:nvPicPr>
          <p:cNvPr id="103" name="Google Shape;103;p17"/>
          <p:cNvPicPr preferRelativeResize="0"/>
          <p:nvPr/>
        </p:nvPicPr>
        <p:blipFill rotWithShape="1">
          <a:blip r:embed="rId4">
            <a:alphaModFix/>
          </a:blip>
          <a:srcRect b="0" l="0" r="0" t="0"/>
          <a:stretch/>
        </p:blipFill>
        <p:spPr>
          <a:xfrm>
            <a:off x="7843420" y="333231"/>
            <a:ext cx="190716" cy="555275"/>
          </a:xfrm>
          <a:prstGeom prst="rect">
            <a:avLst/>
          </a:prstGeom>
          <a:noFill/>
          <a:ln>
            <a:noFill/>
          </a:ln>
        </p:spPr>
      </p:pic>
      <p:cxnSp>
        <p:nvCxnSpPr>
          <p:cNvPr id="104" name="Google Shape;104;p17"/>
          <p:cNvCxnSpPr/>
          <p:nvPr/>
        </p:nvCxnSpPr>
        <p:spPr>
          <a:xfrm flipH="1">
            <a:off x="4980886" y="2030434"/>
            <a:ext cx="936600" cy="540900"/>
          </a:xfrm>
          <a:prstGeom prst="straightConnector1">
            <a:avLst/>
          </a:prstGeom>
          <a:noFill/>
          <a:ln cap="rnd" cmpd="sng" w="19050">
            <a:solidFill>
              <a:schemeClr val="accent3"/>
            </a:solidFill>
            <a:prstDash val="dash"/>
            <a:round/>
            <a:headEnd len="sm" w="sm" type="none"/>
            <a:tailEnd len="sm" w="sm" type="none"/>
          </a:ln>
        </p:spPr>
      </p:cxnSp>
      <p:cxnSp>
        <p:nvCxnSpPr>
          <p:cNvPr id="105" name="Google Shape;105;p17"/>
          <p:cNvCxnSpPr/>
          <p:nvPr/>
        </p:nvCxnSpPr>
        <p:spPr>
          <a:xfrm flipH="1">
            <a:off x="7315193" y="907078"/>
            <a:ext cx="559800" cy="323100"/>
          </a:xfrm>
          <a:prstGeom prst="straightConnector1">
            <a:avLst/>
          </a:prstGeom>
          <a:noFill/>
          <a:ln cap="rnd" cmpd="sng" w="19050">
            <a:solidFill>
              <a:schemeClr val="accent1"/>
            </a:solidFill>
            <a:prstDash val="dash"/>
            <a:round/>
            <a:headEnd len="sm" w="sm" type="none"/>
            <a:tailEnd len="sm" w="sm" type="none"/>
          </a:ln>
        </p:spPr>
      </p:cxnSp>
      <p:pic>
        <p:nvPicPr>
          <p:cNvPr id="106" name="Google Shape;106;p17"/>
          <p:cNvPicPr preferRelativeResize="0"/>
          <p:nvPr/>
        </p:nvPicPr>
        <p:blipFill rotWithShape="1">
          <a:blip r:embed="rId5">
            <a:alphaModFix/>
          </a:blip>
          <a:srcRect b="0" l="0" r="0" t="0"/>
          <a:stretch/>
        </p:blipFill>
        <p:spPr>
          <a:xfrm>
            <a:off x="4766174" y="1582342"/>
            <a:ext cx="1019495" cy="1122001"/>
          </a:xfrm>
          <a:prstGeom prst="rect">
            <a:avLst/>
          </a:prstGeom>
          <a:noFill/>
          <a:ln>
            <a:noFill/>
          </a:ln>
        </p:spPr>
      </p:pic>
      <p:sp>
        <p:nvSpPr>
          <p:cNvPr id="107" name="Google Shape;107;p17"/>
          <p:cNvSpPr/>
          <p:nvPr/>
        </p:nvSpPr>
        <p:spPr>
          <a:xfrm rot="3615252">
            <a:off x="6528731" y="958459"/>
            <a:ext cx="190800" cy="1303563"/>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580549" y="1352550"/>
            <a:ext cx="3173393" cy="31551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600"/>
              </a:spcBef>
              <a:spcAft>
                <a:spcPts val="0"/>
              </a:spcAft>
              <a:buSzPts val="2000"/>
              <a:buChar char="⬡"/>
            </a:pPr>
            <a:r>
              <a:rPr b="1" lang="en-IN"/>
              <a:t>Dataset Collection</a:t>
            </a:r>
            <a:endParaRPr/>
          </a:p>
          <a:p>
            <a:pPr indent="-355600" lvl="0" marL="457200" rtl="0" algn="l">
              <a:lnSpc>
                <a:spcPct val="115000"/>
              </a:lnSpc>
              <a:spcBef>
                <a:spcPts val="600"/>
              </a:spcBef>
              <a:spcAft>
                <a:spcPts val="0"/>
              </a:spcAft>
              <a:buSzPts val="2000"/>
              <a:buChar char="⬡"/>
            </a:pPr>
            <a:r>
              <a:rPr b="1" lang="en-IN"/>
              <a:t>Data Pre-processing</a:t>
            </a:r>
            <a:endParaRPr/>
          </a:p>
          <a:p>
            <a:pPr indent="-355600" lvl="0" marL="457200" rtl="0" algn="l">
              <a:lnSpc>
                <a:spcPct val="115000"/>
              </a:lnSpc>
              <a:spcBef>
                <a:spcPts val="600"/>
              </a:spcBef>
              <a:spcAft>
                <a:spcPts val="0"/>
              </a:spcAft>
              <a:buSzPts val="2000"/>
              <a:buChar char="⬡"/>
            </a:pPr>
            <a:r>
              <a:rPr b="1" lang="en-IN"/>
              <a:t>Training phase</a:t>
            </a:r>
            <a:endParaRPr/>
          </a:p>
          <a:p>
            <a:pPr indent="-355600" lvl="0" marL="457200" rtl="0" algn="l">
              <a:lnSpc>
                <a:spcPct val="115000"/>
              </a:lnSpc>
              <a:spcBef>
                <a:spcPts val="600"/>
              </a:spcBef>
              <a:spcAft>
                <a:spcPts val="0"/>
              </a:spcAft>
              <a:buSzPts val="2000"/>
              <a:buChar char="⬡"/>
            </a:pPr>
            <a:r>
              <a:rPr b="1" lang="en-IN"/>
              <a:t>Testing Phase</a:t>
            </a:r>
            <a:endParaRPr/>
          </a:p>
          <a:p>
            <a:pPr indent="-355600" lvl="0" marL="457200" rtl="0" algn="l">
              <a:lnSpc>
                <a:spcPct val="115000"/>
              </a:lnSpc>
              <a:spcBef>
                <a:spcPts val="600"/>
              </a:spcBef>
              <a:spcAft>
                <a:spcPts val="0"/>
              </a:spcAft>
              <a:buSzPts val="2000"/>
              <a:buChar char="⬡"/>
            </a:pPr>
            <a:r>
              <a:rPr b="1" lang="en-IN"/>
              <a:t>Output generation</a:t>
            </a:r>
            <a:endParaRPr/>
          </a:p>
        </p:txBody>
      </p:sp>
      <p:sp>
        <p:nvSpPr>
          <p:cNvPr id="113" name="Google Shape;113;p18"/>
          <p:cNvSpPr txBox="1"/>
          <p:nvPr>
            <p:ph type="title"/>
          </p:nvPr>
        </p:nvSpPr>
        <p:spPr>
          <a:xfrm>
            <a:off x="580550" y="205975"/>
            <a:ext cx="6098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Proposed Methodology</a:t>
            </a:r>
            <a:endParaRPr/>
          </a:p>
        </p:txBody>
      </p:sp>
      <p:sp>
        <p:nvSpPr>
          <p:cNvPr id="114" name="Google Shape;114;p1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567393" y="970650"/>
            <a:ext cx="3024423" cy="3202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IN"/>
              <a:t>Database Collection</a:t>
            </a:r>
            <a:endParaRPr b="1"/>
          </a:p>
          <a:p>
            <a:pPr indent="0" lvl="0" marL="127000" rtl="0" algn="l">
              <a:lnSpc>
                <a:spcPct val="115000"/>
              </a:lnSpc>
              <a:spcBef>
                <a:spcPts val="600"/>
              </a:spcBef>
              <a:spcAft>
                <a:spcPts val="0"/>
              </a:spcAft>
              <a:buSzPts val="1600"/>
              <a:buNone/>
            </a:pPr>
            <a:r>
              <a:rPr lang="en-IN" sz="1300"/>
              <a:t>The dataset is custom generated. We used Open computer</a:t>
            </a:r>
            <a:endParaRPr/>
          </a:p>
          <a:p>
            <a:pPr indent="0" lvl="0" marL="127000" rtl="0" algn="l">
              <a:lnSpc>
                <a:spcPct val="115000"/>
              </a:lnSpc>
              <a:spcBef>
                <a:spcPts val="600"/>
              </a:spcBef>
              <a:spcAft>
                <a:spcPts val="0"/>
              </a:spcAft>
              <a:buSzPts val="1600"/>
              <a:buNone/>
            </a:pPr>
            <a:r>
              <a:rPr lang="en-IN" sz="1300"/>
              <a:t>vision(OpenCV) library in order to produce our dataset. Firstly we captured around 1000 images of each of the symbol in English alphabet for training purposes and around 100 images per symbol for the testing purpose.</a:t>
            </a:r>
            <a:br>
              <a:rPr lang="en-IN" sz="1200"/>
            </a:br>
            <a:endParaRPr sz="1200"/>
          </a:p>
        </p:txBody>
      </p:sp>
      <p:sp>
        <p:nvSpPr>
          <p:cNvPr id="120" name="Google Shape;120;p1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21" name="Google Shape;121;p19"/>
          <p:cNvSpPr txBox="1"/>
          <p:nvPr/>
        </p:nvSpPr>
        <p:spPr>
          <a:xfrm>
            <a:off x="4232668" y="970650"/>
            <a:ext cx="3024423" cy="32022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600"/>
              </a:spcBef>
              <a:spcAft>
                <a:spcPts val="0"/>
              </a:spcAft>
              <a:buClr>
                <a:schemeClr val="accent5"/>
              </a:buClr>
              <a:buSzPts val="1600"/>
              <a:buFont typeface="Muli"/>
              <a:buNone/>
            </a:pPr>
            <a:r>
              <a:rPr b="1" i="0" lang="en-IN" sz="1600" u="none" cap="none" strike="noStrike">
                <a:solidFill>
                  <a:schemeClr val="lt1"/>
                </a:solidFill>
                <a:latin typeface="Muli"/>
                <a:ea typeface="Muli"/>
                <a:cs typeface="Muli"/>
                <a:sym typeface="Muli"/>
              </a:rPr>
              <a:t>Data Pre-processing</a:t>
            </a:r>
            <a:endParaRPr/>
          </a:p>
          <a:p>
            <a:pPr indent="0" lvl="0" marL="127000" marR="0" rtl="0" algn="l">
              <a:lnSpc>
                <a:spcPct val="115000"/>
              </a:lnSpc>
              <a:spcBef>
                <a:spcPts val="600"/>
              </a:spcBef>
              <a:spcAft>
                <a:spcPts val="0"/>
              </a:spcAft>
              <a:buClr>
                <a:schemeClr val="accent5"/>
              </a:buClr>
              <a:buSzPts val="1600"/>
              <a:buFont typeface="Muli"/>
              <a:buNone/>
            </a:pPr>
            <a:r>
              <a:rPr b="0" i="0" lang="en-IN" sz="1300" u="none" cap="none" strike="noStrike">
                <a:solidFill>
                  <a:schemeClr val="lt1"/>
                </a:solidFill>
                <a:latin typeface="Muli"/>
                <a:ea typeface="Muli"/>
                <a:cs typeface="Muli"/>
                <a:sym typeface="Muli"/>
              </a:rPr>
              <a:t>The grayscale image recorded is passed through a </a:t>
            </a:r>
            <a:r>
              <a:rPr b="1" i="0" lang="en-IN" sz="1300" u="none" cap="none" strike="noStrike">
                <a:solidFill>
                  <a:schemeClr val="lt1"/>
                </a:solidFill>
                <a:latin typeface="Muli"/>
                <a:ea typeface="Muli"/>
                <a:cs typeface="Muli"/>
                <a:sym typeface="Muli"/>
              </a:rPr>
              <a:t>Guassian blur filter</a:t>
            </a:r>
            <a:r>
              <a:rPr b="0" i="0" lang="en-IN" sz="1300" u="none" cap="none" strike="noStrike">
                <a:solidFill>
                  <a:schemeClr val="lt1"/>
                </a:solidFill>
                <a:latin typeface="Muli"/>
                <a:ea typeface="Muli"/>
                <a:cs typeface="Muli"/>
                <a:sym typeface="Muli"/>
              </a:rPr>
              <a:t> of 7x7. After that Background subtraction is applied onto them to extract out the hand. The obtained image is then resized to 100x89 which is then stored into the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