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Robo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8331f0baca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8331f0baca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8331f0baca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8331f0baca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8331f0baca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8331f0baca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8331f0baca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8331f0baca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8331f0baca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8331f0baca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8331f0baca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8331f0baca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8331f0baca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8331f0baca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8331f0baca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8331f0baca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8331f0baca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8331f0baca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7daebe4e95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7daebe4e95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703aae4bbd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703aae4bbd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82d368849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82d368849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82d368849f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82d368849f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8331f0baca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8331f0baca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8331f0baca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8331f0baca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8331f0baca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8331f0baca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8331f0baca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8331f0baca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8331f0baca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8331f0baca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627800"/>
            <a:ext cx="8222100" cy="64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sz="3600"/>
          </a:p>
          <a:p>
            <a:pPr indent="0" lvl="0" marL="0" rtl="0" algn="l">
              <a:spcBef>
                <a:spcPts val="0"/>
              </a:spcBef>
              <a:spcAft>
                <a:spcPts val="0"/>
              </a:spcAft>
              <a:buNone/>
            </a:pPr>
            <a:r>
              <a:rPr lang="en" sz="3600"/>
              <a:t>HAND GESTURE RECOGNITION AND COMMUNICATION SOFTWARE</a:t>
            </a:r>
            <a:endParaRPr sz="3600"/>
          </a:p>
          <a:p>
            <a:pPr indent="0" lvl="0" marL="0" rtl="0" algn="l">
              <a:spcBef>
                <a:spcPts val="0"/>
              </a:spcBef>
              <a:spcAft>
                <a:spcPts val="0"/>
              </a:spcAft>
              <a:buNone/>
            </a:pPr>
            <a:r>
              <a:t/>
            </a:r>
            <a:endParaRPr sz="3600"/>
          </a:p>
          <a:p>
            <a:pPr indent="0" lvl="0" marL="0" rtl="0" algn="l">
              <a:spcBef>
                <a:spcPts val="0"/>
              </a:spcBef>
              <a:spcAft>
                <a:spcPts val="0"/>
              </a:spcAft>
              <a:buNone/>
            </a:pPr>
            <a:r>
              <a:rPr lang="en" sz="3000"/>
              <a:t>Literature review</a:t>
            </a:r>
            <a:endParaRPr sz="3000"/>
          </a:p>
        </p:txBody>
      </p:sp>
      <p:sp>
        <p:nvSpPr>
          <p:cNvPr id="68" name="Google Shape;68;p13"/>
          <p:cNvSpPr txBox="1"/>
          <p:nvPr/>
        </p:nvSpPr>
        <p:spPr>
          <a:xfrm>
            <a:off x="409225" y="2667000"/>
            <a:ext cx="4064100" cy="47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FFFFFF"/>
                </a:solidFill>
                <a:latin typeface="Roboto"/>
                <a:ea typeface="Roboto"/>
                <a:cs typeface="Roboto"/>
                <a:sym typeface="Roboto"/>
              </a:rPr>
              <a:t>Group 12</a:t>
            </a:r>
            <a:endParaRPr>
              <a:solidFill>
                <a:srgbClr val="FFFFFF"/>
              </a:solidFill>
              <a:latin typeface="Roboto"/>
              <a:ea typeface="Roboto"/>
              <a:cs typeface="Roboto"/>
              <a:sym typeface="Roboto"/>
            </a:endParaRPr>
          </a:p>
        </p:txBody>
      </p:sp>
      <p:sp>
        <p:nvSpPr>
          <p:cNvPr id="69" name="Google Shape;69;p13"/>
          <p:cNvSpPr txBox="1"/>
          <p:nvPr/>
        </p:nvSpPr>
        <p:spPr>
          <a:xfrm>
            <a:off x="390525" y="3146700"/>
            <a:ext cx="1693500" cy="127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Roboto"/>
                <a:ea typeface="Roboto"/>
                <a:cs typeface="Roboto"/>
                <a:sym typeface="Roboto"/>
              </a:rPr>
              <a:t>Aditya Raj</a:t>
            </a:r>
            <a:endParaRPr>
              <a:solidFill>
                <a:schemeClr val="lt1"/>
              </a:solidFill>
              <a:latin typeface="Roboto"/>
              <a:ea typeface="Roboto"/>
              <a:cs typeface="Roboto"/>
              <a:sym typeface="Roboto"/>
            </a:endParaRPr>
          </a:p>
          <a:p>
            <a:pPr indent="0" lvl="0" marL="0" rtl="0" algn="l">
              <a:spcBef>
                <a:spcPts val="0"/>
              </a:spcBef>
              <a:spcAft>
                <a:spcPts val="0"/>
              </a:spcAft>
              <a:buNone/>
            </a:pPr>
            <a:r>
              <a:rPr lang="en">
                <a:solidFill>
                  <a:schemeClr val="lt1"/>
                </a:solidFill>
                <a:latin typeface="Roboto"/>
                <a:ea typeface="Roboto"/>
                <a:cs typeface="Roboto"/>
                <a:sym typeface="Roboto"/>
              </a:rPr>
              <a:t>Sameer Kathal</a:t>
            </a:r>
            <a:endParaRPr>
              <a:solidFill>
                <a:schemeClr val="lt1"/>
              </a:solidFill>
              <a:latin typeface="Roboto"/>
              <a:ea typeface="Roboto"/>
              <a:cs typeface="Roboto"/>
              <a:sym typeface="Roboto"/>
            </a:endParaRPr>
          </a:p>
          <a:p>
            <a:pPr indent="0" lvl="0" marL="0" rtl="0" algn="l">
              <a:spcBef>
                <a:spcPts val="0"/>
              </a:spcBef>
              <a:spcAft>
                <a:spcPts val="0"/>
              </a:spcAft>
              <a:buNone/>
            </a:pPr>
            <a:r>
              <a:rPr lang="en">
                <a:solidFill>
                  <a:schemeClr val="lt1"/>
                </a:solidFill>
                <a:latin typeface="Roboto"/>
                <a:ea typeface="Roboto"/>
                <a:cs typeface="Roboto"/>
                <a:sym typeface="Roboto"/>
              </a:rPr>
              <a:t>Aman Saxena</a:t>
            </a:r>
            <a:endParaRPr>
              <a:solidFill>
                <a:schemeClr val="lt1"/>
              </a:solidFill>
              <a:latin typeface="Roboto"/>
              <a:ea typeface="Roboto"/>
              <a:cs typeface="Roboto"/>
              <a:sym typeface="Roboto"/>
            </a:endParaRPr>
          </a:p>
          <a:p>
            <a:pPr indent="0" lvl="0" marL="0" rtl="0" algn="l">
              <a:spcBef>
                <a:spcPts val="0"/>
              </a:spcBef>
              <a:spcAft>
                <a:spcPts val="0"/>
              </a:spcAft>
              <a:buNone/>
            </a:pPr>
            <a:r>
              <a:rPr lang="en">
                <a:solidFill>
                  <a:schemeClr val="lt1"/>
                </a:solidFill>
                <a:latin typeface="Roboto"/>
                <a:ea typeface="Roboto"/>
                <a:cs typeface="Roboto"/>
                <a:sym typeface="Roboto"/>
              </a:rPr>
              <a:t>Nishant Kumar</a:t>
            </a:r>
            <a:endParaRPr>
              <a:solidFill>
                <a:schemeClr val="lt1"/>
              </a:solidFill>
              <a:latin typeface="Roboto"/>
              <a:ea typeface="Roboto"/>
              <a:cs typeface="Roboto"/>
              <a:sym typeface="Roboto"/>
            </a:endParaRPr>
          </a:p>
          <a:p>
            <a:pPr indent="0" lvl="0" marL="0" rtl="0" algn="l">
              <a:spcBef>
                <a:spcPts val="0"/>
              </a:spcBef>
              <a:spcAft>
                <a:spcPts val="0"/>
              </a:spcAft>
              <a:buNone/>
            </a:pPr>
            <a:r>
              <a:rPr lang="en">
                <a:solidFill>
                  <a:schemeClr val="lt1"/>
                </a:solidFill>
                <a:latin typeface="Roboto"/>
                <a:ea typeface="Roboto"/>
                <a:cs typeface="Roboto"/>
                <a:sym typeface="Roboto"/>
              </a:rPr>
              <a:t>Sneh Sameer</a:t>
            </a:r>
            <a:endParaRPr>
              <a:solidFill>
                <a:srgbClr val="FFFFFF"/>
              </a:solidFill>
              <a:latin typeface="Roboto"/>
              <a:ea typeface="Roboto"/>
              <a:cs typeface="Roboto"/>
              <a:sym typeface="Roboto"/>
            </a:endParaRPr>
          </a:p>
        </p:txBody>
      </p:sp>
      <p:sp>
        <p:nvSpPr>
          <p:cNvPr id="70" name="Google Shape;70;p13"/>
          <p:cNvSpPr txBox="1"/>
          <p:nvPr/>
        </p:nvSpPr>
        <p:spPr>
          <a:xfrm>
            <a:off x="2083875" y="3146700"/>
            <a:ext cx="2001300" cy="127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Roboto"/>
                <a:ea typeface="Roboto"/>
                <a:cs typeface="Roboto"/>
                <a:sym typeface="Roboto"/>
              </a:rPr>
              <a:t>IIT2017005</a:t>
            </a:r>
            <a:endParaRPr>
              <a:solidFill>
                <a:schemeClr val="lt1"/>
              </a:solidFill>
              <a:latin typeface="Roboto"/>
              <a:ea typeface="Roboto"/>
              <a:cs typeface="Roboto"/>
              <a:sym typeface="Roboto"/>
            </a:endParaRPr>
          </a:p>
          <a:p>
            <a:pPr indent="0" lvl="0" marL="0" rtl="0" algn="l">
              <a:spcBef>
                <a:spcPts val="0"/>
              </a:spcBef>
              <a:spcAft>
                <a:spcPts val="0"/>
              </a:spcAft>
              <a:buNone/>
            </a:pPr>
            <a:r>
              <a:rPr lang="en">
                <a:solidFill>
                  <a:schemeClr val="lt1"/>
                </a:solidFill>
                <a:latin typeface="Roboto"/>
                <a:ea typeface="Roboto"/>
                <a:cs typeface="Roboto"/>
                <a:sym typeface="Roboto"/>
              </a:rPr>
              <a:t>IIT2017010</a:t>
            </a:r>
            <a:endParaRPr>
              <a:solidFill>
                <a:schemeClr val="lt1"/>
              </a:solidFill>
              <a:latin typeface="Roboto"/>
              <a:ea typeface="Roboto"/>
              <a:cs typeface="Roboto"/>
              <a:sym typeface="Roboto"/>
            </a:endParaRPr>
          </a:p>
          <a:p>
            <a:pPr indent="0" lvl="0" marL="0" rtl="0" algn="l">
              <a:spcBef>
                <a:spcPts val="0"/>
              </a:spcBef>
              <a:spcAft>
                <a:spcPts val="0"/>
              </a:spcAft>
              <a:buNone/>
            </a:pPr>
            <a:r>
              <a:rPr lang="en">
                <a:solidFill>
                  <a:schemeClr val="lt1"/>
                </a:solidFill>
                <a:latin typeface="Roboto"/>
                <a:ea typeface="Roboto"/>
                <a:cs typeface="Roboto"/>
                <a:sym typeface="Roboto"/>
              </a:rPr>
              <a:t>IIT2017021</a:t>
            </a:r>
            <a:endParaRPr>
              <a:solidFill>
                <a:schemeClr val="lt1"/>
              </a:solidFill>
              <a:latin typeface="Roboto"/>
              <a:ea typeface="Roboto"/>
              <a:cs typeface="Roboto"/>
              <a:sym typeface="Roboto"/>
            </a:endParaRPr>
          </a:p>
          <a:p>
            <a:pPr indent="0" lvl="0" marL="0" rtl="0" algn="l">
              <a:spcBef>
                <a:spcPts val="0"/>
              </a:spcBef>
              <a:spcAft>
                <a:spcPts val="0"/>
              </a:spcAft>
              <a:buNone/>
            </a:pPr>
            <a:r>
              <a:rPr lang="en">
                <a:solidFill>
                  <a:schemeClr val="lt1"/>
                </a:solidFill>
                <a:latin typeface="Roboto"/>
                <a:ea typeface="Roboto"/>
                <a:cs typeface="Roboto"/>
                <a:sym typeface="Roboto"/>
              </a:rPr>
              <a:t>IIT2017023</a:t>
            </a:r>
            <a:endParaRPr>
              <a:solidFill>
                <a:schemeClr val="lt1"/>
              </a:solidFill>
              <a:latin typeface="Roboto"/>
              <a:ea typeface="Roboto"/>
              <a:cs typeface="Roboto"/>
              <a:sym typeface="Roboto"/>
            </a:endParaRPr>
          </a:p>
          <a:p>
            <a:pPr indent="0" lvl="0" marL="0" rtl="0" algn="l">
              <a:spcBef>
                <a:spcPts val="0"/>
              </a:spcBef>
              <a:spcAft>
                <a:spcPts val="0"/>
              </a:spcAft>
              <a:buNone/>
            </a:pPr>
            <a:r>
              <a:rPr lang="en">
                <a:solidFill>
                  <a:schemeClr val="lt1"/>
                </a:solidFill>
                <a:latin typeface="Roboto"/>
                <a:ea typeface="Roboto"/>
                <a:cs typeface="Roboto"/>
                <a:sym typeface="Roboto"/>
              </a:rPr>
              <a:t>IIT2017028</a:t>
            </a:r>
            <a:endParaRPr>
              <a:solidFill>
                <a:schemeClr val="lt1"/>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2"/>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Cont.</a:t>
            </a:r>
            <a:endParaRPr b="1" sz="2000"/>
          </a:p>
        </p:txBody>
      </p:sp>
      <p:sp>
        <p:nvSpPr>
          <p:cNvPr id="124" name="Google Shape;124;p22"/>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Methodology</a:t>
            </a:r>
            <a:endParaRPr b="1" sz="1600"/>
          </a:p>
          <a:p>
            <a:pPr indent="-317500" lvl="0" marL="457200" rtl="0" algn="l">
              <a:spcBef>
                <a:spcPts val="0"/>
              </a:spcBef>
              <a:spcAft>
                <a:spcPts val="0"/>
              </a:spcAft>
              <a:buSzPts val="1400"/>
              <a:buChar char="●"/>
            </a:pPr>
            <a:r>
              <a:rPr b="1" lang="en" sz="1400"/>
              <a:t>Image Acquisition: </a:t>
            </a:r>
            <a:r>
              <a:rPr lang="en" sz="1400"/>
              <a:t>The acquired image size is set on 640x480. A complete set of 100 images is taken from the web camera of the laptop with 15 different gestures. The entire images are taken with different light conditions to keep the system efficient. The dataset prepared by the 200 images taken from the web camera</a:t>
            </a:r>
            <a:endParaRPr sz="1400"/>
          </a:p>
          <a:p>
            <a:pPr indent="-317500" lvl="0" marL="457200" rtl="0" algn="l">
              <a:spcBef>
                <a:spcPts val="0"/>
              </a:spcBef>
              <a:spcAft>
                <a:spcPts val="0"/>
              </a:spcAft>
              <a:buSzPts val="1400"/>
              <a:buChar char="●"/>
            </a:pPr>
            <a:r>
              <a:rPr b="1" lang="en" sz="1400"/>
              <a:t>Skin color segmentation:</a:t>
            </a:r>
            <a:r>
              <a:rPr lang="en" sz="1400"/>
              <a:t> The upper range of values of RGB in the image with respect to skin color is [240 230 220] and lower RGB values in the skin color is [120 110 105]. The color image converted into binary image using the skin color values of RGB. The values upper than the RGB value consider as 1 and remaining considered as 0 in the image. From this consideration all the pixels of the image converted into 0 and 1. The unwanted objects except the area of hand region is eliminated from the binary Image with the help of connected components.</a:t>
            </a:r>
            <a:endParaRPr sz="1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pic>
        <p:nvPicPr>
          <p:cNvPr id="129" name="Google Shape;129;p23"/>
          <p:cNvPicPr preferRelativeResize="0"/>
          <p:nvPr/>
        </p:nvPicPr>
        <p:blipFill rotWithShape="1">
          <a:blip r:embed="rId3">
            <a:alphaModFix/>
          </a:blip>
          <a:srcRect b="9526" l="0" r="0" t="0"/>
          <a:stretch/>
        </p:blipFill>
        <p:spPr>
          <a:xfrm>
            <a:off x="2570912" y="275675"/>
            <a:ext cx="4002175" cy="4377375"/>
          </a:xfrm>
          <a:prstGeom prst="rect">
            <a:avLst/>
          </a:prstGeom>
          <a:noFill/>
          <a:ln>
            <a:noFill/>
          </a:ln>
        </p:spPr>
      </p:pic>
      <p:sp>
        <p:nvSpPr>
          <p:cNvPr id="130" name="Google Shape;130;p23"/>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1400">
                <a:solidFill>
                  <a:srgbClr val="000000"/>
                </a:solidFill>
                <a:latin typeface="Arial"/>
                <a:ea typeface="Arial"/>
                <a:cs typeface="Arial"/>
                <a:sym typeface="Arial"/>
              </a:rPr>
              <a:t>Fig 3: </a:t>
            </a:r>
            <a:r>
              <a:rPr lang="en" sz="1400">
                <a:solidFill>
                  <a:srgbClr val="000000"/>
                </a:solidFill>
                <a:latin typeface="Arial"/>
                <a:ea typeface="Arial"/>
                <a:cs typeface="Arial"/>
                <a:sym typeface="Arial"/>
              </a:rPr>
              <a:t>(1) Input Image (2) Skin Color Segmentation (3) Background Noise Removal</a:t>
            </a:r>
            <a:endParaRPr sz="13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Cont.</a:t>
            </a:r>
            <a:endParaRPr sz="2000"/>
          </a:p>
        </p:txBody>
      </p:sp>
      <p:sp>
        <p:nvSpPr>
          <p:cNvPr id="136" name="Google Shape;136;p2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b="1" lang="en" sz="1400"/>
              <a:t>Feature Extraction And Classification: </a:t>
            </a:r>
            <a:r>
              <a:rPr lang="en" sz="1400"/>
              <a:t>PCA is used to extract out the features from the image. The seven PCA features are as follow: Mean; Entropy; Energy; Homogeneity; Correlation; Contrast;and standard deviation. In these PCA features, only best two features are selected for the training and testing purpose. Due to consideration of only two features, the matrix resolve in 100x2 matrix and this matrix will be used for the training and testing of next step.</a:t>
            </a:r>
            <a:r>
              <a:rPr b="1" lang="en" sz="1400"/>
              <a:t>	</a:t>
            </a:r>
            <a:endParaRPr b="1" sz="1400"/>
          </a:p>
          <a:p>
            <a:pPr indent="-317500" lvl="0" marL="457200" rtl="0" algn="l">
              <a:spcBef>
                <a:spcPts val="0"/>
              </a:spcBef>
              <a:spcAft>
                <a:spcPts val="0"/>
              </a:spcAft>
              <a:buSzPts val="1400"/>
              <a:buChar char="●"/>
            </a:pPr>
            <a:r>
              <a:rPr b="1" lang="en" sz="1400"/>
              <a:t>Training &amp; Testing: </a:t>
            </a:r>
            <a:r>
              <a:rPr lang="en" sz="1400"/>
              <a:t>The system is trained for the 15 hand gesture it is recognizing the hand gesture with accuracy rate of 95.4 %. All the 15 hand gesture is identified or recognize by SVM classifier. The gesture which has been recognized for security purpose is keeping in Category A and all other hand gesture is keeping in category B. The category B hand gesture further Trained and tested by the SVM classifier. Using SVM all the 15 different gestures is recognized.</a:t>
            </a:r>
            <a:endParaRPr sz="1400"/>
          </a:p>
          <a:p>
            <a:pPr indent="0" lvl="0" marL="457200" rtl="0" algn="l">
              <a:spcBef>
                <a:spcPts val="0"/>
              </a:spcBef>
              <a:spcAft>
                <a:spcPts val="0"/>
              </a:spcAft>
              <a:buNone/>
            </a:pPr>
            <a:r>
              <a:t/>
            </a:r>
            <a:endParaRPr b="1" sz="1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pic>
        <p:nvPicPr>
          <p:cNvPr id="141" name="Google Shape;141;p25"/>
          <p:cNvPicPr preferRelativeResize="0"/>
          <p:nvPr/>
        </p:nvPicPr>
        <p:blipFill rotWithShape="1">
          <a:blip r:embed="rId3">
            <a:alphaModFix/>
          </a:blip>
          <a:srcRect b="0" l="0" r="0" t="8231"/>
          <a:stretch/>
        </p:blipFill>
        <p:spPr>
          <a:xfrm>
            <a:off x="3009900" y="1298650"/>
            <a:ext cx="3124200" cy="2797100"/>
          </a:xfrm>
          <a:prstGeom prst="rect">
            <a:avLst/>
          </a:prstGeom>
          <a:noFill/>
          <a:ln>
            <a:noFill/>
          </a:ln>
        </p:spPr>
      </p:pic>
      <p:sp>
        <p:nvSpPr>
          <p:cNvPr id="142" name="Google Shape;142;p25"/>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1400">
                <a:solidFill>
                  <a:srgbClr val="000000"/>
                </a:solidFill>
                <a:latin typeface="Arial"/>
                <a:ea typeface="Arial"/>
                <a:cs typeface="Arial"/>
                <a:sym typeface="Arial"/>
              </a:rPr>
              <a:t>Table 1</a:t>
            </a:r>
            <a:r>
              <a:rPr b="1" lang="en" sz="1400">
                <a:solidFill>
                  <a:srgbClr val="000000"/>
                </a:solidFill>
                <a:latin typeface="Arial"/>
                <a:ea typeface="Arial"/>
                <a:cs typeface="Arial"/>
                <a:sym typeface="Arial"/>
              </a:rPr>
              <a:t>: </a:t>
            </a:r>
            <a:r>
              <a:rPr lang="en" sz="1400">
                <a:solidFill>
                  <a:srgbClr val="000000"/>
                </a:solidFill>
                <a:latin typeface="Arial"/>
                <a:ea typeface="Arial"/>
                <a:cs typeface="Arial"/>
                <a:sym typeface="Arial"/>
              </a:rPr>
              <a:t>Comparative Gesture Detection accuracy chart</a:t>
            </a:r>
            <a:endParaRPr sz="13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1700"/>
              <a:t>“Real-Time Two Way Communication Approach for Hearing Impaired and Dumb Person Based on Image Processing”, Shweta S. Shinde, Rajesh M. Autee, Vitthal K. Bhosale, Deogiri Institute of Engineering and Management Studies, Aurangabad, Maharashtra, India.</a:t>
            </a:r>
            <a:endParaRPr sz="1700"/>
          </a:p>
        </p:txBody>
      </p:sp>
      <p:sp>
        <p:nvSpPr>
          <p:cNvPr id="148" name="Google Shape;148;p26"/>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This research paper project is actually based on vision-based Hand Recognition. It performs operations like background segmentation of hand from the obtained data and after that, unique gestures are assigned to different signs on which this project is working on. This paper involves methods like feature extraction and it is being calculated using peak calculation and angle calculation of hand gestures, and in the final stage, the gestures are recognized and since this paper is converting the text output into speech format, the output is converted to speech</a:t>
            </a:r>
            <a:r>
              <a:rPr lang="en" sz="1400"/>
              <a:t>.</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The proposed system is based on MATLAB.</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b="1" sz="1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Cont.</a:t>
            </a:r>
            <a:endParaRPr sz="2000"/>
          </a:p>
        </p:txBody>
      </p:sp>
      <p:sp>
        <p:nvSpPr>
          <p:cNvPr id="154" name="Google Shape;154;p27"/>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Methodology</a:t>
            </a:r>
            <a:endParaRPr b="1" sz="1600"/>
          </a:p>
          <a:p>
            <a:pPr indent="-317500" lvl="0" marL="457200" rtl="0" algn="l">
              <a:spcBef>
                <a:spcPts val="0"/>
              </a:spcBef>
              <a:spcAft>
                <a:spcPts val="0"/>
              </a:spcAft>
              <a:buSzPts val="1400"/>
              <a:buChar char="●"/>
            </a:pPr>
            <a:r>
              <a:rPr b="1" lang="en" sz="1400"/>
              <a:t>Image Acquisition: </a:t>
            </a:r>
            <a:r>
              <a:rPr lang="en" sz="1400"/>
              <a:t>The dataset collected for training and testing purposes in the form of images using a webcam, the same mentioned in the reference paper.</a:t>
            </a:r>
            <a:endParaRPr sz="1400"/>
          </a:p>
          <a:p>
            <a:pPr indent="-317500" lvl="0" marL="457200" rtl="0" algn="l">
              <a:spcBef>
                <a:spcPts val="0"/>
              </a:spcBef>
              <a:spcAft>
                <a:spcPts val="0"/>
              </a:spcAft>
              <a:buSzPts val="1400"/>
              <a:buChar char="●"/>
            </a:pPr>
            <a:r>
              <a:rPr b="1" lang="en" sz="1400"/>
              <a:t>Image Preprocessing: </a:t>
            </a:r>
            <a:r>
              <a:rPr lang="en" sz="1400"/>
              <a:t>Images have been converted from RGB to grayscale for training and testing purposes. Grayscale images are passed through a gaussian blur filter for Noise Reduction and Background Subtraction will be done, as mentioned  in the base</a:t>
            </a:r>
            <a:r>
              <a:rPr b="1" lang="en" sz="1400"/>
              <a:t> </a:t>
            </a:r>
            <a:r>
              <a:rPr lang="en" sz="1400"/>
              <a:t>paper, to extract out the hand</a:t>
            </a:r>
            <a:endParaRPr sz="14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Cont.</a:t>
            </a:r>
            <a:endParaRPr sz="2000"/>
          </a:p>
        </p:txBody>
      </p:sp>
      <p:sp>
        <p:nvSpPr>
          <p:cNvPr id="160" name="Google Shape;160;p28"/>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b="1" lang="en" sz="1400"/>
              <a:t>Feature Extraction: </a:t>
            </a:r>
            <a:r>
              <a:rPr lang="en" sz="1400"/>
              <a:t>It involves two steps -</a:t>
            </a:r>
            <a:endParaRPr sz="1400"/>
          </a:p>
          <a:p>
            <a:pPr indent="-317500" lvl="1" marL="914400" rtl="0" algn="l">
              <a:spcBef>
                <a:spcPts val="0"/>
              </a:spcBef>
              <a:spcAft>
                <a:spcPts val="0"/>
              </a:spcAft>
              <a:buSzPts val="1400"/>
              <a:buChar char="○"/>
            </a:pPr>
            <a:r>
              <a:rPr b="1" lang="en" sz="1400"/>
              <a:t>Angle and Peak Calculation: </a:t>
            </a:r>
            <a:r>
              <a:rPr lang="en" sz="1400"/>
              <a:t>This approach takes the number of folded and not folded fingers into consideration and zero, positive and negative are used to differentiate among gestures.</a:t>
            </a:r>
            <a:endParaRPr/>
          </a:p>
          <a:p>
            <a:pPr indent="-317500" lvl="1" marL="914400" rtl="0" algn="l">
              <a:spcBef>
                <a:spcPts val="0"/>
              </a:spcBef>
              <a:spcAft>
                <a:spcPts val="0"/>
              </a:spcAft>
              <a:buSzPts val="1400"/>
              <a:buChar char="○"/>
            </a:pPr>
            <a:r>
              <a:rPr b="1" lang="en" sz="1400"/>
              <a:t>Classification Bit Generation: </a:t>
            </a:r>
            <a:r>
              <a:rPr lang="en" sz="1400"/>
              <a:t>A 12-bit binary sequence is generated for the classification purpose for each of the hand gestures, which classifies the different hand gestures. Then finally, the gesture is recognized and converted into the required output format</a:t>
            </a:r>
            <a:r>
              <a:rPr lang="en" sz="1400"/>
              <a:t>.</a:t>
            </a:r>
            <a:endParaRPr/>
          </a:p>
          <a:p>
            <a:pPr indent="-317500" lvl="0" marL="457200" rtl="0" algn="l">
              <a:spcBef>
                <a:spcPts val="0"/>
              </a:spcBef>
              <a:spcAft>
                <a:spcPts val="0"/>
              </a:spcAft>
              <a:buSzPts val="1400"/>
              <a:buChar char="●"/>
            </a:pPr>
            <a:r>
              <a:rPr b="1" lang="en" sz="1400"/>
              <a:t>Output Format:</a:t>
            </a:r>
            <a:r>
              <a:rPr lang="en" sz="1400"/>
              <a:t> Since in the reference paper, the output format is required into speech, so the text</a:t>
            </a:r>
            <a:r>
              <a:rPr lang="en" sz="1400"/>
              <a:t> </a:t>
            </a:r>
            <a:r>
              <a:rPr lang="en" sz="1400"/>
              <a:t>received from the gesture is converted to speech format and this reference paper has also discussed some steps on getting the gestures from the speech format as well, and since this research paper has worked for alphabets from A-I, one result of the same is attached:</a:t>
            </a:r>
            <a:endParaRPr sz="14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pic>
        <p:nvPicPr>
          <p:cNvPr id="165" name="Google Shape;165;p29"/>
          <p:cNvPicPr preferRelativeResize="0"/>
          <p:nvPr/>
        </p:nvPicPr>
        <p:blipFill>
          <a:blip r:embed="rId3">
            <a:alphaModFix/>
          </a:blip>
          <a:stretch>
            <a:fillRect/>
          </a:stretch>
        </p:blipFill>
        <p:spPr>
          <a:xfrm>
            <a:off x="2504812" y="163175"/>
            <a:ext cx="4134375" cy="4291375"/>
          </a:xfrm>
          <a:prstGeom prst="rect">
            <a:avLst/>
          </a:prstGeom>
          <a:noFill/>
          <a:ln>
            <a:noFill/>
          </a:ln>
        </p:spPr>
      </p:pic>
      <p:sp>
        <p:nvSpPr>
          <p:cNvPr id="166" name="Google Shape;166;p29"/>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1400">
                <a:solidFill>
                  <a:srgbClr val="000000"/>
                </a:solidFill>
                <a:latin typeface="Arial"/>
                <a:ea typeface="Arial"/>
                <a:cs typeface="Arial"/>
                <a:sym typeface="Arial"/>
              </a:rPr>
              <a:t>Fig 4: </a:t>
            </a:r>
            <a:r>
              <a:rPr lang="en" sz="1400">
                <a:solidFill>
                  <a:srgbClr val="000000"/>
                </a:solidFill>
                <a:latin typeface="Arial"/>
                <a:ea typeface="Arial"/>
                <a:cs typeface="Arial"/>
                <a:sym typeface="Arial"/>
              </a:rPr>
              <a:t>Flow Diagram</a:t>
            </a:r>
            <a:endParaRPr sz="1300">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3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1400">
                <a:solidFill>
                  <a:srgbClr val="000000"/>
                </a:solidFill>
                <a:latin typeface="Arial"/>
                <a:ea typeface="Arial"/>
                <a:cs typeface="Arial"/>
                <a:sym typeface="Arial"/>
              </a:rPr>
              <a:t>Table 2</a:t>
            </a:r>
            <a:r>
              <a:rPr b="1" lang="en" sz="1400">
                <a:solidFill>
                  <a:srgbClr val="000000"/>
                </a:solidFill>
                <a:latin typeface="Arial"/>
                <a:ea typeface="Arial"/>
                <a:cs typeface="Arial"/>
                <a:sym typeface="Arial"/>
              </a:rPr>
              <a:t>: </a:t>
            </a:r>
            <a:r>
              <a:rPr lang="en" sz="1400">
                <a:solidFill>
                  <a:srgbClr val="000000"/>
                </a:solidFill>
                <a:latin typeface="Arial"/>
                <a:ea typeface="Arial"/>
                <a:cs typeface="Arial"/>
                <a:sym typeface="Arial"/>
              </a:rPr>
              <a:t>Percentage Accuracy of different Gestures</a:t>
            </a:r>
            <a:endParaRPr sz="1300">
              <a:latin typeface="Arial"/>
              <a:ea typeface="Arial"/>
              <a:cs typeface="Arial"/>
              <a:sym typeface="Arial"/>
            </a:endParaRPr>
          </a:p>
        </p:txBody>
      </p:sp>
      <p:pic>
        <p:nvPicPr>
          <p:cNvPr id="172" name="Google Shape;172;p30"/>
          <p:cNvPicPr preferRelativeResize="0"/>
          <p:nvPr/>
        </p:nvPicPr>
        <p:blipFill rotWithShape="1">
          <a:blip r:embed="rId3">
            <a:alphaModFix/>
          </a:blip>
          <a:srcRect b="0" l="0" r="0" t="7817"/>
          <a:stretch/>
        </p:blipFill>
        <p:spPr>
          <a:xfrm>
            <a:off x="1147100" y="1200601"/>
            <a:ext cx="6871725" cy="25659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31"/>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Reference Papers</a:t>
            </a:r>
            <a:endParaRPr/>
          </a:p>
        </p:txBody>
      </p:sp>
      <p:sp>
        <p:nvSpPr>
          <p:cNvPr id="76" name="Google Shape;76;p14"/>
          <p:cNvSpPr txBox="1"/>
          <p:nvPr>
            <p:ph idx="1" type="body"/>
          </p:nvPr>
        </p:nvSpPr>
        <p:spPr>
          <a:xfrm>
            <a:off x="471900" y="1919075"/>
            <a:ext cx="8298300" cy="2865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Ref. [1], </a:t>
            </a:r>
            <a:r>
              <a:rPr b="1" lang="en" sz="1400"/>
              <a:t>“Real-time Sign Language Fingerspelling Recognition using Convolutional Neural Networks from Depth map”</a:t>
            </a:r>
            <a:r>
              <a:rPr lang="en" sz="1400"/>
              <a:t> - Byeongkeun Kang Subarna Tripathi Truong Q. Nguyen. 2015 3rd IAPR Asian Conference on Pattern Recognition (ACPR).</a:t>
            </a:r>
            <a:endParaRPr sz="1400"/>
          </a:p>
          <a:p>
            <a:pPr indent="-317500" lvl="0" marL="457200" rtl="0" algn="l">
              <a:spcBef>
                <a:spcPts val="0"/>
              </a:spcBef>
              <a:spcAft>
                <a:spcPts val="0"/>
              </a:spcAft>
              <a:buSzPts val="1400"/>
              <a:buChar char="●"/>
            </a:pPr>
            <a:r>
              <a:rPr lang="en" sz="1400"/>
              <a:t>Ref.[2], </a:t>
            </a:r>
            <a:r>
              <a:rPr b="1" lang="en" sz="1400"/>
              <a:t>“SSVM Classifier and Hand Gesture based Sign Language Recognition”</a:t>
            </a:r>
            <a:r>
              <a:rPr lang="en" sz="1400"/>
              <a:t> H.P Singh, Gaurav Yadav, Dr. H.P Singh , Sanal Malhohtra, Mr. Ashutosh Gupta, Amity University Uttar Pradesh, Noida, India, Tata Consultancy Services Ltd., New Delhi, India. 2018 International Conference on Intelligent Circuits and Systems</a:t>
            </a:r>
            <a:endParaRPr sz="1400"/>
          </a:p>
          <a:p>
            <a:pPr indent="-317500" lvl="0" marL="457200" rtl="0" algn="l">
              <a:spcBef>
                <a:spcPts val="0"/>
              </a:spcBef>
              <a:spcAft>
                <a:spcPts val="0"/>
              </a:spcAft>
              <a:buSzPts val="1400"/>
              <a:buChar char="●"/>
            </a:pPr>
            <a:r>
              <a:rPr lang="en" sz="1400"/>
              <a:t>Ref.[3], </a:t>
            </a:r>
            <a:r>
              <a:rPr b="1" lang="en" sz="1400"/>
              <a:t>“Real-Time Two Way Communication Approach for Hearing Impaired and Dumb Person Based on Image Processing”</a:t>
            </a:r>
            <a:r>
              <a:rPr lang="en" sz="1400"/>
              <a:t>, Shweta S. Shinde, Rajesh M. Autee, Vitthal K. Bhosale, Deogiri Institute of Engineering and Management Studies, Aurangabad, Maharashtra, India.Computational Intelligence and Computing Research (ICCIC), 2016 IEEE International Conference on. IEEE, 2016 (BASE PAPER)</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1800"/>
              <a:t>“Real-time Sign Language Fingerspelling Recognition using Convolutional Neural Networks from Depth map”</a:t>
            </a:r>
            <a:r>
              <a:rPr lang="en" sz="1800"/>
              <a:t> - Byeongkeun Kang Subarna Tripathi Truong Q. Nguyen</a:t>
            </a:r>
            <a:endParaRPr sz="1800"/>
          </a:p>
        </p:txBody>
      </p:sp>
      <p:sp>
        <p:nvSpPr>
          <p:cNvPr id="82" name="Google Shape;82;p15"/>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Methodology</a:t>
            </a:r>
            <a:endParaRPr b="1" sz="1600"/>
          </a:p>
          <a:p>
            <a:pPr indent="0" lvl="0" marL="0" rtl="0" algn="l">
              <a:spcBef>
                <a:spcPts val="0"/>
              </a:spcBef>
              <a:spcAft>
                <a:spcPts val="0"/>
              </a:spcAft>
              <a:buNone/>
            </a:pPr>
            <a:r>
              <a:t/>
            </a:r>
            <a:endParaRPr b="1" sz="1600"/>
          </a:p>
          <a:p>
            <a:pPr indent="-317500" lvl="0" marL="457200" rtl="0" algn="l">
              <a:spcBef>
                <a:spcPts val="0"/>
              </a:spcBef>
              <a:spcAft>
                <a:spcPts val="0"/>
              </a:spcAft>
              <a:buSzPts val="1400"/>
              <a:buChar char="●"/>
            </a:pPr>
            <a:r>
              <a:rPr b="1" lang="en" sz="1400"/>
              <a:t>Dataset Collection : </a:t>
            </a:r>
            <a:r>
              <a:rPr lang="en" sz="1400"/>
              <a:t>They have collected 31,000 depth maps using a depth sensor, Creative Senz3D camera of the resolution of 320 × 240. The dataset consists of 1,000 images for each of the 31 different hand signs from five subjects. 31 hand signs include all the finger-spellings of both alphabets and numbers.</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6"/>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1400">
                <a:solidFill>
                  <a:srgbClr val="000000"/>
                </a:solidFill>
                <a:latin typeface="Arial"/>
                <a:ea typeface="Arial"/>
                <a:cs typeface="Arial"/>
                <a:sym typeface="Arial"/>
              </a:rPr>
              <a:t>Fig 1: </a:t>
            </a:r>
            <a:r>
              <a:rPr lang="en" sz="1400">
                <a:solidFill>
                  <a:srgbClr val="000000"/>
                </a:solidFill>
                <a:latin typeface="Arial"/>
                <a:ea typeface="Arial"/>
                <a:cs typeface="Arial"/>
                <a:sym typeface="Arial"/>
              </a:rPr>
              <a:t>Captured image before pre-processing.</a:t>
            </a:r>
            <a:endParaRPr sz="1300"/>
          </a:p>
        </p:txBody>
      </p:sp>
      <p:pic>
        <p:nvPicPr>
          <p:cNvPr id="88" name="Google Shape;88;p16"/>
          <p:cNvPicPr preferRelativeResize="0"/>
          <p:nvPr/>
        </p:nvPicPr>
        <p:blipFill>
          <a:blip r:embed="rId3">
            <a:alphaModFix/>
          </a:blip>
          <a:stretch>
            <a:fillRect/>
          </a:stretch>
        </p:blipFill>
        <p:spPr>
          <a:xfrm>
            <a:off x="2708392" y="1218375"/>
            <a:ext cx="3727225" cy="2454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Cont.</a:t>
            </a:r>
            <a:endParaRPr sz="2000"/>
          </a:p>
        </p:txBody>
      </p:sp>
      <p:sp>
        <p:nvSpPr>
          <p:cNvPr id="94" name="Google Shape;94;p17"/>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b="1" lang="en" sz="1400"/>
              <a:t>Hand Segmentation : </a:t>
            </a:r>
            <a:r>
              <a:rPr lang="en" sz="1400"/>
              <a:t>that the closest object from the camera is the user’s hand. This assumption is valid in fingerspelling and hand gesture tasks. They used a black wristband to get depth voids around the wrist, since the depth sensor cannot capture depth from black objects well. As a part of hand is the closest to the camera and there is depth void on the wrist part due to the black band, hence the process of hand segmentation is essentially finding the connected components from this nearest part. A bounding box was made around the extracted gesture to form an image of size 256x256.</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8"/>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1400">
                <a:solidFill>
                  <a:srgbClr val="000000"/>
                </a:solidFill>
                <a:latin typeface="Arial"/>
                <a:ea typeface="Arial"/>
                <a:cs typeface="Arial"/>
                <a:sym typeface="Arial"/>
              </a:rPr>
              <a:t>Fig 2: </a:t>
            </a:r>
            <a:r>
              <a:rPr lang="en" sz="1400">
                <a:solidFill>
                  <a:srgbClr val="000000"/>
                </a:solidFill>
                <a:latin typeface="Arial"/>
                <a:ea typeface="Arial"/>
                <a:cs typeface="Arial"/>
                <a:sym typeface="Arial"/>
              </a:rPr>
              <a:t>Processed image for training ( Background is set to zero)</a:t>
            </a:r>
            <a:endParaRPr sz="1300"/>
          </a:p>
        </p:txBody>
      </p:sp>
      <p:pic>
        <p:nvPicPr>
          <p:cNvPr id="100" name="Google Shape;100;p18"/>
          <p:cNvPicPr preferRelativeResize="0"/>
          <p:nvPr/>
        </p:nvPicPr>
        <p:blipFill>
          <a:blip r:embed="rId3">
            <a:alphaModFix/>
          </a:blip>
          <a:stretch>
            <a:fillRect/>
          </a:stretch>
        </p:blipFill>
        <p:spPr>
          <a:xfrm>
            <a:off x="935175" y="1057875"/>
            <a:ext cx="7273650" cy="2439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Cont.</a:t>
            </a:r>
            <a:endParaRPr sz="2000"/>
          </a:p>
        </p:txBody>
      </p:sp>
      <p:sp>
        <p:nvSpPr>
          <p:cNvPr id="106" name="Google Shape;106;p19"/>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b="1" lang="en" sz="1400"/>
              <a:t>Classification :</a:t>
            </a:r>
            <a:endParaRPr b="1" sz="1400"/>
          </a:p>
          <a:p>
            <a:pPr indent="-317500" lvl="1" marL="914400" rtl="0" algn="l">
              <a:spcBef>
                <a:spcPts val="0"/>
              </a:spcBef>
              <a:spcAft>
                <a:spcPts val="0"/>
              </a:spcAft>
              <a:buSzPts val="1400"/>
              <a:buChar char="○"/>
            </a:pPr>
            <a:r>
              <a:rPr b="1" lang="en"/>
              <a:t>Architecture : </a:t>
            </a:r>
            <a:r>
              <a:rPr lang="en"/>
              <a:t>We use Caffe [4] implementation (Caf-feNet) of the CNNs which is almost equivalent to AlexNet. The architecture consists of five convolution layers, three max-pooling layers, and three fully connected layers. After each convolution layer or fully connected layer except the last one, rectified linear unit layer is followed.</a:t>
            </a:r>
            <a:endParaRPr/>
          </a:p>
          <a:p>
            <a:pPr indent="-317500" lvl="1" marL="914400" rtl="0" algn="l">
              <a:spcBef>
                <a:spcPts val="0"/>
              </a:spcBef>
              <a:spcAft>
                <a:spcPts val="0"/>
              </a:spcAft>
              <a:buSzPts val="1400"/>
              <a:buChar char="○"/>
            </a:pPr>
            <a:r>
              <a:rPr b="1" lang="en"/>
              <a:t>Feature Extraction : </a:t>
            </a:r>
            <a:r>
              <a:rPr lang="en"/>
              <a:t>A 4096-dimensional feature (final fully connected layer feature) vector was extracted from each pre-processed depth image using the aforementioned architecture.</a:t>
            </a:r>
            <a:endParaRPr/>
          </a:p>
          <a:p>
            <a:pPr indent="-317500" lvl="1" marL="914400" rtl="0" algn="l">
              <a:spcBef>
                <a:spcPts val="0"/>
              </a:spcBef>
              <a:spcAft>
                <a:spcPts val="0"/>
              </a:spcAft>
              <a:buSzPts val="1400"/>
              <a:buChar char="○"/>
            </a:pPr>
            <a:r>
              <a:rPr b="1" lang="en"/>
              <a:t>Training :</a:t>
            </a:r>
            <a:r>
              <a:rPr lang="en"/>
              <a:t> They categorized the pre-training process into two operational modes, namely re-training and fine-tuning. For re-training, the model is re-trained from randomly generated weights using the collected fingerspelling data.</a:t>
            </a:r>
            <a:endParaRPr/>
          </a:p>
          <a:p>
            <a:pPr indent="0" lvl="0" marL="457200" rtl="0" algn="l">
              <a:spcBef>
                <a:spcPts val="0"/>
              </a:spcBef>
              <a:spcAft>
                <a:spcPts val="0"/>
              </a:spcAft>
              <a:buNone/>
            </a:pPr>
            <a:r>
              <a:t/>
            </a:r>
            <a:endParaRPr b="1" sz="1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Cont.</a:t>
            </a:r>
            <a:endParaRPr sz="2000"/>
          </a:p>
        </p:txBody>
      </p:sp>
      <p:sp>
        <p:nvSpPr>
          <p:cNvPr id="112" name="Google Shape;112;p20"/>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b="1" lang="en" sz="1400"/>
              <a:t>Classification :</a:t>
            </a:r>
            <a:endParaRPr b="1" sz="1400"/>
          </a:p>
          <a:p>
            <a:pPr indent="-317500" lvl="1" marL="914400" rtl="0" algn="l">
              <a:spcBef>
                <a:spcPts val="0"/>
              </a:spcBef>
              <a:spcAft>
                <a:spcPts val="0"/>
              </a:spcAft>
              <a:buSzPts val="1400"/>
              <a:buChar char="○"/>
            </a:pPr>
            <a:r>
              <a:rPr lang="en"/>
              <a:t> </a:t>
            </a:r>
            <a:r>
              <a:rPr b="1" lang="en"/>
              <a:t>Training cont.: </a:t>
            </a:r>
            <a:r>
              <a:rPr lang="en"/>
              <a:t>In fine-tuning, we pre-train the CNNs using a large ILSVRC2012 classification dataset [11]; then we fine-tune the network weights for fingerspelling classification with the same architecture except the last layer which is replaced by 31 output classes.  From the subjects’ data separation perspective, in one case, they did not separate the subjects in training, validation, and testing and in the second scenario, they used data from different subjects for training, validation and testing.</a:t>
            </a:r>
            <a:endParaRPr/>
          </a:p>
          <a:p>
            <a:pPr indent="0" lvl="0" marL="457200" rtl="0" algn="l">
              <a:spcBef>
                <a:spcPts val="0"/>
              </a:spcBef>
              <a:spcAft>
                <a:spcPts val="0"/>
              </a:spcAft>
              <a:buNone/>
            </a:pPr>
            <a:r>
              <a:t/>
            </a:r>
            <a:endParaRPr b="1" sz="1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1700"/>
              <a:t>“SSVM Classifier and Hand Gesture based Sign Language Recognition” H.P Singh, Gaurav Yadav, Dr. H.P Singh , Sanal Malhohtra, Mr. Ashutosh Gupta, Amity University Uttar Pradesh, Noida, India, Tata Consultancy Services Ltd., New Delhi, India</a:t>
            </a:r>
            <a:endParaRPr sz="1700"/>
          </a:p>
        </p:txBody>
      </p:sp>
      <p:sp>
        <p:nvSpPr>
          <p:cNvPr id="118" name="Google Shape;118;p21"/>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The important point of this research paper is to recognize skin color and filter-out skin color from the RGB image. RGB color image converted into gray scale image and then it again converted into binary image. Then using skin color based segmentation, it filters out the skin color from the image and then it extracts the region of interest from the image. After extracting ROI (Region of Interest), the background of the image subtracted from the image by the background subtraction method. Hand gesture from the binary image extracted by Principal Component Analysis features of fifteen different hand gestures with 100 samples extracted. We are using SVM classifier to train the entire image and hand gesture so all the 15 hand gesture of 100 samples is trained using it. The SVM classifier is giving 95.4% efficiency after training it.</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b="1" sz="14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