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322" r:id="rId5"/>
    <p:sldId id="323" r:id="rId6"/>
    <p:sldId id="325" r:id="rId7"/>
    <p:sldId id="329" r:id="rId8"/>
    <p:sldId id="311" r:id="rId9"/>
    <p:sldId id="331" r:id="rId10"/>
    <p:sldId id="332" r:id="rId11"/>
    <p:sldId id="330" r:id="rId12"/>
    <p:sldId id="333" r:id="rId13"/>
    <p:sldId id="324" r:id="rId14"/>
    <p:sldId id="334" r:id="rId15"/>
  </p:sldIdLst>
  <p:sldSz cx="12188825" cy="6858000"/>
  <p:notesSz cx="7104063" cy="10234613"/>
  <p:custDataLst>
    <p:tags r:id="rId18"/>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20" userDrawn="1">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294" userDrawn="1">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14" userDrawn="1">
          <p15:clr>
            <a:srgbClr val="A4A3A4"/>
          </p15:clr>
        </p15:guide>
        <p15:guide id="17" pos="5855">
          <p15:clr>
            <a:srgbClr val="A4A3A4"/>
          </p15:clr>
        </p15:guide>
        <p15:guide id="18" pos="671">
          <p15:clr>
            <a:srgbClr val="A4A3A4"/>
          </p15:clr>
        </p15:guide>
        <p15:guide id="19" pos="7150" userDrawn="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1" autoAdjust="0"/>
  </p:normalViewPr>
  <p:slideViewPr>
    <p:cSldViewPr showGuides="1">
      <p:cViewPr varScale="1">
        <p:scale>
          <a:sx n="110" d="100"/>
          <a:sy n="110" d="100"/>
        </p:scale>
        <p:origin x="576" y="108"/>
      </p:cViewPr>
      <p:guideLst>
        <p:guide orient="horz" pos="2160"/>
        <p:guide orient="horz" pos="4020"/>
        <p:guide orient="horz" pos="1200"/>
        <p:guide orient="horz" pos="1008"/>
        <p:guide orient="horz" pos="3792"/>
        <p:guide orient="horz"/>
        <p:guide orient="horz" pos="3360"/>
        <p:guide orient="horz" pos="3294"/>
        <p:guide orient="horz" pos="240"/>
        <p:guide orient="horz" pos="432"/>
        <p:guide orient="horz" pos="2784"/>
        <p:guide pos="3839"/>
        <p:guide pos="959"/>
        <p:guide pos="6143"/>
        <p:guide pos="1247"/>
        <p:guide pos="7014"/>
        <p:guide pos="5855"/>
        <p:guide pos="671"/>
        <p:guide pos="7150"/>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376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33552704789535"/>
          <c:y val="3.3354853620661006E-2"/>
          <c:w val="0.86093665299418265"/>
          <c:h val="0.65412855251873314"/>
        </c:manualLayout>
      </c:layout>
      <c:barChart>
        <c:barDir val="col"/>
        <c:grouping val="clustered"/>
        <c:varyColors val="0"/>
        <c:ser>
          <c:idx val="0"/>
          <c:order val="0"/>
          <c:tx>
            <c:strRef>
              <c:f>Sheet1!$B$1</c:f>
              <c:strCache>
                <c:ptCount val="1"/>
                <c:pt idx="0">
                  <c:v>Customer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India</c:v>
                </c:pt>
                <c:pt idx="1">
                  <c:v>China</c:v>
                </c:pt>
                <c:pt idx="2">
                  <c:v>United States</c:v>
                </c:pt>
                <c:pt idx="3">
                  <c:v>Japan</c:v>
                </c:pt>
                <c:pt idx="4">
                  <c:v>Mexico</c:v>
                </c:pt>
                <c:pt idx="5">
                  <c:v>Brazil</c:v>
                </c:pt>
                <c:pt idx="6">
                  <c:v>Russian Fed.</c:v>
                </c:pt>
                <c:pt idx="7">
                  <c:v>Philippines</c:v>
                </c:pt>
                <c:pt idx="8">
                  <c:v>Turkey</c:v>
                </c:pt>
                <c:pt idx="9">
                  <c:v>Indonesia</c:v>
                </c:pt>
              </c:strCache>
            </c:strRef>
          </c:cat>
          <c:val>
            <c:numRef>
              <c:f>Sheet1!$B$2:$B$11</c:f>
              <c:numCache>
                <c:formatCode>General</c:formatCode>
                <c:ptCount val="10"/>
                <c:pt idx="0">
                  <c:v>60</c:v>
                </c:pt>
                <c:pt idx="1">
                  <c:v>53</c:v>
                </c:pt>
                <c:pt idx="2">
                  <c:v>36</c:v>
                </c:pt>
                <c:pt idx="3">
                  <c:v>31</c:v>
                </c:pt>
                <c:pt idx="4">
                  <c:v>30</c:v>
                </c:pt>
                <c:pt idx="5">
                  <c:v>28</c:v>
                </c:pt>
                <c:pt idx="6">
                  <c:v>28</c:v>
                </c:pt>
                <c:pt idx="7">
                  <c:v>20</c:v>
                </c:pt>
                <c:pt idx="8">
                  <c:v>15</c:v>
                </c:pt>
                <c:pt idx="9">
                  <c:v>14</c:v>
                </c:pt>
              </c:numCache>
            </c:numRef>
          </c:val>
          <c:extLst>
            <c:ext xmlns:c16="http://schemas.microsoft.com/office/drawing/2014/chart" uri="{C3380CC4-5D6E-409C-BE32-E72D297353CC}">
              <c16:uniqueId val="{00000000-79A5-441C-A4DF-B72AB435ECC5}"/>
            </c:ext>
          </c:extLst>
        </c:ser>
        <c:dLbls>
          <c:dLblPos val="outEnd"/>
          <c:showLegendKey val="0"/>
          <c:showVal val="1"/>
          <c:showCatName val="0"/>
          <c:showSerName val="0"/>
          <c:showPercent val="0"/>
          <c:showBubbleSize val="0"/>
        </c:dLbls>
        <c:gapWidth val="219"/>
        <c:overlap val="-27"/>
        <c:axId val="406266472"/>
        <c:axId val="406265296"/>
      </c:barChart>
      <c:catAx>
        <c:axId val="406266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de-DE" sz="1000" b="0" i="0" u="none" strike="noStrike" kern="1200" baseline="0" noProof="0">
                <a:solidFill>
                  <a:schemeClr val="tx1">
                    <a:lumMod val="65000"/>
                    <a:lumOff val="35000"/>
                  </a:schemeClr>
                </a:solidFill>
                <a:latin typeface="+mn-lt"/>
                <a:ea typeface="+mn-ea"/>
                <a:cs typeface="+mn-cs"/>
              </a:defRPr>
            </a:pPr>
            <a:endParaRPr lang="de-DE"/>
          </a:p>
        </c:txPr>
        <c:crossAx val="406265296"/>
        <c:crosses val="autoZero"/>
        <c:auto val="1"/>
        <c:lblAlgn val="ctr"/>
        <c:lblOffset val="100"/>
        <c:noMultiLvlLbl val="0"/>
      </c:catAx>
      <c:valAx>
        <c:axId val="406265296"/>
        <c:scaling>
          <c:orientation val="minMax"/>
        </c:scaling>
        <c:delete val="1"/>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de-DE" sz="1050" dirty="0"/>
                  <a:t>Count </a:t>
                </a:r>
                <a:r>
                  <a:rPr lang="de-DE" sz="1050" dirty="0" err="1"/>
                  <a:t>of</a:t>
                </a:r>
                <a:r>
                  <a:rPr lang="de-DE" sz="1050" dirty="0"/>
                  <a:t> Customers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crossAx val="406266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33552704789535"/>
          <c:y val="3.3354853620661006E-2"/>
          <c:w val="0.86093665299418265"/>
          <c:h val="0.65412855251873314"/>
        </c:manualLayout>
      </c:layout>
      <c:barChart>
        <c:barDir val="col"/>
        <c:grouping val="clustered"/>
        <c:varyColors val="0"/>
        <c:ser>
          <c:idx val="0"/>
          <c:order val="0"/>
          <c:tx>
            <c:strRef>
              <c:f>Sheet1!$B$1</c:f>
              <c:strCache>
                <c:ptCount val="1"/>
                <c:pt idx="0">
                  <c:v>Customer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Aurora  (U.S.)</c:v>
                </c:pt>
                <c:pt idx="1">
                  <c:v>Atlixco  (MX)</c:v>
                </c:pt>
                <c:pt idx="2">
                  <c:v>Xintai  (CN)</c:v>
                </c:pt>
                <c:pt idx="3">
                  <c:v>Adoni  (IN)</c:v>
                </c:pt>
                <c:pt idx="4">
                  <c:v>Dhule (Dhulia)  (IN)</c:v>
                </c:pt>
                <c:pt idx="5">
                  <c:v>Kurashiki  (JP)</c:v>
                </c:pt>
                <c:pt idx="6">
                  <c:v>Pingxiang  (CN)</c:v>
                </c:pt>
                <c:pt idx="7">
                  <c:v>Sivas  (TR)</c:v>
                </c:pt>
                <c:pt idx="8">
                  <c:v>Celaya  (MX)</c:v>
                </c:pt>
                <c:pt idx="9">
                  <c:v>So Leopoldo  (BR)</c:v>
                </c:pt>
              </c:strCache>
            </c:strRef>
          </c:cat>
          <c:val>
            <c:numRef>
              <c:f>Sheet1!$B$2:$B$11</c:f>
              <c:numCache>
                <c:formatCode>General</c:formatCode>
                <c:ptCount val="10"/>
                <c:pt idx="0">
                  <c:v>2</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79A5-441C-A4DF-B72AB435ECC5}"/>
            </c:ext>
          </c:extLst>
        </c:ser>
        <c:dLbls>
          <c:dLblPos val="outEnd"/>
          <c:showLegendKey val="0"/>
          <c:showVal val="1"/>
          <c:showCatName val="0"/>
          <c:showSerName val="0"/>
          <c:showPercent val="0"/>
          <c:showBubbleSize val="0"/>
        </c:dLbls>
        <c:gapWidth val="219"/>
        <c:overlap val="-27"/>
        <c:axId val="406266472"/>
        <c:axId val="406265296"/>
      </c:barChart>
      <c:catAx>
        <c:axId val="406266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de-DE" sz="1000" b="0" i="0" u="none" strike="noStrike" kern="1200" baseline="0" noProof="0">
                <a:solidFill>
                  <a:schemeClr val="tx1">
                    <a:lumMod val="65000"/>
                    <a:lumOff val="35000"/>
                  </a:schemeClr>
                </a:solidFill>
                <a:latin typeface="+mn-lt"/>
                <a:ea typeface="+mn-ea"/>
                <a:cs typeface="+mn-cs"/>
              </a:defRPr>
            </a:pPr>
            <a:endParaRPr lang="de-DE"/>
          </a:p>
        </c:txPr>
        <c:crossAx val="406265296"/>
        <c:crosses val="autoZero"/>
        <c:auto val="1"/>
        <c:lblAlgn val="ctr"/>
        <c:lblOffset val="100"/>
        <c:noMultiLvlLbl val="0"/>
      </c:catAx>
      <c:valAx>
        <c:axId val="406265296"/>
        <c:scaling>
          <c:orientation val="minMax"/>
        </c:scaling>
        <c:delete val="1"/>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de-DE" sz="1050" dirty="0"/>
                  <a:t>Count </a:t>
                </a:r>
                <a:r>
                  <a:rPr lang="de-DE" sz="1050" dirty="0" err="1"/>
                  <a:t>of</a:t>
                </a:r>
                <a:r>
                  <a:rPr lang="de-DE" sz="1050" dirty="0"/>
                  <a:t> Customers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crossAx val="406266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15376439358218E-2"/>
          <c:y val="9.5790051105432733E-2"/>
          <c:w val="0.69429764666025751"/>
          <c:h val="0.5596010165537163"/>
        </c:manualLayout>
      </c:layout>
      <c:barChart>
        <c:barDir val="col"/>
        <c:grouping val="clustered"/>
        <c:varyColors val="0"/>
        <c:ser>
          <c:idx val="0"/>
          <c:order val="0"/>
          <c:tx>
            <c:strRef>
              <c:f>Sheet1!$B$1</c:f>
              <c:strCache>
                <c:ptCount val="1"/>
                <c:pt idx="0">
                  <c:v> Min.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Sheet1!$B$2:$B$6</c:f>
              <c:numCache>
                <c:formatCode>General</c:formatCode>
                <c:ptCount val="5"/>
                <c:pt idx="0">
                  <c:v>3</c:v>
                </c:pt>
                <c:pt idx="1">
                  <c:v>3</c:v>
                </c:pt>
                <c:pt idx="2">
                  <c:v>3</c:v>
                </c:pt>
                <c:pt idx="3">
                  <c:v>3</c:v>
                </c:pt>
                <c:pt idx="4">
                  <c:v>3</c:v>
                </c:pt>
              </c:numCache>
            </c:numRef>
          </c:val>
          <c:extLst>
            <c:ext xmlns:c16="http://schemas.microsoft.com/office/drawing/2014/chart" uri="{C3380CC4-5D6E-409C-BE32-E72D297353CC}">
              <c16:uniqueId val="{00000000-2FEE-4E6D-944F-312C1D7B115A}"/>
            </c:ext>
          </c:extLst>
        </c:ser>
        <c:ser>
          <c:idx val="1"/>
          <c:order val="1"/>
          <c:tx>
            <c:strRef>
              <c:f>Sheet1!$C$1</c:f>
              <c:strCache>
                <c:ptCount val="1"/>
                <c:pt idx="0">
                  <c:v> Avg.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Sheet1!$C$2:$C$6</c:f>
              <c:numCache>
                <c:formatCode>#,##0</c:formatCode>
                <c:ptCount val="5"/>
                <c:pt idx="0">
                  <c:v>5</c:v>
                </c:pt>
                <c:pt idx="1">
                  <c:v>5</c:v>
                </c:pt>
                <c:pt idx="2">
                  <c:v>5</c:v>
                </c:pt>
                <c:pt idx="3">
                  <c:v>5</c:v>
                </c:pt>
                <c:pt idx="4">
                  <c:v>5</c:v>
                </c:pt>
              </c:numCache>
            </c:numRef>
          </c:val>
          <c:extLst>
            <c:ext xmlns:c16="http://schemas.microsoft.com/office/drawing/2014/chart" uri="{C3380CC4-5D6E-409C-BE32-E72D297353CC}">
              <c16:uniqueId val="{00000001-2FEE-4E6D-944F-312C1D7B115A}"/>
            </c:ext>
          </c:extLst>
        </c:ser>
        <c:ser>
          <c:idx val="2"/>
          <c:order val="2"/>
          <c:tx>
            <c:strRef>
              <c:f>Sheet1!$D$1</c:f>
              <c:strCache>
                <c:ptCount val="1"/>
                <c:pt idx="0">
                  <c:v> Max.</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Sheet1!$D$2:$D$6</c:f>
              <c:numCache>
                <c:formatCode>General</c:formatCode>
                <c:ptCount val="5"/>
                <c:pt idx="0">
                  <c:v>7</c:v>
                </c:pt>
                <c:pt idx="1">
                  <c:v>7</c:v>
                </c:pt>
                <c:pt idx="2">
                  <c:v>7</c:v>
                </c:pt>
                <c:pt idx="3">
                  <c:v>7</c:v>
                </c:pt>
                <c:pt idx="4">
                  <c:v>7</c:v>
                </c:pt>
              </c:numCache>
            </c:numRef>
          </c:val>
          <c:extLst>
            <c:ext xmlns:c16="http://schemas.microsoft.com/office/drawing/2014/chart" uri="{C3380CC4-5D6E-409C-BE32-E72D297353CC}">
              <c16:uniqueId val="{00000002-2FEE-4E6D-944F-312C1D7B115A}"/>
            </c:ext>
          </c:extLst>
        </c:ser>
        <c:dLbls>
          <c:dLblPos val="outEnd"/>
          <c:showLegendKey val="0"/>
          <c:showVal val="1"/>
          <c:showCatName val="0"/>
          <c:showSerName val="0"/>
          <c:showPercent val="0"/>
          <c:showBubbleSize val="0"/>
        </c:dLbls>
        <c:gapWidth val="219"/>
        <c:overlap val="-27"/>
        <c:axId val="406266472"/>
        <c:axId val="406265296"/>
      </c:barChart>
      <c:catAx>
        <c:axId val="406266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sz="1000" dirty="0"/>
                  <a:t>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de-DE" sz="900" b="0" i="0" u="none" strike="noStrike" kern="1200" baseline="0" noProof="0">
                <a:solidFill>
                  <a:schemeClr val="tx1">
                    <a:lumMod val="65000"/>
                    <a:lumOff val="35000"/>
                  </a:schemeClr>
                </a:solidFill>
                <a:latin typeface="+mn-lt"/>
                <a:ea typeface="+mn-ea"/>
                <a:cs typeface="+mn-cs"/>
              </a:defRPr>
            </a:pPr>
            <a:endParaRPr lang="de-DE"/>
          </a:p>
        </c:txPr>
        <c:crossAx val="406265296"/>
        <c:crosses val="autoZero"/>
        <c:auto val="1"/>
        <c:lblAlgn val="ctr"/>
        <c:lblOffset val="100"/>
        <c:noMultiLvlLbl val="0"/>
      </c:catAx>
      <c:valAx>
        <c:axId val="406265296"/>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de-DE" sz="900" dirty="0"/>
                  <a:t> Days</a:t>
                </a:r>
              </a:p>
            </c:rich>
          </c:tx>
          <c:layout>
            <c:manualLayout>
              <c:xMode val="edge"/>
              <c:yMode val="edge"/>
              <c:x val="1.8731785132740587E-2"/>
              <c:y val="0.27321236988748565"/>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crossAx val="406266472"/>
        <c:crosses val="autoZero"/>
        <c:crossBetween val="between"/>
      </c:valAx>
      <c:spPr>
        <a:noFill/>
        <a:ln>
          <a:noFill/>
        </a:ln>
        <a:effectLst/>
      </c:spPr>
    </c:plotArea>
    <c:legend>
      <c:legendPos val="r"/>
      <c:layout>
        <c:manualLayout>
          <c:xMode val="edge"/>
          <c:yMode val="edge"/>
          <c:x val="0.80901833239651044"/>
          <c:y val="0.2361839774227997"/>
          <c:w val="6.7408414992926449E-2"/>
          <c:h val="0.31365410202852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15376439358218E-2"/>
          <c:y val="9.5790051105432733E-2"/>
          <c:w val="0.69429764666025751"/>
          <c:h val="0.5596010165537163"/>
        </c:manualLayout>
      </c:layout>
      <c:barChart>
        <c:barDir val="col"/>
        <c:grouping val="clustered"/>
        <c:varyColors val="0"/>
        <c:ser>
          <c:idx val="0"/>
          <c:order val="0"/>
          <c:tx>
            <c:strRef>
              <c:f>Sheet1!$B$1</c:f>
              <c:strCache>
                <c:ptCount val="1"/>
                <c:pt idx="0">
                  <c:v> Min.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Sheet1!$B$2:$B$6</c:f>
              <c:numCache>
                <c:formatCode>General</c:formatCode>
                <c:ptCount val="5"/>
                <c:pt idx="0">
                  <c:v>0.99</c:v>
                </c:pt>
                <c:pt idx="1">
                  <c:v>0.99</c:v>
                </c:pt>
                <c:pt idx="2">
                  <c:v>0.99</c:v>
                </c:pt>
                <c:pt idx="3">
                  <c:v>0.99</c:v>
                </c:pt>
                <c:pt idx="4">
                  <c:v>0.99</c:v>
                </c:pt>
              </c:numCache>
            </c:numRef>
          </c:val>
          <c:extLst>
            <c:ext xmlns:c16="http://schemas.microsoft.com/office/drawing/2014/chart" uri="{C3380CC4-5D6E-409C-BE32-E72D297353CC}">
              <c16:uniqueId val="{00000000-0708-4003-81D5-10BDA5E558B4}"/>
            </c:ext>
          </c:extLst>
        </c:ser>
        <c:ser>
          <c:idx val="1"/>
          <c:order val="1"/>
          <c:tx>
            <c:strRef>
              <c:f>Sheet1!$C$1</c:f>
              <c:strCache>
                <c:ptCount val="1"/>
                <c:pt idx="0">
                  <c:v> Avg.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Sheet1!$C$2:$C$6</c:f>
              <c:numCache>
                <c:formatCode>#,##0.00</c:formatCode>
                <c:ptCount val="5"/>
                <c:pt idx="0">
                  <c:v>3.05</c:v>
                </c:pt>
                <c:pt idx="1">
                  <c:v>2.93</c:v>
                </c:pt>
                <c:pt idx="2">
                  <c:v>2.97</c:v>
                </c:pt>
                <c:pt idx="3">
                  <c:v>3.03</c:v>
                </c:pt>
                <c:pt idx="4">
                  <c:v>2.88</c:v>
                </c:pt>
              </c:numCache>
            </c:numRef>
          </c:val>
          <c:extLst>
            <c:ext xmlns:c16="http://schemas.microsoft.com/office/drawing/2014/chart" uri="{C3380CC4-5D6E-409C-BE32-E72D297353CC}">
              <c16:uniqueId val="{00000001-0708-4003-81D5-10BDA5E558B4}"/>
            </c:ext>
          </c:extLst>
        </c:ser>
        <c:ser>
          <c:idx val="2"/>
          <c:order val="2"/>
          <c:tx>
            <c:strRef>
              <c:f>Sheet1!$D$1</c:f>
              <c:strCache>
                <c:ptCount val="1"/>
                <c:pt idx="0">
                  <c:v> Max.</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c:v>
                </c:pt>
                <c:pt idx="1">
                  <c:v>R</c:v>
                </c:pt>
                <c:pt idx="2">
                  <c:v>NC-17</c:v>
                </c:pt>
                <c:pt idx="3">
                  <c:v>PG-13</c:v>
                </c:pt>
                <c:pt idx="4">
                  <c:v>G</c:v>
                </c:pt>
              </c:strCache>
            </c:strRef>
          </c:cat>
          <c:val>
            <c:numRef>
              <c:f>Sheet1!$D$2:$D$6</c:f>
              <c:numCache>
                <c:formatCode>General</c:formatCode>
                <c:ptCount val="5"/>
                <c:pt idx="0">
                  <c:v>4.99</c:v>
                </c:pt>
                <c:pt idx="1">
                  <c:v>4.99</c:v>
                </c:pt>
                <c:pt idx="2">
                  <c:v>4.99</c:v>
                </c:pt>
                <c:pt idx="3">
                  <c:v>4.99</c:v>
                </c:pt>
                <c:pt idx="4">
                  <c:v>4.99</c:v>
                </c:pt>
              </c:numCache>
            </c:numRef>
          </c:val>
          <c:extLst>
            <c:ext xmlns:c16="http://schemas.microsoft.com/office/drawing/2014/chart" uri="{C3380CC4-5D6E-409C-BE32-E72D297353CC}">
              <c16:uniqueId val="{00000002-0708-4003-81D5-10BDA5E558B4}"/>
            </c:ext>
          </c:extLst>
        </c:ser>
        <c:dLbls>
          <c:dLblPos val="outEnd"/>
          <c:showLegendKey val="0"/>
          <c:showVal val="1"/>
          <c:showCatName val="0"/>
          <c:showSerName val="0"/>
          <c:showPercent val="0"/>
          <c:showBubbleSize val="0"/>
        </c:dLbls>
        <c:gapWidth val="219"/>
        <c:overlap val="-27"/>
        <c:axId val="406266472"/>
        <c:axId val="406265296"/>
      </c:barChart>
      <c:catAx>
        <c:axId val="406266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sz="1000" dirty="0"/>
                  <a:t>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de-DE" sz="900" b="0" i="0" u="none" strike="noStrike" kern="1200" baseline="0" noProof="0">
                <a:solidFill>
                  <a:schemeClr val="tx1">
                    <a:lumMod val="65000"/>
                    <a:lumOff val="35000"/>
                  </a:schemeClr>
                </a:solidFill>
                <a:latin typeface="+mn-lt"/>
                <a:ea typeface="+mn-ea"/>
                <a:cs typeface="+mn-cs"/>
              </a:defRPr>
            </a:pPr>
            <a:endParaRPr lang="de-DE"/>
          </a:p>
        </c:txPr>
        <c:crossAx val="406265296"/>
        <c:crosses val="autoZero"/>
        <c:auto val="1"/>
        <c:lblAlgn val="ctr"/>
        <c:lblOffset val="100"/>
        <c:noMultiLvlLbl val="0"/>
      </c:catAx>
      <c:valAx>
        <c:axId val="406265296"/>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de-DE" sz="900" dirty="0"/>
                  <a:t>USD</a:t>
                </a:r>
              </a:p>
            </c:rich>
          </c:tx>
          <c:layout>
            <c:manualLayout>
              <c:xMode val="edge"/>
              <c:yMode val="edge"/>
              <c:x val="1.8731785132740587E-2"/>
              <c:y val="0.27321236988748565"/>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crossAx val="406266472"/>
        <c:crosses val="autoZero"/>
        <c:crossBetween val="between"/>
      </c:valAx>
      <c:spPr>
        <a:noFill/>
        <a:ln>
          <a:noFill/>
        </a:ln>
        <a:effectLst/>
      </c:spPr>
    </c:plotArea>
    <c:legend>
      <c:legendPos val="r"/>
      <c:layout>
        <c:manualLayout>
          <c:xMode val="edge"/>
          <c:yMode val="edge"/>
          <c:x val="0.80901833239651044"/>
          <c:y val="0.2361839774227997"/>
          <c:w val="6.7408414992926449E-2"/>
          <c:h val="0.31365410202852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de-DE" dirty="0"/>
          </a:p>
        </p:txBody>
      </p:sp>
      <p:sp>
        <p:nvSpPr>
          <p:cNvPr id="3" name="Datumsplatzhalt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A12F8417-4402-407B-83CC-73D0725CE951}" type="datetime1">
              <a:rPr lang="de-DE" smtClean="0"/>
              <a:t>12.12.2022</a:t>
            </a:fld>
            <a:endParaRPr lang="de-DE" dirty="0"/>
          </a:p>
        </p:txBody>
      </p:sp>
      <p:sp>
        <p:nvSpPr>
          <p:cNvPr id="4" name="Fußzeilenplatzhalt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de-DE" dirty="0"/>
          </a:p>
        </p:txBody>
      </p:sp>
      <p:sp>
        <p:nvSpPr>
          <p:cNvPr id="5" name="Foliennummernplatzhalt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D9F912AB-2776-42F2-A957-313FC7EFEDB9}" type="slidenum">
              <a:rPr lang="de-DE" smtClean="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pPr rtl="0"/>
            <a:endParaRPr lang="de-DE" noProof="0" dirty="0"/>
          </a:p>
        </p:txBody>
      </p:sp>
      <p:sp>
        <p:nvSpPr>
          <p:cNvPr id="3" name="Datumsplatzhalt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pPr rtl="0"/>
            <a:fld id="{82B48193-12E2-485F-8A4F-C73B6869A7A3}" type="datetime1">
              <a:rPr lang="de-DE" noProof="0" smtClean="0"/>
              <a:t>12.12.2022</a:t>
            </a:fld>
            <a:endParaRPr lang="de-DE" noProof="0" dirty="0"/>
          </a:p>
        </p:txBody>
      </p:sp>
      <p:sp>
        <p:nvSpPr>
          <p:cNvPr id="4" name="Folienbildplatzhalt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pPr rtl="0"/>
            <a:endParaRPr lang="de-DE" noProof="0" dirty="0"/>
          </a:p>
        </p:txBody>
      </p:sp>
      <p:sp>
        <p:nvSpPr>
          <p:cNvPr id="5" name="Notizenplatzhalt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pPr rtl="0"/>
            <a:endParaRPr lang="de-DE" noProof="0" dirty="0"/>
          </a:p>
        </p:txBody>
      </p:sp>
      <p:sp>
        <p:nvSpPr>
          <p:cNvPr id="7" name="Foliennummernplatzhalt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pPr rtl="0"/>
            <a:fld id="{F93199CD-3E1B-4AE6-990F-76F925F5EA9F}" type="slidenum">
              <a:rPr lang="de-DE" noProof="0" smtClean="0"/>
              <a:t>‹Nr.›</a:t>
            </a:fld>
            <a:endParaRPr lang="de-DE"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93199CD-3E1B-4AE6-990F-76F925F5EA9F}" type="slidenum">
              <a:rPr lang="de-DE" smtClean="0"/>
              <a:t>1</a:t>
            </a:fld>
            <a:endParaRPr lang="de-DE"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10</a:t>
            </a:fld>
            <a:endParaRPr lang="de-DE" dirty="0"/>
          </a:p>
        </p:txBody>
      </p:sp>
    </p:spTree>
    <p:extLst>
      <p:ext uri="{BB962C8B-B14F-4D97-AF65-F5344CB8AC3E}">
        <p14:creationId xmlns:p14="http://schemas.microsoft.com/office/powerpoint/2010/main" val="230785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F93199CD-3E1B-4AE6-990F-76F925F5EA9F}" type="slidenum">
              <a:rPr lang="de-DE" smtClean="0"/>
              <a:t>11</a:t>
            </a:fld>
            <a:endParaRPr lang="de-DE" dirty="0"/>
          </a:p>
        </p:txBody>
      </p:sp>
    </p:spTree>
    <p:extLst>
      <p:ext uri="{BB962C8B-B14F-4D97-AF65-F5344CB8AC3E}">
        <p14:creationId xmlns:p14="http://schemas.microsoft.com/office/powerpoint/2010/main" val="271342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2</a:t>
            </a:fld>
            <a:endParaRPr lang="de-DE" dirty="0"/>
          </a:p>
        </p:txBody>
      </p:sp>
    </p:spTree>
    <p:extLst>
      <p:ext uri="{BB962C8B-B14F-4D97-AF65-F5344CB8AC3E}">
        <p14:creationId xmlns:p14="http://schemas.microsoft.com/office/powerpoint/2010/main" val="24393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3</a:t>
            </a:fld>
            <a:endParaRPr lang="de-DE" dirty="0"/>
          </a:p>
        </p:txBody>
      </p:sp>
    </p:spTree>
    <p:extLst>
      <p:ext uri="{BB962C8B-B14F-4D97-AF65-F5344CB8AC3E}">
        <p14:creationId xmlns:p14="http://schemas.microsoft.com/office/powerpoint/2010/main" val="194340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4</a:t>
            </a:fld>
            <a:endParaRPr lang="de-DE" dirty="0"/>
          </a:p>
        </p:txBody>
      </p:sp>
    </p:spTree>
    <p:extLst>
      <p:ext uri="{BB962C8B-B14F-4D97-AF65-F5344CB8AC3E}">
        <p14:creationId xmlns:p14="http://schemas.microsoft.com/office/powerpoint/2010/main" val="47240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5</a:t>
            </a:fld>
            <a:endParaRPr lang="de-DE" dirty="0"/>
          </a:p>
        </p:txBody>
      </p:sp>
    </p:spTree>
    <p:extLst>
      <p:ext uri="{BB962C8B-B14F-4D97-AF65-F5344CB8AC3E}">
        <p14:creationId xmlns:p14="http://schemas.microsoft.com/office/powerpoint/2010/main" val="178614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6</a:t>
            </a:fld>
            <a:endParaRPr lang="de-DE" dirty="0"/>
          </a:p>
        </p:txBody>
      </p:sp>
    </p:spTree>
    <p:extLst>
      <p:ext uri="{BB962C8B-B14F-4D97-AF65-F5344CB8AC3E}">
        <p14:creationId xmlns:p14="http://schemas.microsoft.com/office/powerpoint/2010/main" val="22632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7</a:t>
            </a:fld>
            <a:endParaRPr lang="de-DE" dirty="0"/>
          </a:p>
        </p:txBody>
      </p:sp>
    </p:spTree>
    <p:extLst>
      <p:ext uri="{BB962C8B-B14F-4D97-AF65-F5344CB8AC3E}">
        <p14:creationId xmlns:p14="http://schemas.microsoft.com/office/powerpoint/2010/main" val="25268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8</a:t>
            </a:fld>
            <a:endParaRPr lang="de-DE" dirty="0"/>
          </a:p>
        </p:txBody>
      </p:sp>
    </p:spTree>
    <p:extLst>
      <p:ext uri="{BB962C8B-B14F-4D97-AF65-F5344CB8AC3E}">
        <p14:creationId xmlns:p14="http://schemas.microsoft.com/office/powerpoint/2010/main" val="26559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F93199CD-3E1B-4AE6-990F-76F925F5EA9F}" type="slidenum">
              <a:rPr lang="de-DE" smtClean="0"/>
              <a:t>9</a:t>
            </a:fld>
            <a:endParaRPr lang="de-DE" dirty="0"/>
          </a:p>
        </p:txBody>
      </p:sp>
    </p:spTree>
    <p:extLst>
      <p:ext uri="{BB962C8B-B14F-4D97-AF65-F5344CB8AC3E}">
        <p14:creationId xmlns:p14="http://schemas.microsoft.com/office/powerpoint/2010/main" val="1436204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
        <p:nvSpPr>
          <p:cNvPr id="7" name="Datumsplatzhalter 6"/>
          <p:cNvSpPr>
            <a:spLocks noGrp="1"/>
          </p:cNvSpPr>
          <p:nvPr>
            <p:ph type="dt" sz="half" idx="10"/>
          </p:nvPr>
        </p:nvSpPr>
        <p:spPr/>
        <p:txBody>
          <a:bodyPr rtlCol="0"/>
          <a:lstStyle>
            <a:lvl1pPr>
              <a:defRPr sz="1100"/>
            </a:lvl1pPr>
          </a:lstStyle>
          <a:p>
            <a:pPr rtl="0"/>
            <a:fld id="{53DD84FC-65E8-41D0-A76B-E8203E7EDD67}" type="datetime1">
              <a:rPr lang="de-DE" noProof="0" smtClean="0"/>
              <a:t>12.12.2022</a:t>
            </a:fld>
            <a:endParaRPr lang="de-DE" noProof="0" dirty="0"/>
          </a:p>
        </p:txBody>
      </p:sp>
      <p:sp>
        <p:nvSpPr>
          <p:cNvPr id="8" name="Fußzeilenplatzhalter 7"/>
          <p:cNvSpPr>
            <a:spLocks noGrp="1"/>
          </p:cNvSpPr>
          <p:nvPr>
            <p:ph type="ftr" sz="quarter" idx="11"/>
          </p:nvPr>
        </p:nvSpPr>
        <p:spPr/>
        <p:txBody>
          <a:bodyPr rtlCol="0"/>
          <a:lstStyle>
            <a:lvl1pPr>
              <a:defRPr sz="1100"/>
            </a:lvl1pPr>
          </a:lstStyle>
          <a:p>
            <a:pPr rtl="0"/>
            <a:r>
              <a:rPr lang="de-DE" noProof="0" dirty="0"/>
              <a:t>Fußzeile hinzufügen</a:t>
            </a:r>
          </a:p>
        </p:txBody>
      </p:sp>
      <p:sp>
        <p:nvSpPr>
          <p:cNvPr id="9" name="Foliennummernplatzhalter 8"/>
          <p:cNvSpPr>
            <a:spLocks noGrp="1"/>
          </p:cNvSpPr>
          <p:nvPr>
            <p:ph type="sldNum" sz="quarter" idx="12"/>
          </p:nvPr>
        </p:nvSpPr>
        <p:spPr/>
        <p:txBody>
          <a:bodyPr rtlCol="0"/>
          <a:lstStyle>
            <a:lvl1pPr>
              <a:defRPr sz="1100"/>
            </a:lvl1pPr>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11"/>
          </p:nvPr>
        </p:nvSpPr>
        <p:spPr/>
        <p:txBody>
          <a:bodyPr rtlCol="0"/>
          <a:lstStyle/>
          <a:p>
            <a:pPr rtl="0"/>
            <a:r>
              <a:rPr lang="de-DE" noProof="0" dirty="0"/>
              <a:t>Fußzeile hinzufügen</a:t>
            </a:r>
          </a:p>
        </p:txBody>
      </p:sp>
      <p:sp>
        <p:nvSpPr>
          <p:cNvPr id="4" name="Datumsplatzhalter 3"/>
          <p:cNvSpPr>
            <a:spLocks noGrp="1"/>
          </p:cNvSpPr>
          <p:nvPr>
            <p:ph type="dt" sz="half" idx="10"/>
          </p:nvPr>
        </p:nvSpPr>
        <p:spPr/>
        <p:txBody>
          <a:bodyPr rtlCol="0"/>
          <a:lstStyle/>
          <a:p>
            <a:pPr rtl="0"/>
            <a:fld id="{C5CBBE62-39DC-4C81-B395-2F6400F70029}" type="datetime1">
              <a:rPr lang="de-DE" noProof="0" smtClean="0"/>
              <a:t>12.12.2022</a:t>
            </a:fld>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11"/>
          </p:nvPr>
        </p:nvSpPr>
        <p:spPr/>
        <p:txBody>
          <a:bodyPr rtlCol="0"/>
          <a:lstStyle/>
          <a:p>
            <a:pPr rtl="0"/>
            <a:r>
              <a:rPr lang="de-DE" noProof="0" dirty="0"/>
              <a:t>Fußzeile hinzufügen</a:t>
            </a:r>
          </a:p>
        </p:txBody>
      </p:sp>
      <p:sp>
        <p:nvSpPr>
          <p:cNvPr id="4" name="Datumsplatzhalter 3"/>
          <p:cNvSpPr>
            <a:spLocks noGrp="1"/>
          </p:cNvSpPr>
          <p:nvPr>
            <p:ph type="dt" sz="half" idx="10"/>
          </p:nvPr>
        </p:nvSpPr>
        <p:spPr/>
        <p:txBody>
          <a:bodyPr rtlCol="0"/>
          <a:lstStyle/>
          <a:p>
            <a:pPr rtl="0"/>
            <a:fld id="{29DE4658-5770-4714-B817-A915900CC99B}" type="datetime1">
              <a:rPr lang="de-DE" noProof="0" smtClean="0"/>
              <a:t>12.12.2022</a:t>
            </a:fld>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1pPr>
              <a:defRPr/>
            </a:lvl1pPr>
            <a:lvl5pPr>
              <a:defRPr/>
            </a:lvl5pPr>
            <a:lvl6pPr>
              <a:defRPr/>
            </a:lvl6p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11"/>
          </p:nvPr>
        </p:nvSpPr>
        <p:spPr/>
        <p:txBody>
          <a:bodyPr rtlCol="0"/>
          <a:lstStyle/>
          <a:p>
            <a:pPr rtl="0"/>
            <a:r>
              <a:rPr lang="de-DE" noProof="0" dirty="0"/>
              <a:t>Fußzeile hinzufügen</a:t>
            </a:r>
          </a:p>
        </p:txBody>
      </p:sp>
      <p:sp>
        <p:nvSpPr>
          <p:cNvPr id="4" name="Datumsplatzhalter 3"/>
          <p:cNvSpPr>
            <a:spLocks noGrp="1"/>
          </p:cNvSpPr>
          <p:nvPr>
            <p:ph type="dt" sz="half" idx="10"/>
          </p:nvPr>
        </p:nvSpPr>
        <p:spPr/>
        <p:txBody>
          <a:bodyPr rtlCol="0"/>
          <a:lstStyle/>
          <a:p>
            <a:pPr rtl="0"/>
            <a:fld id="{CA53C15F-FABB-4749-A771-302E3E159FA0}" type="datetime1">
              <a:rPr lang="de-DE" noProof="0" smtClean="0"/>
              <a:t>12.12.2022</a:t>
            </a:fld>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dirty="0"/>
              <a:t>Textmasterformat durch Klicken bearbeiten</a:t>
            </a:r>
          </a:p>
        </p:txBody>
      </p:sp>
      <p:sp>
        <p:nvSpPr>
          <p:cNvPr id="5" name="Fußzeilenplatzhalter 4"/>
          <p:cNvSpPr>
            <a:spLocks noGrp="1"/>
          </p:cNvSpPr>
          <p:nvPr>
            <p:ph type="ftr" sz="quarter" idx="11"/>
          </p:nvPr>
        </p:nvSpPr>
        <p:spPr/>
        <p:txBody>
          <a:bodyPr rtlCol="0"/>
          <a:lstStyle/>
          <a:p>
            <a:pPr rtl="0"/>
            <a:r>
              <a:rPr lang="de-DE" noProof="0" dirty="0"/>
              <a:t>Fußzeile hinzufügen</a:t>
            </a:r>
          </a:p>
        </p:txBody>
      </p:sp>
      <p:sp>
        <p:nvSpPr>
          <p:cNvPr id="4" name="Datumsplatzhalter 3"/>
          <p:cNvSpPr>
            <a:spLocks noGrp="1"/>
          </p:cNvSpPr>
          <p:nvPr>
            <p:ph type="dt" sz="half" idx="10"/>
          </p:nvPr>
        </p:nvSpPr>
        <p:spPr/>
        <p:txBody>
          <a:bodyPr rtlCol="0"/>
          <a:lstStyle/>
          <a:p>
            <a:pPr rtl="0"/>
            <a:fld id="{C741E8A2-F65B-412D-A142-39CF34E02F1A}" type="datetime1">
              <a:rPr lang="de-DE" noProof="0" smtClean="0"/>
              <a:t>12.12.2022</a:t>
            </a:fld>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22412" y="381000"/>
            <a:ext cx="9144002" cy="1371600"/>
          </a:xfrm>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11"/>
          </p:nvPr>
        </p:nvSpPr>
        <p:spPr/>
        <p:txBody>
          <a:bodyPr rtlCol="0"/>
          <a:lstStyle/>
          <a:p>
            <a:pPr rtl="0"/>
            <a:r>
              <a:rPr lang="de-DE" noProof="0" dirty="0"/>
              <a:t>Fußzeile hinzufügen</a:t>
            </a:r>
          </a:p>
        </p:txBody>
      </p:sp>
      <p:sp>
        <p:nvSpPr>
          <p:cNvPr id="5" name="Datumsplatzhalter 4"/>
          <p:cNvSpPr>
            <a:spLocks noGrp="1"/>
          </p:cNvSpPr>
          <p:nvPr>
            <p:ph type="dt" sz="half" idx="10"/>
          </p:nvPr>
        </p:nvSpPr>
        <p:spPr/>
        <p:txBody>
          <a:bodyPr rtlCol="0"/>
          <a:lstStyle/>
          <a:p>
            <a:pPr rtl="0"/>
            <a:fld id="{1062D73A-C812-401D-A059-8E666F726027}" type="datetime1">
              <a:rPr lang="de-DE" noProof="0" smtClean="0"/>
              <a:t>12.12.2022</a:t>
            </a:fld>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22412" y="381000"/>
            <a:ext cx="9144002" cy="1371600"/>
          </a:xfrm>
        </p:spPr>
        <p:txBody>
          <a:bodyPr rtlCol="0"/>
          <a:lstStyle>
            <a:lvl1pPr>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dirty="0"/>
              <a:t>Textmasterformat durch Klicken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dirty="0"/>
              <a:t>Textmasterformat durch Klicken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8" name="Fußzeilenplatzhalter 7"/>
          <p:cNvSpPr>
            <a:spLocks noGrp="1"/>
          </p:cNvSpPr>
          <p:nvPr>
            <p:ph type="ftr" sz="quarter" idx="11"/>
          </p:nvPr>
        </p:nvSpPr>
        <p:spPr/>
        <p:txBody>
          <a:bodyPr rtlCol="0"/>
          <a:lstStyle/>
          <a:p>
            <a:pPr rtl="0"/>
            <a:r>
              <a:rPr lang="de-DE" noProof="0" dirty="0"/>
              <a:t>Fußzeile hinzufügen</a:t>
            </a:r>
          </a:p>
        </p:txBody>
      </p:sp>
      <p:sp>
        <p:nvSpPr>
          <p:cNvPr id="7" name="Datumsplatzhalter 6"/>
          <p:cNvSpPr>
            <a:spLocks noGrp="1"/>
          </p:cNvSpPr>
          <p:nvPr>
            <p:ph type="dt" sz="half" idx="10"/>
          </p:nvPr>
        </p:nvSpPr>
        <p:spPr/>
        <p:txBody>
          <a:bodyPr rtlCol="0"/>
          <a:lstStyle/>
          <a:p>
            <a:pPr rtl="0"/>
            <a:fld id="{A8C331FD-AA9A-4718-BBED-353788748D59}" type="datetime1">
              <a:rPr lang="de-DE" noProof="0" smtClean="0"/>
              <a:t>12.12.2022</a:t>
            </a:fld>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4" name="Fußzeilenplatzhalter 3"/>
          <p:cNvSpPr>
            <a:spLocks noGrp="1"/>
          </p:cNvSpPr>
          <p:nvPr>
            <p:ph type="ftr" sz="quarter" idx="11"/>
          </p:nvPr>
        </p:nvSpPr>
        <p:spPr/>
        <p:txBody>
          <a:bodyPr rtlCol="0"/>
          <a:lstStyle/>
          <a:p>
            <a:pPr rtl="0"/>
            <a:r>
              <a:rPr lang="de-DE" noProof="0" dirty="0"/>
              <a:t>Fußzeile hinzufügen</a:t>
            </a:r>
          </a:p>
        </p:txBody>
      </p:sp>
      <p:sp>
        <p:nvSpPr>
          <p:cNvPr id="3" name="Datumsplatzhalter 2"/>
          <p:cNvSpPr>
            <a:spLocks noGrp="1"/>
          </p:cNvSpPr>
          <p:nvPr>
            <p:ph type="dt" sz="half" idx="10"/>
          </p:nvPr>
        </p:nvSpPr>
        <p:spPr/>
        <p:txBody>
          <a:bodyPr rtlCol="0"/>
          <a:lstStyle/>
          <a:p>
            <a:pPr rtl="0"/>
            <a:fld id="{A120339A-59C7-47AB-8B4C-B38F4F5B5E21}" type="datetime1">
              <a:rPr lang="de-DE" noProof="0" smtClean="0"/>
              <a:t>12.12.2022</a:t>
            </a:fld>
            <a:endParaRPr lang="de-DE" noProof="0" dirty="0"/>
          </a:p>
        </p:txBody>
      </p:sp>
      <p:sp>
        <p:nvSpPr>
          <p:cNvPr id="5" name="Foliennummernplatzhalter 4"/>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noProof="0" dirty="0"/>
              <a:t>Fußzeile hinzufügen</a:t>
            </a:r>
          </a:p>
        </p:txBody>
      </p:sp>
      <p:sp>
        <p:nvSpPr>
          <p:cNvPr id="2" name="Datumsplatzhalter 1"/>
          <p:cNvSpPr>
            <a:spLocks noGrp="1"/>
          </p:cNvSpPr>
          <p:nvPr>
            <p:ph type="dt" sz="half" idx="10"/>
          </p:nvPr>
        </p:nvSpPr>
        <p:spPr/>
        <p:txBody>
          <a:bodyPr rtlCol="0"/>
          <a:lstStyle/>
          <a:p>
            <a:pPr rtl="0"/>
            <a:fld id="{925C1414-48E1-470A-8A73-DDD5CA59AB82}" type="datetime1">
              <a:rPr lang="de-DE" noProof="0" smtClean="0"/>
              <a:t>12.12.2022</a:t>
            </a:fld>
            <a:endParaRPr lang="de-DE" noProof="0" dirty="0"/>
          </a:p>
        </p:txBody>
      </p:sp>
      <p:sp>
        <p:nvSpPr>
          <p:cNvPr id="4" name="Foliennummernplatzhalter 3"/>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a:lnSpc>
                <a:spcPct val="90000"/>
              </a:lnSpc>
              <a:defRPr sz="3400" b="0" spc="-100" baseline="0">
                <a:solidFill>
                  <a:schemeClr val="tx1"/>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dirty="0"/>
              <a:t>Textmasterformat durch Klicken bearbeiten</a:t>
            </a:r>
          </a:p>
        </p:txBody>
      </p:sp>
      <p:sp>
        <p:nvSpPr>
          <p:cNvPr id="6" name="Fußzeilenplatzhalter 5"/>
          <p:cNvSpPr>
            <a:spLocks noGrp="1"/>
          </p:cNvSpPr>
          <p:nvPr>
            <p:ph type="ftr" sz="quarter" idx="11"/>
          </p:nvPr>
        </p:nvSpPr>
        <p:spPr/>
        <p:txBody>
          <a:bodyPr rtlCol="0"/>
          <a:lstStyle/>
          <a:p>
            <a:pPr rtl="0"/>
            <a:r>
              <a:rPr lang="de-DE" noProof="0" dirty="0"/>
              <a:t>Fußzeile hinzufügen</a:t>
            </a:r>
          </a:p>
        </p:txBody>
      </p:sp>
      <p:sp>
        <p:nvSpPr>
          <p:cNvPr id="5" name="Datumsplatzhalter 4"/>
          <p:cNvSpPr>
            <a:spLocks noGrp="1"/>
          </p:cNvSpPr>
          <p:nvPr>
            <p:ph type="dt" sz="half" idx="10"/>
          </p:nvPr>
        </p:nvSpPr>
        <p:spPr/>
        <p:txBody>
          <a:bodyPr rtlCol="0"/>
          <a:lstStyle/>
          <a:p>
            <a:pPr rtl="0"/>
            <a:fld id="{77CAF91C-67E1-4566-9B9D-B4CE725FC23E}" type="datetime1">
              <a:rPr lang="de-DE" noProof="0" smtClean="0"/>
              <a:t>12.12.2022</a:t>
            </a:fld>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rmAutofit/>
          </a:bodyPr>
          <a:lstStyle>
            <a:lvl1pPr algn="l">
              <a:lnSpc>
                <a:spcPct val="90000"/>
              </a:lnSpc>
              <a:defRPr sz="3400" b="0" i="0" spc="-100" baseline="0">
                <a:solidFill>
                  <a:schemeClr val="tx1"/>
                </a:solidFill>
              </a:defRPr>
            </a:lvl1pPr>
          </a:lstStyle>
          <a:p>
            <a:pPr rtl="0"/>
            <a:r>
              <a:rPr lang="de-DE" noProof="0"/>
              <a:t>Mastertitelformat bearbeiten</a:t>
            </a:r>
            <a:endParaRPr lang="de-DE" noProof="0" dirty="0"/>
          </a:p>
        </p:txBody>
      </p:sp>
      <p:sp>
        <p:nvSpPr>
          <p:cNvPr id="3" name="Bildplatzhalter 2" descr="Leerer Platzhalter zum Hinzufügen eines Bilds. Klicken Sie auf den Platzhalter, und wählen Sie das hinzuzufügende Bild aus."/>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dirty="0"/>
              <a:t>Textmasterformat durch Klicken bearbeiten</a:t>
            </a:r>
          </a:p>
        </p:txBody>
      </p:sp>
      <p:sp>
        <p:nvSpPr>
          <p:cNvPr id="6" name="Fußzeilenplatzhalter 5"/>
          <p:cNvSpPr>
            <a:spLocks noGrp="1"/>
          </p:cNvSpPr>
          <p:nvPr>
            <p:ph type="ftr" sz="quarter" idx="11"/>
          </p:nvPr>
        </p:nvSpPr>
        <p:spPr/>
        <p:txBody>
          <a:bodyPr rtlCol="0"/>
          <a:lstStyle/>
          <a:p>
            <a:pPr rtl="0"/>
            <a:r>
              <a:rPr lang="de-DE" noProof="0" dirty="0"/>
              <a:t>Fußzeile hinzufügen</a:t>
            </a:r>
          </a:p>
        </p:txBody>
      </p:sp>
      <p:sp>
        <p:nvSpPr>
          <p:cNvPr id="5" name="Datumsplatzhalter 4"/>
          <p:cNvSpPr>
            <a:spLocks noGrp="1"/>
          </p:cNvSpPr>
          <p:nvPr>
            <p:ph type="dt" sz="half" idx="10"/>
          </p:nvPr>
        </p:nvSpPr>
        <p:spPr/>
        <p:txBody>
          <a:bodyPr rtlCol="0"/>
          <a:lstStyle/>
          <a:p>
            <a:pPr rtl="0"/>
            <a:fld id="{041759A0-FFBA-413F-A6EA-BA046BA97F2F}" type="datetime1">
              <a:rPr lang="de-DE" noProof="0" smtClean="0"/>
              <a:t>12.12.2022</a:t>
            </a:fld>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de-DE" noProof="0" dirty="0"/>
              <a:t>Fußzeile hinzufügen</a:t>
            </a:r>
          </a:p>
        </p:txBody>
      </p:sp>
      <p:sp>
        <p:nvSpPr>
          <p:cNvPr id="4" name="Datumsplatzhalter 3"/>
          <p:cNvSpPr>
            <a:spLocks noGrp="1"/>
          </p:cNvSpPr>
          <p:nvPr>
            <p:ph type="dt" sz="half" idx="2"/>
          </p:nvPr>
        </p:nvSpPr>
        <p:spPr>
          <a:xfrm>
            <a:off x="8226422" y="6429372"/>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6ED57663-652D-40B6-A03E-3BC2B4282732}" type="datetime1">
              <a:rPr lang="de-DE" noProof="0" smtClean="0"/>
              <a:t>12.12.2022</a:t>
            </a:fld>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views/RockbusterDataAnalytics/RockbusterDataAnalytics?:language=de-DE&amp;publish=yes&amp;:display_count=n&amp;:origin=viz_share_lin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65213" y="-35054"/>
            <a:ext cx="10141766" cy="2895600"/>
          </a:xfrm>
        </p:spPr>
        <p:txBody>
          <a:bodyPr rtlCol="0"/>
          <a:lstStyle/>
          <a:p>
            <a:pPr rtl="0"/>
            <a:r>
              <a:rPr lang="de-DE" dirty="0"/>
              <a:t>Rockbuster Stealth LLC</a:t>
            </a:r>
          </a:p>
        </p:txBody>
      </p:sp>
      <p:sp>
        <p:nvSpPr>
          <p:cNvPr id="3" name="Untertitel 2"/>
          <p:cNvSpPr>
            <a:spLocks noGrp="1"/>
          </p:cNvSpPr>
          <p:nvPr>
            <p:ph type="subTitle" idx="1"/>
          </p:nvPr>
        </p:nvSpPr>
        <p:spPr>
          <a:xfrm>
            <a:off x="1269876" y="3284984"/>
            <a:ext cx="9289032" cy="2520280"/>
          </a:xfrm>
        </p:spPr>
        <p:txBody>
          <a:bodyPr rtlCol="0">
            <a:normAutofit/>
          </a:bodyPr>
          <a:lstStyle/>
          <a:p>
            <a:pPr algn="ctr" rtl="0"/>
            <a:r>
              <a:rPr lang="de-AT" sz="1600" dirty="0"/>
              <a:t>A </a:t>
            </a:r>
            <a:r>
              <a:rPr lang="en-US" sz="1600" noProof="1"/>
              <a:t>movie</a:t>
            </a:r>
            <a:r>
              <a:rPr lang="de-AT" sz="1600" dirty="0"/>
              <a:t> </a:t>
            </a:r>
            <a:r>
              <a:rPr lang="en-US" sz="1600" noProof="1"/>
              <a:t>rental company</a:t>
            </a:r>
          </a:p>
          <a:p>
            <a:pPr rtl="0"/>
            <a:endParaRPr lang="de-AT" dirty="0"/>
          </a:p>
          <a:p>
            <a:pPr rtl="0"/>
            <a:endParaRPr lang="de-AT" dirty="0"/>
          </a:p>
          <a:p>
            <a:pPr algn="ctr" rtl="0"/>
            <a:endParaRPr lang="de-AT" dirty="0"/>
          </a:p>
          <a:p>
            <a:pPr algn="ctr" rtl="0"/>
            <a:r>
              <a:rPr lang="de-AT" dirty="0" err="1">
                <a:solidFill>
                  <a:schemeClr val="tx1"/>
                </a:solidFill>
              </a:rPr>
              <a:t>data</a:t>
            </a:r>
            <a:r>
              <a:rPr lang="de-AT" dirty="0">
                <a:solidFill>
                  <a:schemeClr val="tx1"/>
                </a:solidFill>
              </a:rPr>
              <a:t> </a:t>
            </a:r>
            <a:r>
              <a:rPr lang="de-AT" dirty="0" err="1">
                <a:solidFill>
                  <a:schemeClr val="tx1"/>
                </a:solidFill>
              </a:rPr>
              <a:t>analytics</a:t>
            </a:r>
            <a:r>
              <a:rPr lang="de-AT" dirty="0">
                <a:solidFill>
                  <a:schemeClr val="tx1"/>
                </a:solidFill>
              </a:rPr>
              <a:t> </a:t>
            </a:r>
            <a:r>
              <a:rPr lang="de-AT" dirty="0" err="1">
                <a:solidFill>
                  <a:schemeClr val="tx1"/>
                </a:solidFill>
              </a:rPr>
              <a:t>for</a:t>
            </a:r>
            <a:r>
              <a:rPr lang="de-AT" dirty="0">
                <a:solidFill>
                  <a:schemeClr val="tx1"/>
                </a:solidFill>
              </a:rPr>
              <a:t> </a:t>
            </a:r>
            <a:r>
              <a:rPr lang="de-AT" dirty="0" err="1">
                <a:solidFill>
                  <a:schemeClr val="tx1"/>
                </a:solidFill>
              </a:rPr>
              <a:t>stratplan</a:t>
            </a:r>
            <a:r>
              <a:rPr lang="de-AT" dirty="0">
                <a:solidFill>
                  <a:schemeClr val="tx1"/>
                </a:solidFill>
              </a:rPr>
              <a:t> 2020</a:t>
            </a:r>
          </a:p>
          <a:p>
            <a:pPr algn="ctr" rtl="0"/>
            <a:endParaRPr lang="de-DE" sz="400" dirty="0">
              <a:solidFill>
                <a:schemeClr val="tx1"/>
              </a:solidFill>
            </a:endParaRPr>
          </a:p>
          <a:p>
            <a:pPr algn="ctr" rtl="0"/>
            <a:endParaRPr lang="de-DE" dirty="0">
              <a:solidFill>
                <a:schemeClr val="tx1"/>
              </a:solidFill>
            </a:endParaRPr>
          </a:p>
          <a:p>
            <a:pPr algn="ctr" rtl="0"/>
            <a:r>
              <a:rPr lang="de-DE" sz="1050" dirty="0">
                <a:solidFill>
                  <a:schemeClr val="tx1"/>
                </a:solidFill>
              </a:rPr>
              <a:t>Project </a:t>
            </a:r>
            <a:r>
              <a:rPr lang="de-DE" sz="1050" dirty="0" err="1">
                <a:solidFill>
                  <a:schemeClr val="tx1"/>
                </a:solidFill>
              </a:rPr>
              <a:t>owner</a:t>
            </a:r>
            <a:r>
              <a:rPr lang="de-DE" sz="1050" dirty="0">
                <a:solidFill>
                  <a:schemeClr val="tx1"/>
                </a:solidFill>
              </a:rPr>
              <a:t>: Emin cerit</a:t>
            </a:r>
          </a:p>
          <a:p>
            <a:pPr algn="ctr" rtl="0"/>
            <a:endParaRPr lang="de-DE" sz="1050" dirty="0">
              <a:solidFill>
                <a:schemeClr val="tx1"/>
              </a:solidFill>
            </a:endParaRPr>
          </a:p>
          <a:p>
            <a:pPr algn="ctr" rtl="0"/>
            <a:r>
              <a:rPr lang="de-DE" sz="400" dirty="0">
                <a:solidFill>
                  <a:schemeClr val="bg1"/>
                </a:solidFill>
              </a:rPr>
              <a:t>emincerit@gmx.at                                                                                                         </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928093" y="1340768"/>
            <a:ext cx="10332639" cy="3027784"/>
          </a:xfrm>
        </p:spPr>
        <p:txBody>
          <a:bodyPr rtlCol="0">
            <a:normAutofit fontScale="90000"/>
          </a:bodyPr>
          <a:lstStyle/>
          <a:p>
            <a:pPr algn="ctr"/>
            <a:br>
              <a:rPr lang="en-US" sz="2800" dirty="0"/>
            </a:br>
            <a:br>
              <a:rPr lang="en-US" sz="2800" dirty="0"/>
            </a:br>
            <a:br>
              <a:rPr lang="en-US" sz="2800" dirty="0"/>
            </a:br>
            <a:br>
              <a:rPr lang="en-US" sz="2800" dirty="0"/>
            </a:br>
            <a:r>
              <a:rPr lang="en-US" sz="2800" dirty="0"/>
              <a:t>TO FIND MORE INSIGHTS CLICK</a:t>
            </a:r>
            <a:br>
              <a:rPr lang="en-US" sz="2800" dirty="0"/>
            </a:br>
            <a:br>
              <a:rPr lang="en-US" sz="2800" dirty="0"/>
            </a:br>
            <a:br>
              <a:rPr lang="en-US" sz="2800" dirty="0"/>
            </a:br>
            <a:br>
              <a:rPr lang="en-US" sz="2800" dirty="0"/>
            </a:br>
            <a:br>
              <a:rPr lang="en-US" sz="2800" dirty="0"/>
            </a:br>
            <a:br>
              <a:rPr lang="en-US" sz="2800" dirty="0"/>
            </a:br>
            <a:br>
              <a:rPr lang="en-US" sz="2800" dirty="0"/>
            </a:br>
            <a:r>
              <a:rPr lang="en-US" sz="2800" dirty="0"/>
              <a:t>THANKS FOR YOUR ATTENTION</a:t>
            </a:r>
            <a:endParaRPr lang="de-DE" sz="2800" dirty="0"/>
          </a:p>
        </p:txBody>
      </p:sp>
      <p:sp>
        <p:nvSpPr>
          <p:cNvPr id="14" name="Inhaltsplatzhalter 13"/>
          <p:cNvSpPr>
            <a:spLocks noGrp="1"/>
          </p:cNvSpPr>
          <p:nvPr>
            <p:ph idx="1"/>
          </p:nvPr>
        </p:nvSpPr>
        <p:spPr>
          <a:xfrm>
            <a:off x="1845940" y="5517232"/>
            <a:ext cx="9145016" cy="1440160"/>
          </a:xfrm>
        </p:spPr>
        <p:txBody>
          <a:bodyPr rtlCol="0">
            <a:normAutofit/>
          </a:bodyPr>
          <a:lstStyle/>
          <a:p>
            <a:pPr marL="0" lvl="0" indent="0" rtl="0">
              <a:buNone/>
            </a:pPr>
            <a:r>
              <a:rPr lang="en-US" sz="1600" dirty="0"/>
              <a:t>Emin Cerit                                                                                                               emincerit@gmx.at</a:t>
            </a:r>
          </a:p>
        </p:txBody>
      </p:sp>
      <p:sp>
        <p:nvSpPr>
          <p:cNvPr id="2" name="Interaktive Schaltfläche: Leer 1">
            <a:hlinkClick r:id="rId3"/>
            <a:extLst>
              <a:ext uri="{FF2B5EF4-FFF2-40B4-BE49-F238E27FC236}">
                <a16:creationId xmlns:a16="http://schemas.microsoft.com/office/drawing/2014/main" id="{75F51978-1B54-1FA4-2F4B-2CEBE0490DB1}"/>
              </a:ext>
            </a:extLst>
          </p:cNvPr>
          <p:cNvSpPr/>
          <p:nvPr/>
        </p:nvSpPr>
        <p:spPr>
          <a:xfrm>
            <a:off x="4582244" y="2708920"/>
            <a:ext cx="3024336" cy="504056"/>
          </a:xfrm>
          <a:prstGeom prst="actionButtonBlank">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de-AT" dirty="0"/>
              <a:t>Rockbuster on Tableau</a:t>
            </a:r>
            <a:endParaRPr lang="de-DE" dirty="0"/>
          </a:p>
        </p:txBody>
      </p:sp>
    </p:spTree>
    <p:extLst>
      <p:ext uri="{BB962C8B-B14F-4D97-AF65-F5344CB8AC3E}">
        <p14:creationId xmlns:p14="http://schemas.microsoft.com/office/powerpoint/2010/main" val="109812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5000"/>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26000" contrast="40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16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normAutofit/>
          </a:bodyPr>
          <a:lstStyle/>
          <a:p>
            <a:pPr rtl="0"/>
            <a:r>
              <a:rPr lang="en-US" sz="2800" dirty="0"/>
              <a:t>Introduction</a:t>
            </a:r>
            <a:endParaRPr lang="de-DE" sz="2800" dirty="0"/>
          </a:p>
        </p:txBody>
      </p:sp>
      <p:sp>
        <p:nvSpPr>
          <p:cNvPr id="14" name="Inhaltsplatzhalter 13"/>
          <p:cNvSpPr>
            <a:spLocks noGrp="1"/>
          </p:cNvSpPr>
          <p:nvPr>
            <p:ph idx="1"/>
          </p:nvPr>
        </p:nvSpPr>
        <p:spPr/>
        <p:txBody>
          <a:bodyPr rtlCol="0">
            <a:normAutofit/>
          </a:bodyPr>
          <a:lstStyle/>
          <a:p>
            <a:pPr marL="0" lvl="0" indent="0" algn="just" rtl="0">
              <a:buNone/>
            </a:pPr>
            <a:r>
              <a:rPr lang="en-US" sz="18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a:t>
            </a:r>
          </a:p>
          <a:p>
            <a:pPr marL="0" lvl="0" indent="0" algn="just" rtl="0">
              <a:buNone/>
            </a:pPr>
            <a:endParaRPr lang="en-US" sz="1800" dirty="0"/>
          </a:p>
          <a:p>
            <a:pPr marL="0" lvl="0" indent="0" algn="just" rtl="0">
              <a:buNone/>
            </a:pPr>
            <a:r>
              <a:rPr lang="en-US" sz="1800" dirty="0"/>
              <a:t>Analyzing </a:t>
            </a:r>
            <a:r>
              <a:rPr lang="en-US" sz="1800" dirty="0" err="1"/>
              <a:t>Rockbuster’s</a:t>
            </a:r>
            <a:r>
              <a:rPr lang="en-US" sz="1800" dirty="0"/>
              <a:t> Data provides insights to find answers for following Business Questions:</a:t>
            </a:r>
            <a:endParaRPr lang="de-DE" sz="1800"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normAutofit/>
          </a:bodyPr>
          <a:lstStyle/>
          <a:p>
            <a:pPr rtl="0"/>
            <a:r>
              <a:rPr lang="de-DE" sz="2800" dirty="0"/>
              <a:t>Business Questions</a:t>
            </a:r>
          </a:p>
        </p:txBody>
      </p:sp>
      <p:sp>
        <p:nvSpPr>
          <p:cNvPr id="14" name="Inhaltsplatzhalter 13"/>
          <p:cNvSpPr>
            <a:spLocks noGrp="1"/>
          </p:cNvSpPr>
          <p:nvPr>
            <p:ph idx="1"/>
          </p:nvPr>
        </p:nvSpPr>
        <p:spPr>
          <a:xfrm>
            <a:off x="1532023" y="2204864"/>
            <a:ext cx="9134391" cy="4114801"/>
          </a:xfrm>
        </p:spPr>
        <p:txBody>
          <a:bodyPr rtlCol="0">
            <a:normAutofit/>
          </a:bodyPr>
          <a:lstStyle/>
          <a:p>
            <a:pPr algn="just"/>
            <a:r>
              <a:rPr lang="en-US" sz="1800" dirty="0"/>
              <a:t>Do sales figures vary between geographic regions?</a:t>
            </a:r>
          </a:p>
          <a:p>
            <a:pPr algn="just"/>
            <a:r>
              <a:rPr lang="en-US" sz="1800" dirty="0"/>
              <a:t>Which countries are Rockbuster customers based in?</a:t>
            </a:r>
          </a:p>
          <a:p>
            <a:pPr algn="just"/>
            <a:r>
              <a:rPr lang="en-US" sz="1800" dirty="0"/>
              <a:t>How many customers in Top 10 cities within the top 10 countries?</a:t>
            </a:r>
          </a:p>
          <a:p>
            <a:pPr algn="just"/>
            <a:r>
              <a:rPr lang="en-US" sz="1800" dirty="0"/>
              <a:t>Who are the Top 5 customers in the Top 10 cities paid highest amounts?</a:t>
            </a:r>
          </a:p>
          <a:p>
            <a:pPr algn="just"/>
            <a:r>
              <a:rPr lang="en-US" sz="1800" dirty="0"/>
              <a:t>What was the average rental duration and rental rate for all videos?</a:t>
            </a:r>
          </a:p>
        </p:txBody>
      </p:sp>
    </p:spTree>
    <p:extLst>
      <p:ext uri="{BB962C8B-B14F-4D97-AF65-F5344CB8AC3E}">
        <p14:creationId xmlns:p14="http://schemas.microsoft.com/office/powerpoint/2010/main" val="12078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normAutofit/>
          </a:bodyPr>
          <a:lstStyle/>
          <a:p>
            <a:pPr rtl="0"/>
            <a:r>
              <a:rPr lang="de-DE" sz="2800" dirty="0"/>
              <a:t>Do Sales </a:t>
            </a:r>
            <a:r>
              <a:rPr lang="de-DE" sz="2800" dirty="0" err="1"/>
              <a:t>Figures</a:t>
            </a:r>
            <a:r>
              <a:rPr lang="de-DE" sz="2800" dirty="0"/>
              <a:t> </a:t>
            </a:r>
            <a:r>
              <a:rPr lang="de-DE" sz="2800" dirty="0" err="1"/>
              <a:t>vary</a:t>
            </a:r>
            <a:r>
              <a:rPr lang="de-DE" sz="2800" dirty="0"/>
              <a:t> </a:t>
            </a:r>
            <a:r>
              <a:rPr lang="de-DE" sz="2800" dirty="0" err="1"/>
              <a:t>between</a:t>
            </a:r>
            <a:r>
              <a:rPr lang="de-DE" sz="2800" dirty="0"/>
              <a:t> </a:t>
            </a:r>
            <a:r>
              <a:rPr lang="de-DE" sz="2800" dirty="0" err="1"/>
              <a:t>geographic</a:t>
            </a:r>
            <a:r>
              <a:rPr lang="de-DE" sz="2800" dirty="0"/>
              <a:t> </a:t>
            </a:r>
            <a:r>
              <a:rPr lang="de-DE" sz="2800" dirty="0" err="1"/>
              <a:t>regions</a:t>
            </a:r>
            <a:r>
              <a:rPr lang="de-DE" sz="2800" dirty="0"/>
              <a:t>?</a:t>
            </a:r>
          </a:p>
        </p:txBody>
      </p:sp>
      <p:pic>
        <p:nvPicPr>
          <p:cNvPr id="5" name="Grafik 4">
            <a:extLst>
              <a:ext uri="{FF2B5EF4-FFF2-40B4-BE49-F238E27FC236}">
                <a16:creationId xmlns:a16="http://schemas.microsoft.com/office/drawing/2014/main" id="{610289D9-9258-E2A5-E206-999B19EEA3EB}"/>
              </a:ext>
            </a:extLst>
          </p:cNvPr>
          <p:cNvPicPr>
            <a:picLocks noChangeAspect="1"/>
          </p:cNvPicPr>
          <p:nvPr/>
        </p:nvPicPr>
        <p:blipFill>
          <a:blip r:embed="rId3">
            <a:alphaModFix/>
          </a:blip>
          <a:stretch>
            <a:fillRect/>
          </a:stretch>
        </p:blipFill>
        <p:spPr>
          <a:xfrm>
            <a:off x="4798268" y="2180333"/>
            <a:ext cx="5760640" cy="3571597"/>
          </a:xfrm>
          <a:prstGeom prst="rect">
            <a:avLst/>
          </a:prstGeom>
        </p:spPr>
      </p:pic>
      <p:sp>
        <p:nvSpPr>
          <p:cNvPr id="2" name="Textfeld 1">
            <a:extLst>
              <a:ext uri="{FF2B5EF4-FFF2-40B4-BE49-F238E27FC236}">
                <a16:creationId xmlns:a16="http://schemas.microsoft.com/office/drawing/2014/main" id="{7B436EBA-075A-354A-3100-F572635BEF2F}"/>
              </a:ext>
            </a:extLst>
          </p:cNvPr>
          <p:cNvSpPr txBox="1"/>
          <p:nvPr/>
        </p:nvSpPr>
        <p:spPr>
          <a:xfrm>
            <a:off x="1629917" y="2167751"/>
            <a:ext cx="3001143" cy="2862322"/>
          </a:xfrm>
          <a:prstGeom prst="rect">
            <a:avLst/>
          </a:prstGeom>
          <a:noFill/>
          <a:ln>
            <a:noFill/>
          </a:ln>
        </p:spPr>
        <p:txBody>
          <a:bodyPr wrap="none" rtlCol="0" anchor="ctr" anchorCtr="1">
            <a:spAutoFit/>
          </a:bodyPr>
          <a:lstStyle/>
          <a:p>
            <a:r>
              <a:rPr lang="en-US" dirty="0"/>
              <a:t>Total Global Sales:</a:t>
            </a:r>
          </a:p>
          <a:p>
            <a:r>
              <a:rPr lang="en-US" dirty="0">
                <a:solidFill>
                  <a:srgbClr val="99CB38"/>
                </a:solidFill>
              </a:rPr>
              <a:t>61.312</a:t>
            </a:r>
            <a:r>
              <a:rPr lang="en-US" dirty="0"/>
              <a:t> </a:t>
            </a:r>
            <a:r>
              <a:rPr lang="en-US" dirty="0">
                <a:solidFill>
                  <a:srgbClr val="99CB38"/>
                </a:solidFill>
              </a:rPr>
              <a:t>USD</a:t>
            </a:r>
            <a:r>
              <a:rPr lang="en-US" dirty="0"/>
              <a:t> in 2019</a:t>
            </a:r>
          </a:p>
          <a:p>
            <a:r>
              <a:rPr lang="en-US" dirty="0"/>
              <a:t>in </a:t>
            </a:r>
            <a:r>
              <a:rPr lang="en-US" dirty="0">
                <a:solidFill>
                  <a:srgbClr val="99CB38"/>
                </a:solidFill>
              </a:rPr>
              <a:t>108</a:t>
            </a:r>
            <a:r>
              <a:rPr lang="en-US" dirty="0"/>
              <a:t> Countries</a:t>
            </a:r>
          </a:p>
          <a:p>
            <a:endParaRPr lang="en-US" dirty="0"/>
          </a:p>
          <a:p>
            <a:endParaRPr lang="en-US" dirty="0"/>
          </a:p>
          <a:p>
            <a:r>
              <a:rPr lang="en-US" dirty="0"/>
              <a:t>Highest Sales were made</a:t>
            </a:r>
          </a:p>
          <a:p>
            <a:r>
              <a:rPr lang="en-US" dirty="0"/>
              <a:t>in Asia followed by</a:t>
            </a:r>
          </a:p>
          <a:p>
            <a:r>
              <a:rPr lang="en-US" dirty="0"/>
              <a:t>North America.</a:t>
            </a:r>
          </a:p>
          <a:p>
            <a:endParaRPr lang="en-US" dirty="0"/>
          </a:p>
          <a:p>
            <a:endParaRPr lang="en-US" dirty="0"/>
          </a:p>
        </p:txBody>
      </p:sp>
      <p:pic>
        <p:nvPicPr>
          <p:cNvPr id="4" name="Grafik 3">
            <a:extLst>
              <a:ext uri="{FF2B5EF4-FFF2-40B4-BE49-F238E27FC236}">
                <a16:creationId xmlns:a16="http://schemas.microsoft.com/office/drawing/2014/main" id="{3A73AF25-3836-5DCA-DCCC-0F26EA648C6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79000"/>
                    </a14:imgEffect>
                  </a14:imgLayer>
                </a14:imgProps>
              </a:ext>
            </a:extLst>
          </a:blip>
          <a:stretch>
            <a:fillRect/>
          </a:stretch>
        </p:blipFill>
        <p:spPr>
          <a:xfrm rot="10800000" flipH="1" flipV="1">
            <a:off x="9268632" y="5445224"/>
            <a:ext cx="1290276" cy="306706"/>
          </a:xfrm>
          <a:prstGeom prst="rect">
            <a:avLst/>
          </a:prstGeom>
        </p:spPr>
      </p:pic>
    </p:spTree>
    <p:extLst>
      <p:ext uri="{BB962C8B-B14F-4D97-AF65-F5344CB8AC3E}">
        <p14:creationId xmlns:p14="http://schemas.microsoft.com/office/powerpoint/2010/main" val="11989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22413" y="381000"/>
            <a:ext cx="9684567" cy="1371600"/>
          </a:xfrm>
        </p:spPr>
        <p:txBody>
          <a:bodyPr rtlCol="0">
            <a:normAutofit/>
          </a:bodyPr>
          <a:lstStyle/>
          <a:p>
            <a:r>
              <a:rPr lang="en-US" sz="2800" dirty="0"/>
              <a:t>Which countries are Rockbuster customers based in?</a:t>
            </a:r>
            <a:endParaRPr lang="de-DE" sz="4000" dirty="0"/>
          </a:p>
        </p:txBody>
      </p:sp>
      <p:graphicFrame>
        <p:nvGraphicFramePr>
          <p:cNvPr id="6" name="Inhaltsplatzhalter 5" descr="Gruppiertes Säulendiagramm mit Darstellung&#10;Verbunddiagramm mit 2-Serien und 1 Linie für 4 Kategorien"/>
          <p:cNvGraphicFramePr>
            <a:graphicFrameLocks noGrp="1"/>
          </p:cNvGraphicFramePr>
          <p:nvPr>
            <p:ph idx="1"/>
            <p:extLst>
              <p:ext uri="{D42A27DB-BD31-4B8C-83A1-F6EECF244321}">
                <p14:modId xmlns:p14="http://schemas.microsoft.com/office/powerpoint/2010/main" val="4093080062"/>
              </p:ext>
            </p:extLst>
          </p:nvPr>
        </p:nvGraphicFramePr>
        <p:xfrm>
          <a:off x="4510236" y="1905000"/>
          <a:ext cx="6146652" cy="418829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feld 1">
            <a:extLst>
              <a:ext uri="{FF2B5EF4-FFF2-40B4-BE49-F238E27FC236}">
                <a16:creationId xmlns:a16="http://schemas.microsoft.com/office/drawing/2014/main" id="{25D2D217-B1D0-4095-AF8A-54B45C70C068}"/>
              </a:ext>
            </a:extLst>
          </p:cNvPr>
          <p:cNvSpPr txBox="1"/>
          <p:nvPr/>
        </p:nvSpPr>
        <p:spPr>
          <a:xfrm>
            <a:off x="1522413" y="2420888"/>
            <a:ext cx="2731838" cy="2585323"/>
          </a:xfrm>
          <a:prstGeom prst="rect">
            <a:avLst/>
          </a:prstGeom>
          <a:noFill/>
          <a:ln>
            <a:noFill/>
          </a:ln>
        </p:spPr>
        <p:txBody>
          <a:bodyPr wrap="none" rtlCol="0" anchor="ctr" anchorCtr="1">
            <a:spAutoFit/>
          </a:bodyPr>
          <a:lstStyle/>
          <a:p>
            <a:r>
              <a:rPr lang="en-US" dirty="0"/>
              <a:t>Count of Customers:</a:t>
            </a:r>
          </a:p>
          <a:p>
            <a:endParaRPr lang="en-US" dirty="0"/>
          </a:p>
          <a:p>
            <a:r>
              <a:rPr lang="en-US" dirty="0"/>
              <a:t>Total:                       </a:t>
            </a:r>
            <a:r>
              <a:rPr lang="en-US" dirty="0">
                <a:solidFill>
                  <a:srgbClr val="99CB38"/>
                </a:solidFill>
              </a:rPr>
              <a:t>599</a:t>
            </a:r>
          </a:p>
          <a:p>
            <a:r>
              <a:rPr lang="en-US" dirty="0"/>
              <a:t>Top 10 Countries:  </a:t>
            </a:r>
            <a:r>
              <a:rPr lang="en-US" dirty="0">
                <a:solidFill>
                  <a:srgbClr val="99CB38"/>
                </a:solidFill>
              </a:rPr>
              <a:t>315</a:t>
            </a:r>
          </a:p>
          <a:p>
            <a:endParaRPr lang="en-US" dirty="0">
              <a:solidFill>
                <a:srgbClr val="99CB38"/>
              </a:solidFill>
            </a:endParaRPr>
          </a:p>
          <a:p>
            <a:r>
              <a:rPr lang="en-US" dirty="0"/>
              <a:t>Ratio:                      </a:t>
            </a:r>
            <a:r>
              <a:rPr lang="en-US" dirty="0">
                <a:solidFill>
                  <a:srgbClr val="99CB38"/>
                </a:solidFill>
              </a:rPr>
              <a:t>53%</a:t>
            </a:r>
            <a:r>
              <a:rPr lang="en-US" dirty="0"/>
              <a:t> </a:t>
            </a:r>
          </a:p>
          <a:p>
            <a:endParaRPr lang="en-US" dirty="0"/>
          </a:p>
          <a:p>
            <a:endParaRPr lang="en-US" dirty="0"/>
          </a:p>
          <a:p>
            <a:endParaRPr lang="de-DE"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85900" y="914400"/>
            <a:ext cx="10585176" cy="1371600"/>
          </a:xfrm>
        </p:spPr>
        <p:txBody>
          <a:bodyPr rtlCol="0">
            <a:normAutofit fontScale="90000"/>
          </a:bodyPr>
          <a:lstStyle/>
          <a:p>
            <a:r>
              <a:rPr lang="en-US" sz="2800" dirty="0"/>
              <a:t>How many customers in Top 10 cities within the top 10 countries?</a:t>
            </a:r>
            <a:br>
              <a:rPr lang="en-US" sz="2800" dirty="0"/>
            </a:br>
            <a:endParaRPr lang="de-DE" sz="4000" dirty="0"/>
          </a:p>
        </p:txBody>
      </p:sp>
      <p:graphicFrame>
        <p:nvGraphicFramePr>
          <p:cNvPr id="6" name="Inhaltsplatzhalter 5" descr="Gruppiertes Säulendiagramm mit Darstellung&#10;Verbunddiagramm mit 2-Serien und 1 Linie für 4 Kategorien"/>
          <p:cNvGraphicFramePr>
            <a:graphicFrameLocks noGrp="1"/>
          </p:cNvGraphicFramePr>
          <p:nvPr>
            <p:ph idx="1"/>
            <p:extLst>
              <p:ext uri="{D42A27DB-BD31-4B8C-83A1-F6EECF244321}">
                <p14:modId xmlns:p14="http://schemas.microsoft.com/office/powerpoint/2010/main" val="2141800471"/>
              </p:ext>
            </p:extLst>
          </p:nvPr>
        </p:nvGraphicFramePr>
        <p:xfrm>
          <a:off x="4510236" y="1905000"/>
          <a:ext cx="6146652" cy="418829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feld 1">
            <a:extLst>
              <a:ext uri="{FF2B5EF4-FFF2-40B4-BE49-F238E27FC236}">
                <a16:creationId xmlns:a16="http://schemas.microsoft.com/office/drawing/2014/main" id="{25D2D217-B1D0-4095-AF8A-54B45C70C068}"/>
              </a:ext>
            </a:extLst>
          </p:cNvPr>
          <p:cNvSpPr txBox="1"/>
          <p:nvPr/>
        </p:nvSpPr>
        <p:spPr>
          <a:xfrm>
            <a:off x="1522413" y="2559387"/>
            <a:ext cx="2664512" cy="2308324"/>
          </a:xfrm>
          <a:prstGeom prst="rect">
            <a:avLst/>
          </a:prstGeom>
          <a:noFill/>
          <a:ln>
            <a:noFill/>
          </a:ln>
        </p:spPr>
        <p:txBody>
          <a:bodyPr wrap="none" rtlCol="0" anchor="ctr" anchorCtr="1">
            <a:spAutoFit/>
          </a:bodyPr>
          <a:lstStyle/>
          <a:p>
            <a:r>
              <a:rPr lang="en-US" dirty="0"/>
              <a:t>Count of Customers:</a:t>
            </a:r>
          </a:p>
          <a:p>
            <a:endParaRPr lang="en-US" dirty="0"/>
          </a:p>
          <a:p>
            <a:r>
              <a:rPr lang="en-US" dirty="0"/>
              <a:t>Total:                       </a:t>
            </a:r>
            <a:r>
              <a:rPr lang="en-US" dirty="0">
                <a:solidFill>
                  <a:srgbClr val="99CB38"/>
                </a:solidFill>
              </a:rPr>
              <a:t>599</a:t>
            </a:r>
          </a:p>
          <a:p>
            <a:r>
              <a:rPr lang="en-US" dirty="0"/>
              <a:t>Top 10 Cities:            </a:t>
            </a:r>
            <a:r>
              <a:rPr lang="en-US" dirty="0">
                <a:solidFill>
                  <a:srgbClr val="99CB38"/>
                </a:solidFill>
              </a:rPr>
              <a:t>11</a:t>
            </a:r>
          </a:p>
          <a:p>
            <a:endParaRPr lang="en-US" dirty="0">
              <a:solidFill>
                <a:srgbClr val="99CB38"/>
              </a:solidFill>
            </a:endParaRPr>
          </a:p>
          <a:p>
            <a:endParaRPr lang="en-US" dirty="0"/>
          </a:p>
          <a:p>
            <a:endParaRPr lang="en-US" dirty="0"/>
          </a:p>
          <a:p>
            <a:endParaRPr lang="de-DE" dirty="0"/>
          </a:p>
        </p:txBody>
      </p:sp>
    </p:spTree>
    <p:extLst>
      <p:ext uri="{BB962C8B-B14F-4D97-AF65-F5344CB8AC3E}">
        <p14:creationId xmlns:p14="http://schemas.microsoft.com/office/powerpoint/2010/main" val="56363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85900" y="914400"/>
            <a:ext cx="10585176" cy="1371600"/>
          </a:xfrm>
        </p:spPr>
        <p:txBody>
          <a:bodyPr rtlCol="0">
            <a:normAutofit/>
          </a:bodyPr>
          <a:lstStyle/>
          <a:p>
            <a:r>
              <a:rPr lang="en-US" sz="2800" dirty="0"/>
              <a:t>Who are the Top 5 customers in the Top 10 cities paid highest amounts and their paid average?</a:t>
            </a:r>
            <a:endParaRPr lang="de-DE" sz="4000" dirty="0"/>
          </a:p>
        </p:txBody>
      </p:sp>
      <p:graphicFrame>
        <p:nvGraphicFramePr>
          <p:cNvPr id="5" name="Tabelle 6">
            <a:extLst>
              <a:ext uri="{FF2B5EF4-FFF2-40B4-BE49-F238E27FC236}">
                <a16:creationId xmlns:a16="http://schemas.microsoft.com/office/drawing/2014/main" id="{CBAC9FFA-1784-193B-88AA-8DA952BFAC94}"/>
              </a:ext>
            </a:extLst>
          </p:cNvPr>
          <p:cNvGraphicFramePr>
            <a:graphicFrameLocks noGrp="1"/>
          </p:cNvGraphicFramePr>
          <p:nvPr>
            <p:ph idx="1"/>
            <p:extLst>
              <p:ext uri="{D42A27DB-BD31-4B8C-83A1-F6EECF244321}">
                <p14:modId xmlns:p14="http://schemas.microsoft.com/office/powerpoint/2010/main" val="3186508928"/>
              </p:ext>
            </p:extLst>
          </p:nvPr>
        </p:nvGraphicFramePr>
        <p:xfrm>
          <a:off x="5446340" y="2852936"/>
          <a:ext cx="5051424" cy="2880318"/>
        </p:xfrm>
        <a:graphic>
          <a:graphicData uri="http://schemas.openxmlformats.org/drawingml/2006/table">
            <a:tbl>
              <a:tblPr firstRow="1" bandRow="1">
                <a:tableStyleId>{5C22544A-7EE6-4342-B048-85BDC9FD1C3A}</a:tableStyleId>
              </a:tblPr>
              <a:tblGrid>
                <a:gridCol w="1370110">
                  <a:extLst>
                    <a:ext uri="{9D8B030D-6E8A-4147-A177-3AD203B41FA5}">
                      <a16:colId xmlns:a16="http://schemas.microsoft.com/office/drawing/2014/main" val="2835311822"/>
                    </a:ext>
                  </a:extLst>
                </a:gridCol>
                <a:gridCol w="1328495">
                  <a:extLst>
                    <a:ext uri="{9D8B030D-6E8A-4147-A177-3AD203B41FA5}">
                      <a16:colId xmlns:a16="http://schemas.microsoft.com/office/drawing/2014/main" val="3672327846"/>
                    </a:ext>
                  </a:extLst>
                </a:gridCol>
                <a:gridCol w="893133">
                  <a:extLst>
                    <a:ext uri="{9D8B030D-6E8A-4147-A177-3AD203B41FA5}">
                      <a16:colId xmlns:a16="http://schemas.microsoft.com/office/drawing/2014/main" val="910055604"/>
                    </a:ext>
                  </a:extLst>
                </a:gridCol>
                <a:gridCol w="1016774">
                  <a:extLst>
                    <a:ext uri="{9D8B030D-6E8A-4147-A177-3AD203B41FA5}">
                      <a16:colId xmlns:a16="http://schemas.microsoft.com/office/drawing/2014/main" val="3521279969"/>
                    </a:ext>
                  </a:extLst>
                </a:gridCol>
                <a:gridCol w="442912">
                  <a:extLst>
                    <a:ext uri="{9D8B030D-6E8A-4147-A177-3AD203B41FA5}">
                      <a16:colId xmlns:a16="http://schemas.microsoft.com/office/drawing/2014/main" val="4103904778"/>
                    </a:ext>
                  </a:extLst>
                </a:gridCol>
              </a:tblGrid>
              <a:tr h="480053">
                <a:tc>
                  <a:txBody>
                    <a:bodyPr/>
                    <a:lstStyle/>
                    <a:p>
                      <a:pPr algn="l" fontAlgn="b">
                        <a:lnSpc>
                          <a:spcPct val="150000"/>
                        </a:lnSpc>
                      </a:pPr>
                      <a:r>
                        <a:rPr lang="de-DE" sz="1100" b="1" i="0" u="none" strike="noStrike" dirty="0">
                          <a:solidFill>
                            <a:srgbClr val="000000"/>
                          </a:solidFill>
                          <a:effectLst/>
                          <a:latin typeface="Calibri" panose="020F0502020204030204" pitchFamily="34" charset="0"/>
                        </a:rPr>
                        <a:t>First Name</a:t>
                      </a:r>
                    </a:p>
                  </a:txBody>
                  <a:tcPr marL="9525" marR="9525" marT="9525" marB="0" anchor="b"/>
                </a:tc>
                <a:tc>
                  <a:txBody>
                    <a:bodyPr/>
                    <a:lstStyle/>
                    <a:p>
                      <a:pPr algn="l" fontAlgn="b">
                        <a:lnSpc>
                          <a:spcPct val="150000"/>
                        </a:lnSpc>
                      </a:pPr>
                      <a:r>
                        <a:rPr lang="de-DE" sz="1100" b="1" i="0" u="none" strike="noStrike" dirty="0">
                          <a:solidFill>
                            <a:srgbClr val="000000"/>
                          </a:solidFill>
                          <a:effectLst/>
                          <a:latin typeface="Calibri" panose="020F0502020204030204" pitchFamily="34" charset="0"/>
                        </a:rPr>
                        <a:t>Last Name</a:t>
                      </a:r>
                    </a:p>
                  </a:txBody>
                  <a:tcPr marL="9525" marR="9525" marT="9525" marB="0" anchor="b"/>
                </a:tc>
                <a:tc>
                  <a:txBody>
                    <a:bodyPr/>
                    <a:lstStyle/>
                    <a:p>
                      <a:pPr algn="l" fontAlgn="b">
                        <a:lnSpc>
                          <a:spcPct val="150000"/>
                        </a:lnSpc>
                      </a:pPr>
                      <a:r>
                        <a:rPr lang="de-AT" sz="1100" b="1" i="0" u="none" strike="noStrike" dirty="0">
                          <a:solidFill>
                            <a:srgbClr val="000000"/>
                          </a:solidFill>
                          <a:effectLst/>
                          <a:latin typeface="Calibri" panose="020F0502020204030204" pitchFamily="34" charset="0"/>
                        </a:rPr>
                        <a:t>C</a:t>
                      </a:r>
                      <a:r>
                        <a:rPr lang="de-DE" sz="1100" b="1" i="0" u="none" strike="noStrike" dirty="0" err="1">
                          <a:solidFill>
                            <a:srgbClr val="000000"/>
                          </a:solidFill>
                          <a:effectLst/>
                          <a:latin typeface="Calibri" panose="020F0502020204030204" pitchFamily="34" charset="0"/>
                        </a:rPr>
                        <a:t>ity</a:t>
                      </a:r>
                      <a:endParaRPr lang="de-D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lnSpc>
                          <a:spcPct val="150000"/>
                        </a:lnSpc>
                      </a:pPr>
                      <a:r>
                        <a:rPr lang="de-AT" sz="1100" b="1" i="0" u="none" strike="noStrike" dirty="0">
                          <a:solidFill>
                            <a:srgbClr val="000000"/>
                          </a:solidFill>
                          <a:effectLst/>
                          <a:latin typeface="Calibri" panose="020F0502020204030204" pitchFamily="34" charset="0"/>
                        </a:rPr>
                        <a:t>C</a:t>
                      </a:r>
                      <a:r>
                        <a:rPr lang="de-DE" sz="1100" b="1" i="0" u="none" strike="noStrike" dirty="0" err="1">
                          <a:solidFill>
                            <a:srgbClr val="000000"/>
                          </a:solidFill>
                          <a:effectLst/>
                          <a:latin typeface="Calibri" panose="020F0502020204030204" pitchFamily="34" charset="0"/>
                        </a:rPr>
                        <a:t>ountry</a:t>
                      </a:r>
                      <a:endParaRPr lang="de-D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lnSpc>
                          <a:spcPct val="150000"/>
                        </a:lnSpc>
                      </a:pPr>
                      <a:r>
                        <a:rPr lang="de-DE" sz="1100" b="1" i="0" u="none" strike="noStrike" dirty="0">
                          <a:solidFill>
                            <a:srgbClr val="000000"/>
                          </a:solidFill>
                          <a:effectLst/>
                          <a:latin typeface="Calibri" panose="020F0502020204030204" pitchFamily="34" charset="0"/>
                        </a:rPr>
                        <a:t>USD</a:t>
                      </a:r>
                    </a:p>
                  </a:txBody>
                  <a:tcPr marL="9525" marR="9525" marT="9525" marB="0" anchor="b"/>
                </a:tc>
                <a:extLst>
                  <a:ext uri="{0D108BD9-81ED-4DB2-BD59-A6C34878D82A}">
                    <a16:rowId xmlns:a16="http://schemas.microsoft.com/office/drawing/2014/main" val="372521671"/>
                  </a:ext>
                </a:extLst>
              </a:tr>
              <a:tr h="480053">
                <a:tc>
                  <a:txBody>
                    <a:bodyPr/>
                    <a:lstStyle/>
                    <a:p>
                      <a:pPr algn="l" fontAlgn="b"/>
                      <a:r>
                        <a:rPr lang="de-DE" sz="1100" b="0" i="0" u="none" strike="noStrike" dirty="0">
                          <a:solidFill>
                            <a:srgbClr val="000000"/>
                          </a:solidFill>
                          <a:effectLst/>
                          <a:latin typeface="Calibri" panose="020F0502020204030204" pitchFamily="34" charset="0"/>
                        </a:rPr>
                        <a:t>Sara</a:t>
                      </a:r>
                    </a:p>
                  </a:txBody>
                  <a:tcPr marL="9525" marR="9525" marT="9525" marB="0" anchor="b"/>
                </a:tc>
                <a:tc>
                  <a:txBody>
                    <a:bodyPr/>
                    <a:lstStyle/>
                    <a:p>
                      <a:pPr algn="l" fontAlgn="b"/>
                      <a:r>
                        <a:rPr lang="de-DE" sz="1100" b="0" i="0" u="none" strike="noStrike" dirty="0">
                          <a:solidFill>
                            <a:srgbClr val="000000"/>
                          </a:solidFill>
                          <a:effectLst/>
                          <a:latin typeface="Calibri" panose="020F0502020204030204" pitchFamily="34" charset="0"/>
                        </a:rPr>
                        <a:t>Perry</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Atlixco</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Mexico</a:t>
                      </a:r>
                    </a:p>
                  </a:txBody>
                  <a:tcPr marL="9525" marR="9525" marT="9525" marB="0" anchor="b"/>
                </a:tc>
                <a:tc>
                  <a:txBody>
                    <a:bodyPr/>
                    <a:lstStyle/>
                    <a:p>
                      <a:pPr algn="r" fontAlgn="b"/>
                      <a:r>
                        <a:rPr lang="de-DE" sz="1100" b="0" i="0" u="none" strike="noStrike" dirty="0">
                          <a:solidFill>
                            <a:srgbClr val="000000"/>
                          </a:solidFill>
                          <a:effectLst/>
                          <a:latin typeface="Calibri" panose="020F0502020204030204" pitchFamily="34" charset="0"/>
                        </a:rPr>
                        <a:t>128.70</a:t>
                      </a:r>
                    </a:p>
                  </a:txBody>
                  <a:tcPr marL="9525" marR="9525" marT="9525" marB="0" anchor="b"/>
                </a:tc>
                <a:extLst>
                  <a:ext uri="{0D108BD9-81ED-4DB2-BD59-A6C34878D82A}">
                    <a16:rowId xmlns:a16="http://schemas.microsoft.com/office/drawing/2014/main" val="845565221"/>
                  </a:ext>
                </a:extLst>
              </a:tr>
              <a:tr h="480053">
                <a:tc>
                  <a:txBody>
                    <a:bodyPr/>
                    <a:lstStyle/>
                    <a:p>
                      <a:pPr algn="l" fontAlgn="b"/>
                      <a:r>
                        <a:rPr lang="de-DE" sz="1100" b="0" i="0" u="none" strike="noStrike">
                          <a:solidFill>
                            <a:srgbClr val="000000"/>
                          </a:solidFill>
                          <a:effectLst/>
                          <a:latin typeface="Calibri" panose="020F0502020204030204" pitchFamily="34" charset="0"/>
                        </a:rPr>
                        <a:t>Gabriel</a:t>
                      </a:r>
                    </a:p>
                  </a:txBody>
                  <a:tcPr marL="9525" marR="9525" marT="9525" marB="0" anchor="b"/>
                </a:tc>
                <a:tc>
                  <a:txBody>
                    <a:bodyPr/>
                    <a:lstStyle/>
                    <a:p>
                      <a:pPr algn="l" fontAlgn="b"/>
                      <a:r>
                        <a:rPr lang="de-DE" sz="1100" b="0" i="0" u="none" strike="noStrike" dirty="0">
                          <a:solidFill>
                            <a:srgbClr val="000000"/>
                          </a:solidFill>
                          <a:effectLst/>
                          <a:latin typeface="Calibri" panose="020F0502020204030204" pitchFamily="34" charset="0"/>
                        </a:rPr>
                        <a:t>Harder</a:t>
                      </a:r>
                    </a:p>
                  </a:txBody>
                  <a:tcPr marL="9525" marR="9525" marT="9525" marB="0" anchor="b"/>
                </a:tc>
                <a:tc>
                  <a:txBody>
                    <a:bodyPr/>
                    <a:lstStyle/>
                    <a:p>
                      <a:pPr algn="l" fontAlgn="b"/>
                      <a:r>
                        <a:rPr lang="de-DE" sz="1100" b="0" i="0" u="none" strike="noStrike" dirty="0" err="1">
                          <a:solidFill>
                            <a:srgbClr val="000000"/>
                          </a:solidFill>
                          <a:effectLst/>
                          <a:latin typeface="Calibri" panose="020F0502020204030204" pitchFamily="34" charset="0"/>
                        </a:rPr>
                        <a:t>Sivas</a:t>
                      </a:r>
                      <a:endParaRPr lang="de-D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Turkey</a:t>
                      </a:r>
                    </a:p>
                  </a:txBody>
                  <a:tcPr marL="9525" marR="9525" marT="9525" marB="0" anchor="b"/>
                </a:tc>
                <a:tc>
                  <a:txBody>
                    <a:bodyPr/>
                    <a:lstStyle/>
                    <a:p>
                      <a:pPr algn="r" fontAlgn="b"/>
                      <a:r>
                        <a:rPr lang="de-DE" sz="1100" b="0" i="0" u="none" strike="noStrike" dirty="0">
                          <a:solidFill>
                            <a:srgbClr val="000000"/>
                          </a:solidFill>
                          <a:effectLst/>
                          <a:latin typeface="Calibri" panose="020F0502020204030204" pitchFamily="34" charset="0"/>
                        </a:rPr>
                        <a:t>108.75</a:t>
                      </a:r>
                    </a:p>
                  </a:txBody>
                  <a:tcPr marL="9525" marR="9525" marT="9525" marB="0" anchor="b"/>
                </a:tc>
                <a:extLst>
                  <a:ext uri="{0D108BD9-81ED-4DB2-BD59-A6C34878D82A}">
                    <a16:rowId xmlns:a16="http://schemas.microsoft.com/office/drawing/2014/main" val="3955509912"/>
                  </a:ext>
                </a:extLst>
              </a:tr>
              <a:tr h="480053">
                <a:tc>
                  <a:txBody>
                    <a:bodyPr/>
                    <a:lstStyle/>
                    <a:p>
                      <a:pPr algn="l" fontAlgn="b"/>
                      <a:r>
                        <a:rPr lang="de-DE" sz="1100" b="0" i="0" u="none" strike="noStrike">
                          <a:solidFill>
                            <a:srgbClr val="000000"/>
                          </a:solidFill>
                          <a:effectLst/>
                          <a:latin typeface="Calibri" panose="020F0502020204030204" pitchFamily="34" charset="0"/>
                        </a:rPr>
                        <a:t>Sergio</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Stanfield</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Celaya</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Mexico</a:t>
                      </a:r>
                    </a:p>
                  </a:txBody>
                  <a:tcPr marL="9525" marR="9525" marT="9525" marB="0" anchor="b"/>
                </a:tc>
                <a:tc>
                  <a:txBody>
                    <a:bodyPr/>
                    <a:lstStyle/>
                    <a:p>
                      <a:pPr algn="r" fontAlgn="b"/>
                      <a:r>
                        <a:rPr lang="de-DE" sz="1100" b="0" i="0" u="none" strike="noStrike">
                          <a:solidFill>
                            <a:srgbClr val="000000"/>
                          </a:solidFill>
                          <a:effectLst/>
                          <a:latin typeface="Calibri" panose="020F0502020204030204" pitchFamily="34" charset="0"/>
                        </a:rPr>
                        <a:t>102.76</a:t>
                      </a:r>
                    </a:p>
                  </a:txBody>
                  <a:tcPr marL="9525" marR="9525" marT="9525" marB="0" anchor="b"/>
                </a:tc>
                <a:extLst>
                  <a:ext uri="{0D108BD9-81ED-4DB2-BD59-A6C34878D82A}">
                    <a16:rowId xmlns:a16="http://schemas.microsoft.com/office/drawing/2014/main" val="3663780081"/>
                  </a:ext>
                </a:extLst>
              </a:tr>
              <a:tr h="480053">
                <a:tc>
                  <a:txBody>
                    <a:bodyPr/>
                    <a:lstStyle/>
                    <a:p>
                      <a:pPr algn="l" fontAlgn="b"/>
                      <a:r>
                        <a:rPr lang="de-DE" sz="1100" b="0" i="0" u="none" strike="noStrike">
                          <a:solidFill>
                            <a:srgbClr val="000000"/>
                          </a:solidFill>
                          <a:effectLst/>
                          <a:latin typeface="Calibri" panose="020F0502020204030204" pitchFamily="34" charset="0"/>
                        </a:rPr>
                        <a:t>Clinton</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Buford</a:t>
                      </a:r>
                    </a:p>
                  </a:txBody>
                  <a:tcPr marL="9525" marR="9525" marT="9525" marB="0" anchor="b"/>
                </a:tc>
                <a:tc>
                  <a:txBody>
                    <a:bodyPr/>
                    <a:lstStyle/>
                    <a:p>
                      <a:pPr algn="l" fontAlgn="b"/>
                      <a:r>
                        <a:rPr lang="de-DE" sz="1100" b="0" i="0" u="none" strike="noStrike" dirty="0">
                          <a:solidFill>
                            <a:srgbClr val="000000"/>
                          </a:solidFill>
                          <a:effectLst/>
                          <a:latin typeface="Calibri" panose="020F0502020204030204" pitchFamily="34" charset="0"/>
                        </a:rPr>
                        <a:t>Aurora</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United States</a:t>
                      </a:r>
                    </a:p>
                  </a:txBody>
                  <a:tcPr marL="9525" marR="9525" marT="9525" marB="0" anchor="b"/>
                </a:tc>
                <a:tc>
                  <a:txBody>
                    <a:bodyPr/>
                    <a:lstStyle/>
                    <a:p>
                      <a:pPr algn="r" fontAlgn="b"/>
                      <a:r>
                        <a:rPr lang="de-DE" sz="1100" b="0" i="0" u="none" strike="noStrike">
                          <a:solidFill>
                            <a:srgbClr val="000000"/>
                          </a:solidFill>
                          <a:effectLst/>
                          <a:latin typeface="Calibri" panose="020F0502020204030204" pitchFamily="34" charset="0"/>
                        </a:rPr>
                        <a:t>98.76</a:t>
                      </a:r>
                    </a:p>
                  </a:txBody>
                  <a:tcPr marL="9525" marR="9525" marT="9525" marB="0" anchor="b"/>
                </a:tc>
                <a:extLst>
                  <a:ext uri="{0D108BD9-81ED-4DB2-BD59-A6C34878D82A}">
                    <a16:rowId xmlns:a16="http://schemas.microsoft.com/office/drawing/2014/main" val="85279509"/>
                  </a:ext>
                </a:extLst>
              </a:tr>
              <a:tr h="480053">
                <a:tc>
                  <a:txBody>
                    <a:bodyPr/>
                    <a:lstStyle/>
                    <a:p>
                      <a:pPr algn="l" fontAlgn="b"/>
                      <a:r>
                        <a:rPr lang="de-DE" sz="1100" b="0" i="0" u="none" strike="noStrike">
                          <a:solidFill>
                            <a:srgbClr val="000000"/>
                          </a:solidFill>
                          <a:effectLst/>
                          <a:latin typeface="Calibri" panose="020F0502020204030204" pitchFamily="34" charset="0"/>
                        </a:rPr>
                        <a:t>Adam</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Gooch</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Adoni</a:t>
                      </a:r>
                    </a:p>
                  </a:txBody>
                  <a:tcPr marL="9525" marR="9525" marT="9525" marB="0" anchor="b"/>
                </a:tc>
                <a:tc>
                  <a:txBody>
                    <a:bodyPr/>
                    <a:lstStyle/>
                    <a:p>
                      <a:pPr algn="l" fontAlgn="b"/>
                      <a:r>
                        <a:rPr lang="de-DE" sz="1100" b="0" i="0" u="none" strike="noStrike">
                          <a:solidFill>
                            <a:srgbClr val="000000"/>
                          </a:solidFill>
                          <a:effectLst/>
                          <a:latin typeface="Calibri" panose="020F0502020204030204" pitchFamily="34" charset="0"/>
                        </a:rPr>
                        <a:t>India</a:t>
                      </a:r>
                    </a:p>
                  </a:txBody>
                  <a:tcPr marL="9525" marR="9525" marT="9525" marB="0" anchor="b"/>
                </a:tc>
                <a:tc>
                  <a:txBody>
                    <a:bodyPr/>
                    <a:lstStyle/>
                    <a:p>
                      <a:pPr algn="r" fontAlgn="b"/>
                      <a:r>
                        <a:rPr lang="de-DE" sz="1100" b="0" i="0" u="none" strike="noStrike" dirty="0">
                          <a:solidFill>
                            <a:srgbClr val="000000"/>
                          </a:solidFill>
                          <a:effectLst/>
                          <a:latin typeface="Calibri" panose="020F0502020204030204" pitchFamily="34" charset="0"/>
                        </a:rPr>
                        <a:t>97.8</a:t>
                      </a:r>
                    </a:p>
                  </a:txBody>
                  <a:tcPr marL="9525" marR="9525" marT="9525" marB="0" anchor="b"/>
                </a:tc>
                <a:extLst>
                  <a:ext uri="{0D108BD9-81ED-4DB2-BD59-A6C34878D82A}">
                    <a16:rowId xmlns:a16="http://schemas.microsoft.com/office/drawing/2014/main" val="3687671975"/>
                  </a:ext>
                </a:extLst>
              </a:tr>
            </a:tbl>
          </a:graphicData>
        </a:graphic>
      </p:graphicFrame>
      <p:sp>
        <p:nvSpPr>
          <p:cNvPr id="7" name="Textfeld 6">
            <a:extLst>
              <a:ext uri="{FF2B5EF4-FFF2-40B4-BE49-F238E27FC236}">
                <a16:creationId xmlns:a16="http://schemas.microsoft.com/office/drawing/2014/main" id="{3B8ED2B3-606C-AEE4-ED7C-986667BFC057}"/>
              </a:ext>
            </a:extLst>
          </p:cNvPr>
          <p:cNvSpPr txBox="1"/>
          <p:nvPr/>
        </p:nvSpPr>
        <p:spPr>
          <a:xfrm>
            <a:off x="1686204" y="2924944"/>
            <a:ext cx="3371563" cy="646331"/>
          </a:xfrm>
          <a:prstGeom prst="rect">
            <a:avLst/>
          </a:prstGeom>
          <a:noFill/>
          <a:ln>
            <a:noFill/>
          </a:ln>
        </p:spPr>
        <p:txBody>
          <a:bodyPr wrap="square" rtlCol="0" anchor="ctr" anchorCtr="1">
            <a:spAutoFit/>
          </a:bodyPr>
          <a:lstStyle/>
          <a:p>
            <a:r>
              <a:rPr lang="en-US" dirty="0"/>
              <a:t>Avg. amount: </a:t>
            </a:r>
            <a:r>
              <a:rPr lang="en-US" dirty="0">
                <a:solidFill>
                  <a:srgbClr val="99CB38"/>
                </a:solidFill>
              </a:rPr>
              <a:t>107,15 USD</a:t>
            </a:r>
            <a:r>
              <a:rPr lang="en-US" dirty="0"/>
              <a:t> </a:t>
            </a:r>
          </a:p>
          <a:p>
            <a:r>
              <a:rPr lang="en-US" dirty="0"/>
              <a:t>                  </a:t>
            </a:r>
            <a:endParaRPr lang="de-DE" dirty="0"/>
          </a:p>
        </p:txBody>
      </p:sp>
    </p:spTree>
    <p:extLst>
      <p:ext uri="{BB962C8B-B14F-4D97-AF65-F5344CB8AC3E}">
        <p14:creationId xmlns:p14="http://schemas.microsoft.com/office/powerpoint/2010/main" val="130531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50158" y="667724"/>
            <a:ext cx="9684567" cy="1371600"/>
          </a:xfrm>
        </p:spPr>
        <p:txBody>
          <a:bodyPr rtlCol="0">
            <a:normAutofit/>
          </a:bodyPr>
          <a:lstStyle/>
          <a:p>
            <a:r>
              <a:rPr lang="en-US" sz="2800" dirty="0"/>
              <a:t>What was the average rental duration and rental rate for all videos by rating? </a:t>
            </a:r>
            <a:endParaRPr lang="de-DE" sz="2800" dirty="0"/>
          </a:p>
        </p:txBody>
      </p:sp>
      <p:sp>
        <p:nvSpPr>
          <p:cNvPr id="2" name="Textfeld 1">
            <a:extLst>
              <a:ext uri="{FF2B5EF4-FFF2-40B4-BE49-F238E27FC236}">
                <a16:creationId xmlns:a16="http://schemas.microsoft.com/office/drawing/2014/main" id="{25D2D217-B1D0-4095-AF8A-54B45C70C068}"/>
              </a:ext>
            </a:extLst>
          </p:cNvPr>
          <p:cNvSpPr txBox="1"/>
          <p:nvPr/>
        </p:nvSpPr>
        <p:spPr>
          <a:xfrm>
            <a:off x="1598002" y="2546084"/>
            <a:ext cx="1034257" cy="584775"/>
          </a:xfrm>
          <a:prstGeom prst="rect">
            <a:avLst/>
          </a:prstGeom>
          <a:noFill/>
          <a:ln>
            <a:noFill/>
          </a:ln>
        </p:spPr>
        <p:txBody>
          <a:bodyPr wrap="none" rtlCol="0" anchor="ctr" anchorCtr="1">
            <a:spAutoFit/>
          </a:bodyPr>
          <a:lstStyle/>
          <a:p>
            <a:r>
              <a:rPr lang="en-US" sz="1600" dirty="0"/>
              <a:t>Duration</a:t>
            </a:r>
          </a:p>
          <a:p>
            <a:endParaRPr lang="de-DE" sz="1600" dirty="0"/>
          </a:p>
        </p:txBody>
      </p:sp>
      <p:sp>
        <p:nvSpPr>
          <p:cNvPr id="3" name="Textfeld 2">
            <a:extLst>
              <a:ext uri="{FF2B5EF4-FFF2-40B4-BE49-F238E27FC236}">
                <a16:creationId xmlns:a16="http://schemas.microsoft.com/office/drawing/2014/main" id="{BEE909E1-838C-03A4-0C2F-A6A9D5D20270}"/>
              </a:ext>
            </a:extLst>
          </p:cNvPr>
          <p:cNvSpPr txBox="1"/>
          <p:nvPr/>
        </p:nvSpPr>
        <p:spPr>
          <a:xfrm>
            <a:off x="1598002" y="4509120"/>
            <a:ext cx="1340432" cy="338554"/>
          </a:xfrm>
          <a:prstGeom prst="rect">
            <a:avLst/>
          </a:prstGeom>
          <a:noFill/>
          <a:ln>
            <a:noFill/>
          </a:ln>
        </p:spPr>
        <p:txBody>
          <a:bodyPr wrap="none" rtlCol="0" anchor="ctr" anchorCtr="1">
            <a:spAutoFit/>
          </a:bodyPr>
          <a:lstStyle/>
          <a:p>
            <a:r>
              <a:rPr lang="en-US" sz="1600" dirty="0"/>
              <a:t>Rental Rate</a:t>
            </a:r>
            <a:endParaRPr lang="de-DE" sz="1600" dirty="0"/>
          </a:p>
        </p:txBody>
      </p:sp>
      <p:graphicFrame>
        <p:nvGraphicFramePr>
          <p:cNvPr id="8" name="Inhaltsplatzhalter 5" descr="Gruppiertes Säulendiagramm mit Darstellung&#10;Verbunddiagramm mit 2-Serien und 1 Linie für 4 Kategorien">
            <a:extLst>
              <a:ext uri="{FF2B5EF4-FFF2-40B4-BE49-F238E27FC236}">
                <a16:creationId xmlns:a16="http://schemas.microsoft.com/office/drawing/2014/main" id="{23D7C3DD-229B-59FF-FD56-B2FF3A9B28CB}"/>
              </a:ext>
            </a:extLst>
          </p:cNvPr>
          <p:cNvGraphicFramePr>
            <a:graphicFrameLocks/>
          </p:cNvGraphicFramePr>
          <p:nvPr>
            <p:extLst>
              <p:ext uri="{D42A27DB-BD31-4B8C-83A1-F6EECF244321}">
                <p14:modId xmlns:p14="http://schemas.microsoft.com/office/powerpoint/2010/main" val="3169772995"/>
              </p:ext>
            </p:extLst>
          </p:nvPr>
        </p:nvGraphicFramePr>
        <p:xfrm>
          <a:off x="3934172" y="2348880"/>
          <a:ext cx="7417071" cy="20179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Inhaltsplatzhalter 5" descr="Gruppiertes Säulendiagramm mit Darstellung&#10;Verbunddiagramm mit 2-Serien und 1 Linie für 4 Kategorien">
            <a:extLst>
              <a:ext uri="{FF2B5EF4-FFF2-40B4-BE49-F238E27FC236}">
                <a16:creationId xmlns:a16="http://schemas.microsoft.com/office/drawing/2014/main" id="{38A95E1E-F984-F381-7BF1-6CA97ADC1939}"/>
              </a:ext>
            </a:extLst>
          </p:cNvPr>
          <p:cNvGraphicFramePr>
            <a:graphicFrameLocks/>
          </p:cNvGraphicFramePr>
          <p:nvPr>
            <p:extLst>
              <p:ext uri="{D42A27DB-BD31-4B8C-83A1-F6EECF244321}">
                <p14:modId xmlns:p14="http://schemas.microsoft.com/office/powerpoint/2010/main" val="3698913921"/>
              </p:ext>
            </p:extLst>
          </p:nvPr>
        </p:nvGraphicFramePr>
        <p:xfrm>
          <a:off x="3934172" y="4077072"/>
          <a:ext cx="7417071" cy="20179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702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22412" y="381000"/>
            <a:ext cx="10332639" cy="1371600"/>
          </a:xfrm>
        </p:spPr>
        <p:txBody>
          <a:bodyPr rtlCol="0">
            <a:normAutofit/>
          </a:bodyPr>
          <a:lstStyle/>
          <a:p>
            <a:r>
              <a:rPr lang="en-US" sz="2800" dirty="0"/>
              <a:t>Insights and Recommendations</a:t>
            </a:r>
            <a:endParaRPr lang="de-DE" sz="2800" dirty="0"/>
          </a:p>
        </p:txBody>
      </p:sp>
      <p:sp>
        <p:nvSpPr>
          <p:cNvPr id="14" name="Inhaltsplatzhalter 13"/>
          <p:cNvSpPr>
            <a:spLocks noGrp="1"/>
          </p:cNvSpPr>
          <p:nvPr>
            <p:ph idx="1"/>
          </p:nvPr>
        </p:nvSpPr>
        <p:spPr/>
        <p:txBody>
          <a:bodyPr rtlCol="0">
            <a:normAutofit/>
          </a:bodyPr>
          <a:lstStyle/>
          <a:p>
            <a:pPr lvl="0" rtl="0"/>
            <a:r>
              <a:rPr lang="en-US" sz="1400" dirty="0"/>
              <a:t>Highest Sales were made in Asia and North America, where in parallel we can recognize, that these regions also have the most customers. </a:t>
            </a:r>
          </a:p>
          <a:p>
            <a:pPr lvl="0" rtl="0"/>
            <a:r>
              <a:rPr lang="en-US" sz="1400" dirty="0"/>
              <a:t>Only 10 countries out 108 are representing 53% of total customers (315/599). What about the other 98 countries? Requires further analysis (e.g., film category, rating, sales development,…)</a:t>
            </a:r>
          </a:p>
          <a:p>
            <a:pPr lvl="0" rtl="0"/>
            <a:r>
              <a:rPr lang="en-US" sz="1400" dirty="0"/>
              <a:t>For the customers of higher sales regions, a marketing campaign can be started with special bonus offerings as kind of saying thank you for their loyalty. </a:t>
            </a:r>
          </a:p>
          <a:p>
            <a:pPr lvl="0" rtl="0"/>
            <a:r>
              <a:rPr lang="en-US" sz="1400" dirty="0"/>
              <a:t>Regions with lower sales, incentives for the existing customers can be an option like granting them    10 movies for free for refereeing a new customer to increase the number of customers. </a:t>
            </a:r>
          </a:p>
          <a:p>
            <a:pPr lvl="0" rtl="0"/>
            <a:r>
              <a:rPr lang="en-US" sz="1400" dirty="0"/>
              <a:t>Interesting point is, that 3 of the top 5 customers in the top 10 cities are coming from countries with mid level sales and not from India, China or U.S. Their payment amount is higher than 100 USD. </a:t>
            </a:r>
            <a:r>
              <a:rPr lang="en-US" sz="1400" dirty="0" err="1"/>
              <a:t>Futher</a:t>
            </a:r>
            <a:r>
              <a:rPr lang="en-US" sz="1400" dirty="0"/>
              <a:t> analysis of their profile could bring more insights. </a:t>
            </a:r>
          </a:p>
          <a:p>
            <a:pPr lvl="0" rtl="0"/>
            <a:r>
              <a:rPr lang="en-US" sz="1400" dirty="0"/>
              <a:t>The rental rates are almost on the same level for all ratings. A differentiation of the rates per rating could have potential to gain more revenue. NC-17 film rates should be most expensive. </a:t>
            </a:r>
          </a:p>
          <a:p>
            <a:pPr lvl="0" rtl="0"/>
            <a:endParaRPr lang="en-US" sz="1400" dirty="0"/>
          </a:p>
        </p:txBody>
      </p:sp>
    </p:spTree>
    <p:extLst>
      <p:ext uri="{BB962C8B-B14F-4D97-AF65-F5344CB8AC3E}">
        <p14:creationId xmlns:p14="http://schemas.microsoft.com/office/powerpoint/2010/main" val="363930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Entwurfsvorlage &quot;Blaues Atom&quo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4_TF03460636" id="{B2E90932-356C-4C9D-8797-539DB2D4D6BA}" vid="{163EF34E-E604-49ED-A8E5-A4482F297EBC}"/>
    </a:ext>
  </a:extLst>
</a:theme>
</file>

<file path=ppt/theme/theme2.xml><?xml version="1.0" encoding="utf-8"?>
<a:theme xmlns:a="http://schemas.openxmlformats.org/drawingml/2006/main" name="Office-Desig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Designfolien Blaues Atom</Template>
  <TotalTime>0</TotalTime>
  <Words>580</Words>
  <Application>Microsoft Office PowerPoint</Application>
  <PresentationFormat>Benutzerdefiniert</PresentationFormat>
  <Paragraphs>108</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Century Gothic</vt:lpstr>
      <vt:lpstr>Entwurfsvorlage "Blaues Atom"</vt:lpstr>
      <vt:lpstr>Rockbuster Stealth LLC</vt:lpstr>
      <vt:lpstr>Introduction</vt:lpstr>
      <vt:lpstr>Business Questions</vt:lpstr>
      <vt:lpstr>Do Sales Figures vary between geographic regions?</vt:lpstr>
      <vt:lpstr>Which countries are Rockbuster customers based in?</vt:lpstr>
      <vt:lpstr>How many customers in Top 10 cities within the top 10 countries? </vt:lpstr>
      <vt:lpstr>Who are the Top 5 customers in the Top 10 cities paid highest amounts and their paid average?</vt:lpstr>
      <vt:lpstr>What was the average rental duration and rental rate for all videos by rating? </vt:lpstr>
      <vt:lpstr>Insights and Recommendations</vt:lpstr>
      <vt:lpstr>    TO FIND MORE INSIGHTS CLICK       THANKS FOR YOUR ATTENTION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Titellayout</dc:title>
  <dc:creator>Emin Cerit</dc:creator>
  <cp:lastModifiedBy>Emin Cerit</cp:lastModifiedBy>
  <cp:revision>17</cp:revision>
  <cp:lastPrinted>2022-12-06T22:55:11Z</cp:lastPrinted>
  <dcterms:created xsi:type="dcterms:W3CDTF">2022-12-04T10:51:28Z</dcterms:created>
  <dcterms:modified xsi:type="dcterms:W3CDTF">2022-12-12T19:43:30Z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