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70" r:id="rId7"/>
    <p:sldId id="267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63930-573C-41D2-AB93-44B28566A007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0DA4AFF8-2996-4D44-AC31-0A7A8844370E}">
      <dgm:prSet phldrT="[Text]"/>
      <dgm:spPr>
        <a:solidFill>
          <a:schemeClr val="tx2"/>
        </a:solidFill>
      </dgm:spPr>
      <dgm:t>
        <a:bodyPr anchor="t" anchorCtr="0"/>
        <a:lstStyle/>
        <a:p>
          <a:r>
            <a:rPr lang="en-US" dirty="0"/>
            <a:t>Input:</a:t>
          </a:r>
        </a:p>
        <a:p>
          <a:r>
            <a:rPr lang="en-US" dirty="0"/>
            <a:t>Blood Cell Image</a:t>
          </a:r>
        </a:p>
      </dgm:t>
    </dgm:pt>
    <dgm:pt modelId="{8DCA50E3-709E-4C30-94A2-490F1D0239CC}" type="parTrans" cxnId="{49931768-9401-43AF-B194-373BD504F57E}">
      <dgm:prSet/>
      <dgm:spPr/>
      <dgm:t>
        <a:bodyPr/>
        <a:lstStyle/>
        <a:p>
          <a:endParaRPr lang="en-US"/>
        </a:p>
      </dgm:t>
    </dgm:pt>
    <dgm:pt modelId="{C9F9C8E6-57DE-4F7A-8DA6-F892A4134B15}" type="sibTrans" cxnId="{49931768-9401-43AF-B194-373BD504F57E}">
      <dgm:prSet/>
      <dgm:spPr/>
      <dgm:t>
        <a:bodyPr/>
        <a:lstStyle/>
        <a:p>
          <a:endParaRPr lang="en-US"/>
        </a:p>
      </dgm:t>
    </dgm:pt>
    <dgm:pt modelId="{FB14A13F-E38F-494D-BC58-16533DE5B62B}">
      <dgm:prSet phldrT="[Text]"/>
      <dgm:spPr/>
      <dgm:t>
        <a:bodyPr/>
        <a:lstStyle/>
        <a:p>
          <a:r>
            <a:rPr lang="en-US" dirty="0"/>
            <a:t>CNN Model</a:t>
          </a:r>
        </a:p>
      </dgm:t>
    </dgm:pt>
    <dgm:pt modelId="{F9C4F338-991F-4075-8C08-6E6164F3259E}" type="parTrans" cxnId="{A22DA8A8-0453-497F-BB00-DBB4CF1082A9}">
      <dgm:prSet/>
      <dgm:spPr/>
      <dgm:t>
        <a:bodyPr/>
        <a:lstStyle/>
        <a:p>
          <a:endParaRPr lang="en-US"/>
        </a:p>
      </dgm:t>
    </dgm:pt>
    <dgm:pt modelId="{A7DD9C6B-3113-4668-9FCB-2D9AD0EB1A82}" type="sibTrans" cxnId="{A22DA8A8-0453-497F-BB00-DBB4CF1082A9}">
      <dgm:prSet/>
      <dgm:spPr/>
      <dgm:t>
        <a:bodyPr/>
        <a:lstStyle/>
        <a:p>
          <a:endParaRPr lang="en-US"/>
        </a:p>
      </dgm:t>
    </dgm:pt>
    <dgm:pt modelId="{CC5068EB-2E1F-41F0-8169-8B2629457837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(0): Uninfected</a:t>
          </a:r>
        </a:p>
      </dgm:t>
    </dgm:pt>
    <dgm:pt modelId="{E9169600-ADF6-4766-A3C7-503D3116B38E}" type="parTrans" cxnId="{8877D26B-A68A-440C-9980-0E444D09BC32}">
      <dgm:prSet/>
      <dgm:spPr/>
      <dgm:t>
        <a:bodyPr/>
        <a:lstStyle/>
        <a:p>
          <a:endParaRPr lang="en-US"/>
        </a:p>
      </dgm:t>
    </dgm:pt>
    <dgm:pt modelId="{38EB83A2-4245-463E-B265-B15E6A1A7913}" type="sibTrans" cxnId="{8877D26B-A68A-440C-9980-0E444D09BC32}">
      <dgm:prSet/>
      <dgm:spPr/>
      <dgm:t>
        <a:bodyPr/>
        <a:lstStyle/>
        <a:p>
          <a:endParaRPr lang="en-US"/>
        </a:p>
      </dgm:t>
    </dgm:pt>
    <dgm:pt modelId="{C3DDA480-F8A5-42DA-8822-8849651E9A2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(1): Parasitized</a:t>
          </a:r>
        </a:p>
      </dgm:t>
    </dgm:pt>
    <dgm:pt modelId="{ECB09607-2576-4EF8-9B03-05F45CB0401A}" type="parTrans" cxnId="{1647487A-C51E-4CEB-A9B3-D305FE8C7C30}">
      <dgm:prSet/>
      <dgm:spPr/>
      <dgm:t>
        <a:bodyPr/>
        <a:lstStyle/>
        <a:p>
          <a:endParaRPr lang="en-US"/>
        </a:p>
      </dgm:t>
    </dgm:pt>
    <dgm:pt modelId="{3A17BCA6-C9DD-4E37-B715-5A633A72659E}" type="sibTrans" cxnId="{1647487A-C51E-4CEB-A9B3-D305FE8C7C30}">
      <dgm:prSet/>
      <dgm:spPr/>
      <dgm:t>
        <a:bodyPr/>
        <a:lstStyle/>
        <a:p>
          <a:endParaRPr lang="en-US"/>
        </a:p>
      </dgm:t>
    </dgm:pt>
    <dgm:pt modelId="{85DC8ED7-671E-49B5-9913-909622C8306C}" type="pres">
      <dgm:prSet presAssocID="{13963930-573C-41D2-AB93-44B28566A007}" presName="Name0" presStyleCnt="0">
        <dgm:presLayoutVars>
          <dgm:dir/>
          <dgm:resizeHandles val="exact"/>
        </dgm:presLayoutVars>
      </dgm:prSet>
      <dgm:spPr/>
    </dgm:pt>
    <dgm:pt modelId="{9999F517-B2AB-4377-B727-175D287774A7}" type="pres">
      <dgm:prSet presAssocID="{0DA4AFF8-2996-4D44-AC31-0A7A8844370E}" presName="node" presStyleLbl="node1" presStyleIdx="0" presStyleCnt="4" custScaleY="268632" custLinFactNeighborX="-572" custLinFactNeighborY="-1959">
        <dgm:presLayoutVars>
          <dgm:bulletEnabled val="1"/>
        </dgm:presLayoutVars>
      </dgm:prSet>
      <dgm:spPr/>
    </dgm:pt>
    <dgm:pt modelId="{EC604559-9B47-4048-9DDC-34843AB091DD}" type="pres">
      <dgm:prSet presAssocID="{C9F9C8E6-57DE-4F7A-8DA6-F892A4134B15}" presName="sibTrans" presStyleLbl="sibTrans2D1" presStyleIdx="0" presStyleCnt="3"/>
      <dgm:spPr/>
    </dgm:pt>
    <dgm:pt modelId="{CAD655B6-E426-4A6E-885D-8D0AC120B43E}" type="pres">
      <dgm:prSet presAssocID="{C9F9C8E6-57DE-4F7A-8DA6-F892A4134B15}" presName="connectorText" presStyleLbl="sibTrans2D1" presStyleIdx="0" presStyleCnt="3"/>
      <dgm:spPr/>
    </dgm:pt>
    <dgm:pt modelId="{537A0544-BE14-46A6-8C1D-8E851039596F}" type="pres">
      <dgm:prSet presAssocID="{FB14A13F-E38F-494D-BC58-16533DE5B62B}" presName="node" presStyleLbl="node1" presStyleIdx="1" presStyleCnt="4">
        <dgm:presLayoutVars>
          <dgm:bulletEnabled val="1"/>
        </dgm:presLayoutVars>
      </dgm:prSet>
      <dgm:spPr/>
    </dgm:pt>
    <dgm:pt modelId="{1F5A71E3-CAC7-4F63-8471-5DB069DB5B89}" type="pres">
      <dgm:prSet presAssocID="{A7DD9C6B-3113-4668-9FCB-2D9AD0EB1A82}" presName="sibTrans" presStyleLbl="sibTrans2D1" presStyleIdx="1" presStyleCnt="3"/>
      <dgm:spPr/>
    </dgm:pt>
    <dgm:pt modelId="{7578725F-495C-4371-A486-635757AD9E0E}" type="pres">
      <dgm:prSet presAssocID="{A7DD9C6B-3113-4668-9FCB-2D9AD0EB1A82}" presName="connectorText" presStyleLbl="sibTrans2D1" presStyleIdx="1" presStyleCnt="3"/>
      <dgm:spPr/>
    </dgm:pt>
    <dgm:pt modelId="{395BD50E-4BF6-4A0A-8445-5ED78DDA3EE8}" type="pres">
      <dgm:prSet presAssocID="{CC5068EB-2E1F-41F0-8169-8B2629457837}" presName="node" presStyleLbl="node1" presStyleIdx="2" presStyleCnt="4" custLinFactNeighborX="-973" custLinFactNeighborY="-75215">
        <dgm:presLayoutVars>
          <dgm:bulletEnabled val="1"/>
        </dgm:presLayoutVars>
      </dgm:prSet>
      <dgm:spPr/>
    </dgm:pt>
    <dgm:pt modelId="{4B389261-A69E-4872-9654-BA89BBA8B17D}" type="pres">
      <dgm:prSet presAssocID="{38EB83A2-4245-463E-B265-B15E6A1A7913}" presName="sibTrans" presStyleLbl="sibTrans2D1" presStyleIdx="2" presStyleCnt="3" custAng="18734073" custScaleX="133117" custLinFactX="-257209" custLinFactNeighborX="-300000" custLinFactNeighborY="94706"/>
      <dgm:spPr/>
    </dgm:pt>
    <dgm:pt modelId="{6C2DE57D-3939-4718-AB4C-10E32348BDBF}" type="pres">
      <dgm:prSet presAssocID="{38EB83A2-4245-463E-B265-B15E6A1A7913}" presName="connectorText" presStyleLbl="sibTrans2D1" presStyleIdx="2" presStyleCnt="3"/>
      <dgm:spPr/>
    </dgm:pt>
    <dgm:pt modelId="{15EBADE3-3756-4F02-9684-8D82FEF3615A}" type="pres">
      <dgm:prSet presAssocID="{C3DDA480-F8A5-42DA-8822-8849651E9A25}" presName="node" presStyleLbl="node1" presStyleIdx="3" presStyleCnt="4" custLinFactX="-100000" custLinFactNeighborX="-134917" custLinFactNeighborY="64401">
        <dgm:presLayoutVars>
          <dgm:bulletEnabled val="1"/>
        </dgm:presLayoutVars>
      </dgm:prSet>
      <dgm:spPr/>
    </dgm:pt>
  </dgm:ptLst>
  <dgm:cxnLst>
    <dgm:cxn modelId="{9C520000-A072-48CA-A70B-6A490DD3C7E7}" type="presOf" srcId="{CC5068EB-2E1F-41F0-8169-8B2629457837}" destId="{395BD50E-4BF6-4A0A-8445-5ED78DDA3EE8}" srcOrd="0" destOrd="0" presId="urn:microsoft.com/office/officeart/2005/8/layout/process1"/>
    <dgm:cxn modelId="{79F6941A-F2F2-4245-BC73-DED7B267C110}" type="presOf" srcId="{C3DDA480-F8A5-42DA-8822-8849651E9A25}" destId="{15EBADE3-3756-4F02-9684-8D82FEF3615A}" srcOrd="0" destOrd="0" presId="urn:microsoft.com/office/officeart/2005/8/layout/process1"/>
    <dgm:cxn modelId="{49931768-9401-43AF-B194-373BD504F57E}" srcId="{13963930-573C-41D2-AB93-44B28566A007}" destId="{0DA4AFF8-2996-4D44-AC31-0A7A8844370E}" srcOrd="0" destOrd="0" parTransId="{8DCA50E3-709E-4C30-94A2-490F1D0239CC}" sibTransId="{C9F9C8E6-57DE-4F7A-8DA6-F892A4134B15}"/>
    <dgm:cxn modelId="{457EAD69-D66B-4B4B-988C-2D871D4913E9}" type="presOf" srcId="{A7DD9C6B-3113-4668-9FCB-2D9AD0EB1A82}" destId="{7578725F-495C-4371-A486-635757AD9E0E}" srcOrd="1" destOrd="0" presId="urn:microsoft.com/office/officeart/2005/8/layout/process1"/>
    <dgm:cxn modelId="{8877D26B-A68A-440C-9980-0E444D09BC32}" srcId="{13963930-573C-41D2-AB93-44B28566A007}" destId="{CC5068EB-2E1F-41F0-8169-8B2629457837}" srcOrd="2" destOrd="0" parTransId="{E9169600-ADF6-4766-A3C7-503D3116B38E}" sibTransId="{38EB83A2-4245-463E-B265-B15E6A1A7913}"/>
    <dgm:cxn modelId="{1647487A-C51E-4CEB-A9B3-D305FE8C7C30}" srcId="{13963930-573C-41D2-AB93-44B28566A007}" destId="{C3DDA480-F8A5-42DA-8822-8849651E9A25}" srcOrd="3" destOrd="0" parTransId="{ECB09607-2576-4EF8-9B03-05F45CB0401A}" sibTransId="{3A17BCA6-C9DD-4E37-B715-5A633A72659E}"/>
    <dgm:cxn modelId="{16D6955A-C828-4C99-8516-EBDA42EE444A}" type="presOf" srcId="{0DA4AFF8-2996-4D44-AC31-0A7A8844370E}" destId="{9999F517-B2AB-4377-B727-175D287774A7}" srcOrd="0" destOrd="0" presId="urn:microsoft.com/office/officeart/2005/8/layout/process1"/>
    <dgm:cxn modelId="{A22DA8A8-0453-497F-BB00-DBB4CF1082A9}" srcId="{13963930-573C-41D2-AB93-44B28566A007}" destId="{FB14A13F-E38F-494D-BC58-16533DE5B62B}" srcOrd="1" destOrd="0" parTransId="{F9C4F338-991F-4075-8C08-6E6164F3259E}" sibTransId="{A7DD9C6B-3113-4668-9FCB-2D9AD0EB1A82}"/>
    <dgm:cxn modelId="{18002FB2-25C7-49CB-85E0-73396C67FA9F}" type="presOf" srcId="{A7DD9C6B-3113-4668-9FCB-2D9AD0EB1A82}" destId="{1F5A71E3-CAC7-4F63-8471-5DB069DB5B89}" srcOrd="0" destOrd="0" presId="urn:microsoft.com/office/officeart/2005/8/layout/process1"/>
    <dgm:cxn modelId="{992ECBBF-3A78-4BA5-825B-3AE78AC1D294}" type="presOf" srcId="{C9F9C8E6-57DE-4F7A-8DA6-F892A4134B15}" destId="{EC604559-9B47-4048-9DDC-34843AB091DD}" srcOrd="0" destOrd="0" presId="urn:microsoft.com/office/officeart/2005/8/layout/process1"/>
    <dgm:cxn modelId="{98F07AC6-6919-4477-B0F2-BFB66FF8D6AB}" type="presOf" srcId="{C9F9C8E6-57DE-4F7A-8DA6-F892A4134B15}" destId="{CAD655B6-E426-4A6E-885D-8D0AC120B43E}" srcOrd="1" destOrd="0" presId="urn:microsoft.com/office/officeart/2005/8/layout/process1"/>
    <dgm:cxn modelId="{9EE221D6-A68A-4FBD-96D7-7EA2F18B7F30}" type="presOf" srcId="{13963930-573C-41D2-AB93-44B28566A007}" destId="{85DC8ED7-671E-49B5-9913-909622C8306C}" srcOrd="0" destOrd="0" presId="urn:microsoft.com/office/officeart/2005/8/layout/process1"/>
    <dgm:cxn modelId="{023F89D9-2B78-4034-B965-32BDFA550454}" type="presOf" srcId="{FB14A13F-E38F-494D-BC58-16533DE5B62B}" destId="{537A0544-BE14-46A6-8C1D-8E851039596F}" srcOrd="0" destOrd="0" presId="urn:microsoft.com/office/officeart/2005/8/layout/process1"/>
    <dgm:cxn modelId="{2C4C70E2-B931-42EB-8F7B-B70EF8A9254E}" type="presOf" srcId="{38EB83A2-4245-463E-B265-B15E6A1A7913}" destId="{4B389261-A69E-4872-9654-BA89BBA8B17D}" srcOrd="0" destOrd="0" presId="urn:microsoft.com/office/officeart/2005/8/layout/process1"/>
    <dgm:cxn modelId="{21CFC9FF-C858-4378-92DD-AD8F320C8935}" type="presOf" srcId="{38EB83A2-4245-463E-B265-B15E6A1A7913}" destId="{6C2DE57D-3939-4718-AB4C-10E32348BDBF}" srcOrd="1" destOrd="0" presId="urn:microsoft.com/office/officeart/2005/8/layout/process1"/>
    <dgm:cxn modelId="{508FFA00-23A7-498D-9B1C-42DF72E6D53F}" type="presParOf" srcId="{85DC8ED7-671E-49B5-9913-909622C8306C}" destId="{9999F517-B2AB-4377-B727-175D287774A7}" srcOrd="0" destOrd="0" presId="urn:microsoft.com/office/officeart/2005/8/layout/process1"/>
    <dgm:cxn modelId="{9F177622-DEA8-46F7-AEFC-DD8DCCE1D87D}" type="presParOf" srcId="{85DC8ED7-671E-49B5-9913-909622C8306C}" destId="{EC604559-9B47-4048-9DDC-34843AB091DD}" srcOrd="1" destOrd="0" presId="urn:microsoft.com/office/officeart/2005/8/layout/process1"/>
    <dgm:cxn modelId="{9BE220DD-1D73-4F1F-AD7C-32A1DE4DDBDD}" type="presParOf" srcId="{EC604559-9B47-4048-9DDC-34843AB091DD}" destId="{CAD655B6-E426-4A6E-885D-8D0AC120B43E}" srcOrd="0" destOrd="0" presId="urn:microsoft.com/office/officeart/2005/8/layout/process1"/>
    <dgm:cxn modelId="{7C556BB6-2849-4648-81B1-F00683121A8A}" type="presParOf" srcId="{85DC8ED7-671E-49B5-9913-909622C8306C}" destId="{537A0544-BE14-46A6-8C1D-8E851039596F}" srcOrd="2" destOrd="0" presId="urn:microsoft.com/office/officeart/2005/8/layout/process1"/>
    <dgm:cxn modelId="{8BF4E962-6606-4FD8-99B7-840D3E3DC797}" type="presParOf" srcId="{85DC8ED7-671E-49B5-9913-909622C8306C}" destId="{1F5A71E3-CAC7-4F63-8471-5DB069DB5B89}" srcOrd="3" destOrd="0" presId="urn:microsoft.com/office/officeart/2005/8/layout/process1"/>
    <dgm:cxn modelId="{E893D903-ECB7-4A4A-A284-97E9028BA7E6}" type="presParOf" srcId="{1F5A71E3-CAC7-4F63-8471-5DB069DB5B89}" destId="{7578725F-495C-4371-A486-635757AD9E0E}" srcOrd="0" destOrd="0" presId="urn:microsoft.com/office/officeart/2005/8/layout/process1"/>
    <dgm:cxn modelId="{F88AAD94-A7E6-45C3-919F-9EFE54908136}" type="presParOf" srcId="{85DC8ED7-671E-49B5-9913-909622C8306C}" destId="{395BD50E-4BF6-4A0A-8445-5ED78DDA3EE8}" srcOrd="4" destOrd="0" presId="urn:microsoft.com/office/officeart/2005/8/layout/process1"/>
    <dgm:cxn modelId="{A4B35225-975A-406C-A5D4-09AEE1CB299D}" type="presParOf" srcId="{85DC8ED7-671E-49B5-9913-909622C8306C}" destId="{4B389261-A69E-4872-9654-BA89BBA8B17D}" srcOrd="5" destOrd="0" presId="urn:microsoft.com/office/officeart/2005/8/layout/process1"/>
    <dgm:cxn modelId="{6BAE1DCE-5278-4639-B4C2-3AC2846466BC}" type="presParOf" srcId="{4B389261-A69E-4872-9654-BA89BBA8B17D}" destId="{6C2DE57D-3939-4718-AB4C-10E32348BDBF}" srcOrd="0" destOrd="0" presId="urn:microsoft.com/office/officeart/2005/8/layout/process1"/>
    <dgm:cxn modelId="{71FB5E19-FE4F-423F-90A1-78E55312585A}" type="presParOf" srcId="{85DC8ED7-671E-49B5-9913-909622C8306C}" destId="{15EBADE3-3756-4F02-9684-8D82FEF3615A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9F517-B2AB-4377-B727-175D287774A7}">
      <dsp:nvSpPr>
        <dsp:cNvPr id="0" name=""/>
        <dsp:cNvSpPr/>
      </dsp:nvSpPr>
      <dsp:spPr>
        <a:xfrm>
          <a:off x="0" y="774528"/>
          <a:ext cx="1335387" cy="2152367"/>
        </a:xfrm>
        <a:prstGeom prst="roundRect">
          <a:avLst>
            <a:gd name="adj" fmla="val 10000"/>
          </a:avLst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Blood Cell Image</a:t>
          </a:r>
        </a:p>
      </dsp:txBody>
      <dsp:txXfrm>
        <a:off x="39112" y="813640"/>
        <a:ext cx="1257163" cy="2074143"/>
      </dsp:txXfrm>
    </dsp:sp>
    <dsp:sp modelId="{EC604559-9B47-4048-9DDC-34843AB091DD}">
      <dsp:nvSpPr>
        <dsp:cNvPr id="0" name=""/>
        <dsp:cNvSpPr/>
      </dsp:nvSpPr>
      <dsp:spPr>
        <a:xfrm rot="28815">
          <a:off x="1469685" y="1693039"/>
          <a:ext cx="284730" cy="331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469687" y="1758916"/>
        <a:ext cx="199311" cy="198706"/>
      </dsp:txXfrm>
    </dsp:sp>
    <dsp:sp modelId="{537A0544-BE14-46A6-8C1D-8E851039596F}">
      <dsp:nvSpPr>
        <dsp:cNvPr id="0" name=""/>
        <dsp:cNvSpPr/>
      </dsp:nvSpPr>
      <dsp:spPr>
        <a:xfrm>
          <a:off x="1872597" y="1465792"/>
          <a:ext cx="1335387" cy="80123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69708"/>
            <a:satOff val="4251"/>
            <a:lumOff val="216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CNN Model</a:t>
          </a:r>
        </a:p>
      </dsp:txBody>
      <dsp:txXfrm>
        <a:off x="1896064" y="1489259"/>
        <a:ext cx="1288453" cy="754298"/>
      </dsp:txXfrm>
    </dsp:sp>
    <dsp:sp modelId="{1F5A71E3-CAC7-4F63-8471-5DB069DB5B89}">
      <dsp:nvSpPr>
        <dsp:cNvPr id="0" name=""/>
        <dsp:cNvSpPr/>
      </dsp:nvSpPr>
      <dsp:spPr>
        <a:xfrm rot="20525896">
          <a:off x="3333398" y="1396927"/>
          <a:ext cx="295331" cy="331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255"/>
            <a:satOff val="477"/>
            <a:lumOff val="21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335543" y="1476779"/>
        <a:ext cx="206732" cy="198706"/>
      </dsp:txXfrm>
    </dsp:sp>
    <dsp:sp modelId="{395BD50E-4BF6-4A0A-8445-5ED78DDA3EE8}">
      <dsp:nvSpPr>
        <dsp:cNvPr id="0" name=""/>
        <dsp:cNvSpPr/>
      </dsp:nvSpPr>
      <dsp:spPr>
        <a:xfrm>
          <a:off x="3738235" y="863145"/>
          <a:ext cx="1335387" cy="801232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(0): Uninfected</a:t>
          </a:r>
        </a:p>
      </dsp:txBody>
      <dsp:txXfrm>
        <a:off x="3761702" y="886612"/>
        <a:ext cx="1288453" cy="754298"/>
      </dsp:txXfrm>
    </dsp:sp>
    <dsp:sp modelId="{4B389261-A69E-4872-9654-BA89BBA8B17D}">
      <dsp:nvSpPr>
        <dsp:cNvPr id="0" name=""/>
        <dsp:cNvSpPr/>
      </dsp:nvSpPr>
      <dsp:spPr>
        <a:xfrm rot="2544271">
          <a:off x="3354883" y="1975902"/>
          <a:ext cx="223944" cy="331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255"/>
            <a:satOff val="477"/>
            <a:lumOff val="21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363670" y="2019484"/>
        <a:ext cx="156761" cy="198706"/>
      </dsp:txXfrm>
    </dsp:sp>
    <dsp:sp modelId="{15EBADE3-3756-4F02-9684-8D82FEF3615A}">
      <dsp:nvSpPr>
        <dsp:cNvPr id="0" name=""/>
        <dsp:cNvSpPr/>
      </dsp:nvSpPr>
      <dsp:spPr>
        <a:xfrm>
          <a:off x="3734917" y="1981794"/>
          <a:ext cx="1335387" cy="801232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(1): Parasitized</a:t>
          </a:r>
        </a:p>
      </dsp:txBody>
      <dsp:txXfrm>
        <a:off x="3758384" y="2005261"/>
        <a:ext cx="1288453" cy="75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4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Key actions for stakeholders: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Before Clinical Implementation, work with cross-functional teams (Physicians and Data Scientist) for an end-to-end testing and collect feedbacks for improvements.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Expected Benefits: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Standardization and acceleration of disease detection process</a:t>
            </a:r>
            <a:r>
              <a:rPr lang="en-US" sz="1200" dirty="0"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. </a:t>
            </a: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Decrease people time and cost via faster result delivery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Expected Costs: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Working with data scientist for implementation and Training for Physicians</a:t>
            </a: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Annual accuracy assessment will be the regular cost to clinics.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Key Risks and Challenges: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Even though the accuracy of the model is high, and loss is low; there are still misdiagnosed images (False Negatives and False Positives)</a:t>
            </a:r>
            <a:endParaRPr lang="en-US" sz="1200" dirty="0">
              <a:latin typeface="Arial" panose="020B0604020202020204" pitchFamily="34" charset="0"/>
              <a:ea typeface="Nunito" pitchFamily="2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Further Improvements: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2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Using more images can improve the accuracy of the model. Data sharing agreements among clinics would be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6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8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968" y="885075"/>
            <a:ext cx="5280026" cy="2730498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Nunito" pitchFamily="2" charset="0"/>
                <a:ea typeface="Nunito" pitchFamily="2" charset="0"/>
                <a:cs typeface="Nunito" pitchFamily="2" charset="0"/>
              </a:rPr>
              <a:t>Capstone Project : 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3200" b="1" dirty="0">
                <a:effectLst/>
                <a:latin typeface="Nunito" pitchFamily="2" charset="0"/>
                <a:ea typeface="Nunito" pitchFamily="2" charset="0"/>
                <a:cs typeface="Nunito" pitchFamily="2" charset="0"/>
              </a:rPr>
              <a:t>Malaria Detection 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3200" dirty="0">
                <a:effectLst/>
                <a:latin typeface="Nunito" pitchFamily="2" charset="0"/>
                <a:ea typeface="Nunito" pitchFamily="2" charset="0"/>
                <a:cs typeface="Nunito" pitchFamily="2" charset="0"/>
              </a:rPr>
              <a:t>Deep Learning</a:t>
            </a: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67" y="3966094"/>
            <a:ext cx="5280027" cy="137159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Nunito" pitchFamily="2" charset="0"/>
              </a:rPr>
              <a:t>Emine Bayar CILINGIR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cience Lab">
            <a:extLst>
              <a:ext uri="{FF2B5EF4-FFF2-40B4-BE49-F238E27FC236}">
                <a16:creationId xmlns:a16="http://schemas.microsoft.com/office/drawing/2014/main" id="{7E185DA8-778E-49D9-863D-7DB566042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54" r="25902"/>
          <a:stretch/>
        </p:blipFill>
        <p:spPr>
          <a:xfrm>
            <a:off x="1119783" y="981652"/>
            <a:ext cx="4610672" cy="422780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236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4D4B6-8CB2-5C31-D63E-5BBE6CEC6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115" y="1785348"/>
            <a:ext cx="5182225" cy="3424107"/>
          </a:xfrm>
        </p:spPr>
        <p:txBody>
          <a:bodyPr/>
          <a:lstStyle/>
          <a:p>
            <a:r>
              <a:rPr lang="en-US" dirty="0"/>
              <a:t>Overview of the problem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Approach for the solution</a:t>
            </a:r>
          </a:p>
          <a:p>
            <a:endParaRPr lang="en-US" dirty="0"/>
          </a:p>
          <a:p>
            <a:r>
              <a:rPr lang="en-US" dirty="0"/>
              <a:t>Key findings &amp; insights</a:t>
            </a:r>
          </a:p>
          <a:p>
            <a:endParaRPr lang="en-US" dirty="0"/>
          </a:p>
          <a:p>
            <a:r>
              <a:rPr lang="en-US" dirty="0"/>
              <a:t>Recommendations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D5771-A4C0-B678-6830-DDF677E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" y="181637"/>
            <a:ext cx="10364451" cy="803883"/>
          </a:xfrm>
        </p:spPr>
        <p:txBody>
          <a:bodyPr/>
          <a:lstStyle/>
          <a:p>
            <a:pPr algn="l"/>
            <a:r>
              <a:rPr lang="en-US" dirty="0"/>
              <a:t>Overview of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B2EE2-4748-85A0-C18A-EB4F5371FB5C}"/>
              </a:ext>
            </a:extLst>
          </p:cNvPr>
          <p:cNvSpPr txBox="1"/>
          <p:nvPr/>
        </p:nvSpPr>
        <p:spPr>
          <a:xfrm flipH="1">
            <a:off x="368531" y="4467413"/>
            <a:ext cx="5475316" cy="1762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800" b="1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Malaria mostly transmitted in tropical regions.</a:t>
            </a:r>
          </a:p>
          <a:p>
            <a:pPr marL="285750" indent="-285750">
              <a:lnSpc>
                <a:spcPct val="115000"/>
              </a:lnSpc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b="1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Disease caused by the bite of infected mosquitoes.</a:t>
            </a:r>
            <a:endParaRPr lang="en-US" sz="1800" b="1" dirty="0">
              <a:solidFill>
                <a:srgbClr val="2D3B45"/>
              </a:solidFill>
              <a:effectLst/>
              <a:latin typeface="Times New Roman" panose="02020603050405020304" pitchFamily="18" charset="0"/>
              <a:ea typeface="Nunito" pitchFamily="2" charset="0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800" b="1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In 2021, nearly half of the world's population was at risk of malaria. There were ~247 million cases of malaria worldwide and 619 thousand of death.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07728-4747-142A-3639-CCCC0F2F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500369"/>
            <a:ext cx="5417127" cy="2967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FF3DB2-55B3-17DF-6D19-80C02A5C8D38}"/>
              </a:ext>
            </a:extLst>
          </p:cNvPr>
          <p:cNvSpPr txBox="1"/>
          <p:nvPr/>
        </p:nvSpPr>
        <p:spPr>
          <a:xfrm>
            <a:off x="167178" y="6491697"/>
            <a:ext cx="2551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CDC and WHO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E8BCB-5C12-4ABC-CCB3-CF77C2AC6255}"/>
              </a:ext>
            </a:extLst>
          </p:cNvPr>
          <p:cNvSpPr txBox="1"/>
          <p:nvPr/>
        </p:nvSpPr>
        <p:spPr>
          <a:xfrm flipH="1">
            <a:off x="6569822" y="3917434"/>
            <a:ext cx="5475317" cy="177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Nunito" pitchFamily="2" charset="0"/>
              </a:rPr>
              <a:t>Rapid Diagnostic Test (RDT) </a:t>
            </a:r>
            <a:r>
              <a:rPr lang="en-US" b="1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  <a:r>
              <a:rPr lang="en-US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Rapid and Cheap</a:t>
            </a:r>
          </a:p>
          <a:p>
            <a:pPr marL="742950" lvl="1" indent="-285750">
              <a:lnSpc>
                <a:spcPct val="115000"/>
              </a:lnSpc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600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All positive RDT should be followed by Microscopy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b="1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Microscopy: </a:t>
            </a:r>
            <a:r>
              <a:rPr lang="en-US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Slow, requires skilled lab technicians</a:t>
            </a:r>
          </a:p>
          <a:p>
            <a:pPr marL="742950" lvl="1" indent="-285750">
              <a:lnSpc>
                <a:spcPct val="115000"/>
              </a:lnSpc>
              <a:spcAft>
                <a:spcPts val="375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dirty="0">
                <a:solidFill>
                  <a:srgbClr val="2D3B45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 developed countries, this tests are not done frequently so error risk is high.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183DB-F7FB-2380-8F4F-9AF0D5CF2748}"/>
              </a:ext>
            </a:extLst>
          </p:cNvPr>
          <p:cNvSpPr txBox="1"/>
          <p:nvPr/>
        </p:nvSpPr>
        <p:spPr>
          <a:xfrm>
            <a:off x="1970804" y="1014660"/>
            <a:ext cx="211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Malaria?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D2680-0291-6272-887B-B3B2603F3AC3}"/>
              </a:ext>
            </a:extLst>
          </p:cNvPr>
          <p:cNvSpPr txBox="1"/>
          <p:nvPr/>
        </p:nvSpPr>
        <p:spPr>
          <a:xfrm>
            <a:off x="7807374" y="1014660"/>
            <a:ext cx="2974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Detect Malaria?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B7E3D9-86E4-75EF-8E8B-3AA1B8FB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997" y="1500369"/>
            <a:ext cx="1776388" cy="2076623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7ED370E-CA3C-D632-2BDD-C1CC04B6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705" y="1500369"/>
            <a:ext cx="2133660" cy="207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423A14-EABE-2550-1AB7-A38D917D987B}"/>
              </a:ext>
            </a:extLst>
          </p:cNvPr>
          <p:cNvCxnSpPr/>
          <p:nvPr/>
        </p:nvCxnSpPr>
        <p:spPr>
          <a:xfrm>
            <a:off x="6342611" y="985520"/>
            <a:ext cx="0" cy="5714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99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D5771-A4C0-B678-6830-DDF677E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81637"/>
            <a:ext cx="10364451" cy="803883"/>
          </a:xfrm>
        </p:spPr>
        <p:txBody>
          <a:bodyPr/>
          <a:lstStyle/>
          <a:p>
            <a:pPr algn="l"/>
            <a:r>
              <a:rPr lang="en-US" dirty="0"/>
              <a:t>APPROACH FOR the SOLUTION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957642C-8E0E-F232-3348-04E488DFF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284831"/>
              </p:ext>
            </p:extLst>
          </p:nvPr>
        </p:nvGraphicFramePr>
        <p:xfrm>
          <a:off x="6714516" y="514977"/>
          <a:ext cx="6950125" cy="373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circle, creativity&#10;&#10;Description automatically generated">
            <a:extLst>
              <a:ext uri="{FF2B5EF4-FFF2-40B4-BE49-F238E27FC236}">
                <a16:creationId xmlns:a16="http://schemas.microsoft.com/office/drawing/2014/main" id="{BE57741F-34C4-2EBA-B761-8899D177A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2234" y="2347073"/>
            <a:ext cx="664390" cy="95785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1DF6BB-5356-08FA-1E62-348FCDCF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8198"/>
              </p:ext>
            </p:extLst>
          </p:nvPr>
        </p:nvGraphicFramePr>
        <p:xfrm>
          <a:off x="1874280" y="4581134"/>
          <a:ext cx="9230988" cy="1961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6192">
                  <a:extLst>
                    <a:ext uri="{9D8B030D-6E8A-4147-A177-3AD203B41FA5}">
                      <a16:colId xmlns:a16="http://schemas.microsoft.com/office/drawing/2014/main" val="2303608420"/>
                    </a:ext>
                  </a:extLst>
                </a:gridCol>
                <a:gridCol w="3843906">
                  <a:extLst>
                    <a:ext uri="{9D8B030D-6E8A-4147-A177-3AD203B41FA5}">
                      <a16:colId xmlns:a16="http://schemas.microsoft.com/office/drawing/2014/main" val="1477980984"/>
                    </a:ext>
                  </a:extLst>
                </a:gridCol>
                <a:gridCol w="1736332">
                  <a:extLst>
                    <a:ext uri="{9D8B030D-6E8A-4147-A177-3AD203B41FA5}">
                      <a16:colId xmlns:a16="http://schemas.microsoft.com/office/drawing/2014/main" val="3363028230"/>
                    </a:ext>
                  </a:extLst>
                </a:gridCol>
                <a:gridCol w="2094558">
                  <a:extLst>
                    <a:ext uri="{9D8B030D-6E8A-4147-A177-3AD203B41FA5}">
                      <a16:colId xmlns:a16="http://schemas.microsoft.com/office/drawing/2014/main" val="849681910"/>
                    </a:ext>
                  </a:extLst>
                </a:gridCol>
              </a:tblGrid>
              <a:tr h="301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 #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About CNN Models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 Accuracy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False Negatives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54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Base Model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Base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0.99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44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Add new layers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101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Model 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LeakyReLU</a:t>
                      </a:r>
                      <a:r>
                        <a:rPr lang="en-US" sz="2000" dirty="0">
                          <a:effectLst/>
                        </a:rPr>
                        <a:t> and Batch Normalization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0.98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23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Augmentation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706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Model 4 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Pre-Trained Model (VGG16)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46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66382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7912B64-A57B-7CEA-5E9C-E9B45AA1A18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24"/>
          <a:stretch/>
        </p:blipFill>
        <p:spPr>
          <a:xfrm>
            <a:off x="262333" y="987182"/>
            <a:ext cx="3223895" cy="231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2B5EC-5832-0512-2723-E5208B263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6228" y="992761"/>
            <a:ext cx="2845277" cy="2312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0389B9-578A-D492-E89D-44EC74A14621}"/>
              </a:ext>
            </a:extLst>
          </p:cNvPr>
          <p:cNvSpPr txBox="1"/>
          <p:nvPr/>
        </p:nvSpPr>
        <p:spPr>
          <a:xfrm>
            <a:off x="662234" y="3394103"/>
            <a:ext cx="4474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24,958 </a:t>
            </a:r>
            <a:r>
              <a:rPr lang="en-US" dirty="0">
                <a:solidFill>
                  <a:srgbClr val="2D3B45"/>
                </a:solidFill>
                <a:latin typeface="Times New Roman" panose="02020603050405020304" pitchFamily="18" charset="0"/>
                <a:ea typeface="Nunito" pitchFamily="2" charset="0"/>
              </a:rPr>
              <a:t>T</a:t>
            </a:r>
            <a:r>
              <a:rPr lang="en-US" sz="18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rain and 2,600 Test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3B45"/>
                </a:solidFill>
                <a:latin typeface="Times New Roman" panose="02020603050405020304" pitchFamily="18" charset="0"/>
                <a:ea typeface="Nunito" pitchFamily="2" charset="0"/>
              </a:rPr>
              <a:t>In t</a:t>
            </a:r>
            <a:r>
              <a:rPr lang="en-US" sz="18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otal 27,558 images.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D5771-A4C0-B678-6830-DDF677E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81637"/>
            <a:ext cx="10364451" cy="803883"/>
          </a:xfrm>
        </p:spPr>
        <p:txBody>
          <a:bodyPr/>
          <a:lstStyle/>
          <a:p>
            <a:pPr algn="l"/>
            <a:r>
              <a:rPr lang="en-US" dirty="0"/>
              <a:t>KEY FINDINGS &amp;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8B1E23-3E6E-4012-FC77-855BA9A3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367908"/>
            <a:ext cx="5130800" cy="3426049"/>
          </a:xfrm>
          <a:prstGeom prst="rect">
            <a:avLst/>
          </a:prstGeom>
          <a:ln w="3175">
            <a:solidFill>
              <a:prstClr val="black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41CBA-2F64-F6A3-9F3A-13CE81317933}"/>
              </a:ext>
            </a:extLst>
          </p:cNvPr>
          <p:cNvSpPr txBox="1"/>
          <p:nvPr/>
        </p:nvSpPr>
        <p:spPr>
          <a:xfrm>
            <a:off x="1188721" y="4793957"/>
            <a:ext cx="39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Model 2 Layers and Filters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A48D3-724F-FFFC-0391-3291B812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22" y="1372062"/>
            <a:ext cx="2747082" cy="2613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6C0D8-3262-61D7-0943-2E5A393F3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304" y="1434524"/>
            <a:ext cx="3530208" cy="2551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CA7A5-EFAD-5A05-6584-5EF032BC6A7F}"/>
              </a:ext>
            </a:extLst>
          </p:cNvPr>
          <p:cNvSpPr txBox="1"/>
          <p:nvPr/>
        </p:nvSpPr>
        <p:spPr>
          <a:xfrm>
            <a:off x="5719155" y="4315383"/>
            <a:ext cx="6431280" cy="1485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The test accuracy rate is 98% (f1-score is 0.98). Loss rate is 0.09.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Above are confusion matrix and accuracy plot.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Test accuracy merging with the train accuracy as epochs progress.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False Negatives: 14 out of 1300 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D3B45"/>
                </a:solidFill>
                <a:effectLst/>
                <a:latin typeface="Times New Roman" panose="02020603050405020304" pitchFamily="18" charset="0"/>
                <a:ea typeface="Nunito" pitchFamily="2" charset="0"/>
              </a:rPr>
              <a:t>False Positives: 38 out of 1300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0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D5771-A4C0-B678-6830-DDF677E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81637"/>
            <a:ext cx="10364451" cy="803883"/>
          </a:xfrm>
        </p:spPr>
        <p:txBody>
          <a:bodyPr/>
          <a:lstStyle/>
          <a:p>
            <a:pPr algn="l"/>
            <a:r>
              <a:rPr lang="en-US" dirty="0"/>
              <a:t>RECOMMENDATIONS and 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77F2F-E389-B939-1013-6109925AAF42}"/>
              </a:ext>
            </a:extLst>
          </p:cNvPr>
          <p:cNvSpPr txBox="1"/>
          <p:nvPr/>
        </p:nvSpPr>
        <p:spPr>
          <a:xfrm>
            <a:off x="1360136" y="5770984"/>
            <a:ext cx="331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Implementation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585D4-10CF-42E6-C4B8-EC908BA7D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3" y="1411219"/>
            <a:ext cx="4903125" cy="4289510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1E5E4-DFFA-B5E5-F2B5-C5DE10BDB1F6}"/>
              </a:ext>
            </a:extLst>
          </p:cNvPr>
          <p:cNvSpPr txBox="1"/>
          <p:nvPr/>
        </p:nvSpPr>
        <p:spPr>
          <a:xfrm>
            <a:off x="5608945" y="1245854"/>
            <a:ext cx="6097384" cy="46202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Key actions for stakeholders: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Physicians and Data Scientist work together for an end-to-end testing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Expected Benefits: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Faster, Lower Cost, Standard result delivery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Expected Costs: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Annual accuracy assessment </a:t>
            </a:r>
          </a:p>
          <a:p>
            <a:pPr marR="0" lv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Key Risks and Challenges: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Room for Improvement (False Negatives and False Positives)</a:t>
            </a:r>
            <a:endParaRPr lang="en-US" sz="1600" dirty="0">
              <a:latin typeface="Arial" panose="020B0604020202020204" pitchFamily="34" charset="0"/>
              <a:ea typeface="Nunito" pitchFamily="2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Further Improvements: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Nunito" pitchFamily="2" charset="0"/>
              <a:buChar char="-"/>
            </a:pPr>
            <a:r>
              <a:rPr lang="en-US" sz="1600" dirty="0">
                <a:effectLst/>
                <a:latin typeface="Arial" panose="020B0604020202020204" pitchFamily="34" charset="0"/>
                <a:ea typeface="Nunito" pitchFamily="2" charset="0"/>
                <a:cs typeface="Arial" panose="020B0604020202020204" pitchFamily="34" charset="0"/>
              </a:rPr>
              <a:t>Data sharing agreements among clinics to access more images</a:t>
            </a:r>
          </a:p>
        </p:txBody>
      </p:sp>
    </p:spTree>
    <p:extLst>
      <p:ext uri="{BB962C8B-B14F-4D97-AF65-F5344CB8AC3E}">
        <p14:creationId xmlns:p14="http://schemas.microsoft.com/office/powerpoint/2010/main" val="27860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968" y="885075"/>
            <a:ext cx="5280026" cy="2730498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Nunito" pitchFamily="2" charset="0"/>
                <a:ea typeface="Nunito" pitchFamily="2" charset="0"/>
                <a:cs typeface="Nunito" pitchFamily="2" charset="0"/>
              </a:rPr>
              <a:t>THANK YOU</a:t>
            </a: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967" y="3966094"/>
            <a:ext cx="5280027" cy="1371599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Nunito" pitchFamily="2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3493997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362</TotalTime>
  <Words>475</Words>
  <Application>Microsoft Office PowerPoint</Application>
  <PresentationFormat>Widescreen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Nunito</vt:lpstr>
      <vt:lpstr>Symbol</vt:lpstr>
      <vt:lpstr>Times New Roman</vt:lpstr>
      <vt:lpstr>Tw Cen MT</vt:lpstr>
      <vt:lpstr>Droplet</vt:lpstr>
      <vt:lpstr>Capstone Project :  Malaria Detection  Deep Learning</vt:lpstr>
      <vt:lpstr>AGENDA</vt:lpstr>
      <vt:lpstr>Overview of the problem</vt:lpstr>
      <vt:lpstr>APPROACH FOR the SOLUTION</vt:lpstr>
      <vt:lpstr>KEY FINDINGS &amp; INSIGHTS</vt:lpstr>
      <vt:lpstr>RECOMMENDATIONS and next steps</vt:lpstr>
      <vt:lpstr>THANK YOU</vt:lpstr>
    </vt:vector>
  </TitlesOfParts>
  <Company>PepsiCo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Design</dc:title>
  <dc:creator>Bayar, Emine {PEP}</dc:creator>
  <cp:lastModifiedBy>Bayar, Emine {PEP}</cp:lastModifiedBy>
  <cp:revision>6</cp:revision>
  <dcterms:created xsi:type="dcterms:W3CDTF">2023-06-14T19:34:45Z</dcterms:created>
  <dcterms:modified xsi:type="dcterms:W3CDTF">2023-06-15T16:27:01Z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