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2" r:id="rId8"/>
    <p:sldId id="265" r:id="rId9"/>
    <p:sldId id="264" r:id="rId10"/>
    <p:sldId id="268" r:id="rId11"/>
    <p:sldId id="269" r:id="rId12"/>
    <p:sldId id="272" r:id="rId13"/>
    <p:sldId id="270" r:id="rId14"/>
    <p:sldId id="273" r:id="rId15"/>
    <p:sldId id="276" r:id="rId16"/>
    <p:sldId id="275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59" autoAdjust="0"/>
  </p:normalViewPr>
  <p:slideViewPr>
    <p:cSldViewPr snapToGrid="0">
      <p:cViewPr>
        <p:scale>
          <a:sx n="52" d="100"/>
          <a:sy n="52" d="100"/>
        </p:scale>
        <p:origin x="1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D947E0-108F-4D20-A71E-3CF329F9721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kern="1200" spc="150" baseline="0">
              <a:latin typeface="+mj-lt"/>
              <a:ea typeface="+mj-ea"/>
              <a:cs typeface="+mj-cs"/>
            </a:rPr>
            <a:t>Polarity Scores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- Polarity scores are created for every word in every review</a:t>
          </a:r>
        </a:p>
        <a:p>
          <a:pPr>
            <a:lnSpc>
              <a:spcPct val="100000"/>
            </a:lnSpc>
          </a:pPr>
          <a:r>
            <a:rPr lang="en-US" b="0"/>
            <a:t>- A compound value is created for each review.</a:t>
          </a:r>
        </a:p>
        <a:p>
          <a:pPr>
            <a:lnSpc>
              <a:spcPct val="100000"/>
            </a:lnSpc>
          </a:pPr>
          <a:r>
            <a:rPr lang="en-US" b="0"/>
            <a:t> - A sentiment label column was created</a:t>
          </a:r>
          <a:endParaRPr lang="en-US" spc="50" baseline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kern="1200" spc="150" baseline="0">
              <a:latin typeface="Tenorite"/>
              <a:ea typeface="+mn-ea"/>
              <a:cs typeface="+mn-cs"/>
            </a:rPr>
            <a:t>Unbalance Data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- 3946 positive (80.2%)</a:t>
          </a:r>
        </a:p>
        <a:p>
          <a:pPr>
            <a:lnSpc>
              <a:spcPct val="100000"/>
            </a:lnSpc>
          </a:pPr>
          <a:r>
            <a:rPr lang="en-US" b="0"/>
            <a:t>- 969 negative (19.8) reviews.</a:t>
          </a:r>
        </a:p>
        <a:p>
          <a:pPr>
            <a:lnSpc>
              <a:spcPct val="100000"/>
            </a:lnSpc>
          </a:pPr>
          <a:r>
            <a:rPr lang="en-US" b="0"/>
            <a:t>- Attentions to the metrics</a:t>
          </a:r>
        </a:p>
        <a:p>
          <a:pPr>
            <a:lnSpc>
              <a:spcPct val="100000"/>
            </a:lnSpc>
          </a:pPr>
          <a:r>
            <a:rPr lang="en-US" b="0"/>
            <a:t>- Precision score </a:t>
          </a:r>
          <a:r>
            <a:rPr lang="en-US" b="0">
              <a:sym typeface="Wingdings" panose="05000000000000000000" pitchFamily="2" charset="2"/>
            </a:rPr>
            <a:t> </a:t>
          </a:r>
          <a:r>
            <a:rPr lang="en-US" b="0"/>
            <a:t>false positives</a:t>
          </a:r>
          <a:endParaRPr lang="en-US" spc="50" baseline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kern="1200" spc="150" baseline="0">
              <a:latin typeface="Tenorite"/>
              <a:ea typeface="+mn-ea"/>
              <a:cs typeface="+mn-cs"/>
            </a:rPr>
            <a:t>Average (mean)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kern="1200" dirty="0"/>
            <a:t>- Reviews are grouped by overall ratings</a:t>
          </a:r>
        </a:p>
        <a:p>
          <a:pPr>
            <a:lnSpc>
              <a:spcPct val="100000"/>
            </a:lnSpc>
          </a:pPr>
          <a:r>
            <a:rPr lang="en-US" b="0" kern="1200" dirty="0"/>
            <a:t>- Almost equal average scores of positive and negative comments (4.09/4.71). </a:t>
          </a:r>
          <a:endParaRPr lang="en-US" kern="1200" spc="50" baseline="0" dirty="0"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kern="1200" dirty="0"/>
            <a:t>- Transformed the sentiments to numbers using Label encoder </a:t>
          </a:r>
        </a:p>
        <a:p>
          <a:pPr>
            <a:lnSpc>
              <a:spcPct val="100000"/>
            </a:lnSpc>
          </a:pPr>
          <a:r>
            <a:rPr lang="en-US" b="0" kern="1200" dirty="0"/>
            <a:t>- Created a new column</a:t>
          </a:r>
          <a:endParaRPr lang="en-US" kern="1200" spc="50" baseline="0" dirty="0">
            <a:latin typeface="Tenorite"/>
            <a:ea typeface="+mn-ea"/>
            <a:cs typeface="+mn-cs"/>
          </a:endParaRP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kern="1200" spc="150" baseline="0">
              <a:latin typeface="Tenorite"/>
              <a:ea typeface="+mn-ea"/>
              <a:cs typeface="+mn-cs"/>
            </a:rPr>
            <a:t>Label Encoder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49FCEA4-A0CA-4F5F-A23F-2CECD7170D1D}" type="pres">
      <dgm:prSet presAssocID="{0DD8915E-DC14-41D6-9BB5-F49E1C265163}" presName="root" presStyleCnt="0">
        <dgm:presLayoutVars>
          <dgm:dir/>
          <dgm:resizeHandles val="exact"/>
        </dgm:presLayoutVars>
      </dgm:prSet>
      <dgm:spPr/>
    </dgm:pt>
    <dgm:pt modelId="{0530D402-531A-4B49-A4AF-4C4625959AF0}" type="pres">
      <dgm:prSet presAssocID="{73D947E0-108F-4D20-A71E-3CF329F97212}" presName="compNode" presStyleCnt="0"/>
      <dgm:spPr/>
    </dgm:pt>
    <dgm:pt modelId="{08766318-3DF4-4CDA-8AFA-A537E128AE70}" type="pres">
      <dgm:prSet presAssocID="{73D947E0-108F-4D20-A71E-3CF329F9721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2CBFCC2C-EE2F-46C0-BF77-51593133052D}" type="pres">
      <dgm:prSet presAssocID="{73D947E0-108F-4D20-A71E-3CF329F97212}" presName="iconSpace" presStyleCnt="0"/>
      <dgm:spPr/>
    </dgm:pt>
    <dgm:pt modelId="{19838ECF-9E92-40FC-8F78-C1030117C72B}" type="pres">
      <dgm:prSet presAssocID="{73D947E0-108F-4D20-A71E-3CF329F97212}" presName="parTx" presStyleLbl="revTx" presStyleIdx="0" presStyleCnt="8">
        <dgm:presLayoutVars>
          <dgm:chMax val="0"/>
          <dgm:chPref val="0"/>
        </dgm:presLayoutVars>
      </dgm:prSet>
      <dgm:spPr/>
    </dgm:pt>
    <dgm:pt modelId="{BA1DF801-E5AD-4794-AFDE-E537E733CC61}" type="pres">
      <dgm:prSet presAssocID="{73D947E0-108F-4D20-A71E-3CF329F97212}" presName="txSpace" presStyleCnt="0"/>
      <dgm:spPr/>
    </dgm:pt>
    <dgm:pt modelId="{5C086D7D-8FAB-44BC-879C-29D437E86D58}" type="pres">
      <dgm:prSet presAssocID="{73D947E0-108F-4D20-A71E-3CF329F97212}" presName="desTx" presStyleLbl="revTx" presStyleIdx="1" presStyleCnt="8">
        <dgm:presLayoutVars/>
      </dgm:prSet>
      <dgm:spPr/>
    </dgm:pt>
    <dgm:pt modelId="{88741DB1-CF1E-4AAD-A839-29E82C1CCEDA}" type="pres">
      <dgm:prSet presAssocID="{AE813459-65AB-4FA9-B717-330DDA6DFA4E}" presName="sibTrans" presStyleCnt="0"/>
      <dgm:spPr/>
    </dgm:pt>
    <dgm:pt modelId="{7B0D9603-DC23-4C27-B96F-CE76F77EBEB5}" type="pres">
      <dgm:prSet presAssocID="{B1AFA1AF-0FF8-45B3-A6D0-0E255A2F637D}" presName="compNode" presStyleCnt="0"/>
      <dgm:spPr/>
    </dgm:pt>
    <dgm:pt modelId="{7CA65324-E865-49C2-B720-19153F4D02FD}" type="pres">
      <dgm:prSet presAssocID="{B1AFA1AF-0FF8-45B3-A6D0-0E255A2F63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B51B67E4-BE50-4869-A797-CC98FEA16919}" type="pres">
      <dgm:prSet presAssocID="{B1AFA1AF-0FF8-45B3-A6D0-0E255A2F637D}" presName="iconSpace" presStyleCnt="0"/>
      <dgm:spPr/>
    </dgm:pt>
    <dgm:pt modelId="{591C773C-7DD6-4AA5-A91D-39131F3F3368}" type="pres">
      <dgm:prSet presAssocID="{B1AFA1AF-0FF8-45B3-A6D0-0E255A2F637D}" presName="parTx" presStyleLbl="revTx" presStyleIdx="2" presStyleCnt="8">
        <dgm:presLayoutVars>
          <dgm:chMax val="0"/>
          <dgm:chPref val="0"/>
        </dgm:presLayoutVars>
      </dgm:prSet>
      <dgm:spPr/>
    </dgm:pt>
    <dgm:pt modelId="{9A88B159-A04A-46E0-97CF-90144FD728EF}" type="pres">
      <dgm:prSet presAssocID="{B1AFA1AF-0FF8-45B3-A6D0-0E255A2F637D}" presName="txSpace" presStyleCnt="0"/>
      <dgm:spPr/>
    </dgm:pt>
    <dgm:pt modelId="{BC31C329-235C-48EA-8BF8-6EA657112900}" type="pres">
      <dgm:prSet presAssocID="{B1AFA1AF-0FF8-45B3-A6D0-0E255A2F637D}" presName="desTx" presStyleLbl="revTx" presStyleIdx="3" presStyleCnt="8">
        <dgm:presLayoutVars/>
      </dgm:prSet>
      <dgm:spPr/>
    </dgm:pt>
    <dgm:pt modelId="{98DC36DF-0944-4D75-B589-FF324571A998}" type="pres">
      <dgm:prSet presAssocID="{88649F7A-400B-4056-965D-C9AC0B3AD942}" presName="sibTrans" presStyleCnt="0"/>
      <dgm:spPr/>
    </dgm:pt>
    <dgm:pt modelId="{82403139-CFFF-4A56-AA57-B96DF0CBDE67}" type="pres">
      <dgm:prSet presAssocID="{E9682B4F-0217-4B50-923E-C104AA24290F}" presName="compNode" presStyleCnt="0"/>
      <dgm:spPr/>
    </dgm:pt>
    <dgm:pt modelId="{0B2533A1-05AC-41DC-9E79-D81817A505CB}" type="pres">
      <dgm:prSet presAssocID="{E9682B4F-0217-4B50-923E-C104AA2429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B8E99C9-92BE-41D0-AB03-93B32F6F7B36}" type="pres">
      <dgm:prSet presAssocID="{E9682B4F-0217-4B50-923E-C104AA24290F}" presName="iconSpace" presStyleCnt="0"/>
      <dgm:spPr/>
    </dgm:pt>
    <dgm:pt modelId="{18077BDE-20B1-4678-A41F-DE91948C662B}" type="pres">
      <dgm:prSet presAssocID="{E9682B4F-0217-4B50-923E-C104AA24290F}" presName="parTx" presStyleLbl="revTx" presStyleIdx="4" presStyleCnt="8">
        <dgm:presLayoutVars>
          <dgm:chMax val="0"/>
          <dgm:chPref val="0"/>
        </dgm:presLayoutVars>
      </dgm:prSet>
      <dgm:spPr/>
    </dgm:pt>
    <dgm:pt modelId="{55AD2753-0C97-4DE2-BED5-0C1756138359}" type="pres">
      <dgm:prSet presAssocID="{E9682B4F-0217-4B50-923E-C104AA24290F}" presName="txSpace" presStyleCnt="0"/>
      <dgm:spPr/>
    </dgm:pt>
    <dgm:pt modelId="{93F813AF-7256-4A4B-B23F-BE8424E55E11}" type="pres">
      <dgm:prSet presAssocID="{E9682B4F-0217-4B50-923E-C104AA24290F}" presName="desTx" presStyleLbl="revTx" presStyleIdx="5" presStyleCnt="8">
        <dgm:presLayoutVars/>
      </dgm:prSet>
      <dgm:spPr/>
    </dgm:pt>
    <dgm:pt modelId="{6D8BDF0A-DAAB-4B69-A16A-014C8569E9F1}" type="pres">
      <dgm:prSet presAssocID="{B8632E42-D7EB-4C31-877E-6F1B2801851A}" presName="sibTrans" presStyleCnt="0"/>
      <dgm:spPr/>
    </dgm:pt>
    <dgm:pt modelId="{2349C397-4474-4786-8D14-D17F4260DA48}" type="pres">
      <dgm:prSet presAssocID="{4F85505A-81B6-4FDA-A144-900B71DAD946}" presName="compNode" presStyleCnt="0"/>
      <dgm:spPr/>
    </dgm:pt>
    <dgm:pt modelId="{02DD6C20-BC6E-4F0D-864E-0EC8B8F3BF0A}" type="pres">
      <dgm:prSet presAssocID="{4F85505A-81B6-4FDA-A144-900B71DAD9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A3954D2-D747-43D8-AEA4-75AED07ABE30}" type="pres">
      <dgm:prSet presAssocID="{4F85505A-81B6-4FDA-A144-900B71DAD946}" presName="iconSpace" presStyleCnt="0"/>
      <dgm:spPr/>
    </dgm:pt>
    <dgm:pt modelId="{86A50B6C-44FB-47B1-A74E-3130F851AE57}" type="pres">
      <dgm:prSet presAssocID="{4F85505A-81B6-4FDA-A144-900B71DAD946}" presName="parTx" presStyleLbl="revTx" presStyleIdx="6" presStyleCnt="8">
        <dgm:presLayoutVars>
          <dgm:chMax val="0"/>
          <dgm:chPref val="0"/>
        </dgm:presLayoutVars>
      </dgm:prSet>
      <dgm:spPr/>
    </dgm:pt>
    <dgm:pt modelId="{F29E77B0-D3E8-4DE7-AF09-EAA76ABEBFE0}" type="pres">
      <dgm:prSet presAssocID="{4F85505A-81B6-4FDA-A144-900B71DAD946}" presName="txSpace" presStyleCnt="0"/>
      <dgm:spPr/>
    </dgm:pt>
    <dgm:pt modelId="{DF7B63F2-29C8-414F-8EF6-70B6A9E96235}" type="pres">
      <dgm:prSet presAssocID="{4F85505A-81B6-4FDA-A144-900B71DAD946}" presName="desTx" presStyleLbl="revTx" presStyleIdx="7" presStyleCnt="8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9A3BD25-0BB0-400B-B713-3804533D3431}" type="presOf" srcId="{4F85505A-81B6-4FDA-A144-900B71DAD946}" destId="{86A50B6C-44FB-47B1-A74E-3130F851AE57}" srcOrd="0" destOrd="0" presId="urn:microsoft.com/office/officeart/2018/5/layout/CenteredIconLabelDescriptionList"/>
    <dgm:cxn modelId="{D4D42635-83E2-424A-8D91-860CCD4AF1C2}" type="presOf" srcId="{0EC0C300-11E4-45CF-8418-973585107209}" destId="{93F813AF-7256-4A4B-B23F-BE8424E55E11}" srcOrd="0" destOrd="0" presId="urn:microsoft.com/office/officeart/2018/5/layout/CenteredIconLabelDescription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061E0774-8519-406D-A5C5-F7F020F51C72}" type="presOf" srcId="{73D947E0-108F-4D20-A71E-3CF329F97212}" destId="{19838ECF-9E92-40FC-8F78-C1030117C72B}" srcOrd="0" destOrd="0" presId="urn:microsoft.com/office/officeart/2018/5/layout/CenteredIconLabelDescription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D4EA088E-0843-4C7F-B30E-0379680DF747}" type="presOf" srcId="{E9682B4F-0217-4B50-923E-C104AA24290F}" destId="{18077BDE-20B1-4678-A41F-DE91948C662B}" srcOrd="0" destOrd="0" presId="urn:microsoft.com/office/officeart/2018/5/layout/CenteredIconLabelDescriptionList"/>
    <dgm:cxn modelId="{9AB54593-3A54-4B6E-AF9C-939A6E65B5C1}" type="presOf" srcId="{30A490C8-22B4-4D68-875C-0F0DE2FF864D}" destId="{5C086D7D-8FAB-44BC-879C-29D437E86D58}" srcOrd="0" destOrd="0" presId="urn:microsoft.com/office/officeart/2018/5/layout/CenteredIconLabelDescriptionList"/>
    <dgm:cxn modelId="{96CC49B4-4F05-41E5-8D4C-CE5C4457837D}" type="presOf" srcId="{FEB4A941-E9FA-4A86-A673-85FF34B35F20}" destId="{DF7B63F2-29C8-414F-8EF6-70B6A9E96235}" srcOrd="0" destOrd="0" presId="urn:microsoft.com/office/officeart/2018/5/layout/CenteredIconLabelDescrip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0D765DDD-CAC6-4CCB-B350-8766F6BFBEB1}" type="presOf" srcId="{B1AFA1AF-0FF8-45B3-A6D0-0E255A2F637D}" destId="{591C773C-7DD6-4AA5-A91D-39131F3F3368}" srcOrd="0" destOrd="0" presId="urn:microsoft.com/office/officeart/2018/5/layout/CenteredIconLabelDescriptionList"/>
    <dgm:cxn modelId="{19476BDE-05A0-4751-88D7-BA4F77161158}" type="presOf" srcId="{50418D2B-9486-42DE-AFDD-1D31420040FF}" destId="{BC31C329-235C-48EA-8BF8-6EA657112900}" srcOrd="0" destOrd="0" presId="urn:microsoft.com/office/officeart/2018/5/layout/CenteredIconLabelDescriptionList"/>
    <dgm:cxn modelId="{E76AB2F4-7177-4966-82F3-974EE9927D3B}" type="presOf" srcId="{0DD8915E-DC14-41D6-9BB5-F49E1C265163}" destId="{649FCEA4-A0CA-4F5F-A23F-2CECD7170D1D}" srcOrd="0" destOrd="0" presId="urn:microsoft.com/office/officeart/2018/5/layout/CenteredIconLabelDescriptionList"/>
    <dgm:cxn modelId="{C781DBBF-8358-4359-8DC7-DD98AD68D295}" type="presParOf" srcId="{649FCEA4-A0CA-4F5F-A23F-2CECD7170D1D}" destId="{0530D402-531A-4B49-A4AF-4C4625959AF0}" srcOrd="0" destOrd="0" presId="urn:microsoft.com/office/officeart/2018/5/layout/CenteredIconLabelDescriptionList"/>
    <dgm:cxn modelId="{5076B79D-C32D-463E-AF38-CEF7CBE86FDC}" type="presParOf" srcId="{0530D402-531A-4B49-A4AF-4C4625959AF0}" destId="{08766318-3DF4-4CDA-8AFA-A537E128AE70}" srcOrd="0" destOrd="0" presId="urn:microsoft.com/office/officeart/2018/5/layout/CenteredIconLabelDescriptionList"/>
    <dgm:cxn modelId="{2CA53B11-5DCD-40FF-B341-FFDFBC9487C6}" type="presParOf" srcId="{0530D402-531A-4B49-A4AF-4C4625959AF0}" destId="{2CBFCC2C-EE2F-46C0-BF77-51593133052D}" srcOrd="1" destOrd="0" presId="urn:microsoft.com/office/officeart/2018/5/layout/CenteredIconLabelDescriptionList"/>
    <dgm:cxn modelId="{98EDB6DB-4B7E-4345-AB11-8EA8A73FB68D}" type="presParOf" srcId="{0530D402-531A-4B49-A4AF-4C4625959AF0}" destId="{19838ECF-9E92-40FC-8F78-C1030117C72B}" srcOrd="2" destOrd="0" presId="urn:microsoft.com/office/officeart/2018/5/layout/CenteredIconLabelDescriptionList"/>
    <dgm:cxn modelId="{B875FF57-6A7B-47A8-A248-A1C159DC0E44}" type="presParOf" srcId="{0530D402-531A-4B49-A4AF-4C4625959AF0}" destId="{BA1DF801-E5AD-4794-AFDE-E537E733CC61}" srcOrd="3" destOrd="0" presId="urn:microsoft.com/office/officeart/2018/5/layout/CenteredIconLabelDescriptionList"/>
    <dgm:cxn modelId="{49F872D3-4E56-464A-94D6-A4DFC59F1707}" type="presParOf" srcId="{0530D402-531A-4B49-A4AF-4C4625959AF0}" destId="{5C086D7D-8FAB-44BC-879C-29D437E86D58}" srcOrd="4" destOrd="0" presId="urn:microsoft.com/office/officeart/2018/5/layout/CenteredIconLabelDescriptionList"/>
    <dgm:cxn modelId="{4D51905C-2F89-4A14-AF11-A94841038949}" type="presParOf" srcId="{649FCEA4-A0CA-4F5F-A23F-2CECD7170D1D}" destId="{88741DB1-CF1E-4AAD-A839-29E82C1CCEDA}" srcOrd="1" destOrd="0" presId="urn:microsoft.com/office/officeart/2018/5/layout/CenteredIconLabelDescriptionList"/>
    <dgm:cxn modelId="{90584484-5A70-41F0-9F5B-BA22DD94ABB4}" type="presParOf" srcId="{649FCEA4-A0CA-4F5F-A23F-2CECD7170D1D}" destId="{7B0D9603-DC23-4C27-B96F-CE76F77EBEB5}" srcOrd="2" destOrd="0" presId="urn:microsoft.com/office/officeart/2018/5/layout/CenteredIconLabelDescriptionList"/>
    <dgm:cxn modelId="{6706C4B2-F19A-4332-BACD-E9F85C7D2B54}" type="presParOf" srcId="{7B0D9603-DC23-4C27-B96F-CE76F77EBEB5}" destId="{7CA65324-E865-49C2-B720-19153F4D02FD}" srcOrd="0" destOrd="0" presId="urn:microsoft.com/office/officeart/2018/5/layout/CenteredIconLabelDescriptionList"/>
    <dgm:cxn modelId="{B75C6E96-F322-49B9-A0F0-CCF63E1BAC6F}" type="presParOf" srcId="{7B0D9603-DC23-4C27-B96F-CE76F77EBEB5}" destId="{B51B67E4-BE50-4869-A797-CC98FEA16919}" srcOrd="1" destOrd="0" presId="urn:microsoft.com/office/officeart/2018/5/layout/CenteredIconLabelDescriptionList"/>
    <dgm:cxn modelId="{E98087B9-CD3A-4687-81F3-1D5CDAC975A6}" type="presParOf" srcId="{7B0D9603-DC23-4C27-B96F-CE76F77EBEB5}" destId="{591C773C-7DD6-4AA5-A91D-39131F3F3368}" srcOrd="2" destOrd="0" presId="urn:microsoft.com/office/officeart/2018/5/layout/CenteredIconLabelDescriptionList"/>
    <dgm:cxn modelId="{2235D0AF-5403-462B-B3E4-AB5533A9CC9C}" type="presParOf" srcId="{7B0D9603-DC23-4C27-B96F-CE76F77EBEB5}" destId="{9A88B159-A04A-46E0-97CF-90144FD728EF}" srcOrd="3" destOrd="0" presId="urn:microsoft.com/office/officeart/2018/5/layout/CenteredIconLabelDescriptionList"/>
    <dgm:cxn modelId="{5B2BEE1A-A3EC-4967-B4E8-CA5BF38CB2A3}" type="presParOf" srcId="{7B0D9603-DC23-4C27-B96F-CE76F77EBEB5}" destId="{BC31C329-235C-48EA-8BF8-6EA657112900}" srcOrd="4" destOrd="0" presId="urn:microsoft.com/office/officeart/2018/5/layout/CenteredIconLabelDescriptionList"/>
    <dgm:cxn modelId="{19D83207-3E25-4FD2-8CDA-8EFE9697BB46}" type="presParOf" srcId="{649FCEA4-A0CA-4F5F-A23F-2CECD7170D1D}" destId="{98DC36DF-0944-4D75-B589-FF324571A998}" srcOrd="3" destOrd="0" presId="urn:microsoft.com/office/officeart/2018/5/layout/CenteredIconLabelDescriptionList"/>
    <dgm:cxn modelId="{3FA72C2F-EE23-4E58-A0A4-F74109A12D65}" type="presParOf" srcId="{649FCEA4-A0CA-4F5F-A23F-2CECD7170D1D}" destId="{82403139-CFFF-4A56-AA57-B96DF0CBDE67}" srcOrd="4" destOrd="0" presId="urn:microsoft.com/office/officeart/2018/5/layout/CenteredIconLabelDescriptionList"/>
    <dgm:cxn modelId="{B87FB77B-42AD-4604-8460-DD16B6667984}" type="presParOf" srcId="{82403139-CFFF-4A56-AA57-B96DF0CBDE67}" destId="{0B2533A1-05AC-41DC-9E79-D81817A505CB}" srcOrd="0" destOrd="0" presId="urn:microsoft.com/office/officeart/2018/5/layout/CenteredIconLabelDescriptionList"/>
    <dgm:cxn modelId="{49F18442-4339-4F74-AE8E-65F440556368}" type="presParOf" srcId="{82403139-CFFF-4A56-AA57-B96DF0CBDE67}" destId="{CB8E99C9-92BE-41D0-AB03-93B32F6F7B36}" srcOrd="1" destOrd="0" presId="urn:microsoft.com/office/officeart/2018/5/layout/CenteredIconLabelDescriptionList"/>
    <dgm:cxn modelId="{358D4632-8415-4FD0-A840-3F9CD7D81AF8}" type="presParOf" srcId="{82403139-CFFF-4A56-AA57-B96DF0CBDE67}" destId="{18077BDE-20B1-4678-A41F-DE91948C662B}" srcOrd="2" destOrd="0" presId="urn:microsoft.com/office/officeart/2018/5/layout/CenteredIconLabelDescriptionList"/>
    <dgm:cxn modelId="{C3D90A19-F338-4B86-A7C0-A429F55F8249}" type="presParOf" srcId="{82403139-CFFF-4A56-AA57-B96DF0CBDE67}" destId="{55AD2753-0C97-4DE2-BED5-0C1756138359}" srcOrd="3" destOrd="0" presId="urn:microsoft.com/office/officeart/2018/5/layout/CenteredIconLabelDescriptionList"/>
    <dgm:cxn modelId="{71B84555-2399-44C5-95BC-CF01A4A3D6A7}" type="presParOf" srcId="{82403139-CFFF-4A56-AA57-B96DF0CBDE67}" destId="{93F813AF-7256-4A4B-B23F-BE8424E55E11}" srcOrd="4" destOrd="0" presId="urn:microsoft.com/office/officeart/2018/5/layout/CenteredIconLabelDescriptionList"/>
    <dgm:cxn modelId="{5137F92B-7D4D-4C31-867B-1D7AD5FEDD7B}" type="presParOf" srcId="{649FCEA4-A0CA-4F5F-A23F-2CECD7170D1D}" destId="{6D8BDF0A-DAAB-4B69-A16A-014C8569E9F1}" srcOrd="5" destOrd="0" presId="urn:microsoft.com/office/officeart/2018/5/layout/CenteredIconLabelDescriptionList"/>
    <dgm:cxn modelId="{012599E0-70C0-4DF5-ADF4-B253CCBD8665}" type="presParOf" srcId="{649FCEA4-A0CA-4F5F-A23F-2CECD7170D1D}" destId="{2349C397-4474-4786-8D14-D17F4260DA48}" srcOrd="6" destOrd="0" presId="urn:microsoft.com/office/officeart/2018/5/layout/CenteredIconLabelDescriptionList"/>
    <dgm:cxn modelId="{DFE623A9-6CD0-4607-8ECA-336F43A54CF7}" type="presParOf" srcId="{2349C397-4474-4786-8D14-D17F4260DA48}" destId="{02DD6C20-BC6E-4F0D-864E-0EC8B8F3BF0A}" srcOrd="0" destOrd="0" presId="urn:microsoft.com/office/officeart/2018/5/layout/CenteredIconLabelDescriptionList"/>
    <dgm:cxn modelId="{627BA6AF-DCA3-447F-95B9-662D5EEF4D65}" type="presParOf" srcId="{2349C397-4474-4786-8D14-D17F4260DA48}" destId="{EA3954D2-D747-43D8-AEA4-75AED07ABE30}" srcOrd="1" destOrd="0" presId="urn:microsoft.com/office/officeart/2018/5/layout/CenteredIconLabelDescriptionList"/>
    <dgm:cxn modelId="{588F8918-04BC-4E64-98C1-51DD532DD1C4}" type="presParOf" srcId="{2349C397-4474-4786-8D14-D17F4260DA48}" destId="{86A50B6C-44FB-47B1-A74E-3130F851AE57}" srcOrd="2" destOrd="0" presId="urn:microsoft.com/office/officeart/2018/5/layout/CenteredIconLabelDescriptionList"/>
    <dgm:cxn modelId="{8B024070-92E4-4E88-B214-D5B7B388A916}" type="presParOf" srcId="{2349C397-4474-4786-8D14-D17F4260DA48}" destId="{F29E77B0-D3E8-4DE7-AF09-EAA76ABEBFE0}" srcOrd="3" destOrd="0" presId="urn:microsoft.com/office/officeart/2018/5/layout/CenteredIconLabelDescriptionList"/>
    <dgm:cxn modelId="{2AD7B7A5-FC7F-41CB-BF94-7B154C7673D3}" type="presParOf" srcId="{2349C397-4474-4786-8D14-D17F4260DA48}" destId="{DF7B63F2-29C8-414F-8EF6-70B6A9E9623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3D947E0-108F-4D20-A71E-3CF329F97212}">
      <dgm:prSet custT="1"/>
      <dgm:spPr/>
      <dgm:t>
        <a:bodyPr/>
        <a:lstStyle/>
        <a:p>
          <a:pPr>
            <a:defRPr b="1"/>
          </a:pPr>
          <a:r>
            <a:rPr lang="en-US" sz="1800" kern="1200" spc="150" baseline="0" dirty="0">
              <a:latin typeface="+mj-lt"/>
              <a:ea typeface="+mj-ea"/>
              <a:cs typeface="+mj-cs"/>
            </a:rPr>
            <a:t>Data Splitting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custT="1"/>
      <dgm:spPr/>
      <dgm:t>
        <a:bodyPr/>
        <a:lstStyle/>
        <a:p>
          <a:r>
            <a:rPr lang="en-US" sz="1800" b="0" dirty="0"/>
            <a:t>Final data contains only review text and their sentiment labels.</a:t>
          </a:r>
        </a:p>
        <a:p>
          <a:endParaRPr lang="en-US" sz="1800" b="0" dirty="0"/>
        </a:p>
        <a:p>
          <a:r>
            <a:rPr lang="en-US" sz="1800" b="0" dirty="0"/>
            <a:t>Split the data: </a:t>
          </a:r>
        </a:p>
        <a:p>
          <a:r>
            <a:rPr lang="en-US" sz="1800" b="0" dirty="0"/>
            <a:t>X :review text</a:t>
          </a:r>
        </a:p>
        <a:p>
          <a:r>
            <a:rPr lang="en-US" sz="1800" b="0" dirty="0"/>
            <a:t>y : Sentiment Labels</a:t>
          </a:r>
          <a:endParaRPr lang="en-US" sz="1800" spc="50" baseline="0" dirty="0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custT="1"/>
      <dgm:spPr/>
      <dgm:t>
        <a:bodyPr/>
        <a:lstStyle/>
        <a:p>
          <a:pPr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Count Vectorizer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r>
            <a:rPr lang="en-US" sz="1800" dirty="0"/>
            <a:t>Transform the review texts into a matrix of token counts (for TF)</a:t>
          </a:r>
        </a:p>
        <a:p>
          <a:endParaRPr lang="en-US" sz="1800" spc="50" baseline="0" dirty="0">
            <a:latin typeface="+mn-lt"/>
          </a:endParaRPr>
        </a:p>
        <a:p>
          <a:r>
            <a:rPr lang="en-US" sz="1800" dirty="0"/>
            <a:t>n-grams </a:t>
          </a:r>
          <a:r>
            <a:rPr lang="en-US" sz="1800" dirty="0">
              <a:sym typeface="Wingdings" panose="05000000000000000000" pitchFamily="2" charset="2"/>
            </a:rPr>
            <a:t> </a:t>
          </a:r>
          <a:r>
            <a:rPr lang="en-US" sz="1800" dirty="0"/>
            <a:t> both unigrams (=single word) and bigrams (=combination of two words)</a:t>
          </a:r>
          <a:endParaRPr lang="en-US" sz="1800" spc="50" baseline="0" dirty="0">
            <a:latin typeface="+mn-lt"/>
          </a:endParaRP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custT="1"/>
      <dgm:spPr/>
      <dgm:t>
        <a:bodyPr/>
        <a:lstStyle/>
        <a:p>
          <a:pPr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TF-IDF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custT="1"/>
      <dgm:spPr/>
      <dgm:t>
        <a:bodyPr/>
        <a:lstStyle/>
        <a:p>
          <a:r>
            <a:rPr lang="en-US" sz="1800" kern="1200" dirty="0"/>
            <a:t>Convert the count matrix into normalized TF-IDF representation.</a:t>
          </a:r>
        </a:p>
        <a:p>
          <a:endParaRPr lang="en-US" sz="1800" kern="1200" spc="50" baseline="0" dirty="0">
            <a:latin typeface="Tenorite"/>
            <a:ea typeface="+mn-ea"/>
            <a:cs typeface="+mn-cs"/>
          </a:endParaRPr>
        </a:p>
        <a:p>
          <a:r>
            <a:rPr lang="en-US" sz="1800" b="0" kern="1200" dirty="0"/>
            <a:t>Standardize the data and to eliminate potential biases created by count vectorizer method. </a:t>
          </a:r>
          <a:endParaRPr lang="en-US" sz="1800" kern="1200" spc="50" baseline="0" dirty="0">
            <a:latin typeface="Tenorite"/>
            <a:ea typeface="+mn-ea"/>
            <a:cs typeface="+mn-cs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custT="1"/>
      <dgm:spPr/>
      <dgm:t>
        <a:bodyPr/>
        <a:lstStyle/>
        <a:p>
          <a:r>
            <a:rPr lang="en-US" sz="1800" b="0" i="0" kern="1200" dirty="0"/>
            <a:t>Create the Pipeline class from the scikit-learn library</a:t>
          </a:r>
        </a:p>
        <a:p>
          <a:endParaRPr lang="en-US" sz="1800" b="0" i="0" kern="1200" dirty="0"/>
        </a:p>
        <a:p>
          <a:r>
            <a:rPr lang="en-US" sz="1800" b="0" i="0" kern="1200" dirty="0"/>
            <a:t>- Stochastic Gradient Descent (Linear Support Vector Machine)</a:t>
          </a:r>
        </a:p>
        <a:p>
          <a:r>
            <a:rPr lang="en-US" sz="1800" b="0" i="0" kern="1200" dirty="0"/>
            <a:t>- Random Forests</a:t>
          </a:r>
        </a:p>
        <a:p>
          <a:r>
            <a:rPr lang="en-US" sz="1800" b="0" i="0" kern="1200" dirty="0"/>
            <a:t>- Logistic Regression</a:t>
          </a:r>
        </a:p>
        <a:p>
          <a:r>
            <a:rPr lang="en-US" sz="1800" b="0" i="0" kern="1200" dirty="0"/>
            <a:t>- Naïve Bayes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custT="1"/>
      <dgm:spPr/>
      <dgm:t>
        <a:bodyPr/>
        <a:lstStyle/>
        <a:p>
          <a:pPr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Model Pipeline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1820AEE-4350-4719-8F24-AF7920BC52B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8C6E7967-B048-4D30-B284-B6271F85F481}" type="pres">
      <dgm:prSet presAssocID="{73D947E0-108F-4D20-A71E-3CF329F97212}" presName="composite" presStyleCnt="0"/>
      <dgm:spPr/>
    </dgm:pt>
    <dgm:pt modelId="{0255C32B-2781-4133-BD4A-5E10B4EA4CA5}" type="pres">
      <dgm:prSet presAssocID="{73D947E0-108F-4D20-A71E-3CF329F97212}" presName="parTx" presStyleLbl="alignNode1" presStyleIdx="0" presStyleCnt="4">
        <dgm:presLayoutVars>
          <dgm:chMax val="0"/>
          <dgm:chPref val="0"/>
        </dgm:presLayoutVars>
      </dgm:prSet>
      <dgm:spPr/>
    </dgm:pt>
    <dgm:pt modelId="{258C42B6-2FDD-4FB6-A59E-E83BE95D2A29}" type="pres">
      <dgm:prSet presAssocID="{73D947E0-108F-4D20-A71E-3CF329F97212}" presName="desTx" presStyleLbl="alignAccFollowNode1" presStyleIdx="0" presStyleCnt="4">
        <dgm:presLayoutVars/>
      </dgm:prSet>
      <dgm:spPr/>
    </dgm:pt>
    <dgm:pt modelId="{61A41DF8-3D89-4D62-B730-75C4D54E8F5A}" type="pres">
      <dgm:prSet presAssocID="{AE813459-65AB-4FA9-B717-330DDA6DFA4E}" presName="space" presStyleCnt="0"/>
      <dgm:spPr/>
    </dgm:pt>
    <dgm:pt modelId="{FC07CE23-242F-4C98-B736-381C03EB1C0A}" type="pres">
      <dgm:prSet presAssocID="{B1AFA1AF-0FF8-45B3-A6D0-0E255A2F637D}" presName="composite" presStyleCnt="0"/>
      <dgm:spPr/>
    </dgm:pt>
    <dgm:pt modelId="{FF08A960-02BC-4321-B6F4-1F1E22A8777E}" type="pres">
      <dgm:prSet presAssocID="{B1AFA1AF-0FF8-45B3-A6D0-0E255A2F637D}" presName="parTx" presStyleLbl="alignNode1" presStyleIdx="1" presStyleCnt="4">
        <dgm:presLayoutVars>
          <dgm:chMax val="0"/>
          <dgm:chPref val="0"/>
        </dgm:presLayoutVars>
      </dgm:prSet>
      <dgm:spPr/>
    </dgm:pt>
    <dgm:pt modelId="{1A20E2A6-5594-489B-B03B-E0FA456A76A1}" type="pres">
      <dgm:prSet presAssocID="{B1AFA1AF-0FF8-45B3-A6D0-0E255A2F637D}" presName="desTx" presStyleLbl="alignAccFollowNode1" presStyleIdx="1" presStyleCnt="4">
        <dgm:presLayoutVars/>
      </dgm:prSet>
      <dgm:spPr/>
    </dgm:pt>
    <dgm:pt modelId="{66972FFF-EA48-430D-B4CD-2C9F362C8241}" type="pres">
      <dgm:prSet presAssocID="{88649F7A-400B-4056-965D-C9AC0B3AD942}" presName="space" presStyleCnt="0"/>
      <dgm:spPr/>
    </dgm:pt>
    <dgm:pt modelId="{A89784FA-2AC5-4954-9C05-9BB296C4D01C}" type="pres">
      <dgm:prSet presAssocID="{E9682B4F-0217-4B50-923E-C104AA24290F}" presName="composite" presStyleCnt="0"/>
      <dgm:spPr/>
    </dgm:pt>
    <dgm:pt modelId="{E858AF3B-B096-4C12-A89A-2885B9E979BA}" type="pres">
      <dgm:prSet presAssocID="{E9682B4F-0217-4B50-923E-C104AA24290F}" presName="parTx" presStyleLbl="alignNode1" presStyleIdx="2" presStyleCnt="4">
        <dgm:presLayoutVars>
          <dgm:chMax val="0"/>
          <dgm:chPref val="0"/>
        </dgm:presLayoutVars>
      </dgm:prSet>
      <dgm:spPr/>
    </dgm:pt>
    <dgm:pt modelId="{25A73318-F483-41ED-9545-FFCE72B5C792}" type="pres">
      <dgm:prSet presAssocID="{E9682B4F-0217-4B50-923E-C104AA24290F}" presName="desTx" presStyleLbl="alignAccFollowNode1" presStyleIdx="2" presStyleCnt="4">
        <dgm:presLayoutVars/>
      </dgm:prSet>
      <dgm:spPr/>
    </dgm:pt>
    <dgm:pt modelId="{60B2A2AB-B3B8-4452-AFEB-9BE09E4E219E}" type="pres">
      <dgm:prSet presAssocID="{B8632E42-D7EB-4C31-877E-6F1B2801851A}" presName="space" presStyleCnt="0"/>
      <dgm:spPr/>
    </dgm:pt>
    <dgm:pt modelId="{A477DA52-5748-43D1-9F87-C94B1CBB4C34}" type="pres">
      <dgm:prSet presAssocID="{4F85505A-81B6-4FDA-A144-900B71DAD946}" presName="composite" presStyleCnt="0"/>
      <dgm:spPr/>
    </dgm:pt>
    <dgm:pt modelId="{92777901-AFDA-4A28-B639-4E5D54C920AC}" type="pres">
      <dgm:prSet presAssocID="{4F85505A-81B6-4FDA-A144-900B71DAD946}" presName="parTx" presStyleLbl="alignNode1" presStyleIdx="3" presStyleCnt="4">
        <dgm:presLayoutVars>
          <dgm:chMax val="0"/>
          <dgm:chPref val="0"/>
        </dgm:presLayoutVars>
      </dgm:prSet>
      <dgm:spPr/>
    </dgm:pt>
    <dgm:pt modelId="{F5ED5AA2-3351-42C8-8C77-6D05087C56D4}" type="pres">
      <dgm:prSet presAssocID="{4F85505A-81B6-4FDA-A144-900B71DAD946}" presName="desTx" presStyleLbl="alignAccFollowNode1" presStyleIdx="3" presStyleCnt="4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B0514D04-A4C5-4FA5-BA6F-64B3A957B9AB}" type="presOf" srcId="{FEB4A941-E9FA-4A86-A673-85FF34B35F20}" destId="{F5ED5AA2-3351-42C8-8C77-6D05087C56D4}" srcOrd="0" destOrd="0" presId="urn:microsoft.com/office/officeart/2016/7/layout/ChevronBlockProcess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FA495C1D-202D-4E75-92C6-F521A223649A}" type="presOf" srcId="{30A490C8-22B4-4D68-875C-0F0DE2FF864D}" destId="{258C42B6-2FDD-4FB6-A59E-E83BE95D2A29}" srcOrd="0" destOrd="0" presId="urn:microsoft.com/office/officeart/2016/7/layout/ChevronBlockProcess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7C6F802F-3FA7-4F6B-9645-2BB6C547C1B5}" type="presOf" srcId="{0EC0C300-11E4-45CF-8418-973585107209}" destId="{25A73318-F483-41ED-9545-FFCE72B5C792}" srcOrd="0" destOrd="0" presId="urn:microsoft.com/office/officeart/2016/7/layout/ChevronBlockProcess"/>
    <dgm:cxn modelId="{74FFBE3B-072D-490D-873D-1497FF07C523}" type="presOf" srcId="{E9682B4F-0217-4B50-923E-C104AA24290F}" destId="{E858AF3B-B096-4C12-A89A-2885B9E979BA}" srcOrd="0" destOrd="0" presId="urn:microsoft.com/office/officeart/2016/7/layout/ChevronBlockProcess"/>
    <dgm:cxn modelId="{CFE0B269-9D75-4F84-9B85-18B3CC98CCB7}" type="presOf" srcId="{0DD8915E-DC14-41D6-9BB5-F49E1C265163}" destId="{E1820AEE-4350-4719-8F24-AF7920BC52B4}" srcOrd="0" destOrd="0" presId="urn:microsoft.com/office/officeart/2016/7/layout/ChevronBlockProcess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5B381D5A-B454-47F0-AA35-599E73B75A52}" type="presOf" srcId="{50418D2B-9486-42DE-AFDD-1D31420040FF}" destId="{1A20E2A6-5594-489B-B03B-E0FA456A76A1}" srcOrd="0" destOrd="0" presId="urn:microsoft.com/office/officeart/2016/7/layout/ChevronBlockProcess"/>
    <dgm:cxn modelId="{B2A1327C-62FA-4624-894C-541450C86D1B}" type="presOf" srcId="{73D947E0-108F-4D20-A71E-3CF329F97212}" destId="{0255C32B-2781-4133-BD4A-5E10B4EA4CA5}" srcOrd="0" destOrd="0" presId="urn:microsoft.com/office/officeart/2016/7/layout/ChevronBlockProcess"/>
    <dgm:cxn modelId="{783023BD-817B-4582-BBAE-D317B8FEF138}" type="presOf" srcId="{B1AFA1AF-0FF8-45B3-A6D0-0E255A2F637D}" destId="{FF08A960-02BC-4321-B6F4-1F1E22A8777E}" srcOrd="0" destOrd="0" presId="urn:microsoft.com/office/officeart/2016/7/layout/ChevronBlockProcess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2F5BA4CF-E6FC-4350-8A20-B80FDC83131D}" type="presOf" srcId="{4F85505A-81B6-4FDA-A144-900B71DAD946}" destId="{92777901-AFDA-4A28-B639-4E5D54C920AC}" srcOrd="0" destOrd="0" presId="urn:microsoft.com/office/officeart/2016/7/layout/ChevronBlockProcess"/>
    <dgm:cxn modelId="{0AC00186-351E-4A08-883A-AFA595D5E101}" type="presParOf" srcId="{E1820AEE-4350-4719-8F24-AF7920BC52B4}" destId="{8C6E7967-B048-4D30-B284-B6271F85F481}" srcOrd="0" destOrd="0" presId="urn:microsoft.com/office/officeart/2016/7/layout/ChevronBlockProcess"/>
    <dgm:cxn modelId="{04496080-EECC-45CC-8DF1-F0A5436D4A66}" type="presParOf" srcId="{8C6E7967-B048-4D30-B284-B6271F85F481}" destId="{0255C32B-2781-4133-BD4A-5E10B4EA4CA5}" srcOrd="0" destOrd="0" presId="urn:microsoft.com/office/officeart/2016/7/layout/ChevronBlockProcess"/>
    <dgm:cxn modelId="{0BA7ADF4-79AD-4C4F-82CA-1F450D47D8AB}" type="presParOf" srcId="{8C6E7967-B048-4D30-B284-B6271F85F481}" destId="{258C42B6-2FDD-4FB6-A59E-E83BE95D2A29}" srcOrd="1" destOrd="0" presId="urn:microsoft.com/office/officeart/2016/7/layout/ChevronBlockProcess"/>
    <dgm:cxn modelId="{9C778402-68A1-411B-BE75-42790837F531}" type="presParOf" srcId="{E1820AEE-4350-4719-8F24-AF7920BC52B4}" destId="{61A41DF8-3D89-4D62-B730-75C4D54E8F5A}" srcOrd="1" destOrd="0" presId="urn:microsoft.com/office/officeart/2016/7/layout/ChevronBlockProcess"/>
    <dgm:cxn modelId="{BB6DB85F-BAEB-4823-94CE-1D08E52C8089}" type="presParOf" srcId="{E1820AEE-4350-4719-8F24-AF7920BC52B4}" destId="{FC07CE23-242F-4C98-B736-381C03EB1C0A}" srcOrd="2" destOrd="0" presId="urn:microsoft.com/office/officeart/2016/7/layout/ChevronBlockProcess"/>
    <dgm:cxn modelId="{C8DCE350-73C4-4FCA-8D25-6501F76670F6}" type="presParOf" srcId="{FC07CE23-242F-4C98-B736-381C03EB1C0A}" destId="{FF08A960-02BC-4321-B6F4-1F1E22A8777E}" srcOrd="0" destOrd="0" presId="urn:microsoft.com/office/officeart/2016/7/layout/ChevronBlockProcess"/>
    <dgm:cxn modelId="{4152CB8B-82FC-409C-8032-EEE3053F560E}" type="presParOf" srcId="{FC07CE23-242F-4C98-B736-381C03EB1C0A}" destId="{1A20E2A6-5594-489B-B03B-E0FA456A76A1}" srcOrd="1" destOrd="0" presId="urn:microsoft.com/office/officeart/2016/7/layout/ChevronBlockProcess"/>
    <dgm:cxn modelId="{40FC44DA-FB49-4D99-8FC7-70644A65102F}" type="presParOf" srcId="{E1820AEE-4350-4719-8F24-AF7920BC52B4}" destId="{66972FFF-EA48-430D-B4CD-2C9F362C8241}" srcOrd="3" destOrd="0" presId="urn:microsoft.com/office/officeart/2016/7/layout/ChevronBlockProcess"/>
    <dgm:cxn modelId="{6BED97E0-AD7A-453B-8E7B-8FF67C36F516}" type="presParOf" srcId="{E1820AEE-4350-4719-8F24-AF7920BC52B4}" destId="{A89784FA-2AC5-4954-9C05-9BB296C4D01C}" srcOrd="4" destOrd="0" presId="urn:microsoft.com/office/officeart/2016/7/layout/ChevronBlockProcess"/>
    <dgm:cxn modelId="{B19FA97C-2127-4FBC-AC7E-C22A2BA32982}" type="presParOf" srcId="{A89784FA-2AC5-4954-9C05-9BB296C4D01C}" destId="{E858AF3B-B096-4C12-A89A-2885B9E979BA}" srcOrd="0" destOrd="0" presId="urn:microsoft.com/office/officeart/2016/7/layout/ChevronBlockProcess"/>
    <dgm:cxn modelId="{BC9F1B7D-2798-4890-95BF-EE30F3072134}" type="presParOf" srcId="{A89784FA-2AC5-4954-9C05-9BB296C4D01C}" destId="{25A73318-F483-41ED-9545-FFCE72B5C792}" srcOrd="1" destOrd="0" presId="urn:microsoft.com/office/officeart/2016/7/layout/ChevronBlockProcess"/>
    <dgm:cxn modelId="{4C832190-DE39-485F-8D74-6B6EB0D09A8C}" type="presParOf" srcId="{E1820AEE-4350-4719-8F24-AF7920BC52B4}" destId="{60B2A2AB-B3B8-4452-AFEB-9BE09E4E219E}" srcOrd="5" destOrd="0" presId="urn:microsoft.com/office/officeart/2016/7/layout/ChevronBlockProcess"/>
    <dgm:cxn modelId="{5433BDFA-A6A5-45C3-AA2B-A7CFC8C5C35F}" type="presParOf" srcId="{E1820AEE-4350-4719-8F24-AF7920BC52B4}" destId="{A477DA52-5748-43D1-9F87-C94B1CBB4C34}" srcOrd="6" destOrd="0" presId="urn:microsoft.com/office/officeart/2016/7/layout/ChevronBlockProcess"/>
    <dgm:cxn modelId="{C4F410AE-3400-4EE5-A4E8-06BBF2C5B02B}" type="presParOf" srcId="{A477DA52-5748-43D1-9F87-C94B1CBB4C34}" destId="{92777901-AFDA-4A28-B639-4E5D54C920AC}" srcOrd="0" destOrd="0" presId="urn:microsoft.com/office/officeart/2016/7/layout/ChevronBlockProcess"/>
    <dgm:cxn modelId="{211FBAFC-D0E7-4993-89B0-9A6313043F0B}" type="presParOf" srcId="{A477DA52-5748-43D1-9F87-C94B1CBB4C34}" destId="{F5ED5AA2-3351-42C8-8C77-6D05087C56D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66318-3DF4-4CDA-8AFA-A537E128AE70}">
      <dsp:nvSpPr>
        <dsp:cNvPr id="0" name=""/>
        <dsp:cNvSpPr/>
      </dsp:nvSpPr>
      <dsp:spPr>
        <a:xfrm>
          <a:off x="766584" y="140799"/>
          <a:ext cx="811316" cy="811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38ECF-9E92-40FC-8F78-C1030117C72B}">
      <dsp:nvSpPr>
        <dsp:cNvPr id="0" name=""/>
        <dsp:cNvSpPr/>
      </dsp:nvSpPr>
      <dsp:spPr>
        <a:xfrm>
          <a:off x="13219" y="110103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spc="150" baseline="0">
              <a:latin typeface="+mj-lt"/>
              <a:ea typeface="+mj-ea"/>
              <a:cs typeface="+mj-cs"/>
            </a:rPr>
            <a:t>Polarity Scores</a:t>
          </a:r>
        </a:p>
      </dsp:txBody>
      <dsp:txXfrm>
        <a:off x="13219" y="1101038"/>
        <a:ext cx="2318046" cy="347706"/>
      </dsp:txXfrm>
    </dsp:sp>
    <dsp:sp modelId="{5C086D7D-8FAB-44BC-879C-29D437E86D58}">
      <dsp:nvSpPr>
        <dsp:cNvPr id="0" name=""/>
        <dsp:cNvSpPr/>
      </dsp:nvSpPr>
      <dsp:spPr>
        <a:xfrm>
          <a:off x="13219" y="1518011"/>
          <a:ext cx="2318046" cy="208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Polarity scores are created for every word in every review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A compound value is created for each review.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 - A sentiment label column was created</a:t>
          </a:r>
          <a:endParaRPr lang="en-US" sz="1700" kern="1200" spc="50" baseline="0">
            <a:latin typeface="+mn-lt"/>
          </a:endParaRPr>
        </a:p>
      </dsp:txBody>
      <dsp:txXfrm>
        <a:off x="13219" y="1518011"/>
        <a:ext cx="2318046" cy="2086101"/>
      </dsp:txXfrm>
    </dsp:sp>
    <dsp:sp modelId="{7CA65324-E865-49C2-B720-19153F4D02FD}">
      <dsp:nvSpPr>
        <dsp:cNvPr id="0" name=""/>
        <dsp:cNvSpPr/>
      </dsp:nvSpPr>
      <dsp:spPr>
        <a:xfrm>
          <a:off x="3490289" y="140799"/>
          <a:ext cx="811316" cy="811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C773C-7DD6-4AA5-A91D-39131F3F3368}">
      <dsp:nvSpPr>
        <dsp:cNvPr id="0" name=""/>
        <dsp:cNvSpPr/>
      </dsp:nvSpPr>
      <dsp:spPr>
        <a:xfrm>
          <a:off x="2736924" y="110103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spc="150" baseline="0">
              <a:latin typeface="Tenorite"/>
              <a:ea typeface="+mn-ea"/>
              <a:cs typeface="+mn-cs"/>
            </a:rPr>
            <a:t>Unbalance Data</a:t>
          </a:r>
        </a:p>
      </dsp:txBody>
      <dsp:txXfrm>
        <a:off x="2736924" y="1101038"/>
        <a:ext cx="2318046" cy="347706"/>
      </dsp:txXfrm>
    </dsp:sp>
    <dsp:sp modelId="{BC31C329-235C-48EA-8BF8-6EA657112900}">
      <dsp:nvSpPr>
        <dsp:cNvPr id="0" name=""/>
        <dsp:cNvSpPr/>
      </dsp:nvSpPr>
      <dsp:spPr>
        <a:xfrm>
          <a:off x="2736924" y="1518011"/>
          <a:ext cx="2318046" cy="208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- 3946 positive (80.2%)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- 969 negative (19.8) reviews.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Attentions to the metrics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- Precision score </a:t>
          </a:r>
          <a:r>
            <a:rPr lang="en-US" sz="1700" b="0" kern="1200">
              <a:sym typeface="Wingdings" panose="05000000000000000000" pitchFamily="2" charset="2"/>
            </a:rPr>
            <a:t> </a:t>
          </a:r>
          <a:r>
            <a:rPr lang="en-US" sz="1700" b="0" kern="1200"/>
            <a:t>false positives</a:t>
          </a:r>
          <a:endParaRPr lang="en-US" sz="1700" kern="1200" spc="50" baseline="0">
            <a:latin typeface="+mn-lt"/>
          </a:endParaRPr>
        </a:p>
      </dsp:txBody>
      <dsp:txXfrm>
        <a:off x="2736924" y="1518011"/>
        <a:ext cx="2318046" cy="2086101"/>
      </dsp:txXfrm>
    </dsp:sp>
    <dsp:sp modelId="{0B2533A1-05AC-41DC-9E79-D81817A505CB}">
      <dsp:nvSpPr>
        <dsp:cNvPr id="0" name=""/>
        <dsp:cNvSpPr/>
      </dsp:nvSpPr>
      <dsp:spPr>
        <a:xfrm>
          <a:off x="6213994" y="140799"/>
          <a:ext cx="811316" cy="811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7BDE-20B1-4678-A41F-DE91948C662B}">
      <dsp:nvSpPr>
        <dsp:cNvPr id="0" name=""/>
        <dsp:cNvSpPr/>
      </dsp:nvSpPr>
      <dsp:spPr>
        <a:xfrm>
          <a:off x="5460629" y="110103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spc="150" baseline="0">
              <a:latin typeface="Tenorite"/>
              <a:ea typeface="+mn-ea"/>
              <a:cs typeface="+mn-cs"/>
            </a:rPr>
            <a:t>Average (mean)</a:t>
          </a:r>
        </a:p>
      </dsp:txBody>
      <dsp:txXfrm>
        <a:off x="5460629" y="1101038"/>
        <a:ext cx="2318046" cy="347706"/>
      </dsp:txXfrm>
    </dsp:sp>
    <dsp:sp modelId="{93F813AF-7256-4A4B-B23F-BE8424E55E11}">
      <dsp:nvSpPr>
        <dsp:cNvPr id="0" name=""/>
        <dsp:cNvSpPr/>
      </dsp:nvSpPr>
      <dsp:spPr>
        <a:xfrm>
          <a:off x="5460629" y="1518011"/>
          <a:ext cx="2318046" cy="208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Reviews are grouped by overall ratings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Almost equal average scores of positive and negative comments (4.09/4.71). </a:t>
          </a:r>
          <a:endParaRPr lang="en-US" sz="1700" kern="1200" spc="50" baseline="0" dirty="0">
            <a:latin typeface="Tenorite"/>
            <a:ea typeface="+mn-ea"/>
            <a:cs typeface="+mn-cs"/>
          </a:endParaRPr>
        </a:p>
      </dsp:txBody>
      <dsp:txXfrm>
        <a:off x="5460629" y="1518011"/>
        <a:ext cx="2318046" cy="2086101"/>
      </dsp:txXfrm>
    </dsp:sp>
    <dsp:sp modelId="{02DD6C20-BC6E-4F0D-864E-0EC8B8F3BF0A}">
      <dsp:nvSpPr>
        <dsp:cNvPr id="0" name=""/>
        <dsp:cNvSpPr/>
      </dsp:nvSpPr>
      <dsp:spPr>
        <a:xfrm>
          <a:off x="8937698" y="140799"/>
          <a:ext cx="811316" cy="811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50B6C-44FB-47B1-A74E-3130F851AE57}">
      <dsp:nvSpPr>
        <dsp:cNvPr id="0" name=""/>
        <dsp:cNvSpPr/>
      </dsp:nvSpPr>
      <dsp:spPr>
        <a:xfrm>
          <a:off x="8184333" y="1101038"/>
          <a:ext cx="2318046" cy="347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 spc="150" baseline="0">
              <a:latin typeface="Tenorite"/>
              <a:ea typeface="+mn-ea"/>
              <a:cs typeface="+mn-cs"/>
            </a:rPr>
            <a:t>Label Encoder</a:t>
          </a:r>
        </a:p>
      </dsp:txBody>
      <dsp:txXfrm>
        <a:off x="8184333" y="1101038"/>
        <a:ext cx="2318046" cy="347706"/>
      </dsp:txXfrm>
    </dsp:sp>
    <dsp:sp modelId="{DF7B63F2-29C8-414F-8EF6-70B6A9E96235}">
      <dsp:nvSpPr>
        <dsp:cNvPr id="0" name=""/>
        <dsp:cNvSpPr/>
      </dsp:nvSpPr>
      <dsp:spPr>
        <a:xfrm>
          <a:off x="8184333" y="1518011"/>
          <a:ext cx="2318046" cy="2086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Transformed the sentiments to numbers using Label encoder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- Created a new column</a:t>
          </a:r>
          <a:endParaRPr lang="en-US" sz="1700" kern="1200" spc="50" baseline="0" dirty="0">
            <a:latin typeface="Tenorite"/>
            <a:ea typeface="+mn-ea"/>
            <a:cs typeface="+mn-cs"/>
          </a:endParaRPr>
        </a:p>
      </dsp:txBody>
      <dsp:txXfrm>
        <a:off x="8184333" y="1518011"/>
        <a:ext cx="2318046" cy="2086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55C32B-2781-4133-BD4A-5E10B4EA4CA5}">
      <dsp:nvSpPr>
        <dsp:cNvPr id="0" name=""/>
        <dsp:cNvSpPr/>
      </dsp:nvSpPr>
      <dsp:spPr>
        <a:xfrm>
          <a:off x="12510" y="60038"/>
          <a:ext cx="2750196" cy="82505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72" tIns="101872" rIns="101872" bIns="101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spc="150" baseline="0" dirty="0">
              <a:latin typeface="+mj-lt"/>
              <a:ea typeface="+mj-ea"/>
              <a:cs typeface="+mj-cs"/>
            </a:rPr>
            <a:t>Data Splitting</a:t>
          </a:r>
        </a:p>
      </dsp:txBody>
      <dsp:txXfrm>
        <a:off x="260027" y="60038"/>
        <a:ext cx="2255162" cy="825058"/>
      </dsp:txXfrm>
    </dsp:sp>
    <dsp:sp modelId="{258C42B6-2FDD-4FB6-A59E-E83BE95D2A29}">
      <dsp:nvSpPr>
        <dsp:cNvPr id="0" name=""/>
        <dsp:cNvSpPr/>
      </dsp:nvSpPr>
      <dsp:spPr>
        <a:xfrm>
          <a:off x="12510" y="885097"/>
          <a:ext cx="2502678" cy="38014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67" tIns="197767" rIns="197767" bIns="39553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Final data contains only review text and their sentiment labels.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Split the data: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X :review text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y : Sentiment Labels</a:t>
          </a:r>
          <a:endParaRPr lang="en-US" sz="1800" kern="1200" spc="50" baseline="0" dirty="0">
            <a:latin typeface="+mn-lt"/>
          </a:endParaRPr>
        </a:p>
      </dsp:txBody>
      <dsp:txXfrm>
        <a:off x="12510" y="885097"/>
        <a:ext cx="2502678" cy="3801483"/>
      </dsp:txXfrm>
    </dsp:sp>
    <dsp:sp modelId="{FF08A960-02BC-4321-B6F4-1F1E22A8777E}">
      <dsp:nvSpPr>
        <dsp:cNvPr id="0" name=""/>
        <dsp:cNvSpPr/>
      </dsp:nvSpPr>
      <dsp:spPr>
        <a:xfrm>
          <a:off x="2708444" y="60038"/>
          <a:ext cx="2750196" cy="82505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72" tIns="101872" rIns="101872" bIns="101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Count Vectorizer</a:t>
          </a:r>
        </a:p>
      </dsp:txBody>
      <dsp:txXfrm>
        <a:off x="2955961" y="60038"/>
        <a:ext cx="2255162" cy="825058"/>
      </dsp:txXfrm>
    </dsp:sp>
    <dsp:sp modelId="{1A20E2A6-5594-489B-B03B-E0FA456A76A1}">
      <dsp:nvSpPr>
        <dsp:cNvPr id="0" name=""/>
        <dsp:cNvSpPr/>
      </dsp:nvSpPr>
      <dsp:spPr>
        <a:xfrm>
          <a:off x="2708444" y="885097"/>
          <a:ext cx="2502678" cy="38014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67" tIns="197767" rIns="197767" bIns="39553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 the review texts into a matrix of token counts (for TF)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spc="50" baseline="0" dirty="0">
            <a:latin typeface="+mn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n-grams </a:t>
          </a:r>
          <a:r>
            <a:rPr lang="en-US" sz="1800" kern="1200" dirty="0">
              <a:sym typeface="Wingdings" panose="05000000000000000000" pitchFamily="2" charset="2"/>
            </a:rPr>
            <a:t> </a:t>
          </a:r>
          <a:r>
            <a:rPr lang="en-US" sz="1800" kern="1200" dirty="0"/>
            <a:t> both unigrams (=single word) and bigrams (=combination of two words)</a:t>
          </a:r>
          <a:endParaRPr lang="en-US" sz="1800" kern="1200" spc="50" baseline="0" dirty="0">
            <a:latin typeface="+mn-lt"/>
          </a:endParaRPr>
        </a:p>
      </dsp:txBody>
      <dsp:txXfrm>
        <a:off x="2708444" y="885097"/>
        <a:ext cx="2502678" cy="3801483"/>
      </dsp:txXfrm>
    </dsp:sp>
    <dsp:sp modelId="{E858AF3B-B096-4C12-A89A-2885B9E979BA}">
      <dsp:nvSpPr>
        <dsp:cNvPr id="0" name=""/>
        <dsp:cNvSpPr/>
      </dsp:nvSpPr>
      <dsp:spPr>
        <a:xfrm>
          <a:off x="5404378" y="60038"/>
          <a:ext cx="2750196" cy="82505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72" tIns="101872" rIns="101872" bIns="101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TF-IDF</a:t>
          </a:r>
        </a:p>
      </dsp:txBody>
      <dsp:txXfrm>
        <a:off x="5651895" y="60038"/>
        <a:ext cx="2255162" cy="825058"/>
      </dsp:txXfrm>
    </dsp:sp>
    <dsp:sp modelId="{25A73318-F483-41ED-9545-FFCE72B5C792}">
      <dsp:nvSpPr>
        <dsp:cNvPr id="0" name=""/>
        <dsp:cNvSpPr/>
      </dsp:nvSpPr>
      <dsp:spPr>
        <a:xfrm>
          <a:off x="5404378" y="885097"/>
          <a:ext cx="2502678" cy="38014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67" tIns="197767" rIns="197767" bIns="39553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Convert the count matrix into normalized TF-IDF representation.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spc="50" baseline="0" dirty="0">
            <a:latin typeface="Tenorite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Standardize the data and to eliminate potential biases created by count vectorizer method. </a:t>
          </a:r>
          <a:endParaRPr lang="en-US" sz="1800" kern="1200" spc="50" baseline="0" dirty="0">
            <a:latin typeface="Tenorite"/>
            <a:ea typeface="+mn-ea"/>
            <a:cs typeface="+mn-cs"/>
          </a:endParaRPr>
        </a:p>
      </dsp:txBody>
      <dsp:txXfrm>
        <a:off x="5404378" y="885097"/>
        <a:ext cx="2502678" cy="3801483"/>
      </dsp:txXfrm>
    </dsp:sp>
    <dsp:sp modelId="{92777901-AFDA-4A28-B639-4E5D54C920AC}">
      <dsp:nvSpPr>
        <dsp:cNvPr id="0" name=""/>
        <dsp:cNvSpPr/>
      </dsp:nvSpPr>
      <dsp:spPr>
        <a:xfrm>
          <a:off x="8100313" y="60038"/>
          <a:ext cx="2750196" cy="825058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872" tIns="101872" rIns="101872" bIns="10187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spc="150" baseline="0" dirty="0">
              <a:latin typeface="Tenorite"/>
              <a:ea typeface="+mn-ea"/>
              <a:cs typeface="+mn-cs"/>
            </a:rPr>
            <a:t>Model Pipeline</a:t>
          </a:r>
        </a:p>
      </dsp:txBody>
      <dsp:txXfrm>
        <a:off x="8347830" y="60038"/>
        <a:ext cx="2255162" cy="825058"/>
      </dsp:txXfrm>
    </dsp:sp>
    <dsp:sp modelId="{F5ED5AA2-3351-42C8-8C77-6D05087C56D4}">
      <dsp:nvSpPr>
        <dsp:cNvPr id="0" name=""/>
        <dsp:cNvSpPr/>
      </dsp:nvSpPr>
      <dsp:spPr>
        <a:xfrm>
          <a:off x="8100313" y="885097"/>
          <a:ext cx="2502678" cy="380148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67" tIns="197767" rIns="197767" bIns="395534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Create the Pipeline class from the scikit-learn library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0" i="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Stochastic Gradient Descent (Linear Support Vector Machine)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Random Forests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Logistic Regression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- Naïve Bayes</a:t>
          </a:r>
        </a:p>
      </dsp:txBody>
      <dsp:txXfrm>
        <a:off x="8100313" y="885097"/>
        <a:ext cx="2502678" cy="3801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user reviews are one of the most effective methods to buy a product, or not. These reviews can both give an idea to customers and be feedback for manufacturers since the reviews show the positive sides and the sides to be improved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4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3675" y="2417735"/>
            <a:ext cx="6168325" cy="2240405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Sentiment Analysis of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Sandisk</a:t>
            </a: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Ultra’s Amazon Reviews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(Natural Language Processing)</a:t>
            </a:r>
            <a:br>
              <a:rPr lang="en-US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89"/>
            <a:ext cx="4941770" cy="782913"/>
          </a:xfrm>
        </p:spPr>
        <p:txBody>
          <a:bodyPr>
            <a:noAutofit/>
          </a:bodyPr>
          <a:lstStyle/>
          <a:p>
            <a:r>
              <a:rPr lang="en-US" sz="2000" dirty="0"/>
              <a:t>Emine Erdogan</a:t>
            </a:r>
          </a:p>
          <a:p>
            <a:r>
              <a:rPr lang="en-US" sz="2000" dirty="0"/>
              <a:t>Springboard, 2023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718308543"/>
              </p:ext>
            </p:extLst>
          </p:nvPr>
        </p:nvGraphicFramePr>
        <p:xfrm>
          <a:off x="838200" y="2111381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Modeling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97510730"/>
              </p:ext>
            </p:extLst>
          </p:nvPr>
        </p:nvGraphicFramePr>
        <p:xfrm>
          <a:off x="838200" y="1609731"/>
          <a:ext cx="10863020" cy="4746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387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FB2D-F65C-BDA6-293E-99E4F13B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249" y="472842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C3665-6A18-6991-96C5-287955B52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6715" y="1507772"/>
            <a:ext cx="1922218" cy="51435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dirty="0"/>
              <a:t>SGD Classifier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D637-98BF-CBAC-26D4-24880908E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500" dirty="0"/>
              <a:t>Random Forest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B5FF0-2532-68E9-6FA5-0529F074EB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3892" y="3660422"/>
            <a:ext cx="2306428" cy="514350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007F1E-F8E4-1494-ED72-998F27D8AA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08112" y="4736748"/>
            <a:ext cx="1685416" cy="514350"/>
          </a:xfrm>
        </p:spPr>
        <p:txBody>
          <a:bodyPr>
            <a:noAutofit/>
          </a:bodyPr>
          <a:lstStyle/>
          <a:p>
            <a:pPr algn="ctr"/>
            <a:r>
              <a:rPr lang="en-US" sz="2500" dirty="0"/>
              <a:t>Naïve Bayes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3972C3-9015-A2AE-B344-D95CF4A9CD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b="1" dirty="0"/>
              <a:t>Precision Score</a:t>
            </a:r>
          </a:p>
          <a:p>
            <a:r>
              <a:rPr lang="en-US" sz="2500" b="1" dirty="0"/>
              <a:t>0.87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680CC-3246-1861-1A1F-09208715BB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/>
              <a:t>Precision Score</a:t>
            </a:r>
          </a:p>
          <a:p>
            <a:r>
              <a:rPr lang="en-US" sz="2500" dirty="0"/>
              <a:t>.83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9DC7F8-2489-2DDC-3DEA-7C457B7808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/>
              <a:t>Precision Score</a:t>
            </a:r>
          </a:p>
          <a:p>
            <a:r>
              <a:rPr lang="en-US" sz="2500" dirty="0"/>
              <a:t>0.81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9DAFE6-956F-5043-9C6A-73F81B2F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/>
              <a:t>Precision Score</a:t>
            </a:r>
          </a:p>
          <a:p>
            <a:r>
              <a:rPr lang="en-US" sz="2500" dirty="0"/>
              <a:t>0.80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5970AD-E1CA-7AEF-9F31-3BCA75A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8" name="Graphic 17" descr="Confetti ball with solid fill">
            <a:extLst>
              <a:ext uri="{FF2B5EF4-FFF2-40B4-BE49-F238E27FC236}">
                <a16:creationId xmlns:a16="http://schemas.microsoft.com/office/drawing/2014/main" id="{ED666AA4-C3B8-E698-5BEC-03B7D7C2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837" y="1661749"/>
            <a:ext cx="914400" cy="914400"/>
          </a:xfrm>
          <a:prstGeom prst="rect">
            <a:avLst/>
          </a:prstGeom>
        </p:spPr>
      </p:pic>
      <p:pic>
        <p:nvPicPr>
          <p:cNvPr id="20" name="Graphic 19" descr="Fireworks with solid fill">
            <a:extLst>
              <a:ext uri="{FF2B5EF4-FFF2-40B4-BE49-F238E27FC236}">
                <a16:creationId xmlns:a16="http://schemas.microsoft.com/office/drawing/2014/main" id="{0629CFBE-58AA-C3B0-7924-8F5357910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840" y="1704286"/>
            <a:ext cx="914400" cy="9144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71FB3A52-C3D9-621C-9D65-D5764E5FB382}"/>
              </a:ext>
            </a:extLst>
          </p:cNvPr>
          <p:cNvSpPr txBox="1">
            <a:spLocks/>
          </p:cNvSpPr>
          <p:nvPr/>
        </p:nvSpPr>
        <p:spPr>
          <a:xfrm>
            <a:off x="9504216" y="1618735"/>
            <a:ext cx="2212585" cy="9875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Winner Model</a:t>
            </a:r>
          </a:p>
        </p:txBody>
      </p:sp>
    </p:spTree>
    <p:extLst>
      <p:ext uri="{BB962C8B-B14F-4D97-AF65-F5344CB8AC3E}">
        <p14:creationId xmlns:p14="http://schemas.microsoft.com/office/powerpoint/2010/main" val="105935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BC8B-2E44-1C61-973D-2391E10CA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954" y="251913"/>
            <a:ext cx="8421688" cy="1325563"/>
          </a:xfrm>
        </p:spPr>
        <p:txBody>
          <a:bodyPr/>
          <a:lstStyle/>
          <a:p>
            <a:r>
              <a:rPr lang="en-US" dirty="0"/>
              <a:t>Hyperparameter Tuning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8740D-30D1-59DB-C6E6-0DD9EFA4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2850" y="3824603"/>
            <a:ext cx="5167750" cy="365125"/>
          </a:xfrm>
        </p:spPr>
        <p:txBody>
          <a:bodyPr/>
          <a:lstStyle/>
          <a:p>
            <a:r>
              <a:rPr lang="en-US" sz="2500" b="1" dirty="0"/>
              <a:t>SGD Classifier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6B5B527-D190-78F9-A513-A26F76D7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E778857-08E7-02F8-A9BB-271858DCD906}"/>
              </a:ext>
            </a:extLst>
          </p:cNvPr>
          <p:cNvSpPr txBox="1">
            <a:spLocks/>
          </p:cNvSpPr>
          <p:nvPr/>
        </p:nvSpPr>
        <p:spPr>
          <a:xfrm>
            <a:off x="3420921" y="2062808"/>
            <a:ext cx="5102680" cy="101084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Precision Score</a:t>
            </a:r>
          </a:p>
          <a:p>
            <a:r>
              <a:rPr lang="en-US" sz="2500" b="1" dirty="0"/>
              <a:t>0.92</a:t>
            </a:r>
          </a:p>
        </p:txBody>
      </p:sp>
      <p:pic>
        <p:nvPicPr>
          <p:cNvPr id="22" name="Graphic 21" descr="Confetti ball with solid fill">
            <a:extLst>
              <a:ext uri="{FF2B5EF4-FFF2-40B4-BE49-F238E27FC236}">
                <a16:creationId xmlns:a16="http://schemas.microsoft.com/office/drawing/2014/main" id="{751D2180-88FC-41AC-69B5-939C59580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800" y="2111029"/>
            <a:ext cx="914400" cy="914400"/>
          </a:xfrm>
          <a:prstGeom prst="rect">
            <a:avLst/>
          </a:prstGeom>
        </p:spPr>
      </p:pic>
      <p:pic>
        <p:nvPicPr>
          <p:cNvPr id="24" name="Graphic 23" descr="Fireworks with solid fill">
            <a:extLst>
              <a:ext uri="{FF2B5EF4-FFF2-40B4-BE49-F238E27FC236}">
                <a16:creationId xmlns:a16="http://schemas.microsoft.com/office/drawing/2014/main" id="{46841127-16D9-13D3-4C9E-AE470613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111029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1007F03-2D91-C251-D1C2-92F61FBEDE68}"/>
              </a:ext>
            </a:extLst>
          </p:cNvPr>
          <p:cNvSpPr txBox="1"/>
          <p:nvPr/>
        </p:nvSpPr>
        <p:spPr>
          <a:xfrm>
            <a:off x="2781047" y="5513525"/>
            <a:ext cx="7079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/>
              <a:t>GridSearchCV</a:t>
            </a:r>
            <a:endParaRPr lang="en-US" dirty="0"/>
          </a:p>
          <a:p>
            <a:pPr algn="ctr"/>
            <a:r>
              <a:rPr lang="en-US" sz="1800" dirty="0"/>
              <a:t>Finds the optimal parameter values in a grid </a:t>
            </a:r>
          </a:p>
          <a:p>
            <a:pPr algn="ctr"/>
            <a:r>
              <a:rPr lang="en-US" dirty="0"/>
              <a:t>Chooses the best combination based on cross validation score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613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620" y="676155"/>
            <a:ext cx="7550957" cy="1204912"/>
          </a:xfrm>
        </p:spPr>
        <p:txBody>
          <a:bodyPr/>
          <a:lstStyle/>
          <a:p>
            <a:r>
              <a:rPr lang="en-US" dirty="0"/>
              <a:t>Conclusion and 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9417" y="3195824"/>
            <a:ext cx="11081288" cy="23835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source-serif-pro"/>
              </a:rPr>
              <a:t>We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 can observe that our model has classified the reviews pretty well into its sentiment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The sentiment classification precision achieved throughout this study is sufficient to be used for end-users.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source-serif-pro"/>
              </a:rPr>
              <a:t>Future works can explore other vectorization options (word2vec, </a:t>
            </a:r>
            <a:r>
              <a:rPr lang="en-US" sz="2000" dirty="0" err="1">
                <a:solidFill>
                  <a:srgbClr val="292929"/>
                </a:solidFill>
                <a:latin typeface="source-serif-pro"/>
              </a:rPr>
              <a:t>GloVe</a:t>
            </a:r>
            <a:r>
              <a:rPr lang="en-US" sz="2000" dirty="0">
                <a:solidFill>
                  <a:srgbClr val="292929"/>
                </a:solidFill>
                <a:latin typeface="source-serif-pro"/>
              </a:rPr>
              <a:t>, Bert embedding) to increase model performances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source-serif-pro"/>
              </a:rPr>
              <a:t>A deeper understanding of the review’s context with higher-order n-gram methods (such as trigram) is also a possible research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676433"/>
            <a:ext cx="2895600" cy="1325563"/>
          </a:xfrm>
        </p:spPr>
        <p:txBody>
          <a:bodyPr>
            <a:normAutofit/>
          </a:bodyPr>
          <a:lstStyle/>
          <a:p>
            <a:r>
              <a:rPr lang="en-US" sz="3000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95227"/>
            <a:ext cx="4202805" cy="368634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Wrangling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E5D7B21-4E9E-CB2E-3AB2-16C2ABE85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Amazon Reviews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80CCC-443A-B5A7-F31D-6174C0174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48" r="-2" b="-2"/>
          <a:stretch/>
        </p:blipFill>
        <p:spPr>
          <a:xfrm>
            <a:off x="1243104" y="3834606"/>
            <a:ext cx="2882475" cy="1997867"/>
          </a:xfrm>
          <a:prstGeom prst="rect">
            <a:avLst/>
          </a:prstGeom>
          <a:noFill/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FC4B024-3BBD-0CCE-C23A-1D3324498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pPr algn="ctr"/>
            <a:r>
              <a:rPr lang="en-US" dirty="0"/>
              <a:t>SanDisk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 fontScale="77500" lnSpcReduction="20000"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reputable digital storage technology company, a leading brand of memory cards.</a:t>
            </a:r>
          </a:p>
          <a:p>
            <a:pPr marL="285750" marR="0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Well-regarded by both customers and professionals who are interested in photography and video recording.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08052126-9D91-0864-A79C-92976067D6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pPr algn="ctr"/>
            <a:r>
              <a:rPr lang="en-US" dirty="0"/>
              <a:t>Sentiment Analysis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FFC2608B-6967-FCF6-9E7C-E9769EB26AE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G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oal: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to determine the sentiment of a piece of text, whether it expresses positive or negative emotion or thought.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831" y="433309"/>
            <a:ext cx="4179570" cy="1715531"/>
          </a:xfrm>
        </p:spPr>
        <p:txBody>
          <a:bodyPr/>
          <a:lstStyle/>
          <a:p>
            <a:r>
              <a:rPr lang="en-US" dirty="0"/>
              <a:t>PRIMARY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1" y="2541722"/>
            <a:ext cx="5481234" cy="3533614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acquire reviews on SanDisk memory card from Kaggle.com.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preprocess the data by removing irrelevant information. 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entiment analysis using a supervised machine learning approach.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valuate the performance of different machine learning algorithms.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provide insights</a:t>
            </a:r>
            <a:endParaRPr lang="en-US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656" y="1162373"/>
            <a:ext cx="6696075" cy="883915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id="{D53D008A-4606-AF2C-DB55-F87689EBB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09" y="2541722"/>
            <a:ext cx="8028122" cy="38146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24BF91-A44F-DF73-3F0A-8CB16CC444F6}"/>
              </a:ext>
            </a:extLst>
          </p:cNvPr>
          <p:cNvSpPr txBox="1"/>
          <p:nvPr/>
        </p:nvSpPr>
        <p:spPr>
          <a:xfrm>
            <a:off x="218269" y="1305521"/>
            <a:ext cx="3727340" cy="4981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4915 unique customers reviews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01/09/2012 - 12/07/2014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11 columns</a:t>
            </a:r>
          </a:p>
          <a:p>
            <a:pPr marL="285750" indent="-285750">
              <a:buFontTx/>
              <a:buChar char="-"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Reviewer ID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Asin (product ID)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Reviewer name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Helpful </a:t>
            </a: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Text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Overall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Unix Review Time </a:t>
            </a: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Review time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Day difference </a:t>
            </a: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 vote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170" y="473723"/>
            <a:ext cx="8421688" cy="1325563"/>
          </a:xfrm>
        </p:spPr>
        <p:txBody>
          <a:bodyPr/>
          <a:lstStyle/>
          <a:p>
            <a:r>
              <a:rPr lang="en-US" dirty="0"/>
              <a:t>Data Cleaning/Wrangling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AD7F60-21B6-D31D-175F-27728EDDFE9F}"/>
              </a:ext>
            </a:extLst>
          </p:cNvPr>
          <p:cNvSpPr txBox="1"/>
          <p:nvPr/>
        </p:nvSpPr>
        <p:spPr>
          <a:xfrm>
            <a:off x="733586" y="1799286"/>
            <a:ext cx="10724827" cy="503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‘</a:t>
            </a:r>
            <a:r>
              <a:rPr lang="en-US" sz="22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unix</a:t>
            </a:r>
            <a:r>
              <a:rPr lang="en-US" sz="22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review time’, ‘reviewer names’, ‘</a:t>
            </a:r>
            <a:r>
              <a:rPr lang="en-US" sz="22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asin</a:t>
            </a:r>
            <a:r>
              <a:rPr lang="en-US" sz="22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(product id)’, and ‘</a:t>
            </a:r>
            <a:r>
              <a:rPr lang="en-US" sz="2200" b="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helpful_yes</a:t>
            </a:r>
            <a:r>
              <a:rPr lang="en-US" sz="22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’ columns are dropped.</a:t>
            </a:r>
          </a:p>
          <a:p>
            <a:pPr marL="285750" marR="0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Not to have a measurement problem in our analysis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we removed the followings using re library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unctuations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umbers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Rare words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 words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Tokenization (splitting up a larger body of text into smaller lines, words)</a:t>
            </a:r>
          </a:p>
          <a:p>
            <a:pPr marL="742950" lvl="1" indent="-28575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Lemmitization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2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reduced the words into their roots 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US" sz="2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Word count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4BFD4341-047E-EB8E-3EAB-1A9B2E740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1" y="2359659"/>
            <a:ext cx="11081287" cy="4133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Text, chat or text message&#10;&#10;Description automatically generated">
            <a:extLst>
              <a:ext uri="{FF2B5EF4-FFF2-40B4-BE49-F238E27FC236}">
                <a16:creationId xmlns:a16="http://schemas.microsoft.com/office/drawing/2014/main" id="{D33FE7A4-D4DD-3EA5-9702-3809841DB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24" y="1472339"/>
            <a:ext cx="10656376" cy="5020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90C5F3A-FB64-41A7-6217-32662EE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Descriptives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8CB7D744-58AD-95A6-D7C1-2560C0EA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9" r="2286" b="7866"/>
          <a:stretch/>
        </p:blipFill>
        <p:spPr>
          <a:xfrm>
            <a:off x="2247255" y="2654085"/>
            <a:ext cx="9717438" cy="4067390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67C0-0E5C-3B05-33A1-9B9F40A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1526B4-08E2-88FF-0D41-1188AA13BE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3"/>
          <a:stretch/>
        </p:blipFill>
        <p:spPr>
          <a:xfrm>
            <a:off x="405437" y="2654085"/>
            <a:ext cx="2136285" cy="406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{28F6E15D-D476-4223-9838-505D772DC7FC}tf67328976_win32</Template>
  <TotalTime>4012</TotalTime>
  <Words>647</Words>
  <Application>Microsoft Office PowerPoint</Application>
  <PresentationFormat>Widescreen</PresentationFormat>
  <Paragraphs>134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Inter</vt:lpstr>
      <vt:lpstr>source-serif-pro</vt:lpstr>
      <vt:lpstr>Tenorite</vt:lpstr>
      <vt:lpstr>Times New Roman</vt:lpstr>
      <vt:lpstr>Wingdings</vt:lpstr>
      <vt:lpstr>Office Theme</vt:lpstr>
      <vt:lpstr>Sentiment Analysis of Sandisk Ultra’s Amazon Reviews  (Natural Language Processing) </vt:lpstr>
      <vt:lpstr>AGENDA</vt:lpstr>
      <vt:lpstr>INTRODUCTION</vt:lpstr>
      <vt:lpstr>PRIMARY GOALS</vt:lpstr>
      <vt:lpstr>Dataset</vt:lpstr>
      <vt:lpstr>Data Cleaning/Wrangling</vt:lpstr>
      <vt:lpstr>Word count</vt:lpstr>
      <vt:lpstr>Word cloud</vt:lpstr>
      <vt:lpstr>Descriptives</vt:lpstr>
      <vt:lpstr>Sentiment Analysis</vt:lpstr>
      <vt:lpstr>Modeling</vt:lpstr>
      <vt:lpstr>Model Performance</vt:lpstr>
      <vt:lpstr>Hyperparameter Tuning </vt:lpstr>
      <vt:lpstr>Conclusion and 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Sandisk Ultra’s Amazon Reviews  (Natural Language Processing) </dc:title>
  <dc:creator>Emine Erdoğan</dc:creator>
  <cp:lastModifiedBy>Emine Erdoğan</cp:lastModifiedBy>
  <cp:revision>7</cp:revision>
  <dcterms:created xsi:type="dcterms:W3CDTF">2023-04-09T21:43:12Z</dcterms:created>
  <dcterms:modified xsi:type="dcterms:W3CDTF">2023-04-12T16:36:05Z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