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8" r:id="rId6"/>
    <p:sldId id="262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097922-CB2D-47EE-B718-85E7132377AA}">
          <p14:sldIdLst>
            <p14:sldId id="257"/>
            <p14:sldId id="268"/>
            <p14:sldId id="262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3" d="100"/>
          <a:sy n="43" d="100"/>
        </p:scale>
        <p:origin x="72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Emine Erdogan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B179-07C9-48F5-94B8-7309463D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9511" y="1488141"/>
            <a:ext cx="8939784" cy="39532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b="1" u="sng" dirty="0"/>
              <a:t>Problem Identification</a:t>
            </a:r>
          </a:p>
          <a:p>
            <a:endParaRPr lang="en-US" b="1" dirty="0"/>
          </a:p>
          <a:p>
            <a:r>
              <a:rPr lang="en-US" b="1" dirty="0"/>
              <a:t>How can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Big Mountain Resort maximize its annual returns through its pricing strategy in 2023?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best resort in the state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 Ticket Price for Weekdays &amp; Weekend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$81/per person/day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Annual skiers and riders, each staying for 5 days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round 350.000 visitors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Additional chair lift’s operating costs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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$1,540,000  (installed recently)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1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B179-07C9-48F5-94B8-7309463D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8997" y="2008682"/>
            <a:ext cx="8994973" cy="2983042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Key Findings</a:t>
            </a:r>
          </a:p>
          <a:p>
            <a:endParaRPr lang="en-US" sz="2800" dirty="0"/>
          </a:p>
          <a:p>
            <a:r>
              <a:rPr lang="en-US" sz="2800" dirty="0"/>
              <a:t>Based on the model we developed (Random Forest Model), using the data from nationwide ski resort data,  </a:t>
            </a:r>
          </a:p>
          <a:p>
            <a:endParaRPr lang="en-US" sz="2800" dirty="0"/>
          </a:p>
          <a:p>
            <a:r>
              <a:rPr lang="en-US" sz="2800" dirty="0"/>
              <a:t>The recommended ticket price is</a:t>
            </a:r>
            <a:r>
              <a:rPr lang="en-US" sz="2800" b="1" dirty="0"/>
              <a:t> $95.87 ± $10.39</a:t>
            </a:r>
          </a:p>
          <a:p>
            <a:r>
              <a:rPr lang="en-US" sz="2800" dirty="0"/>
              <a:t>Potential increase in annual revenue by ~</a:t>
            </a:r>
            <a:r>
              <a:rPr lang="en-US" sz="2800" b="1" dirty="0"/>
              <a:t>$25 million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D4C499-9C2E-3BC1-DE0B-138ADD13F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412" y="2432707"/>
            <a:ext cx="3213517" cy="31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-317400" bIns="-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7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670675-EA74-8897-588D-3936BDD9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Modeling Results and Analysis</a:t>
            </a:r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75C64D9-AE29-9781-03FF-E69F60DCE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Features that came up as the most important in the modeling:</a:t>
            </a:r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 dirty="0"/>
              <a:t>Number of fast quads, </a:t>
            </a:r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 dirty="0"/>
              <a:t>Number of runs</a:t>
            </a:r>
            <a:endParaRPr lang="en-US" sz="2400" b="0" i="0" dirty="0">
              <a:effectLst/>
            </a:endParaRPr>
          </a:p>
          <a:p>
            <a:pPr marL="914400" lvl="1" indent="-349250">
              <a:spcBef>
                <a:spcPts val="0"/>
              </a:spcBef>
              <a:buClr>
                <a:schemeClr val="dk1"/>
              </a:buClr>
              <a:buSzPts val="1900"/>
              <a:buFont typeface="Garamond" pitchFamily="18" charset="0"/>
              <a:buChar char="○"/>
            </a:pPr>
            <a:r>
              <a:rPr lang="en-US" sz="2400" dirty="0"/>
              <a:t>Area covered by snow-making machines</a:t>
            </a:r>
          </a:p>
          <a:p>
            <a:pPr marL="914400" lvl="1" indent="-349250">
              <a:spcBef>
                <a:spcPts val="0"/>
              </a:spcBef>
              <a:buClr>
                <a:schemeClr val="dk1"/>
              </a:buClr>
              <a:buSzPts val="1900"/>
              <a:buFont typeface="Garamond" pitchFamily="18" charset="0"/>
              <a:buChar char="○"/>
            </a:pPr>
            <a:r>
              <a:rPr lang="en-US" sz="2400" dirty="0"/>
              <a:t>Length of vertical drop</a:t>
            </a:r>
          </a:p>
        </p:txBody>
      </p:sp>
      <p:pic>
        <p:nvPicPr>
          <p:cNvPr id="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88E2D1A-7E13-346D-230E-BB082FA84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760" y="2106434"/>
            <a:ext cx="5246146" cy="4294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850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80CF96-777B-51C4-938C-EEFA619B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Modeling Results and Analysis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C5B7EBF-2F36-689B-9998-FA1DE507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1874520"/>
            <a:ext cx="10058400" cy="43408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+mj-lt"/>
                <a:cs typeface="Aharoni" panose="020B0604020202020204" pitchFamily="2" charset="-79"/>
              </a:rPr>
              <a:t>S</a:t>
            </a:r>
            <a:r>
              <a:rPr lang="en-US" sz="2400" b="1" i="0" dirty="0">
                <a:effectLst/>
                <a:latin typeface="+mj-lt"/>
                <a:cs typeface="Aharoni" panose="020B0604020202020204" pitchFamily="2" charset="-79"/>
              </a:rPr>
              <a:t>cenarios for </a:t>
            </a:r>
          </a:p>
          <a:p>
            <a:pPr lvl="1"/>
            <a:r>
              <a:rPr lang="en-US" sz="2400" b="0" i="0" u="sng" dirty="0">
                <a:effectLst/>
                <a:latin typeface="+mj-lt"/>
                <a:cs typeface="Aharoni" panose="020B0604020202020204" pitchFamily="2" charset="-79"/>
              </a:rPr>
              <a:t>Cutting costs :</a:t>
            </a:r>
          </a:p>
          <a:p>
            <a:pPr lvl="1"/>
            <a:r>
              <a:rPr lang="en-US" sz="2400" dirty="0">
                <a:solidFill>
                  <a:schemeClr val="dk1"/>
                </a:solidFill>
                <a:latin typeface="+mj-lt"/>
                <a:cs typeface="Aharoni" panose="020B0604020202020204" pitchFamily="2" charset="-79"/>
              </a:rPr>
              <a:t>Closing the 5 runs can be considered as an option to reduce the expenses, the ticket prices decrease between $1.50-$2.00. </a:t>
            </a:r>
          </a:p>
          <a:p>
            <a:pPr lvl="1"/>
            <a:endParaRPr lang="en-US" sz="2400" dirty="0">
              <a:latin typeface="+mj-lt"/>
              <a:cs typeface="Aharoni" panose="020B0604020202020204" pitchFamily="2" charset="-79"/>
            </a:endParaRPr>
          </a:p>
          <a:p>
            <a:pPr lvl="1"/>
            <a:r>
              <a:rPr lang="en-US" sz="2400" u="sng" dirty="0">
                <a:latin typeface="+mj-lt"/>
                <a:cs typeface="Aharoni" panose="020B0604020202020204" pitchFamily="2" charset="-79"/>
              </a:rPr>
              <a:t>I</a:t>
            </a:r>
            <a:r>
              <a:rPr lang="en-US" sz="2400" b="0" i="0" u="sng" dirty="0">
                <a:effectLst/>
                <a:latin typeface="+mj-lt"/>
                <a:cs typeface="Aharoni" panose="020B0604020202020204" pitchFamily="2" charset="-79"/>
              </a:rPr>
              <a:t>ncreasing revenue:</a:t>
            </a:r>
            <a:endParaRPr lang="en-US" sz="2400" u="sng" dirty="0">
              <a:solidFill>
                <a:schemeClr val="dk1"/>
              </a:solidFill>
              <a:latin typeface="+mj-lt"/>
              <a:cs typeface="Aharoni" panose="020B0604020202020204" pitchFamily="2" charset="-79"/>
            </a:endParaRPr>
          </a:p>
          <a:p>
            <a:pPr lvl="1"/>
            <a:r>
              <a:rPr lang="en-US" sz="2400" dirty="0">
                <a:latin typeface="+mj-lt"/>
                <a:cs typeface="Aharoni" panose="020B0604020202020204" pitchFamily="2" charset="-79"/>
              </a:rPr>
              <a:t>Adding a new run, increasing the vertical drop by 150 feet, and installing an additional chair lift</a:t>
            </a:r>
            <a:r>
              <a:rPr lang="en-US" altLang="en-US" sz="2400" dirty="0">
                <a:latin typeface="+mj-lt"/>
                <a:cs typeface="Aharoni" panose="020B0604020202020204" pitchFamily="2" charset="-79"/>
              </a:rPr>
              <a:t> can increase ticket price by $1.99. </a:t>
            </a:r>
            <a:endParaRPr lang="en-US" sz="2400" dirty="0">
              <a:latin typeface="+mj-lt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00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408956-7955-75FB-BC74-1E2A2B1D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2" y="2841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Modeling Results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8CEA6-071A-1243-2708-3EB181A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2" y="1341120"/>
            <a:ext cx="5772150" cy="23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A9CB329-6B5C-B005-2E00-906D2012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2" y="1341120"/>
            <a:ext cx="5772150" cy="23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34715E6-A390-5372-C027-B7C3AD64E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4258281"/>
            <a:ext cx="5734047" cy="23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137B81DF-752D-EB93-634E-2A4D56C25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49" y="4238625"/>
            <a:ext cx="5819775" cy="23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4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C3496B-19B1-CF64-9D88-4E7C578B3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1954306"/>
            <a:ext cx="8936846" cy="3184957"/>
          </a:xfrm>
        </p:spPr>
        <p:txBody>
          <a:bodyPr>
            <a:normAutofit/>
          </a:bodyPr>
          <a:lstStyle/>
          <a:p>
            <a:r>
              <a:rPr lang="en-US" sz="2800" b="1" dirty="0"/>
              <a:t>Summary and Conclusion</a:t>
            </a:r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Big Mountain Ski Resort is one of the best ski resorts in USA.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 has great facilities and futures for their visitors.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Great opportunities for Big Mountain to increase their </a:t>
            </a:r>
            <a:r>
              <a:rPr lang="en-US"/>
              <a:t>profitability are available</a:t>
            </a:r>
            <a:r>
              <a:rPr lang="en-US" dirty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Increasing their prices from $81 to around $95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Feature modifications</a:t>
            </a:r>
          </a:p>
        </p:txBody>
      </p:sp>
    </p:spTree>
    <p:extLst>
      <p:ext uri="{BB962C8B-B14F-4D97-AF65-F5344CB8AC3E}">
        <p14:creationId xmlns:p14="http://schemas.microsoft.com/office/powerpoint/2010/main" val="1712706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{8BEF7CEF-7EE3-4D70-8072-C35CBE85EC93}tf78438558_win32</Template>
  <TotalTime>25571</TotalTime>
  <Words>264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Courier New</vt:lpstr>
      <vt:lpstr>Garamond</vt:lpstr>
      <vt:lpstr>Wingdings</vt:lpstr>
      <vt:lpstr>SavonVTI</vt:lpstr>
      <vt:lpstr>Big mountain resort</vt:lpstr>
      <vt:lpstr>PowerPoint Presentation</vt:lpstr>
      <vt:lpstr>PowerPoint Presentation</vt:lpstr>
      <vt:lpstr>Modeling Results and Analysis</vt:lpstr>
      <vt:lpstr>Modeling Results and Analysis</vt:lpstr>
      <vt:lpstr>Modeling Results and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Emine Erdoğan</dc:creator>
  <cp:lastModifiedBy>Emine Erdoğan</cp:lastModifiedBy>
  <cp:revision>12</cp:revision>
  <dcterms:created xsi:type="dcterms:W3CDTF">2022-04-15T17:36:27Z</dcterms:created>
  <dcterms:modified xsi:type="dcterms:W3CDTF">2023-04-26T00:27:57Z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