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0"/>
  </p:notesMasterIdLst>
  <p:handoutMasterIdLst>
    <p:handoutMasterId r:id="rId21"/>
  </p:handoutMasterIdLst>
  <p:sldIdLst>
    <p:sldId id="257" r:id="rId5"/>
    <p:sldId id="389" r:id="rId6"/>
    <p:sldId id="317" r:id="rId7"/>
    <p:sldId id="279" r:id="rId8"/>
    <p:sldId id="392" r:id="rId9"/>
    <p:sldId id="391" r:id="rId10"/>
    <p:sldId id="393" r:id="rId11"/>
    <p:sldId id="278" r:id="rId12"/>
    <p:sldId id="277" r:id="rId13"/>
    <p:sldId id="272" r:id="rId14"/>
    <p:sldId id="270" r:id="rId15"/>
    <p:sldId id="395" r:id="rId16"/>
    <p:sldId id="268" r:id="rId17"/>
    <p:sldId id="321" r:id="rId18"/>
    <p:sldId id="39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8DA"/>
    <a:srgbClr val="F8F8F8"/>
    <a:srgbClr val="37335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p:scale>
          <a:sx n="60" d="100"/>
          <a:sy n="60" d="100"/>
        </p:scale>
        <p:origin x="908" y="11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Train Data</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b="0" dirty="0"/>
            <a:t>January 4, 1999 - October 23, 2017 </a:t>
          </a:r>
        </a:p>
        <a:p>
          <a:pPr>
            <a:buFont typeface="Symbol" panose="05050102010706020507" pitchFamily="18" charset="2"/>
            <a:buChar char=""/>
          </a:pPr>
          <a:r>
            <a:rPr lang="en-US" sz="1800" b="0" dirty="0"/>
            <a:t>(~First 18 years)</a:t>
          </a:r>
          <a:endParaRPr lang="en-US" sz="1800" dirty="0">
            <a:latin typeface="+mn-lt"/>
          </a:endParaRP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Train + Validation</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b="0" dirty="0"/>
            <a:t>January 4, 1999 - October 21, 2019</a:t>
          </a:r>
          <a:endParaRPr lang="en-US" sz="1800" dirty="0">
            <a:latin typeface="+mn-lt"/>
          </a:endParaRP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Test Data</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b="0" dirty="0"/>
            <a:t>October 28, 2019 - November 7, 2022. (~Last 5 years)</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Forecast</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November 14, 2022 - April 2, 2028,</a:t>
          </a:r>
        </a:p>
        <a:p>
          <a:pPr>
            <a:buFont typeface="Symbol" panose="05050102010706020507" pitchFamily="18" charset="2"/>
            <a:buChar char=""/>
          </a:pPr>
          <a:r>
            <a:rPr lang="en-US" sz="1800" dirty="0"/>
            <a:t>(~ Future 5 years - 20% of the data)</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4">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4">
        <dgm:presLayoutVars>
          <dgm:bulletEnabled val="1"/>
        </dgm:presLayoutVars>
      </dgm:prSet>
      <dgm:spPr/>
    </dgm:pt>
    <dgm:pt modelId="{6BA46904-CB7C-4538-BD49-D3891EF19552}" type="pres">
      <dgm:prSet presAssocID="{4259F840-24E7-476F-9F30-482E46395856}" presName="ConnectLine1" presStyleLbl="sibTrans1D1" presStyleIdx="0" presStyleCnt="4"/>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4"/>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4">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4">
        <dgm:presLayoutVars>
          <dgm:bulletEnabled val="1"/>
        </dgm:presLayoutVars>
      </dgm:prSet>
      <dgm:spPr/>
    </dgm:pt>
    <dgm:pt modelId="{080474C8-0FEA-4FD1-97F1-0978CFB4A37F}" type="pres">
      <dgm:prSet presAssocID="{E4033A39-DCC4-4038-9562-AEDDBBB37A99}" presName="ConnectLine1" presStyleLbl="sibTrans1D1" presStyleIdx="1" presStyleCnt="4"/>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4"/>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4">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4">
        <dgm:presLayoutVars>
          <dgm:bulletEnabled val="1"/>
        </dgm:presLayoutVars>
      </dgm:prSet>
      <dgm:spPr/>
    </dgm:pt>
    <dgm:pt modelId="{89759DE5-9F8A-470E-A6D8-F13BB4DEE93D}" type="pres">
      <dgm:prSet presAssocID="{87BF7896-20EA-4E8F-B6F4-A34EC5C9CB50}" presName="ConnectLine1" presStyleLbl="sibTrans1D1" presStyleIdx="2" presStyleCnt="4"/>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4"/>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4">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4">
        <dgm:presLayoutVars>
          <dgm:bulletEnabled val="1"/>
        </dgm:presLayoutVars>
      </dgm:prSet>
      <dgm:spPr/>
    </dgm:pt>
    <dgm:pt modelId="{FE9B27EB-7AC7-485A-9A55-41E8118F9EAF}" type="pres">
      <dgm:prSet presAssocID="{3DE6FF16-CA4D-4D34-ABEB-8BE6A40B5E52}" presName="ConnectLine1" presStyleLbl="sibTrans1D1" presStyleIdx="3" presStyleCnt="4"/>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4"/>
      <dgm:spPr/>
    </dgm:pt>
    <dgm:pt modelId="{69028BD0-349D-4B47-B1F4-B64C6478DE3C}" type="pres">
      <dgm:prSet presAssocID="{3DE6FF16-CA4D-4D34-ABEB-8BE6A40B5E52}"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C8CAF48F-322D-43C3-A68B-40DA904320AC}" type="presOf" srcId="{E5B2E815-0D19-41DC-B01B-4D608769620A}" destId="{196C9F68-3606-4282-A4C6-4485F1280B5F}"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9CA827-254E-4124-81EA-31B5875A79D6}" type="doc">
      <dgm:prSet loTypeId="urn:microsoft.com/office/officeart/2005/8/layout/arrow5" loCatId="relationship" qsTypeId="urn:microsoft.com/office/officeart/2005/8/quickstyle/simple1" qsCatId="simple" csTypeId="urn:microsoft.com/office/officeart/2005/8/colors/colorful2" csCatId="colorful" phldr="1"/>
      <dgm:spPr/>
      <dgm:t>
        <a:bodyPr/>
        <a:lstStyle/>
        <a:p>
          <a:endParaRPr lang="en-US"/>
        </a:p>
      </dgm:t>
    </dgm:pt>
    <dgm:pt modelId="{1AF48F64-BDFF-4EEA-8E94-ECC5EF9F9D37}">
      <dgm:prSet/>
      <dgm:spPr/>
      <dgm:t>
        <a:bodyPr/>
        <a:lstStyle/>
        <a:p>
          <a:r>
            <a:rPr lang="en-US"/>
            <a:t>Trend</a:t>
          </a:r>
        </a:p>
      </dgm:t>
    </dgm:pt>
    <dgm:pt modelId="{DAA99CE4-B832-4516-9F47-7EEACE524DDE}" type="parTrans" cxnId="{AA02C9F1-1BAB-44C3-A757-F1CD6E43776B}">
      <dgm:prSet/>
      <dgm:spPr/>
      <dgm:t>
        <a:bodyPr/>
        <a:lstStyle/>
        <a:p>
          <a:endParaRPr lang="en-US"/>
        </a:p>
      </dgm:t>
    </dgm:pt>
    <dgm:pt modelId="{48A020E1-8587-44CA-92C7-7962AF8A25FC}" type="sibTrans" cxnId="{AA02C9F1-1BAB-44C3-A757-F1CD6E43776B}">
      <dgm:prSet/>
      <dgm:spPr/>
      <dgm:t>
        <a:bodyPr/>
        <a:lstStyle/>
        <a:p>
          <a:endParaRPr lang="en-US"/>
        </a:p>
      </dgm:t>
    </dgm:pt>
    <dgm:pt modelId="{38DE1DFE-8755-4BA1-9392-DC2855190042}">
      <dgm:prSet/>
      <dgm:spPr/>
      <dgm:t>
        <a:bodyPr/>
        <a:lstStyle/>
        <a:p>
          <a:r>
            <a:rPr lang="en-US" dirty="0"/>
            <a:t>Error</a:t>
          </a:r>
        </a:p>
      </dgm:t>
    </dgm:pt>
    <dgm:pt modelId="{12270177-18F4-4204-BF3C-B99DEDE55D14}" type="parTrans" cxnId="{3C58709A-A667-49DF-84AA-C977F0071BF1}">
      <dgm:prSet/>
      <dgm:spPr/>
      <dgm:t>
        <a:bodyPr/>
        <a:lstStyle/>
        <a:p>
          <a:endParaRPr lang="en-US"/>
        </a:p>
      </dgm:t>
    </dgm:pt>
    <dgm:pt modelId="{42F688BF-B5D0-470A-9E2A-6282C2F4AF8A}" type="sibTrans" cxnId="{3C58709A-A667-49DF-84AA-C977F0071BF1}">
      <dgm:prSet/>
      <dgm:spPr/>
      <dgm:t>
        <a:bodyPr/>
        <a:lstStyle/>
        <a:p>
          <a:endParaRPr lang="en-US"/>
        </a:p>
      </dgm:t>
    </dgm:pt>
    <dgm:pt modelId="{582842A1-FF6B-49C8-8228-01999C3A793C}">
      <dgm:prSet/>
      <dgm:spPr/>
      <dgm:t>
        <a:bodyPr/>
        <a:lstStyle/>
        <a:p>
          <a:r>
            <a:rPr lang="en-US" dirty="0"/>
            <a:t>Seasonality</a:t>
          </a:r>
        </a:p>
      </dgm:t>
    </dgm:pt>
    <dgm:pt modelId="{2C3E3988-1965-47BE-9E7E-92CEA9C26939}" type="parTrans" cxnId="{1DD3AF3C-0EEB-4BFA-A736-34FE6E968049}">
      <dgm:prSet/>
      <dgm:spPr/>
      <dgm:t>
        <a:bodyPr/>
        <a:lstStyle/>
        <a:p>
          <a:endParaRPr lang="en-US"/>
        </a:p>
      </dgm:t>
    </dgm:pt>
    <dgm:pt modelId="{79206197-60F1-4326-9D67-DED0CAE5A27E}" type="sibTrans" cxnId="{1DD3AF3C-0EEB-4BFA-A736-34FE6E968049}">
      <dgm:prSet/>
      <dgm:spPr/>
      <dgm:t>
        <a:bodyPr/>
        <a:lstStyle/>
        <a:p>
          <a:endParaRPr lang="en-US"/>
        </a:p>
      </dgm:t>
    </dgm:pt>
    <dgm:pt modelId="{D5F61F04-ED9C-4BAC-BE53-C9609F259E3D}" type="pres">
      <dgm:prSet presAssocID="{7F9CA827-254E-4124-81EA-31B5875A79D6}" presName="diagram" presStyleCnt="0">
        <dgm:presLayoutVars>
          <dgm:dir/>
          <dgm:resizeHandles val="exact"/>
        </dgm:presLayoutVars>
      </dgm:prSet>
      <dgm:spPr/>
    </dgm:pt>
    <dgm:pt modelId="{FB35D055-86A3-4DB9-B91D-236575D5EEC9}" type="pres">
      <dgm:prSet presAssocID="{1AF48F64-BDFF-4EEA-8E94-ECC5EF9F9D37}" presName="arrow" presStyleLbl="node1" presStyleIdx="0" presStyleCnt="3">
        <dgm:presLayoutVars>
          <dgm:bulletEnabled val="1"/>
        </dgm:presLayoutVars>
      </dgm:prSet>
      <dgm:spPr/>
    </dgm:pt>
    <dgm:pt modelId="{8C444D02-E691-444E-BAFE-9B6D3681EE81}" type="pres">
      <dgm:prSet presAssocID="{38DE1DFE-8755-4BA1-9392-DC2855190042}" presName="arrow" presStyleLbl="node1" presStyleIdx="1" presStyleCnt="3">
        <dgm:presLayoutVars>
          <dgm:bulletEnabled val="1"/>
        </dgm:presLayoutVars>
      </dgm:prSet>
      <dgm:spPr/>
    </dgm:pt>
    <dgm:pt modelId="{60882647-6BDA-495B-8567-11BBA300A77F}" type="pres">
      <dgm:prSet presAssocID="{582842A1-FF6B-49C8-8228-01999C3A793C}" presName="arrow" presStyleLbl="node1" presStyleIdx="2" presStyleCnt="3">
        <dgm:presLayoutVars>
          <dgm:bulletEnabled val="1"/>
        </dgm:presLayoutVars>
      </dgm:prSet>
      <dgm:spPr/>
    </dgm:pt>
  </dgm:ptLst>
  <dgm:cxnLst>
    <dgm:cxn modelId="{66E4E818-C3D2-45B5-AD0B-567D9AD026A8}" type="presOf" srcId="{1AF48F64-BDFF-4EEA-8E94-ECC5EF9F9D37}" destId="{FB35D055-86A3-4DB9-B91D-236575D5EEC9}" srcOrd="0" destOrd="0" presId="urn:microsoft.com/office/officeart/2005/8/layout/arrow5"/>
    <dgm:cxn modelId="{B764713A-1698-4425-9B15-D39D1CB430C0}" type="presOf" srcId="{582842A1-FF6B-49C8-8228-01999C3A793C}" destId="{60882647-6BDA-495B-8567-11BBA300A77F}" srcOrd="0" destOrd="0" presId="urn:microsoft.com/office/officeart/2005/8/layout/arrow5"/>
    <dgm:cxn modelId="{1DD3AF3C-0EEB-4BFA-A736-34FE6E968049}" srcId="{7F9CA827-254E-4124-81EA-31B5875A79D6}" destId="{582842A1-FF6B-49C8-8228-01999C3A793C}" srcOrd="2" destOrd="0" parTransId="{2C3E3988-1965-47BE-9E7E-92CEA9C26939}" sibTransId="{79206197-60F1-4326-9D67-DED0CAE5A27E}"/>
    <dgm:cxn modelId="{3C58709A-A667-49DF-84AA-C977F0071BF1}" srcId="{7F9CA827-254E-4124-81EA-31B5875A79D6}" destId="{38DE1DFE-8755-4BA1-9392-DC2855190042}" srcOrd="1" destOrd="0" parTransId="{12270177-18F4-4204-BF3C-B99DEDE55D14}" sibTransId="{42F688BF-B5D0-470A-9E2A-6282C2F4AF8A}"/>
    <dgm:cxn modelId="{128978E6-E458-471E-976C-407EDC7280A4}" type="presOf" srcId="{7F9CA827-254E-4124-81EA-31B5875A79D6}" destId="{D5F61F04-ED9C-4BAC-BE53-C9609F259E3D}" srcOrd="0" destOrd="0" presId="urn:microsoft.com/office/officeart/2005/8/layout/arrow5"/>
    <dgm:cxn modelId="{AA02C9F1-1BAB-44C3-A757-F1CD6E43776B}" srcId="{7F9CA827-254E-4124-81EA-31B5875A79D6}" destId="{1AF48F64-BDFF-4EEA-8E94-ECC5EF9F9D37}" srcOrd="0" destOrd="0" parTransId="{DAA99CE4-B832-4516-9F47-7EEACE524DDE}" sibTransId="{48A020E1-8587-44CA-92C7-7962AF8A25FC}"/>
    <dgm:cxn modelId="{648EADFF-1D2B-46D8-B5B8-89EAF1DB19C7}" type="presOf" srcId="{38DE1DFE-8755-4BA1-9392-DC2855190042}" destId="{8C444D02-E691-444E-BAFE-9B6D3681EE81}" srcOrd="0" destOrd="0" presId="urn:microsoft.com/office/officeart/2005/8/layout/arrow5"/>
    <dgm:cxn modelId="{0A4249F3-2A14-4EBD-8B29-AE3625736980}" type="presParOf" srcId="{D5F61F04-ED9C-4BAC-BE53-C9609F259E3D}" destId="{FB35D055-86A3-4DB9-B91D-236575D5EEC9}" srcOrd="0" destOrd="0" presId="urn:microsoft.com/office/officeart/2005/8/layout/arrow5"/>
    <dgm:cxn modelId="{3EBDBB26-5C1F-414D-AC2D-88DEF9BB71B4}" type="presParOf" srcId="{D5F61F04-ED9C-4BAC-BE53-C9609F259E3D}" destId="{8C444D02-E691-444E-BAFE-9B6D3681EE81}" srcOrd="1" destOrd="0" presId="urn:microsoft.com/office/officeart/2005/8/layout/arrow5"/>
    <dgm:cxn modelId="{35722DD0-34FA-46FC-97E4-45CBC7A5D0B1}" type="presParOf" srcId="{D5F61F04-ED9C-4BAC-BE53-C9609F259E3D}" destId="{60882647-6BDA-495B-8567-11BBA300A77F}" srcOrd="2"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9CA827-254E-4124-81EA-31B5875A79D6}" type="doc">
      <dgm:prSet loTypeId="urn:microsoft.com/office/officeart/2005/8/layout/arrow5" loCatId="relationship" qsTypeId="urn:microsoft.com/office/officeart/2005/8/quickstyle/simple1" qsCatId="simple" csTypeId="urn:microsoft.com/office/officeart/2005/8/colors/colorful2" csCatId="colorful" phldr="1"/>
      <dgm:spPr/>
      <dgm:t>
        <a:bodyPr/>
        <a:lstStyle/>
        <a:p>
          <a:endParaRPr lang="en-US"/>
        </a:p>
      </dgm:t>
    </dgm:pt>
    <dgm:pt modelId="{1AF48F64-BDFF-4EEA-8E94-ECC5EF9F9D37}">
      <dgm:prSet/>
      <dgm:spPr/>
      <dgm:t>
        <a:bodyPr/>
        <a:lstStyle/>
        <a:p>
          <a:r>
            <a:rPr lang="en-US" dirty="0"/>
            <a:t>MSE</a:t>
          </a:r>
        </a:p>
      </dgm:t>
    </dgm:pt>
    <dgm:pt modelId="{DAA99CE4-B832-4516-9F47-7EEACE524DDE}" type="parTrans" cxnId="{AA02C9F1-1BAB-44C3-A757-F1CD6E43776B}">
      <dgm:prSet/>
      <dgm:spPr/>
      <dgm:t>
        <a:bodyPr/>
        <a:lstStyle/>
        <a:p>
          <a:endParaRPr lang="en-US"/>
        </a:p>
      </dgm:t>
    </dgm:pt>
    <dgm:pt modelId="{48A020E1-8587-44CA-92C7-7962AF8A25FC}" type="sibTrans" cxnId="{AA02C9F1-1BAB-44C3-A757-F1CD6E43776B}">
      <dgm:prSet/>
      <dgm:spPr/>
      <dgm:t>
        <a:bodyPr/>
        <a:lstStyle/>
        <a:p>
          <a:endParaRPr lang="en-US"/>
        </a:p>
      </dgm:t>
    </dgm:pt>
    <dgm:pt modelId="{38DE1DFE-8755-4BA1-9392-DC2855190042}">
      <dgm:prSet/>
      <dgm:spPr/>
      <dgm:t>
        <a:bodyPr/>
        <a:lstStyle/>
        <a:p>
          <a:r>
            <a:rPr lang="en-US" dirty="0"/>
            <a:t>MAPE</a:t>
          </a:r>
        </a:p>
      </dgm:t>
    </dgm:pt>
    <dgm:pt modelId="{12270177-18F4-4204-BF3C-B99DEDE55D14}" type="parTrans" cxnId="{3C58709A-A667-49DF-84AA-C977F0071BF1}">
      <dgm:prSet/>
      <dgm:spPr/>
      <dgm:t>
        <a:bodyPr/>
        <a:lstStyle/>
        <a:p>
          <a:endParaRPr lang="en-US"/>
        </a:p>
      </dgm:t>
    </dgm:pt>
    <dgm:pt modelId="{42F688BF-B5D0-470A-9E2A-6282C2F4AF8A}" type="sibTrans" cxnId="{3C58709A-A667-49DF-84AA-C977F0071BF1}">
      <dgm:prSet/>
      <dgm:spPr/>
      <dgm:t>
        <a:bodyPr/>
        <a:lstStyle/>
        <a:p>
          <a:endParaRPr lang="en-US"/>
        </a:p>
      </dgm:t>
    </dgm:pt>
    <dgm:pt modelId="{582842A1-FF6B-49C8-8228-01999C3A793C}">
      <dgm:prSet/>
      <dgm:spPr/>
      <dgm:t>
        <a:bodyPr/>
        <a:lstStyle/>
        <a:p>
          <a:r>
            <a:rPr lang="en-US" dirty="0"/>
            <a:t>MAE</a:t>
          </a:r>
        </a:p>
      </dgm:t>
    </dgm:pt>
    <dgm:pt modelId="{2C3E3988-1965-47BE-9E7E-92CEA9C26939}" type="parTrans" cxnId="{1DD3AF3C-0EEB-4BFA-A736-34FE6E968049}">
      <dgm:prSet/>
      <dgm:spPr/>
      <dgm:t>
        <a:bodyPr/>
        <a:lstStyle/>
        <a:p>
          <a:endParaRPr lang="en-US"/>
        </a:p>
      </dgm:t>
    </dgm:pt>
    <dgm:pt modelId="{79206197-60F1-4326-9D67-DED0CAE5A27E}" type="sibTrans" cxnId="{1DD3AF3C-0EEB-4BFA-A736-34FE6E968049}">
      <dgm:prSet/>
      <dgm:spPr/>
      <dgm:t>
        <a:bodyPr/>
        <a:lstStyle/>
        <a:p>
          <a:endParaRPr lang="en-US"/>
        </a:p>
      </dgm:t>
    </dgm:pt>
    <dgm:pt modelId="{4F1BCA97-B790-4179-B952-B07E84C82E97}">
      <dgm:prSet/>
      <dgm:spPr/>
      <dgm:t>
        <a:bodyPr/>
        <a:lstStyle/>
        <a:p>
          <a:r>
            <a:rPr lang="en-US" dirty="0"/>
            <a:t>RMSE</a:t>
          </a:r>
        </a:p>
      </dgm:t>
    </dgm:pt>
    <dgm:pt modelId="{15C299E9-3ABB-4024-8497-13FD7383B66D}" type="parTrans" cxnId="{CFB3220C-85A9-459D-90A6-2AA44FDC20A3}">
      <dgm:prSet/>
      <dgm:spPr/>
      <dgm:t>
        <a:bodyPr/>
        <a:lstStyle/>
        <a:p>
          <a:endParaRPr lang="en-US"/>
        </a:p>
      </dgm:t>
    </dgm:pt>
    <dgm:pt modelId="{F12FA4A4-D947-4698-8755-202B7CD8868B}" type="sibTrans" cxnId="{CFB3220C-85A9-459D-90A6-2AA44FDC20A3}">
      <dgm:prSet/>
      <dgm:spPr/>
      <dgm:t>
        <a:bodyPr/>
        <a:lstStyle/>
        <a:p>
          <a:endParaRPr lang="en-US"/>
        </a:p>
      </dgm:t>
    </dgm:pt>
    <dgm:pt modelId="{D5F61F04-ED9C-4BAC-BE53-C9609F259E3D}" type="pres">
      <dgm:prSet presAssocID="{7F9CA827-254E-4124-81EA-31B5875A79D6}" presName="diagram" presStyleCnt="0">
        <dgm:presLayoutVars>
          <dgm:dir/>
          <dgm:resizeHandles val="exact"/>
        </dgm:presLayoutVars>
      </dgm:prSet>
      <dgm:spPr/>
    </dgm:pt>
    <dgm:pt modelId="{FB35D055-86A3-4DB9-B91D-236575D5EEC9}" type="pres">
      <dgm:prSet presAssocID="{1AF48F64-BDFF-4EEA-8E94-ECC5EF9F9D37}" presName="arrow" presStyleLbl="node1" presStyleIdx="0" presStyleCnt="4">
        <dgm:presLayoutVars>
          <dgm:bulletEnabled val="1"/>
        </dgm:presLayoutVars>
      </dgm:prSet>
      <dgm:spPr/>
    </dgm:pt>
    <dgm:pt modelId="{9485F82E-11A7-4507-9E2E-59B84E872615}" type="pres">
      <dgm:prSet presAssocID="{4F1BCA97-B790-4179-B952-B07E84C82E97}" presName="arrow" presStyleLbl="node1" presStyleIdx="1" presStyleCnt="4">
        <dgm:presLayoutVars>
          <dgm:bulletEnabled val="1"/>
        </dgm:presLayoutVars>
      </dgm:prSet>
      <dgm:spPr/>
    </dgm:pt>
    <dgm:pt modelId="{8C444D02-E691-444E-BAFE-9B6D3681EE81}" type="pres">
      <dgm:prSet presAssocID="{38DE1DFE-8755-4BA1-9392-DC2855190042}" presName="arrow" presStyleLbl="node1" presStyleIdx="2" presStyleCnt="4">
        <dgm:presLayoutVars>
          <dgm:bulletEnabled val="1"/>
        </dgm:presLayoutVars>
      </dgm:prSet>
      <dgm:spPr/>
    </dgm:pt>
    <dgm:pt modelId="{60882647-6BDA-495B-8567-11BBA300A77F}" type="pres">
      <dgm:prSet presAssocID="{582842A1-FF6B-49C8-8228-01999C3A793C}" presName="arrow" presStyleLbl="node1" presStyleIdx="3" presStyleCnt="4">
        <dgm:presLayoutVars>
          <dgm:bulletEnabled val="1"/>
        </dgm:presLayoutVars>
      </dgm:prSet>
      <dgm:spPr/>
    </dgm:pt>
  </dgm:ptLst>
  <dgm:cxnLst>
    <dgm:cxn modelId="{CFB3220C-85A9-459D-90A6-2AA44FDC20A3}" srcId="{7F9CA827-254E-4124-81EA-31B5875A79D6}" destId="{4F1BCA97-B790-4179-B952-B07E84C82E97}" srcOrd="1" destOrd="0" parTransId="{15C299E9-3ABB-4024-8497-13FD7383B66D}" sibTransId="{F12FA4A4-D947-4698-8755-202B7CD8868B}"/>
    <dgm:cxn modelId="{66E4E818-C3D2-45B5-AD0B-567D9AD026A8}" type="presOf" srcId="{1AF48F64-BDFF-4EEA-8E94-ECC5EF9F9D37}" destId="{FB35D055-86A3-4DB9-B91D-236575D5EEC9}" srcOrd="0" destOrd="0" presId="urn:microsoft.com/office/officeart/2005/8/layout/arrow5"/>
    <dgm:cxn modelId="{B764713A-1698-4425-9B15-D39D1CB430C0}" type="presOf" srcId="{582842A1-FF6B-49C8-8228-01999C3A793C}" destId="{60882647-6BDA-495B-8567-11BBA300A77F}" srcOrd="0" destOrd="0" presId="urn:microsoft.com/office/officeart/2005/8/layout/arrow5"/>
    <dgm:cxn modelId="{1DD3AF3C-0EEB-4BFA-A736-34FE6E968049}" srcId="{7F9CA827-254E-4124-81EA-31B5875A79D6}" destId="{582842A1-FF6B-49C8-8228-01999C3A793C}" srcOrd="3" destOrd="0" parTransId="{2C3E3988-1965-47BE-9E7E-92CEA9C26939}" sibTransId="{79206197-60F1-4326-9D67-DED0CAE5A27E}"/>
    <dgm:cxn modelId="{95A8C440-F285-433C-A18D-FC45EE536B35}" type="presOf" srcId="{4F1BCA97-B790-4179-B952-B07E84C82E97}" destId="{9485F82E-11A7-4507-9E2E-59B84E872615}" srcOrd="0" destOrd="0" presId="urn:microsoft.com/office/officeart/2005/8/layout/arrow5"/>
    <dgm:cxn modelId="{3C58709A-A667-49DF-84AA-C977F0071BF1}" srcId="{7F9CA827-254E-4124-81EA-31B5875A79D6}" destId="{38DE1DFE-8755-4BA1-9392-DC2855190042}" srcOrd="2" destOrd="0" parTransId="{12270177-18F4-4204-BF3C-B99DEDE55D14}" sibTransId="{42F688BF-B5D0-470A-9E2A-6282C2F4AF8A}"/>
    <dgm:cxn modelId="{128978E6-E458-471E-976C-407EDC7280A4}" type="presOf" srcId="{7F9CA827-254E-4124-81EA-31B5875A79D6}" destId="{D5F61F04-ED9C-4BAC-BE53-C9609F259E3D}" srcOrd="0" destOrd="0" presId="urn:microsoft.com/office/officeart/2005/8/layout/arrow5"/>
    <dgm:cxn modelId="{AA02C9F1-1BAB-44C3-A757-F1CD6E43776B}" srcId="{7F9CA827-254E-4124-81EA-31B5875A79D6}" destId="{1AF48F64-BDFF-4EEA-8E94-ECC5EF9F9D37}" srcOrd="0" destOrd="0" parTransId="{DAA99CE4-B832-4516-9F47-7EEACE524DDE}" sibTransId="{48A020E1-8587-44CA-92C7-7962AF8A25FC}"/>
    <dgm:cxn modelId="{648EADFF-1D2B-46D8-B5B8-89EAF1DB19C7}" type="presOf" srcId="{38DE1DFE-8755-4BA1-9392-DC2855190042}" destId="{8C444D02-E691-444E-BAFE-9B6D3681EE81}" srcOrd="0" destOrd="0" presId="urn:microsoft.com/office/officeart/2005/8/layout/arrow5"/>
    <dgm:cxn modelId="{0A4249F3-2A14-4EBD-8B29-AE3625736980}" type="presParOf" srcId="{D5F61F04-ED9C-4BAC-BE53-C9609F259E3D}" destId="{FB35D055-86A3-4DB9-B91D-236575D5EEC9}" srcOrd="0" destOrd="0" presId="urn:microsoft.com/office/officeart/2005/8/layout/arrow5"/>
    <dgm:cxn modelId="{B71011D4-FD3E-471D-BE0E-85CDD89E26AC}" type="presParOf" srcId="{D5F61F04-ED9C-4BAC-BE53-C9609F259E3D}" destId="{9485F82E-11A7-4507-9E2E-59B84E872615}" srcOrd="1" destOrd="0" presId="urn:microsoft.com/office/officeart/2005/8/layout/arrow5"/>
    <dgm:cxn modelId="{3EBDBB26-5C1F-414D-AC2D-88DEF9BB71B4}" type="presParOf" srcId="{D5F61F04-ED9C-4BAC-BE53-C9609F259E3D}" destId="{8C444D02-E691-444E-BAFE-9B6D3681EE81}" srcOrd="2" destOrd="0" presId="urn:microsoft.com/office/officeart/2005/8/layout/arrow5"/>
    <dgm:cxn modelId="{35722DD0-34FA-46FC-97E4-45CBC7A5D0B1}" type="presParOf" srcId="{D5F61F04-ED9C-4BAC-BE53-C9609F259E3D}" destId="{60882647-6BDA-495B-8567-11BBA300A77F}" srcOrd="3"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783501" y="802383"/>
          <a:ext cx="397986" cy="2375095"/>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Train Data</a:t>
          </a:r>
        </a:p>
      </dsp:txBody>
      <dsp:txXfrm rot="5400000">
        <a:off x="814375" y="1810365"/>
        <a:ext cx="2355667" cy="359130"/>
      </dsp:txXfrm>
    </dsp:sp>
    <dsp:sp modelId="{45A02F84-C6CB-43F5-AEE4-3EA66C2BD25F}">
      <dsp:nvSpPr>
        <dsp:cNvPr id="0" name=""/>
        <dsp:cNvSpPr/>
      </dsp:nvSpPr>
      <dsp:spPr>
        <a:xfrm>
          <a:off x="3249" y="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b="0" kern="1200" dirty="0"/>
            <a:t>January 4, 1999 - October 23, 2017 </a:t>
          </a:r>
        </a:p>
        <a:p>
          <a:pPr marL="0" lvl="0" indent="0" algn="ctr" defTabSz="800100">
            <a:lnSpc>
              <a:spcPct val="90000"/>
            </a:lnSpc>
            <a:spcBef>
              <a:spcPct val="0"/>
            </a:spcBef>
            <a:spcAft>
              <a:spcPct val="35000"/>
            </a:spcAft>
            <a:buFont typeface="Symbol" panose="05050102010706020507" pitchFamily="18" charset="2"/>
            <a:buNone/>
          </a:pPr>
          <a:r>
            <a:rPr lang="en-US" sz="1800" b="0" kern="1200" dirty="0"/>
            <a:t>(~First 18 years)</a:t>
          </a:r>
          <a:endParaRPr lang="en-US" sz="1800" kern="1200" dirty="0">
            <a:latin typeface="+mn-lt"/>
          </a:endParaRPr>
        </a:p>
      </dsp:txBody>
      <dsp:txXfrm>
        <a:off x="3249" y="0"/>
        <a:ext cx="3958491" cy="1392951"/>
      </dsp:txXfrm>
    </dsp:sp>
    <dsp:sp modelId="{6BA46904-CB7C-4538-BD49-D3891EF19552}">
      <dsp:nvSpPr>
        <dsp:cNvPr id="0" name=""/>
        <dsp:cNvSpPr/>
      </dsp:nvSpPr>
      <dsp:spPr>
        <a:xfrm>
          <a:off x="1982494"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942696"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3170042" y="1790937"/>
          <a:ext cx="2375095" cy="397986"/>
        </a:xfrm>
        <a:prstGeom prst="rect">
          <a:avLst/>
        </a:prstGeom>
        <a:solidFill>
          <a:schemeClr val="accent5">
            <a:hueOff val="120002"/>
            <a:satOff val="2897"/>
            <a:lumOff val="-13987"/>
            <a:alphaOff val="0"/>
          </a:schemeClr>
        </a:solidFill>
        <a:ln w="12700" cap="flat" cmpd="sng" algn="ctr">
          <a:solidFill>
            <a:schemeClr val="accent5">
              <a:hueOff val="120002"/>
              <a:satOff val="2897"/>
              <a:lumOff val="-139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Train + Validation</a:t>
          </a:r>
        </a:p>
      </dsp:txBody>
      <dsp:txXfrm>
        <a:off x="3170042" y="1790937"/>
        <a:ext cx="2375095" cy="397986"/>
      </dsp:txXfrm>
    </dsp:sp>
    <dsp:sp modelId="{FEBD3C2A-A340-470A-A475-AE614EA07678}">
      <dsp:nvSpPr>
        <dsp:cNvPr id="0" name=""/>
        <dsp:cNvSpPr/>
      </dsp:nvSpPr>
      <dsp:spPr>
        <a:xfrm>
          <a:off x="2378344" y="258691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b="0" kern="1200" dirty="0"/>
            <a:t>January 4, 1999 - October 21, 2019</a:t>
          </a:r>
          <a:endParaRPr lang="en-US" sz="1800" kern="1200" dirty="0">
            <a:latin typeface="+mn-lt"/>
          </a:endParaRPr>
        </a:p>
      </dsp:txBody>
      <dsp:txXfrm>
        <a:off x="2378344" y="2586910"/>
        <a:ext cx="3958491" cy="1392951"/>
      </dsp:txXfrm>
    </dsp:sp>
    <dsp:sp modelId="{080474C8-0FEA-4FD1-97F1-0978CFB4A37F}">
      <dsp:nvSpPr>
        <dsp:cNvPr id="0" name=""/>
        <dsp:cNvSpPr/>
      </dsp:nvSpPr>
      <dsp:spPr>
        <a:xfrm>
          <a:off x="4357589"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4317791" y="2507313"/>
          <a:ext cx="79597" cy="79597"/>
        </a:xfrm>
        <a:prstGeom prst="ellipse">
          <a:avLst/>
        </a:prstGeom>
        <a:solidFill>
          <a:schemeClr val="accent5">
            <a:hueOff val="120002"/>
            <a:satOff val="2897"/>
            <a:lumOff val="-139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5545137" y="1790937"/>
          <a:ext cx="2375095" cy="397986"/>
        </a:xfrm>
        <a:prstGeom prst="rect">
          <a:avLst/>
        </a:prstGeom>
        <a:solidFill>
          <a:schemeClr val="accent5">
            <a:hueOff val="240004"/>
            <a:satOff val="5795"/>
            <a:lumOff val="-27974"/>
            <a:alphaOff val="0"/>
          </a:schemeClr>
        </a:solidFill>
        <a:ln w="12700" cap="flat" cmpd="sng" algn="ctr">
          <a:solidFill>
            <a:schemeClr val="accent5">
              <a:hueOff val="240004"/>
              <a:satOff val="5795"/>
              <a:lumOff val="-279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Test Data</a:t>
          </a:r>
        </a:p>
      </dsp:txBody>
      <dsp:txXfrm>
        <a:off x="5545137" y="1790937"/>
        <a:ext cx="2375095" cy="397986"/>
      </dsp:txXfrm>
    </dsp:sp>
    <dsp:sp modelId="{80CDBBF8-C6B4-4166-87C1-DC9120CC7586}">
      <dsp:nvSpPr>
        <dsp:cNvPr id="0" name=""/>
        <dsp:cNvSpPr/>
      </dsp:nvSpPr>
      <dsp:spPr>
        <a:xfrm>
          <a:off x="4753439" y="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b="0" kern="1200" dirty="0"/>
            <a:t>October 28, 2019 - November 7, 2022. (~Last 5 years)</a:t>
          </a:r>
          <a:endParaRPr lang="en-US" sz="1800" kern="1200" dirty="0">
            <a:latin typeface="+mn-lt"/>
          </a:endParaRPr>
        </a:p>
      </dsp:txBody>
      <dsp:txXfrm>
        <a:off x="4753439" y="0"/>
        <a:ext cx="3958491" cy="1392951"/>
      </dsp:txXfrm>
    </dsp:sp>
    <dsp:sp modelId="{89759DE5-9F8A-470E-A6D8-F13BB4DEE93D}">
      <dsp:nvSpPr>
        <dsp:cNvPr id="0" name=""/>
        <dsp:cNvSpPr/>
      </dsp:nvSpPr>
      <dsp:spPr>
        <a:xfrm>
          <a:off x="6732685"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6692886" y="1392951"/>
          <a:ext cx="79597" cy="79597"/>
        </a:xfrm>
        <a:prstGeom prst="ellipse">
          <a:avLst/>
        </a:prstGeom>
        <a:solidFill>
          <a:schemeClr val="accent5">
            <a:hueOff val="240004"/>
            <a:satOff val="5795"/>
            <a:lumOff val="-279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rot="5400000">
          <a:off x="8908786" y="802383"/>
          <a:ext cx="397986" cy="2375095"/>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Forecast</a:t>
          </a:r>
        </a:p>
      </dsp:txBody>
      <dsp:txXfrm rot="-5400000">
        <a:off x="7920232" y="1810365"/>
        <a:ext cx="2355667" cy="359130"/>
      </dsp:txXfrm>
    </dsp:sp>
    <dsp:sp modelId="{1BB5FD64-47F9-47A3-911F-535BFE17A3B9}">
      <dsp:nvSpPr>
        <dsp:cNvPr id="0" name=""/>
        <dsp:cNvSpPr/>
      </dsp:nvSpPr>
      <dsp:spPr>
        <a:xfrm>
          <a:off x="7128534" y="258691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November 14, 2022 - April 2, 2028,</a:t>
          </a:r>
        </a:p>
        <a:p>
          <a:pPr marL="0" lvl="0" indent="0" algn="ctr" defTabSz="800100">
            <a:lnSpc>
              <a:spcPct val="90000"/>
            </a:lnSpc>
            <a:spcBef>
              <a:spcPct val="0"/>
            </a:spcBef>
            <a:spcAft>
              <a:spcPct val="35000"/>
            </a:spcAft>
            <a:buFont typeface="Symbol" panose="05050102010706020507" pitchFamily="18" charset="2"/>
            <a:buNone/>
          </a:pPr>
          <a:r>
            <a:rPr lang="en-US" sz="1800" kern="1200" dirty="0"/>
            <a:t>(~ Future 5 years - 20% of the data)</a:t>
          </a:r>
          <a:endParaRPr lang="en-US" sz="1800" kern="1200" dirty="0">
            <a:latin typeface="+mn-lt"/>
          </a:endParaRPr>
        </a:p>
      </dsp:txBody>
      <dsp:txXfrm>
        <a:off x="7128534" y="2586910"/>
        <a:ext cx="3958491" cy="1392951"/>
      </dsp:txXfrm>
    </dsp:sp>
    <dsp:sp modelId="{FE9B27EB-7AC7-485A-9A55-41E8118F9EAF}">
      <dsp:nvSpPr>
        <dsp:cNvPr id="0" name=""/>
        <dsp:cNvSpPr/>
      </dsp:nvSpPr>
      <dsp:spPr>
        <a:xfrm>
          <a:off x="9107780"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9067981" y="2507313"/>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5D055-86A3-4DB9-B91D-236575D5EEC9}">
      <dsp:nvSpPr>
        <dsp:cNvPr id="0" name=""/>
        <dsp:cNvSpPr/>
      </dsp:nvSpPr>
      <dsp:spPr>
        <a:xfrm>
          <a:off x="1837097" y="174"/>
          <a:ext cx="1754918" cy="1754918"/>
        </a:xfrm>
        <a:prstGeom prst="downArrow">
          <a:avLst>
            <a:gd name="adj1" fmla="val 50000"/>
            <a:gd name="adj2" fmla="val 3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Trend</a:t>
          </a:r>
        </a:p>
      </dsp:txBody>
      <dsp:txXfrm>
        <a:off x="2275827" y="174"/>
        <a:ext cx="877459" cy="1447807"/>
      </dsp:txXfrm>
    </dsp:sp>
    <dsp:sp modelId="{8C444D02-E691-444E-BAFE-9B6D3681EE81}">
      <dsp:nvSpPr>
        <dsp:cNvPr id="0" name=""/>
        <dsp:cNvSpPr/>
      </dsp:nvSpPr>
      <dsp:spPr>
        <a:xfrm rot="7200000">
          <a:off x="2853400" y="1760462"/>
          <a:ext cx="1754918" cy="1754918"/>
        </a:xfrm>
        <a:prstGeom prst="downArrow">
          <a:avLst>
            <a:gd name="adj1" fmla="val 50000"/>
            <a:gd name="adj2" fmla="val 35000"/>
          </a:avLst>
        </a:prstGeom>
        <a:solidFill>
          <a:schemeClr val="accent2">
            <a:hueOff val="3846440"/>
            <a:satOff val="4103"/>
            <a:lumOff val="1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Error</a:t>
          </a:r>
        </a:p>
      </dsp:txBody>
      <dsp:txXfrm rot="-5400000">
        <a:off x="3139938" y="2275970"/>
        <a:ext cx="1447807" cy="877459"/>
      </dsp:txXfrm>
    </dsp:sp>
    <dsp:sp modelId="{60882647-6BDA-495B-8567-11BBA300A77F}">
      <dsp:nvSpPr>
        <dsp:cNvPr id="0" name=""/>
        <dsp:cNvSpPr/>
      </dsp:nvSpPr>
      <dsp:spPr>
        <a:xfrm rot="14400000">
          <a:off x="820794" y="1760462"/>
          <a:ext cx="1754918" cy="1754918"/>
        </a:xfrm>
        <a:prstGeom prst="downArrow">
          <a:avLst>
            <a:gd name="adj1" fmla="val 50000"/>
            <a:gd name="adj2" fmla="val 35000"/>
          </a:avLst>
        </a:prstGeom>
        <a:solidFill>
          <a:schemeClr val="accent2">
            <a:hueOff val="7692880"/>
            <a:satOff val="8205"/>
            <a:lumOff val="25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Seasonality</a:t>
          </a:r>
        </a:p>
      </dsp:txBody>
      <dsp:txXfrm rot="5400000">
        <a:off x="841366" y="2275969"/>
        <a:ext cx="1447807" cy="8774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5D055-86A3-4DB9-B91D-236575D5EEC9}">
      <dsp:nvSpPr>
        <dsp:cNvPr id="0" name=""/>
        <dsp:cNvSpPr/>
      </dsp:nvSpPr>
      <dsp:spPr>
        <a:xfrm>
          <a:off x="2013384" y="680"/>
          <a:ext cx="1402344" cy="1402344"/>
        </a:xfrm>
        <a:prstGeom prst="downArrow">
          <a:avLst>
            <a:gd name="adj1" fmla="val 50000"/>
            <a:gd name="adj2" fmla="val 3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MSE</a:t>
          </a:r>
        </a:p>
      </dsp:txBody>
      <dsp:txXfrm>
        <a:off x="2363970" y="680"/>
        <a:ext cx="701172" cy="1156934"/>
      </dsp:txXfrm>
    </dsp:sp>
    <dsp:sp modelId="{9485F82E-11A7-4507-9E2E-59B84E872615}">
      <dsp:nvSpPr>
        <dsp:cNvPr id="0" name=""/>
        <dsp:cNvSpPr/>
      </dsp:nvSpPr>
      <dsp:spPr>
        <a:xfrm rot="5400000">
          <a:off x="3069309" y="1056605"/>
          <a:ext cx="1402344" cy="1402344"/>
        </a:xfrm>
        <a:prstGeom prst="downArrow">
          <a:avLst>
            <a:gd name="adj1" fmla="val 50000"/>
            <a:gd name="adj2" fmla="val 35000"/>
          </a:avLst>
        </a:prstGeom>
        <a:solidFill>
          <a:schemeClr val="accent2">
            <a:hueOff val="2564293"/>
            <a:satOff val="2735"/>
            <a:lumOff val="8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RMSE</a:t>
          </a:r>
        </a:p>
      </dsp:txBody>
      <dsp:txXfrm rot="-5400000">
        <a:off x="3314719" y="1407191"/>
        <a:ext cx="1156934" cy="701172"/>
      </dsp:txXfrm>
    </dsp:sp>
    <dsp:sp modelId="{8C444D02-E691-444E-BAFE-9B6D3681EE81}">
      <dsp:nvSpPr>
        <dsp:cNvPr id="0" name=""/>
        <dsp:cNvSpPr/>
      </dsp:nvSpPr>
      <dsp:spPr>
        <a:xfrm rot="10800000">
          <a:off x="2013384" y="2112530"/>
          <a:ext cx="1402344" cy="1402344"/>
        </a:xfrm>
        <a:prstGeom prst="downArrow">
          <a:avLst>
            <a:gd name="adj1" fmla="val 50000"/>
            <a:gd name="adj2" fmla="val 35000"/>
          </a:avLst>
        </a:prstGeom>
        <a:solidFill>
          <a:schemeClr val="accent2">
            <a:hueOff val="5128586"/>
            <a:satOff val="5470"/>
            <a:lumOff val="17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MAPE</a:t>
          </a:r>
        </a:p>
      </dsp:txBody>
      <dsp:txXfrm rot="10800000">
        <a:off x="2363970" y="2357940"/>
        <a:ext cx="701172" cy="1156934"/>
      </dsp:txXfrm>
    </dsp:sp>
    <dsp:sp modelId="{60882647-6BDA-495B-8567-11BBA300A77F}">
      <dsp:nvSpPr>
        <dsp:cNvPr id="0" name=""/>
        <dsp:cNvSpPr/>
      </dsp:nvSpPr>
      <dsp:spPr>
        <a:xfrm rot="16200000">
          <a:off x="957459" y="1056605"/>
          <a:ext cx="1402344" cy="1402344"/>
        </a:xfrm>
        <a:prstGeom prst="downArrow">
          <a:avLst>
            <a:gd name="adj1" fmla="val 50000"/>
            <a:gd name="adj2" fmla="val 35000"/>
          </a:avLst>
        </a:prstGeom>
        <a:solidFill>
          <a:schemeClr val="accent2">
            <a:hueOff val="7692880"/>
            <a:satOff val="8205"/>
            <a:lumOff val="25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MAE</a:t>
          </a:r>
        </a:p>
      </dsp:txBody>
      <dsp:txXfrm rot="5400000">
        <a:off x="957459" y="1407191"/>
        <a:ext cx="1156934" cy="701172"/>
      </dsp:txXfrm>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4/2/2023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10</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2492178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3450476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3361652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9.gif"/><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sciencedirect.com/science/article/pii/S0301421518308486"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1.xml"/><Relationship Id="rId5" Type="http://schemas.openxmlformats.org/officeDocument/2006/relationships/image" Target="../media/image10.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0" name="Freeform: Shape 1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eform: Shape 2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25" name="Rectangle 2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50863" y="4182257"/>
            <a:ext cx="11277248" cy="1274855"/>
          </a:xfrm>
        </p:spPr>
        <p:txBody>
          <a:bodyPr vert="horz" wrap="square" lIns="0" tIns="0" rIns="0" bIns="0" rtlCol="0" anchor="t" anchorCtr="0">
            <a:normAutofit/>
          </a:bodyPr>
          <a:lstStyle/>
          <a:p>
            <a:pPr algn="ctr"/>
            <a:r>
              <a:rPr lang="en-US" sz="3500" b="1" kern="1200" dirty="0">
                <a:solidFill>
                  <a:schemeClr val="tx1"/>
                </a:solidFill>
                <a:effectLst/>
                <a:latin typeface="+mn-lt"/>
                <a:ea typeface="+mj-ea"/>
                <a:cs typeface="+mj-cs"/>
              </a:rPr>
              <a:t>Predicting Retail Gasoline Prices at a Weekly Frequency in the United States</a:t>
            </a:r>
            <a:endParaRPr lang="en-US" sz="3500" kern="1200" dirty="0">
              <a:solidFill>
                <a:schemeClr val="tx1"/>
              </a:solidFill>
              <a:latin typeface="+mn-lt"/>
              <a:ea typeface="+mj-ea"/>
              <a:cs typeface="+mj-cs"/>
            </a:endParaRP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r="-2" b="42501"/>
          <a:stretch/>
        </p:blipFill>
        <p:spPr>
          <a:xfrm>
            <a:off x="5051424" y="1"/>
            <a:ext cx="7140574" cy="3777175"/>
          </a:xfrm>
          <a:custGeom>
            <a:avLst/>
            <a:gdLst/>
            <a:ahLst/>
            <a:cxnLst/>
            <a:rect l="l" t="t" r="r" b="b"/>
            <a:pathLst>
              <a:path w="7140574" h="3777175">
                <a:moveTo>
                  <a:pt x="0" y="0"/>
                </a:moveTo>
                <a:lnTo>
                  <a:pt x="7140574" y="0"/>
                </a:lnTo>
                <a:lnTo>
                  <a:pt x="7140574" y="3777175"/>
                </a:lnTo>
                <a:lnTo>
                  <a:pt x="0" y="3777175"/>
                </a:lnTo>
                <a:close/>
              </a:path>
            </a:pathLst>
          </a:custGeo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4538208" y="5569377"/>
            <a:ext cx="3302557" cy="1562959"/>
          </a:xfrm>
        </p:spPr>
        <p:txBody>
          <a:bodyPr vert="horz" wrap="square" lIns="0" tIns="0" rIns="0" bIns="0" rtlCol="0" anchor="t">
            <a:normAutofit/>
          </a:bodyPr>
          <a:lstStyle/>
          <a:p>
            <a:pPr marL="0" indent="0" algn="ctr"/>
            <a:r>
              <a:rPr lang="en-US" sz="2500" b="1" dirty="0">
                <a:effectLst/>
              </a:rPr>
              <a:t>Emine Erdogan</a:t>
            </a:r>
          </a:p>
          <a:p>
            <a:pPr marL="0" indent="0" algn="ctr"/>
            <a:r>
              <a:rPr lang="en-US" sz="2500" b="1" dirty="0"/>
              <a:t>Springboard, 2023</a:t>
            </a:r>
            <a:endParaRPr lang="en-US" sz="2500" dirty="0"/>
          </a:p>
        </p:txBody>
      </p:sp>
      <p:sp>
        <p:nvSpPr>
          <p:cNvPr id="27" name="Oval 26">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4513" y="621955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2" descr="Gasoline Price Forecast | Is Gasoline a Good Investment?">
            <a:extLst>
              <a:ext uri="{FF2B5EF4-FFF2-40B4-BE49-F238E27FC236}">
                <a16:creationId xmlns:a16="http://schemas.microsoft.com/office/drawing/2014/main" id="{F95279F4-4F5C-96DB-54E5-2E863B324C6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23" r="22801" b="2"/>
          <a:stretch/>
        </p:blipFill>
        <p:spPr bwMode="auto">
          <a:xfrm>
            <a:off x="3" y="1"/>
            <a:ext cx="5906122" cy="3777175"/>
          </a:xfrm>
          <a:custGeom>
            <a:avLst/>
            <a:gdLst/>
            <a:ahLst/>
            <a:cxnLst/>
            <a:rect l="l" t="t" r="r" b="b"/>
            <a:pathLst>
              <a:path w="5051425" h="3777175">
                <a:moveTo>
                  <a:pt x="0" y="0"/>
                </a:moveTo>
                <a:lnTo>
                  <a:pt x="5051425" y="0"/>
                </a:lnTo>
                <a:lnTo>
                  <a:pt x="5051425" y="3777175"/>
                </a:lnTo>
                <a:lnTo>
                  <a:pt x="0" y="3777175"/>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Data Split</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119069688"/>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2624630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Models</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3" y="1731375"/>
            <a:ext cx="4590763" cy="535354"/>
          </a:xfrm>
        </p:spPr>
        <p:txBody>
          <a:bodyPr/>
          <a:lstStyle/>
          <a:p>
            <a:r>
              <a:rPr lang="en-US" sz="1800" dirty="0"/>
              <a:t>Three components of Time Series Analysis</a:t>
            </a:r>
          </a:p>
        </p:txBody>
      </p:sp>
      <p:graphicFrame>
        <p:nvGraphicFramePr>
          <p:cNvPr id="29" name="Content Placeholder 9">
            <a:extLst>
              <a:ext uri="{FF2B5EF4-FFF2-40B4-BE49-F238E27FC236}">
                <a16:creationId xmlns:a16="http://schemas.microsoft.com/office/drawing/2014/main" id="{AA7C1EBE-AA44-934D-CFAA-2A0E80F7AFB1}"/>
              </a:ext>
            </a:extLst>
          </p:cNvPr>
          <p:cNvGraphicFramePr>
            <a:graphicFrameLocks noGrp="1"/>
          </p:cNvGraphicFramePr>
          <p:nvPr>
            <p:ph sz="half" idx="2"/>
          </p:nvPr>
        </p:nvGraphicFramePr>
        <p:xfrm>
          <a:off x="571509" y="2922039"/>
          <a:ext cx="5429114" cy="3515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40817" y="1438008"/>
            <a:ext cx="5436392" cy="535354"/>
          </a:xfrm>
        </p:spPr>
        <p:txBody>
          <a:bodyPr/>
          <a:lstStyle/>
          <a:p>
            <a:r>
              <a:rPr lang="en-US" sz="1800" b="0" dirty="0">
                <a:effectLst/>
                <a:ea typeface="Arial" panose="020B0604020202020204" pitchFamily="34" charset="0"/>
              </a:rPr>
              <a:t>three major prediction tools</a:t>
            </a:r>
            <a:endParaRPr lang="en-US" dirty="0"/>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56992" y="2922040"/>
            <a:ext cx="5436391" cy="3515555"/>
          </a:xfrm>
        </p:spPr>
        <p:txBody>
          <a:bodyPr/>
          <a:lstStyle/>
          <a:p>
            <a:pPr marL="0" marR="0" algn="just">
              <a:lnSpc>
                <a:spcPct val="115000"/>
              </a:lnSpc>
              <a:spcBef>
                <a:spcPts val="0"/>
              </a:spcBef>
              <a:spcAft>
                <a:spcPts val="600"/>
              </a:spcAft>
            </a:pPr>
            <a:r>
              <a:rPr lang="en-US" sz="1800" b="1" dirty="0">
                <a:effectLst/>
                <a:latin typeface="Arial" panose="020B0604020202020204" pitchFamily="34" charset="0"/>
                <a:ea typeface="Arial" panose="020B0604020202020204" pitchFamily="34" charset="0"/>
              </a:rPr>
              <a:t>ARIMA</a:t>
            </a:r>
            <a:r>
              <a:rPr lang="en-US" sz="1800" b="0" dirty="0">
                <a:effectLst/>
                <a:latin typeface="Arial" panose="020B0604020202020204" pitchFamily="34" charset="0"/>
                <a:ea typeface="Arial" panose="020B0604020202020204" pitchFamily="34" charset="0"/>
              </a:rPr>
              <a:t> relies on past values</a:t>
            </a:r>
          </a:p>
          <a:p>
            <a:pPr marL="0" marR="0" algn="just">
              <a:lnSpc>
                <a:spcPct val="115000"/>
              </a:lnSpc>
              <a:spcBef>
                <a:spcPts val="0"/>
              </a:spcBef>
              <a:spcAft>
                <a:spcPts val="600"/>
              </a:spcAft>
            </a:pPr>
            <a:endParaRPr lang="en-US" sz="18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600"/>
              </a:spcAft>
            </a:pPr>
            <a:r>
              <a:rPr lang="en-US" sz="1800" b="1" dirty="0">
                <a:effectLst/>
                <a:latin typeface="Arial" panose="020B0604020202020204" pitchFamily="34" charset="0"/>
                <a:ea typeface="Arial" panose="020B0604020202020204" pitchFamily="34" charset="0"/>
              </a:rPr>
              <a:t>Exponential Smoothing</a:t>
            </a:r>
            <a:r>
              <a:rPr lang="en-US" sz="1800" b="0" dirty="0">
                <a:effectLst/>
                <a:latin typeface="Arial" panose="020B0604020202020204" pitchFamily="34" charset="0"/>
                <a:ea typeface="Arial" panose="020B0604020202020204" pitchFamily="34" charset="0"/>
              </a:rPr>
              <a:t> predicts the next period value by utilizing past and current values </a:t>
            </a:r>
          </a:p>
          <a:p>
            <a:pPr marL="0" marR="0" algn="just">
              <a:lnSpc>
                <a:spcPct val="115000"/>
              </a:lnSpc>
              <a:spcBef>
                <a:spcPts val="0"/>
              </a:spcBef>
              <a:spcAft>
                <a:spcPts val="600"/>
              </a:spcAft>
            </a:pPr>
            <a:endParaRPr lang="en-US" sz="1800" b="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600"/>
              </a:spcAft>
            </a:pPr>
            <a:r>
              <a:rPr lang="en-US" sz="1800" b="1" dirty="0">
                <a:effectLst/>
                <a:latin typeface="Arial" panose="020B0604020202020204" pitchFamily="34" charset="0"/>
                <a:ea typeface="Arial" panose="020B0604020202020204" pitchFamily="34" charset="0"/>
              </a:rPr>
              <a:t>Facebook Prophet</a:t>
            </a:r>
            <a:r>
              <a:rPr lang="en-US" sz="1800" b="0" dirty="0">
                <a:effectLst/>
                <a:latin typeface="Arial" panose="020B0604020202020204" pitchFamily="34" charset="0"/>
                <a:ea typeface="Arial" panose="020B0604020202020204" pitchFamily="34" charset="0"/>
              </a:rPr>
              <a:t> utilizes an additive </a:t>
            </a:r>
            <a:r>
              <a:rPr lang="en-US" sz="1800" b="0" dirty="0">
                <a:effectLst/>
                <a:ea typeface="Arial" panose="020B0604020202020204" pitchFamily="34" charset="0"/>
              </a:rPr>
              <a:t>model incorporating yearly, weekly, and daily seasonal patterns, along with</a:t>
            </a:r>
            <a:r>
              <a:rPr lang="en-US" sz="1800" b="0" dirty="0">
                <a:effectLst/>
                <a:latin typeface="Arial" panose="020B0604020202020204" pitchFamily="34" charset="0"/>
                <a:ea typeface="Arial" panose="020B0604020202020204" pitchFamily="34" charset="0"/>
              </a:rPr>
              <a:t> holiday effects.</a:t>
            </a:r>
            <a:endParaRPr lang="en-US" sz="1800" dirty="0">
              <a:effectLst/>
              <a:latin typeface="Arial" panose="020B0604020202020204" pitchFamily="34" charset="0"/>
              <a:ea typeface="Arial" panose="020B0604020202020204" pitchFamily="34" charset="0"/>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91424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Model Performance Metrics</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3" y="1731375"/>
            <a:ext cx="4590763" cy="535354"/>
          </a:xfrm>
        </p:spPr>
        <p:txBody>
          <a:bodyPr/>
          <a:lstStyle/>
          <a:p>
            <a:r>
              <a:rPr lang="en-US" sz="1800" dirty="0"/>
              <a:t>Four Metrics of Model evaluation</a:t>
            </a:r>
          </a:p>
        </p:txBody>
      </p:sp>
      <p:graphicFrame>
        <p:nvGraphicFramePr>
          <p:cNvPr id="29" name="Content Placeholder 9">
            <a:extLst>
              <a:ext uri="{FF2B5EF4-FFF2-40B4-BE49-F238E27FC236}">
                <a16:creationId xmlns:a16="http://schemas.microsoft.com/office/drawing/2014/main" id="{AA7C1EBE-AA44-934D-CFAA-2A0E80F7AFB1}"/>
              </a:ext>
            </a:extLst>
          </p:cNvPr>
          <p:cNvGraphicFramePr>
            <a:graphicFrameLocks noGrp="1"/>
          </p:cNvGraphicFramePr>
          <p:nvPr>
            <p:ph sz="half" idx="2"/>
            <p:extLst>
              <p:ext uri="{D42A27DB-BD31-4B8C-83A1-F6EECF244321}">
                <p14:modId xmlns:p14="http://schemas.microsoft.com/office/powerpoint/2010/main" val="3169383732"/>
              </p:ext>
            </p:extLst>
          </p:nvPr>
        </p:nvGraphicFramePr>
        <p:xfrm>
          <a:off x="571509" y="2922039"/>
          <a:ext cx="5429114" cy="3515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56992" y="2922040"/>
            <a:ext cx="5436391" cy="3515555"/>
          </a:xfrm>
        </p:spPr>
        <p:txBody>
          <a:bodyPr/>
          <a:lstStyle/>
          <a:p>
            <a:pPr marL="0" marR="0" algn="just">
              <a:lnSpc>
                <a:spcPct val="115000"/>
              </a:lnSpc>
              <a:spcBef>
                <a:spcPts val="0"/>
              </a:spcBef>
              <a:spcAft>
                <a:spcPts val="600"/>
              </a:spcAft>
            </a:pPr>
            <a:r>
              <a:rPr lang="en-US" sz="2000" dirty="0">
                <a:effectLst/>
                <a:ea typeface="Arial" panose="020B0604020202020204" pitchFamily="34" charset="0"/>
              </a:rPr>
              <a:t>For this project, the performance of the models will be measured by </a:t>
            </a:r>
            <a:r>
              <a:rPr lang="en-US" sz="2000" dirty="0">
                <a:ea typeface="Arial" panose="020B0604020202020204" pitchFamily="34" charset="0"/>
              </a:rPr>
              <a:t>using MAPE metric. </a:t>
            </a:r>
          </a:p>
          <a:p>
            <a:pPr marL="0" algn="just">
              <a:lnSpc>
                <a:spcPct val="115000"/>
              </a:lnSpc>
              <a:spcBef>
                <a:spcPts val="0"/>
              </a:spcBef>
              <a:spcAft>
                <a:spcPts val="600"/>
              </a:spcAft>
            </a:pPr>
            <a:r>
              <a:rPr lang="en-US" sz="2000" dirty="0">
                <a:effectLst/>
                <a:ea typeface="Arial" panose="020B0604020202020204" pitchFamily="34" charset="0"/>
              </a:rPr>
              <a:t>MAPE =&gt; mean absolute percentage errors between predicted and actual values.</a:t>
            </a:r>
          </a:p>
          <a:p>
            <a:pPr marL="0" algn="just">
              <a:lnSpc>
                <a:spcPct val="115000"/>
              </a:lnSpc>
              <a:spcBef>
                <a:spcPts val="0"/>
              </a:spcBef>
              <a:spcAft>
                <a:spcPts val="600"/>
              </a:spcAft>
            </a:pPr>
            <a:r>
              <a:rPr lang="en-US" sz="2000" dirty="0">
                <a:effectLst/>
                <a:ea typeface="Arial" panose="020B0604020202020204" pitchFamily="34" charset="0"/>
              </a:rPr>
              <a:t>MAPE is scale-independent metric, and it is easy interpret. </a:t>
            </a:r>
          </a:p>
          <a:p>
            <a:pPr marL="0" algn="just">
              <a:lnSpc>
                <a:spcPct val="115000"/>
              </a:lnSpc>
              <a:spcBef>
                <a:spcPts val="0"/>
              </a:spcBef>
              <a:spcAft>
                <a:spcPts val="600"/>
              </a:spcAft>
            </a:pPr>
            <a:r>
              <a:rPr lang="en-US" sz="2000" dirty="0">
                <a:ea typeface="Arial" panose="020B0604020202020204" pitchFamily="34" charset="0"/>
              </a:rPr>
              <a:t>Less than 5% MAPE is considered as an indication that forecast is acceptably accurate.</a:t>
            </a:r>
            <a:endParaRPr lang="en-US" sz="2000" dirty="0">
              <a:effectLst/>
              <a:ea typeface="Arial" panose="020B0604020202020204" pitchFamily="34" charset="0"/>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6918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52532" y="354860"/>
            <a:ext cx="8281987" cy="1253041"/>
          </a:xfrm>
        </p:spPr>
        <p:txBody>
          <a:bodyPr/>
          <a:lstStyle/>
          <a:p>
            <a:r>
              <a:rPr lang="en-US" dirty="0">
                <a:solidFill>
                  <a:schemeClr val="tx2"/>
                </a:solidFill>
              </a:rPr>
              <a:t>Winning Model - ARIMA</a:t>
            </a:r>
          </a:p>
        </p:txBody>
      </p:sp>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176394" y="5917691"/>
            <a:ext cx="1711325" cy="365760"/>
          </a:xfrm>
        </p:spPr>
        <p:txBody>
          <a:bodyPr/>
          <a:lstStyle/>
          <a:p>
            <a:r>
              <a:rPr lang="en-US" dirty="0"/>
              <a:t>ARIMA (2,2,2)</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661597" y="6288822"/>
            <a:ext cx="922112" cy="638175"/>
          </a:xfrm>
        </p:spPr>
        <p:txBody>
          <a:bodyPr/>
          <a:lstStyle/>
          <a:p>
            <a:r>
              <a:rPr lang="en-US" sz="1500" b="0" dirty="0">
                <a:solidFill>
                  <a:srgbClr val="F8F8F8"/>
                </a:solidFill>
                <a:effectLst/>
                <a:ea typeface="Arial" panose="020B0604020202020204" pitchFamily="34" charset="0"/>
              </a:rPr>
              <a:t>MAPE: 0.1</a:t>
            </a:r>
            <a:endParaRPr lang="en-US" sz="1500" dirty="0">
              <a:solidFill>
                <a:srgbClr val="F8F8F8"/>
              </a:solidFill>
            </a:endParaRP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5235399" y="3647821"/>
            <a:ext cx="1711325" cy="365760"/>
          </a:xfrm>
        </p:spPr>
        <p:txBody>
          <a:bodyPr/>
          <a:lstStyle/>
          <a:p>
            <a:r>
              <a:rPr lang="en-US" dirty="0"/>
              <a:t>Exponential Smoothing</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5778365" y="4484667"/>
            <a:ext cx="1711572" cy="638175"/>
          </a:xfrm>
        </p:spPr>
        <p:txBody>
          <a:bodyPr/>
          <a:lstStyle/>
          <a:p>
            <a:pPr>
              <a:lnSpc>
                <a:spcPct val="100000"/>
              </a:lnSpc>
            </a:pPr>
            <a:r>
              <a:rPr lang="en-US" sz="1500" dirty="0">
                <a:solidFill>
                  <a:schemeClr val="tx1"/>
                </a:solidFill>
                <a:effectLst/>
                <a:ea typeface="Arial" panose="020B0604020202020204" pitchFamily="34" charset="0"/>
              </a:rPr>
              <a:t>MAPE: 0.13</a:t>
            </a:r>
            <a:endParaRPr lang="en-US" sz="1500" dirty="0">
              <a:solidFill>
                <a:schemeClr val="tx1"/>
              </a:solidFill>
            </a:endParaRP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8690857" y="5905989"/>
            <a:ext cx="2324749" cy="376039"/>
          </a:xfrm>
        </p:spPr>
        <p:txBody>
          <a:bodyPr/>
          <a:lstStyle/>
          <a:p>
            <a:r>
              <a:rPr lang="en-US" dirty="0"/>
              <a:t>Facebook Prophet</a:t>
            </a:r>
          </a:p>
        </p:txBody>
      </p:sp>
      <p:pic>
        <p:nvPicPr>
          <p:cNvPr id="5" name="Picture 4" descr="Chart&#10;&#10;Description automatically generated">
            <a:extLst>
              <a:ext uri="{FF2B5EF4-FFF2-40B4-BE49-F238E27FC236}">
                <a16:creationId xmlns:a16="http://schemas.microsoft.com/office/drawing/2014/main" id="{632C5E5E-8E7D-3212-3B21-2B363891C19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 y="3464941"/>
            <a:ext cx="4693525" cy="2411678"/>
          </a:xfrm>
          <a:prstGeom prst="rect">
            <a:avLst/>
          </a:prstGeom>
          <a:solidFill>
            <a:schemeClr val="tx1"/>
          </a:solidFill>
          <a:ln>
            <a:noFill/>
          </a:ln>
        </p:spPr>
      </p:pic>
      <p:pic>
        <p:nvPicPr>
          <p:cNvPr id="18" name="Picture 17" descr="Chart&#10;&#10;Description automatically generated">
            <a:extLst>
              <a:ext uri="{FF2B5EF4-FFF2-40B4-BE49-F238E27FC236}">
                <a16:creationId xmlns:a16="http://schemas.microsoft.com/office/drawing/2014/main" id="{27325B8D-A9B8-A456-07E9-39001B96FD31}"/>
              </a:ext>
            </a:extLst>
          </p:cNvPr>
          <p:cNvPicPr>
            <a:picLocks noChangeAspect="1"/>
          </p:cNvPicPr>
          <p:nvPr/>
        </p:nvPicPr>
        <p:blipFill>
          <a:blip r:embed="rId4"/>
          <a:stretch>
            <a:fillRect/>
          </a:stretch>
        </p:blipFill>
        <p:spPr>
          <a:xfrm>
            <a:off x="3255232" y="1191444"/>
            <a:ext cx="5994192" cy="2411071"/>
          </a:xfrm>
          <a:prstGeom prst="rect">
            <a:avLst/>
          </a:prstGeom>
        </p:spPr>
      </p:pic>
      <p:pic>
        <p:nvPicPr>
          <p:cNvPr id="23" name="Picture 22" descr="Chart, histogram&#10;&#10;Description automatically generated">
            <a:extLst>
              <a:ext uri="{FF2B5EF4-FFF2-40B4-BE49-F238E27FC236}">
                <a16:creationId xmlns:a16="http://schemas.microsoft.com/office/drawing/2014/main" id="{C95B56E7-EE54-D124-369E-AD043AD5A19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505439" y="3601388"/>
            <a:ext cx="4663861" cy="2330511"/>
          </a:xfrm>
          <a:prstGeom prst="rect">
            <a:avLst/>
          </a:prstGeom>
          <a:noFill/>
          <a:ln>
            <a:noFill/>
          </a:ln>
        </p:spPr>
      </p:pic>
      <p:sp>
        <p:nvSpPr>
          <p:cNvPr id="27" name="Text Placeholder 26">
            <a:extLst>
              <a:ext uri="{FF2B5EF4-FFF2-40B4-BE49-F238E27FC236}">
                <a16:creationId xmlns:a16="http://schemas.microsoft.com/office/drawing/2014/main" id="{4CDF7026-003F-F426-A905-5088CA7DC1CF}"/>
              </a:ext>
            </a:extLst>
          </p:cNvPr>
          <p:cNvSpPr>
            <a:spLocks noGrp="1"/>
          </p:cNvSpPr>
          <p:nvPr>
            <p:ph type="body" sz="quarter" idx="23"/>
          </p:nvPr>
        </p:nvSpPr>
        <p:spPr>
          <a:xfrm>
            <a:off x="9235227" y="6285060"/>
            <a:ext cx="1291011" cy="365760"/>
          </a:xfrm>
        </p:spPr>
        <p:txBody>
          <a:bodyPr/>
          <a:lstStyle/>
          <a:p>
            <a:r>
              <a:rPr lang="en-US" sz="1500" dirty="0">
                <a:solidFill>
                  <a:srgbClr val="F8F8F8"/>
                </a:solidFill>
              </a:rPr>
              <a:t>MAPE: 0.14</a:t>
            </a:r>
          </a:p>
        </p:txBody>
      </p:sp>
      <p:sp>
        <p:nvSpPr>
          <p:cNvPr id="29" name="TextBox 28">
            <a:extLst>
              <a:ext uri="{FF2B5EF4-FFF2-40B4-BE49-F238E27FC236}">
                <a16:creationId xmlns:a16="http://schemas.microsoft.com/office/drawing/2014/main" id="{FBB0139D-D49F-79F8-BF1C-AAC13B71367D}"/>
              </a:ext>
            </a:extLst>
          </p:cNvPr>
          <p:cNvSpPr txBox="1"/>
          <p:nvPr/>
        </p:nvSpPr>
        <p:spPr>
          <a:xfrm>
            <a:off x="9107631" y="3375665"/>
            <a:ext cx="2533506" cy="215444"/>
          </a:xfrm>
          <a:prstGeom prst="rect">
            <a:avLst/>
          </a:prstGeom>
          <a:solidFill>
            <a:schemeClr val="tx1"/>
          </a:solidFill>
        </p:spPr>
        <p:txBody>
          <a:bodyPr wrap="square">
            <a:spAutoFit/>
          </a:bodyPr>
          <a:lstStyle/>
          <a:p>
            <a:pPr>
              <a:lnSpc>
                <a:spcPct val="100000"/>
              </a:lnSpc>
            </a:pPr>
            <a:r>
              <a:rPr lang="en-US" sz="800" b="1" dirty="0">
                <a:solidFill>
                  <a:schemeClr val="bg1"/>
                </a:solidFill>
                <a:effectLst/>
                <a:ea typeface="Arial" panose="020B0604020202020204" pitchFamily="34" charset="0"/>
              </a:rPr>
              <a:t>Facebook Prophet Model for Weekly Data</a:t>
            </a:r>
          </a:p>
        </p:txBody>
      </p:sp>
      <p:pic>
        <p:nvPicPr>
          <p:cNvPr id="1029" name="Picture 5" descr="Me The Winner Trophy Sticker - Me The Winner Trophy Champion - Discover &amp;  Share GIFs">
            <a:extLst>
              <a:ext uri="{FF2B5EF4-FFF2-40B4-BE49-F238E27FC236}">
                <a16:creationId xmlns:a16="http://schemas.microsoft.com/office/drawing/2014/main" id="{96396CF7-20FC-9C1B-5A76-C1A7CBFFB9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 y="2213884"/>
            <a:ext cx="1623322" cy="1363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876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Conclusion</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fontScale="77500" lnSpcReduction="20000"/>
          </a:bodyPr>
          <a:lstStyle/>
          <a:p>
            <a:pPr lvl="0"/>
            <a:r>
              <a:rPr lang="en-US" sz="2000" b="0" dirty="0">
                <a:solidFill>
                  <a:schemeClr val="tx1"/>
                </a:solidFill>
                <a:effectLst/>
                <a:ea typeface="Arial" panose="020B0604020202020204" pitchFamily="34" charset="0"/>
              </a:rPr>
              <a:t>This </a:t>
            </a:r>
            <a:r>
              <a:rPr lang="en-US" dirty="0">
                <a:solidFill>
                  <a:schemeClr val="tx1"/>
                </a:solidFill>
                <a:ea typeface="Arial" panose="020B0604020202020204" pitchFamily="34" charset="0"/>
              </a:rPr>
              <a:t>time series analysis project was designed not only to better understand how gasoline price changes over time, but specifically to utilize machine learning tools to predict the future price values. </a:t>
            </a:r>
          </a:p>
          <a:p>
            <a:pPr lvl="0"/>
            <a:r>
              <a:rPr lang="en-US" sz="2000" b="0" dirty="0">
                <a:solidFill>
                  <a:schemeClr val="tx1"/>
                </a:solidFill>
                <a:effectLst/>
                <a:ea typeface="Arial" panose="020B0604020202020204" pitchFamily="34" charset="0"/>
              </a:rPr>
              <a:t>According to the analysis of these three models, ARIMA has the lowest MAPE score and presents the best model accuracy. Therefore, we selected ARIMA as the best model to predict gasoline prices.</a:t>
            </a:r>
            <a:endParaRPr lang="en-US" dirty="0">
              <a:solidFill>
                <a:schemeClr val="tx1"/>
              </a:solidFill>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3521561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1507793" y="4944253"/>
            <a:ext cx="4500562" cy="1562959"/>
          </a:xfrm>
        </p:spPr>
        <p:txBody>
          <a:bodyPr/>
          <a:lstStyle/>
          <a:p>
            <a:r>
              <a:rPr lang="en-US" dirty="0"/>
              <a:t>Thank You!</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3609084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155" name="Group 615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6156" name="Freeform: Shape 615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57" name="Oval 615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58" name="Oval 615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59" name="Freeform: Shape 615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6161" name="Rectangle 616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pPr>
              <a:lnSpc>
                <a:spcPct val="100000"/>
              </a:lnSpc>
            </a:pPr>
            <a:r>
              <a:rPr lang="en-US"/>
              <a:t>Agenda</a:t>
            </a:r>
            <a:br>
              <a:rPr lang="en-US"/>
            </a:br>
            <a:endParaRPr lang="en-US"/>
          </a:p>
        </p:txBody>
      </p:sp>
      <p:sp>
        <p:nvSpPr>
          <p:cNvPr id="6163" name="Oval 6162">
            <a:extLst>
              <a:ext uri="{FF2B5EF4-FFF2-40B4-BE49-F238E27FC236}">
                <a16:creationId xmlns:a16="http://schemas.microsoft.com/office/drawing/2014/main" id="{C25C2D0C-89F2-4874-A67D-504E65834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vert="horz" wrap="square" lIns="0" tIns="0" rIns="0" bIns="0" rtlCol="0" anchor="t">
            <a:normAutofit/>
          </a:bodyPr>
          <a:lstStyle/>
          <a:p>
            <a:pPr>
              <a:buFont typeface="Arial" panose="020B0604020202020204" pitchFamily="34" charset="0"/>
              <a:buChar char="•"/>
            </a:pPr>
            <a:r>
              <a:rPr lang="en-US" sz="1600" dirty="0"/>
              <a:t>Introduction</a:t>
            </a:r>
          </a:p>
          <a:p>
            <a:pPr>
              <a:buFont typeface="Arial" panose="020B0604020202020204" pitchFamily="34" charset="0"/>
              <a:buChar char="•"/>
            </a:pPr>
            <a:r>
              <a:rPr lang="en-US" sz="1600" dirty="0"/>
              <a:t>Dataset</a:t>
            </a:r>
          </a:p>
          <a:p>
            <a:pPr>
              <a:buFont typeface="Arial" panose="020B0604020202020204" pitchFamily="34" charset="0"/>
              <a:buChar char="•"/>
            </a:pPr>
            <a:r>
              <a:rPr lang="en-US" sz="1600" dirty="0"/>
              <a:t>Data Wrangling</a:t>
            </a:r>
          </a:p>
          <a:p>
            <a:pPr>
              <a:buFont typeface="Arial" panose="020B0604020202020204" pitchFamily="34" charset="0"/>
              <a:buChar char="•"/>
            </a:pPr>
            <a:r>
              <a:rPr lang="en-US" sz="1600" dirty="0"/>
              <a:t>Exploratory Data Analysis</a:t>
            </a:r>
          </a:p>
          <a:p>
            <a:pPr>
              <a:buFont typeface="Arial" panose="020B0604020202020204" pitchFamily="34" charset="0"/>
              <a:buChar char="•"/>
            </a:pPr>
            <a:r>
              <a:rPr lang="en-US" sz="1600" dirty="0"/>
              <a:t>Models &amp; Prediction</a:t>
            </a:r>
          </a:p>
          <a:p>
            <a:pPr>
              <a:buFont typeface="Arial" panose="020B0604020202020204" pitchFamily="34" charset="0"/>
              <a:buChar char="•"/>
            </a:pPr>
            <a:r>
              <a:rPr lang="en-US" sz="1600" dirty="0"/>
              <a:t>Conclusion</a:t>
            </a:r>
          </a:p>
        </p:txBody>
      </p:sp>
      <p:pic>
        <p:nvPicPr>
          <p:cNvPr id="6150" name="Picture 6" descr="Shell &quot;gas station&quot; sign, showing possible &quot;future price&quot; of seven ^US  dollars per gallon, USA Stock Photo - Alamy">
            <a:extLst>
              <a:ext uri="{FF2B5EF4-FFF2-40B4-BE49-F238E27FC236}">
                <a16:creationId xmlns:a16="http://schemas.microsoft.com/office/drawing/2014/main" id="{C4CADFFC-EFC5-CA06-0985-2B70139DF6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053" r="3" b="13449"/>
          <a:stretch/>
        </p:blipFill>
        <p:spPr bwMode="auto">
          <a:xfrm>
            <a:off x="5184476" y="1600454"/>
            <a:ext cx="3448558" cy="3448558"/>
          </a:xfrm>
          <a:custGeom>
            <a:avLst/>
            <a:gdLst/>
            <a:ahLst/>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noFill/>
          <a:extLst>
            <a:ext uri="{909E8E84-426E-40DD-AFC4-6F175D3DCCD1}">
              <a14:hiddenFill xmlns:a14="http://schemas.microsoft.com/office/drawing/2010/main">
                <a:solidFill>
                  <a:srgbClr val="FFFFFF"/>
                </a:solidFill>
              </a14:hiddenFill>
            </a:ext>
          </a:extLst>
        </p:spPr>
      </p:pic>
      <p:pic>
        <p:nvPicPr>
          <p:cNvPr id="6146" name="Picture 2" descr="Gas price sign hi-res stock photography and images - Alamy">
            <a:extLst>
              <a:ext uri="{FF2B5EF4-FFF2-40B4-BE49-F238E27FC236}">
                <a16:creationId xmlns:a16="http://schemas.microsoft.com/office/drawing/2014/main" id="{FDF43AD7-0F5B-FDCE-D07C-F02472A727F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695" r="-5" b="24801"/>
          <a:stretch/>
        </p:blipFill>
        <p:spPr bwMode="auto">
          <a:xfrm>
            <a:off x="8918575" y="596392"/>
            <a:ext cx="2263776" cy="2263776"/>
          </a:xfrm>
          <a:custGeom>
            <a:avLst/>
            <a:gdLst/>
            <a:ahLst/>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noFill/>
          <a:extLst>
            <a:ext uri="{909E8E84-426E-40DD-AFC4-6F175D3DCCD1}">
              <a14:hiddenFill xmlns:a14="http://schemas.microsoft.com/office/drawing/2010/main">
                <a:solidFill>
                  <a:srgbClr val="FFFFFF"/>
                </a:solidFill>
              </a14:hiddenFill>
            </a:ext>
          </a:extLst>
        </p:spPr>
      </p:pic>
      <p:grpSp>
        <p:nvGrpSpPr>
          <p:cNvPr id="6165" name="Group 6164">
            <a:extLst>
              <a:ext uri="{FF2B5EF4-FFF2-40B4-BE49-F238E27FC236}">
                <a16:creationId xmlns:a16="http://schemas.microsoft.com/office/drawing/2014/main" id="{73FD8943-49CD-489F-AF30-D186003CB0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2297" y="5691007"/>
            <a:ext cx="667802" cy="631474"/>
            <a:chOff x="3409557" y="4940429"/>
            <a:chExt cx="667802" cy="631474"/>
          </a:xfrm>
        </p:grpSpPr>
        <p:sp>
          <p:nvSpPr>
            <p:cNvPr id="6166" name="Freeform: Shape 6165">
              <a:extLst>
                <a:ext uri="{FF2B5EF4-FFF2-40B4-BE49-F238E27FC236}">
                  <a16:creationId xmlns:a16="http://schemas.microsoft.com/office/drawing/2014/main" id="{7D1AA9E7-DA6E-4B0E-AFF8-ACA4D7D793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67" name="Oval 6166">
              <a:extLst>
                <a:ext uri="{FF2B5EF4-FFF2-40B4-BE49-F238E27FC236}">
                  <a16:creationId xmlns:a16="http://schemas.microsoft.com/office/drawing/2014/main" id="{FDA334A1-5994-4CBD-AF0E-366DEF3A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6148" name="Picture 4" descr="Why are Californian gas prices the highest in the nation? | The Sacramento  Bee">
            <a:extLst>
              <a:ext uri="{FF2B5EF4-FFF2-40B4-BE49-F238E27FC236}">
                <a16:creationId xmlns:a16="http://schemas.microsoft.com/office/drawing/2014/main" id="{BA1E7EC4-A60F-3645-F51F-B9A7934927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253" r="29746" b="-2"/>
          <a:stretch/>
        </p:blipFill>
        <p:spPr bwMode="auto">
          <a:xfrm>
            <a:off x="8881965" y="3526540"/>
            <a:ext cx="2936876" cy="2936876"/>
          </a:xfrm>
          <a:custGeom>
            <a:avLst/>
            <a:gdLst/>
            <a:ahLst/>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noFill/>
          <a:extLst>
            <a:ext uri="{909E8E84-426E-40DD-AFC4-6F175D3DCCD1}">
              <a14:hiddenFill xmlns:a14="http://schemas.microsoft.com/office/drawing/2010/main">
                <a:solidFill>
                  <a:srgbClr val="FFFFFF"/>
                </a:solidFill>
              </a14:hiddenFill>
            </a:ext>
          </a:extLst>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a:t>
            </a:fld>
            <a:endParaRPr lang="en-US">
              <a:solidFill>
                <a:schemeClr val="tx1">
                  <a:alpha val="80000"/>
                </a:schemeClr>
              </a:solidFill>
            </a:endParaRPr>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216" name="Group 7215">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7217" name="Freeform: Shape 7216">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218" name="Oval 7217">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19" name="Oval 7218">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20" name="Freeform: Shape 721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7222" name="Rectangle 722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4508500"/>
            <a:ext cx="4500562" cy="1562959"/>
          </a:xfrm>
        </p:spPr>
        <p:txBody>
          <a:bodyPr vert="horz" wrap="square" lIns="0" tIns="0" rIns="0" bIns="0" rtlCol="0" anchor="t" anchorCtr="0">
            <a:normAutofit/>
          </a:bodyPr>
          <a:lstStyle/>
          <a:p>
            <a:pPr>
              <a:lnSpc>
                <a:spcPct val="100000"/>
              </a:lnSpc>
            </a:pPr>
            <a:r>
              <a:rPr lang="en-US" sz="4800" dirty="0"/>
              <a:t>Introduction</a:t>
            </a:r>
          </a:p>
        </p:txBody>
      </p:sp>
      <p:pic>
        <p:nvPicPr>
          <p:cNvPr id="14" name="Picture 13">
            <a:extLst>
              <a:ext uri="{FF2B5EF4-FFF2-40B4-BE49-F238E27FC236}">
                <a16:creationId xmlns:a16="http://schemas.microsoft.com/office/drawing/2014/main" id="{45D65EFA-2CDE-5EB9-0734-3CCA6FB955E2}"/>
              </a:ext>
            </a:extLst>
          </p:cNvPr>
          <p:cNvPicPr>
            <a:picLocks noChangeAspect="1"/>
          </p:cNvPicPr>
          <p:nvPr/>
        </p:nvPicPr>
        <p:blipFill rotWithShape="1">
          <a:blip r:embed="rId3"/>
          <a:srcRect l="26051" r="35537" b="2"/>
          <a:stretch/>
        </p:blipFill>
        <p:spPr>
          <a:xfrm>
            <a:off x="20" y="1"/>
            <a:ext cx="4064380" cy="3782578"/>
          </a:xfrm>
          <a:custGeom>
            <a:avLst/>
            <a:gdLst/>
            <a:ahLst/>
            <a:cxnLst/>
            <a:rect l="l" t="t" r="r" b="b"/>
            <a:pathLst>
              <a:path w="4064400" h="3782578">
                <a:moveTo>
                  <a:pt x="0" y="0"/>
                </a:moveTo>
                <a:lnTo>
                  <a:pt x="4064400" y="0"/>
                </a:lnTo>
                <a:lnTo>
                  <a:pt x="4064400" y="3782578"/>
                </a:lnTo>
                <a:lnTo>
                  <a:pt x="0" y="3782578"/>
                </a:lnTo>
                <a:close/>
              </a:path>
            </a:pathLst>
          </a:custGeom>
          <a:noFill/>
        </p:spPr>
      </p:pic>
      <p:pic>
        <p:nvPicPr>
          <p:cNvPr id="17" name="Picture 2" descr="Private Jetting to a Superyacht Charter | CHARTERWORLD Luxury Yacht Charters">
            <a:extLst>
              <a:ext uri="{FF2B5EF4-FFF2-40B4-BE49-F238E27FC236}">
                <a16:creationId xmlns:a16="http://schemas.microsoft.com/office/drawing/2014/main" id="{7C68D731-AED3-576F-EF87-4143721A36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414" r="20819" b="2"/>
          <a:stretch/>
        </p:blipFill>
        <p:spPr bwMode="auto">
          <a:xfrm>
            <a:off x="4063800" y="1"/>
            <a:ext cx="4064400" cy="3782578"/>
          </a:xfrm>
          <a:custGeom>
            <a:avLst/>
            <a:gdLst/>
            <a:ahLst/>
            <a:cxnLst/>
            <a:rect l="l" t="t" r="r" b="b"/>
            <a:pathLst>
              <a:path w="4064400" h="3782578">
                <a:moveTo>
                  <a:pt x="0" y="0"/>
                </a:moveTo>
                <a:lnTo>
                  <a:pt x="4064400" y="0"/>
                </a:lnTo>
                <a:lnTo>
                  <a:pt x="4064400" y="3782578"/>
                </a:lnTo>
                <a:lnTo>
                  <a:pt x="0" y="3782578"/>
                </a:lnTo>
                <a:close/>
              </a:path>
            </a:pathLst>
          </a:custGeom>
          <a:extLst>
            <a:ext uri="{909E8E84-426E-40DD-AFC4-6F175D3DCCD1}">
              <a14:hiddenFill xmlns:a14="http://schemas.microsoft.com/office/drawing/2010/main">
                <a:solidFill>
                  <a:srgbClr val="FFFFFF"/>
                </a:solidFill>
              </a14:hiddenFill>
            </a:ext>
          </a:extLst>
        </p:spPr>
      </p:pic>
      <p:pic>
        <p:nvPicPr>
          <p:cNvPr id="18" name="Picture 6" descr="Velocity Coyote Car in Blueprints - UE Marketplace">
            <a:extLst>
              <a:ext uri="{FF2B5EF4-FFF2-40B4-BE49-F238E27FC236}">
                <a16:creationId xmlns:a16="http://schemas.microsoft.com/office/drawing/2014/main" id="{7D81A9AB-C09B-505D-DEA6-EEF62FB770B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053" r="30504" b="-3"/>
          <a:stretch/>
        </p:blipFill>
        <p:spPr bwMode="auto">
          <a:xfrm>
            <a:off x="8127600" y="1"/>
            <a:ext cx="4064400" cy="3782578"/>
          </a:xfrm>
          <a:custGeom>
            <a:avLst/>
            <a:gdLst/>
            <a:ahLst/>
            <a:cxnLst/>
            <a:rect l="l" t="t" r="r" b="b"/>
            <a:pathLst>
              <a:path w="4064400" h="3782578">
                <a:moveTo>
                  <a:pt x="0" y="0"/>
                </a:moveTo>
                <a:lnTo>
                  <a:pt x="4064400" y="0"/>
                </a:lnTo>
                <a:lnTo>
                  <a:pt x="4064400" y="3782578"/>
                </a:lnTo>
                <a:lnTo>
                  <a:pt x="0" y="3782578"/>
                </a:lnTo>
                <a:close/>
              </a:path>
            </a:pathLst>
          </a:custGeom>
          <a:extLst>
            <a:ext uri="{909E8E84-426E-40DD-AFC4-6F175D3DCCD1}">
              <a14:hiddenFill xmlns:a14="http://schemas.microsoft.com/office/drawing/2010/main">
                <a:solidFill>
                  <a:srgbClr val="FFFFFF"/>
                </a:solidFill>
              </a14:hiddenFill>
            </a:ext>
          </a:extLst>
        </p:spPr>
      </p:pic>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789481" y="4274753"/>
            <a:ext cx="8381999" cy="1562959"/>
          </a:xfrm>
        </p:spPr>
        <p:txBody>
          <a:bodyPr vert="horz" wrap="square" lIns="0" tIns="0" rIns="0" bIns="0" rtlCol="0" anchor="t">
            <a:noAutofit/>
          </a:bodyPr>
          <a:lstStyle/>
          <a:p>
            <a:pPr marL="342900">
              <a:lnSpc>
                <a:spcPct val="100000"/>
              </a:lnSpc>
              <a:buFont typeface="Arial" panose="020B0604020202020204" pitchFamily="34" charset="0"/>
              <a:buChar char="•"/>
            </a:pPr>
            <a:r>
              <a:rPr lang="en-US" sz="2000" b="0" dirty="0">
                <a:effectLst/>
              </a:rPr>
              <a:t> The average global gasoline price: $1.32 per liter, $93 per barrel</a:t>
            </a:r>
          </a:p>
          <a:p>
            <a:pPr marL="342900">
              <a:lnSpc>
                <a:spcPct val="100000"/>
              </a:lnSpc>
              <a:buFont typeface="Arial" panose="020B0604020202020204" pitchFamily="34" charset="0"/>
              <a:buChar char="•"/>
            </a:pPr>
            <a:r>
              <a:rPr lang="en-US" sz="2000" b="0" dirty="0">
                <a:effectLst/>
              </a:rPr>
              <a:t>North America - the largest market share, the Asia-Pacific region - second. </a:t>
            </a:r>
          </a:p>
          <a:p>
            <a:pPr marL="342900">
              <a:lnSpc>
                <a:spcPct val="100000"/>
              </a:lnSpc>
              <a:buFont typeface="Arial" panose="020B0604020202020204" pitchFamily="34" charset="0"/>
              <a:buChar char="•"/>
            </a:pPr>
            <a:r>
              <a:rPr lang="en-US" sz="2000" b="0" dirty="0">
                <a:effectLst/>
              </a:rPr>
              <a:t>The increasing demand for high-speed cars and small aircraft of private planes</a:t>
            </a:r>
          </a:p>
          <a:p>
            <a:pPr marL="342900">
              <a:lnSpc>
                <a:spcPct val="100000"/>
              </a:lnSpc>
              <a:buFont typeface="Arial" panose="020B0604020202020204" pitchFamily="34" charset="0"/>
              <a:buChar char="•"/>
            </a:pPr>
            <a:r>
              <a:rPr lang="en-US" sz="2000" dirty="0"/>
              <a:t>G</a:t>
            </a:r>
            <a:r>
              <a:rPr lang="en-US" sz="2000" b="0" dirty="0">
                <a:effectLst/>
              </a:rPr>
              <a:t>asoline market value: USD 125,000 million in 2021</a:t>
            </a:r>
          </a:p>
          <a:p>
            <a:pPr marL="342900">
              <a:lnSpc>
                <a:spcPct val="100000"/>
              </a:lnSpc>
              <a:buFont typeface="Arial" panose="020B0604020202020204" pitchFamily="34" charset="0"/>
              <a:buChar char="•"/>
            </a:pPr>
            <a:r>
              <a:rPr lang="en-US" sz="2000" dirty="0"/>
              <a:t>E</a:t>
            </a:r>
            <a:r>
              <a:rPr lang="en-US" sz="2000" b="0" dirty="0">
                <a:effectLst/>
              </a:rPr>
              <a:t>xpected to reach USD 140,811.6 by 2029 (Data Bridge Market Research)</a:t>
            </a:r>
            <a:endParaRPr lang="en-US" sz="2000" dirty="0"/>
          </a:p>
        </p:txBody>
      </p:sp>
    </p:spTree>
    <p:extLst>
      <p:ext uri="{BB962C8B-B14F-4D97-AF65-F5344CB8AC3E}">
        <p14:creationId xmlns:p14="http://schemas.microsoft.com/office/powerpoint/2010/main" val="56002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82762" y="862806"/>
            <a:ext cx="5132388" cy="5641663"/>
          </a:xfrm>
        </p:spPr>
        <p:txBody>
          <a:bodyPr>
            <a:noAutofit/>
          </a:bodyPr>
          <a:lstStyle/>
          <a:p>
            <a:br>
              <a:rPr lang="en-US" sz="2500" b="0" dirty="0">
                <a:effectLst/>
                <a:ea typeface="Arial" panose="020B0604020202020204" pitchFamily="34" charset="0"/>
              </a:rPr>
            </a:br>
            <a:r>
              <a:rPr lang="en-US" sz="2500" b="0" dirty="0">
                <a:effectLst/>
                <a:ea typeface="Arial" panose="020B0604020202020204" pitchFamily="34" charset="0"/>
              </a:rPr>
              <a:t>- Oil prices have a considerable impact on food price movements</a:t>
            </a:r>
            <a:br>
              <a:rPr lang="en-US" sz="2500" b="0" dirty="0">
                <a:effectLst/>
                <a:ea typeface="Arial" panose="020B0604020202020204" pitchFamily="34" charset="0"/>
              </a:rPr>
            </a:br>
            <a:r>
              <a:rPr lang="en-US" sz="2500" b="0" dirty="0">
                <a:effectLst/>
                <a:ea typeface="Arial" panose="020B0604020202020204" pitchFamily="34" charset="0"/>
              </a:rPr>
              <a:t>=&gt; up to </a:t>
            </a:r>
            <a:r>
              <a:rPr lang="en-US" sz="2500" b="0" u="none" strike="noStrike" dirty="0">
                <a:effectLst/>
                <a:ea typeface="Arial" panose="020B0604020202020204" pitchFamily="34" charset="0"/>
                <a:hlinkClick r:id="rId2">
                  <a:extLst>
                    <a:ext uri="{A12FA001-AC4F-418D-AE19-62706E023703}">
                      <ahyp:hlinkClr xmlns:ahyp="http://schemas.microsoft.com/office/drawing/2018/hyperlinkcolor" val="tx"/>
                    </a:ext>
                  </a:extLst>
                </a:hlinkClick>
              </a:rPr>
              <a:t>64%</a:t>
            </a:r>
            <a:r>
              <a:rPr lang="en-US" sz="2500" b="0" dirty="0">
                <a:effectLst/>
                <a:ea typeface="Arial" panose="020B0604020202020204" pitchFamily="34" charset="0"/>
              </a:rPr>
              <a:t> </a:t>
            </a:r>
            <a:br>
              <a:rPr lang="en-US" sz="2500" b="0" dirty="0">
                <a:effectLst/>
                <a:ea typeface="Arial" panose="020B0604020202020204" pitchFamily="34" charset="0"/>
              </a:rPr>
            </a:br>
            <a:br>
              <a:rPr lang="en-US" sz="2500" b="0" dirty="0">
                <a:effectLst/>
                <a:ea typeface="Arial" panose="020B0604020202020204" pitchFamily="34" charset="0"/>
              </a:rPr>
            </a:br>
            <a:r>
              <a:rPr lang="en-US" sz="2500" b="0" dirty="0">
                <a:effectLst/>
                <a:ea typeface="Arial" panose="020B0604020202020204" pitchFamily="34" charset="0"/>
              </a:rPr>
              <a:t>- </a:t>
            </a:r>
            <a:r>
              <a:rPr lang="en-US" sz="2500" dirty="0"/>
              <a:t>Inflation</a:t>
            </a:r>
            <a:br>
              <a:rPr lang="en-US" sz="2500" dirty="0"/>
            </a:br>
            <a:r>
              <a:rPr lang="en-US" sz="2500" dirty="0"/>
              <a:t>- Production costs</a:t>
            </a:r>
            <a:br>
              <a:rPr lang="en-US" sz="2500" dirty="0"/>
            </a:br>
            <a:r>
              <a:rPr lang="en-US" sz="2500" dirty="0"/>
              <a:t>- Global growth</a:t>
            </a:r>
            <a:br>
              <a:rPr lang="en-US" sz="2500" dirty="0"/>
            </a:br>
            <a:r>
              <a:rPr lang="en-US" sz="2500" dirty="0"/>
              <a:t>- Social unrest</a:t>
            </a:r>
            <a:br>
              <a:rPr lang="en-US" sz="2500" dirty="0"/>
            </a:br>
            <a:br>
              <a:rPr lang="en-US" sz="2500" b="0" dirty="0">
                <a:effectLst/>
                <a:ea typeface="Arial" panose="020B0604020202020204" pitchFamily="34" charset="0"/>
              </a:rPr>
            </a:br>
            <a:r>
              <a:rPr lang="en-US" sz="2500" b="0" dirty="0">
                <a:effectLst/>
                <a:ea typeface="Arial" panose="020B0604020202020204" pitchFamily="34" charset="0"/>
              </a:rPr>
              <a:t>- </a:t>
            </a:r>
            <a:r>
              <a:rPr lang="en-US" sz="2500" dirty="0">
                <a:ea typeface="Arial" panose="020B0604020202020204" pitchFamily="34" charset="0"/>
              </a:rPr>
              <a:t>A</a:t>
            </a:r>
            <a:r>
              <a:rPr lang="en-US" sz="2500" b="0" dirty="0">
                <a:effectLst/>
                <a:ea typeface="Arial" panose="020B0604020202020204" pitchFamily="34" charset="0"/>
              </a:rPr>
              <a:t>ccurately predicting the fluctuations are essential for both individuals and organizations to make informed decisions.</a:t>
            </a:r>
            <a:endParaRPr lang="en-US" sz="2500"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582123" y="862806"/>
            <a:ext cx="5132388" cy="5132388"/>
          </a:xfr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4" name="Title 14">
            <a:extLst>
              <a:ext uri="{FF2B5EF4-FFF2-40B4-BE49-F238E27FC236}">
                <a16:creationId xmlns:a16="http://schemas.microsoft.com/office/drawing/2014/main" id="{AF328907-1CEE-58BA-2278-EB5EDFCF2680}"/>
              </a:ext>
            </a:extLst>
          </p:cNvPr>
          <p:cNvSpPr txBox="1">
            <a:spLocks/>
          </p:cNvSpPr>
          <p:nvPr/>
        </p:nvSpPr>
        <p:spPr>
          <a:xfrm>
            <a:off x="477489" y="266108"/>
            <a:ext cx="7519248" cy="1562959"/>
          </a:xfrm>
          <a:prstGeom prst="rect">
            <a:avLst/>
          </a:prstGeom>
        </p:spPr>
        <p:txBody>
          <a:bodyPr vert="horz" wrap="square" lIns="0" tIns="0" rIns="0" bIns="0" rtlCol="0" anchor="t" anchorCtr="0">
            <a:normAutofit/>
          </a:bodyPr>
          <a:lstStyle>
            <a:lvl1pPr algn="l" defTabSz="914400" rtl="0" eaLnBrk="1" latinLnBrk="0" hangingPunct="1">
              <a:lnSpc>
                <a:spcPct val="90000"/>
              </a:lnSpc>
              <a:spcBef>
                <a:spcPct val="0"/>
              </a:spcBef>
              <a:buNone/>
              <a:defRPr lang="en-US" sz="4000" kern="1200">
                <a:solidFill>
                  <a:schemeClr val="tx1"/>
                </a:solidFill>
                <a:latin typeface="+mj-lt"/>
                <a:ea typeface="+mj-ea"/>
                <a:cs typeface="+mj-cs"/>
              </a:defRPr>
            </a:lvl1pPr>
          </a:lstStyle>
          <a:p>
            <a:pPr>
              <a:lnSpc>
                <a:spcPct val="100000"/>
              </a:lnSpc>
            </a:pPr>
            <a:r>
              <a:rPr lang="en-US" sz="4800" dirty="0"/>
              <a:t>Introduction</a:t>
            </a:r>
          </a:p>
        </p:txBody>
      </p:sp>
    </p:spTree>
    <p:extLst>
      <p:ext uri="{BB962C8B-B14F-4D97-AF65-F5344CB8AC3E}">
        <p14:creationId xmlns:p14="http://schemas.microsoft.com/office/powerpoint/2010/main" val="39551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5" name="Freeform: Shape 44">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Freeform: Shape 47">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50" name="Rectangle 4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2AED55-8F1D-A198-EE0E-4D15D7217B5A}"/>
              </a:ext>
            </a:extLst>
          </p:cNvPr>
          <p:cNvSpPr>
            <a:spLocks noGrp="1"/>
          </p:cNvSpPr>
          <p:nvPr>
            <p:ph type="title"/>
          </p:nvPr>
        </p:nvSpPr>
        <p:spPr>
          <a:xfrm>
            <a:off x="550863" y="549275"/>
            <a:ext cx="4500562" cy="1562959"/>
          </a:xfrm>
        </p:spPr>
        <p:txBody>
          <a:bodyPr vert="horz" wrap="square" lIns="0" tIns="0" rIns="0" bIns="0" rtlCol="0" anchor="t" anchorCtr="0">
            <a:normAutofit/>
          </a:bodyPr>
          <a:lstStyle/>
          <a:p>
            <a:pPr>
              <a:lnSpc>
                <a:spcPct val="100000"/>
              </a:lnSpc>
            </a:pPr>
            <a:r>
              <a:rPr lang="en-US" sz="4000" dirty="0"/>
              <a:t>Problem Statement</a:t>
            </a:r>
          </a:p>
        </p:txBody>
      </p:sp>
      <p:sp>
        <p:nvSpPr>
          <p:cNvPr id="52" name="Freeform: Shape 51">
            <a:extLst>
              <a:ext uri="{FF2B5EF4-FFF2-40B4-BE49-F238E27FC236}">
                <a16:creationId xmlns:a16="http://schemas.microsoft.com/office/drawing/2014/main" id="{FB14FCAA-9F36-410C-A5D7-DB59840A1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5613"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Content Placeholder 3">
            <a:extLst>
              <a:ext uri="{FF2B5EF4-FFF2-40B4-BE49-F238E27FC236}">
                <a16:creationId xmlns:a16="http://schemas.microsoft.com/office/drawing/2014/main" id="{A7E62DA8-3293-4441-8669-DEC5D085ECE2}"/>
              </a:ext>
            </a:extLst>
          </p:cNvPr>
          <p:cNvSpPr>
            <a:spLocks noGrp="1"/>
          </p:cNvSpPr>
          <p:nvPr>
            <p:ph sz="quarter" idx="15"/>
          </p:nvPr>
        </p:nvSpPr>
        <p:spPr>
          <a:xfrm>
            <a:off x="5267325" y="549275"/>
            <a:ext cx="6373813" cy="1562959"/>
          </a:xfrm>
        </p:spPr>
        <p:txBody>
          <a:bodyPr vert="horz" wrap="square" lIns="0" tIns="0" rIns="0" bIns="0" rtlCol="0" anchor="t">
            <a:noAutofit/>
          </a:bodyPr>
          <a:lstStyle/>
          <a:p>
            <a:r>
              <a:rPr lang="en-US" sz="2500" b="0" dirty="0">
                <a:solidFill>
                  <a:schemeClr val="tx1"/>
                </a:solidFill>
                <a:effectLst/>
                <a:ea typeface="Arial" panose="020B0604020202020204" pitchFamily="34" charset="0"/>
              </a:rPr>
              <a:t>What are the current </a:t>
            </a:r>
            <a:r>
              <a:rPr lang="en-US" sz="2500" dirty="0">
                <a:solidFill>
                  <a:schemeClr val="tx1"/>
                </a:solidFill>
                <a:ea typeface="Arial" panose="020B0604020202020204" pitchFamily="34" charset="0"/>
              </a:rPr>
              <a:t>trends in gasoline prices and what </a:t>
            </a:r>
            <a:r>
              <a:rPr lang="en-US" sz="2500" b="0" dirty="0">
                <a:solidFill>
                  <a:schemeClr val="tx1"/>
                </a:solidFill>
                <a:effectLst/>
                <a:ea typeface="Arial" panose="020B0604020202020204" pitchFamily="34" charset="0"/>
              </a:rPr>
              <a:t>will be the optimal forecast value for gasoline prices for next 2 years?</a:t>
            </a:r>
            <a:endParaRPr lang="en-US" sz="2500" dirty="0">
              <a:solidFill>
                <a:schemeClr val="tx1"/>
              </a:solidFill>
            </a:endParaRPr>
          </a:p>
        </p:txBody>
      </p:sp>
      <p:pic>
        <p:nvPicPr>
          <p:cNvPr id="8" name="Picture 7">
            <a:extLst>
              <a:ext uri="{FF2B5EF4-FFF2-40B4-BE49-F238E27FC236}">
                <a16:creationId xmlns:a16="http://schemas.microsoft.com/office/drawing/2014/main" id="{3F38D4EA-9A6B-39F7-54F3-0399B8425CD8}"/>
              </a:ext>
            </a:extLst>
          </p:cNvPr>
          <p:cNvPicPr>
            <a:picLocks noChangeAspect="1"/>
          </p:cNvPicPr>
          <p:nvPr/>
        </p:nvPicPr>
        <p:blipFill rotWithShape="1">
          <a:blip r:embed="rId2"/>
          <a:srcRect l="27917" r="37401" b="-1"/>
          <a:stretch/>
        </p:blipFill>
        <p:spPr>
          <a:xfrm>
            <a:off x="20" y="2668362"/>
            <a:ext cx="4064380" cy="4189639"/>
          </a:xfrm>
          <a:custGeom>
            <a:avLst/>
            <a:gdLst/>
            <a:ahLst/>
            <a:cxnLst/>
            <a:rect l="l" t="t" r="r" b="b"/>
            <a:pathLst>
              <a:path w="4064400" h="4189639">
                <a:moveTo>
                  <a:pt x="0" y="0"/>
                </a:moveTo>
                <a:lnTo>
                  <a:pt x="4064400" y="0"/>
                </a:lnTo>
                <a:lnTo>
                  <a:pt x="4064400" y="4189639"/>
                </a:lnTo>
                <a:lnTo>
                  <a:pt x="0" y="4189639"/>
                </a:lnTo>
                <a:close/>
              </a:path>
            </a:pathLst>
          </a:custGeom>
          <a:noFill/>
        </p:spPr>
      </p:pic>
      <p:pic>
        <p:nvPicPr>
          <p:cNvPr id="9" name="Picture 2" descr="Private Jetting to a Superyacht Charter | CHARTERWORLD Luxury Yacht Charters">
            <a:extLst>
              <a:ext uri="{FF2B5EF4-FFF2-40B4-BE49-F238E27FC236}">
                <a16:creationId xmlns:a16="http://schemas.microsoft.com/office/drawing/2014/main" id="{538407F6-5BD3-BF32-C1FF-B01E56EC6E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756" r="24158" b="1"/>
          <a:stretch/>
        </p:blipFill>
        <p:spPr bwMode="auto">
          <a:xfrm>
            <a:off x="4063800" y="2668362"/>
            <a:ext cx="4064400" cy="4189639"/>
          </a:xfrm>
          <a:custGeom>
            <a:avLst/>
            <a:gdLst/>
            <a:ahLst/>
            <a:cxnLst/>
            <a:rect l="l" t="t" r="r" b="b"/>
            <a:pathLst>
              <a:path w="4064400" h="4189639">
                <a:moveTo>
                  <a:pt x="0" y="0"/>
                </a:moveTo>
                <a:lnTo>
                  <a:pt x="4064400" y="0"/>
                </a:lnTo>
                <a:lnTo>
                  <a:pt x="4064400" y="4189639"/>
                </a:lnTo>
                <a:lnTo>
                  <a:pt x="0" y="4189639"/>
                </a:lnTo>
                <a:close/>
              </a:path>
            </a:pathLst>
          </a:custGeom>
          <a:extLst>
            <a:ext uri="{909E8E84-426E-40DD-AFC4-6F175D3DCCD1}">
              <a14:hiddenFill xmlns:a14="http://schemas.microsoft.com/office/drawing/2010/main">
                <a:solidFill>
                  <a:srgbClr val="FFFFFF"/>
                </a:solidFill>
              </a14:hiddenFill>
            </a:ext>
          </a:extLst>
        </p:spPr>
      </p:pic>
      <p:pic>
        <p:nvPicPr>
          <p:cNvPr id="10" name="Picture 6" descr="Velocity Coyote Car in Blueprints - UE Marketplace">
            <a:extLst>
              <a:ext uri="{FF2B5EF4-FFF2-40B4-BE49-F238E27FC236}">
                <a16:creationId xmlns:a16="http://schemas.microsoft.com/office/drawing/2014/main" id="{13449038-6406-C1A7-2855-F2CCF9B890D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989" r="33444" b="2"/>
          <a:stretch/>
        </p:blipFill>
        <p:spPr bwMode="auto">
          <a:xfrm>
            <a:off x="8127600" y="2668362"/>
            <a:ext cx="4064400" cy="4189639"/>
          </a:xfrm>
          <a:custGeom>
            <a:avLst/>
            <a:gdLst/>
            <a:ahLst/>
            <a:cxnLst/>
            <a:rect l="l" t="t" r="r" b="b"/>
            <a:pathLst>
              <a:path w="4064400" h="4189639">
                <a:moveTo>
                  <a:pt x="0" y="0"/>
                </a:moveTo>
                <a:lnTo>
                  <a:pt x="4064400" y="0"/>
                </a:lnTo>
                <a:lnTo>
                  <a:pt x="4064400" y="4189639"/>
                </a:lnTo>
                <a:lnTo>
                  <a:pt x="0" y="4189639"/>
                </a:lnTo>
                <a:close/>
              </a:path>
            </a:pathLst>
          </a:custGeom>
          <a:extLst>
            <a:ext uri="{909E8E84-426E-40DD-AFC4-6F175D3DCCD1}">
              <a14:hiddenFill xmlns:a14="http://schemas.microsoft.com/office/drawing/2010/main">
                <a:solidFill>
                  <a:srgbClr val="FFFFFF"/>
                </a:solidFill>
              </a14:hiddenFill>
            </a:ext>
          </a:extLst>
        </p:spPr>
      </p:pic>
      <p:grpSp>
        <p:nvGrpSpPr>
          <p:cNvPr id="54" name="Group 53">
            <a:extLst>
              <a:ext uri="{FF2B5EF4-FFF2-40B4-BE49-F238E27FC236}">
                <a16:creationId xmlns:a16="http://schemas.microsoft.com/office/drawing/2014/main" id="{825E5939-5138-474E-BE22-07CBEF1459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23526" y="1748729"/>
            <a:ext cx="1262947" cy="1335600"/>
            <a:chOff x="2678417" y="2427951"/>
            <a:chExt cx="1262947" cy="1335600"/>
          </a:xfrm>
        </p:grpSpPr>
        <p:sp>
          <p:nvSpPr>
            <p:cNvPr id="55" name="Freeform: Shape 54">
              <a:extLst>
                <a:ext uri="{FF2B5EF4-FFF2-40B4-BE49-F238E27FC236}">
                  <a16:creationId xmlns:a16="http://schemas.microsoft.com/office/drawing/2014/main" id="{49A7F82E-E557-4653-AD0B-A900823AA0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Oval 55">
              <a:extLst>
                <a:ext uri="{FF2B5EF4-FFF2-40B4-BE49-F238E27FC236}">
                  <a16:creationId xmlns:a16="http://schemas.microsoft.com/office/drawing/2014/main" id="{E60CB203-40B4-43A4-A3E8-CD03F3339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8" name="Rectangle 57">
            <a:extLst>
              <a:ext uri="{FF2B5EF4-FFF2-40B4-BE49-F238E27FC236}">
                <a16:creationId xmlns:a16="http://schemas.microsoft.com/office/drawing/2014/main" id="{34F32A54-C851-4ADC-B81A-DEE6F5A0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05FA9C3E-E38B-6EA7-05E0-8143E5FE2956}"/>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pic>
        <p:nvPicPr>
          <p:cNvPr id="3074" name="Picture 2" descr="a hand holding a gasoline hose that is pouring out fuel in the shape of a dollar sign">
            <a:extLst>
              <a:ext uri="{FF2B5EF4-FFF2-40B4-BE49-F238E27FC236}">
                <a16:creationId xmlns:a16="http://schemas.microsoft.com/office/drawing/2014/main" id="{0E3CD26C-C464-15C7-13CC-4BC7FE3181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668361"/>
            <a:ext cx="4063800" cy="4189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433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9" name="Freeform: Shape 32">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Oval 33">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4">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Shape 35">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8" name="Rectangle 37">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50800"/>
            <a:ext cx="7308850" cy="986400"/>
          </a:xfrm>
        </p:spPr>
        <p:txBody>
          <a:bodyPr vert="horz" wrap="square" lIns="0" tIns="0" rIns="0" bIns="0" rtlCol="0" anchor="ctr" anchorCtr="0">
            <a:normAutofit/>
          </a:bodyPr>
          <a:lstStyle/>
          <a:p>
            <a:pPr>
              <a:lnSpc>
                <a:spcPct val="100000"/>
              </a:lnSpc>
            </a:pPr>
            <a:r>
              <a:rPr lang="en-US"/>
              <a:t>Dataset</a:t>
            </a:r>
          </a:p>
        </p:txBody>
      </p:sp>
      <p:sp>
        <p:nvSpPr>
          <p:cNvPr id="40" name="Rectangle 39">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344220" y="2251601"/>
            <a:ext cx="5876697" cy="4423519"/>
          </a:xfrm>
        </p:spPr>
        <p:txBody>
          <a:bodyPr/>
          <a:lstStyle/>
          <a:p>
            <a:pPr marL="192024" indent="-192024" defTabSz="512064">
              <a:spcBef>
                <a:spcPts val="560"/>
              </a:spcBef>
              <a:spcAft>
                <a:spcPts val="448"/>
              </a:spcAft>
              <a:buFontTx/>
              <a:buChar char="-"/>
            </a:pPr>
            <a:r>
              <a:rPr lang="en-US" sz="2000" dirty="0">
                <a:solidFill>
                  <a:schemeClr val="tx1"/>
                </a:solidFill>
              </a:rPr>
              <a:t>W</a:t>
            </a:r>
            <a:r>
              <a:rPr lang="en-US" sz="2000" kern="1200" dirty="0">
                <a:solidFill>
                  <a:schemeClr val="tx1"/>
                </a:solidFill>
                <a:latin typeface="+mn-lt"/>
                <a:ea typeface="+mn-ea"/>
                <a:cs typeface="+mn-cs"/>
              </a:rPr>
              <a:t>eekly updates on gasoline prices in USA over the past 23 years </a:t>
            </a:r>
            <a:r>
              <a:rPr lang="en-US" sz="2000" kern="1200" dirty="0">
                <a:solidFill>
                  <a:schemeClr val="tx1"/>
                </a:solidFill>
                <a:latin typeface="+mn-lt"/>
                <a:ea typeface="+mn-ea"/>
                <a:cs typeface="+mn-cs"/>
                <a:sym typeface="Wingdings" panose="05000000000000000000" pitchFamily="2" charset="2"/>
              </a:rPr>
              <a:t></a:t>
            </a:r>
            <a:r>
              <a:rPr lang="en-US" sz="2000" kern="1200" dirty="0">
                <a:solidFill>
                  <a:schemeClr val="tx1"/>
                </a:solidFill>
                <a:latin typeface="+mn-lt"/>
                <a:ea typeface="+mn-ea"/>
                <a:cs typeface="+mn-cs"/>
              </a:rPr>
              <a:t>1228 rows (1999 – 2022) -17 columns</a:t>
            </a:r>
          </a:p>
          <a:p>
            <a:pPr marL="192024" indent="-192024" defTabSz="512064">
              <a:spcBef>
                <a:spcPts val="560"/>
              </a:spcBef>
              <a:spcAft>
                <a:spcPts val="448"/>
              </a:spcAft>
              <a:buFontTx/>
              <a:buChar char="-"/>
            </a:pPr>
            <a:endParaRPr lang="en-US" sz="2000" kern="1200" dirty="0">
              <a:solidFill>
                <a:schemeClr val="tx1"/>
              </a:solidFill>
              <a:latin typeface="+mn-lt"/>
              <a:ea typeface="+mn-ea"/>
              <a:cs typeface="+mn-cs"/>
            </a:endParaRPr>
          </a:p>
          <a:p>
            <a:pPr marL="192024" indent="-192024" algn="just" defTabSz="512064">
              <a:lnSpc>
                <a:spcPct val="115000"/>
              </a:lnSpc>
              <a:spcBef>
                <a:spcPts val="0"/>
              </a:spcBef>
              <a:spcAft>
                <a:spcPts val="0"/>
              </a:spcAft>
              <a:buFont typeface="+mj-lt"/>
              <a:buAutoNum type="arabicPeriod"/>
            </a:pPr>
            <a:r>
              <a:rPr lang="en-US" sz="2000" kern="1200" dirty="0">
                <a:solidFill>
                  <a:schemeClr val="tx1"/>
                </a:solidFill>
                <a:latin typeface="+mn-lt"/>
                <a:ea typeface="+mn-ea"/>
                <a:cs typeface="+mn-cs"/>
              </a:rPr>
              <a:t> Date</a:t>
            </a:r>
          </a:p>
          <a:p>
            <a:pPr marL="192024" indent="-192024" algn="just" defTabSz="512064">
              <a:lnSpc>
                <a:spcPct val="115000"/>
              </a:lnSpc>
              <a:spcBef>
                <a:spcPts val="0"/>
              </a:spcBef>
              <a:spcAft>
                <a:spcPts val="0"/>
              </a:spcAft>
              <a:buFont typeface="+mj-lt"/>
              <a:buAutoNum type="arabicPeriod"/>
            </a:pPr>
            <a:r>
              <a:rPr lang="en-US" sz="2000" kern="1200" dirty="0">
                <a:solidFill>
                  <a:schemeClr val="tx1"/>
                </a:solidFill>
                <a:latin typeface="+mn-lt"/>
                <a:ea typeface="+mn-ea"/>
                <a:cs typeface="+mn-cs"/>
              </a:rPr>
              <a:t> Distribution costs, and profits</a:t>
            </a:r>
          </a:p>
          <a:p>
            <a:pPr marL="192024" indent="-192024" algn="just" defTabSz="512064">
              <a:lnSpc>
                <a:spcPct val="115000"/>
              </a:lnSpc>
              <a:spcBef>
                <a:spcPts val="0"/>
              </a:spcBef>
              <a:spcAft>
                <a:spcPts val="0"/>
              </a:spcAft>
              <a:buFont typeface="+mj-lt"/>
              <a:buAutoNum type="arabicPeriod"/>
            </a:pPr>
            <a:r>
              <a:rPr lang="en-US" sz="2000" kern="1200" dirty="0">
                <a:solidFill>
                  <a:schemeClr val="tx1"/>
                </a:solidFill>
                <a:latin typeface="+mn-lt"/>
                <a:ea typeface="+mn-ea"/>
                <a:cs typeface="+mn-cs"/>
              </a:rPr>
              <a:t> Crude oil cost</a:t>
            </a:r>
          </a:p>
          <a:p>
            <a:pPr marL="192024" indent="-192024" algn="just" defTabSz="512064">
              <a:lnSpc>
                <a:spcPct val="115000"/>
              </a:lnSpc>
              <a:spcBef>
                <a:spcPts val="0"/>
              </a:spcBef>
              <a:spcAft>
                <a:spcPts val="0"/>
              </a:spcAft>
              <a:buFont typeface="+mj-lt"/>
              <a:buAutoNum type="arabicPeriod"/>
            </a:pPr>
            <a:r>
              <a:rPr lang="en-US" sz="2000" kern="1200" dirty="0">
                <a:solidFill>
                  <a:schemeClr val="tx1"/>
                </a:solidFill>
                <a:latin typeface="+mn-lt"/>
                <a:ea typeface="+mn-ea"/>
                <a:cs typeface="+mn-cs"/>
              </a:rPr>
              <a:t> Refinery costs and profits</a:t>
            </a:r>
          </a:p>
          <a:p>
            <a:pPr marL="192024" indent="-192024" algn="just" defTabSz="512064">
              <a:lnSpc>
                <a:spcPct val="115000"/>
              </a:lnSpc>
              <a:spcBef>
                <a:spcPts val="0"/>
              </a:spcBef>
              <a:spcAft>
                <a:spcPts val="0"/>
              </a:spcAft>
              <a:buFont typeface="+mj-lt"/>
              <a:buAutoNum type="arabicPeriod"/>
            </a:pPr>
            <a:r>
              <a:rPr lang="en-US" sz="2000" kern="1200" dirty="0">
                <a:solidFill>
                  <a:schemeClr val="tx1"/>
                </a:solidFill>
                <a:latin typeface="+mn-lt"/>
                <a:ea typeface="+mn-ea"/>
                <a:cs typeface="+mn-cs"/>
              </a:rPr>
              <a:t> State underground storage tank fee</a:t>
            </a:r>
          </a:p>
          <a:p>
            <a:pPr marL="192024" indent="-192024" algn="just" defTabSz="512064">
              <a:lnSpc>
                <a:spcPct val="115000"/>
              </a:lnSpc>
              <a:spcBef>
                <a:spcPts val="0"/>
              </a:spcBef>
              <a:spcAft>
                <a:spcPts val="0"/>
              </a:spcAft>
              <a:buFont typeface="+mj-lt"/>
              <a:buAutoNum type="arabicPeriod"/>
            </a:pPr>
            <a:r>
              <a:rPr lang="en-US" sz="2000" kern="1200" dirty="0">
                <a:solidFill>
                  <a:schemeClr val="tx1"/>
                </a:solidFill>
                <a:latin typeface="+mn-lt"/>
                <a:ea typeface="+mn-ea"/>
                <a:cs typeface="+mn-cs"/>
              </a:rPr>
              <a:t> State and local sales tax</a:t>
            </a:r>
          </a:p>
          <a:p>
            <a:pPr marL="192024" indent="-192024" algn="just" defTabSz="512064">
              <a:lnSpc>
                <a:spcPct val="115000"/>
              </a:lnSpc>
              <a:spcBef>
                <a:spcPts val="0"/>
              </a:spcBef>
              <a:spcAft>
                <a:spcPts val="0"/>
              </a:spcAft>
              <a:buFont typeface="+mj-lt"/>
              <a:buAutoNum type="arabicPeriod"/>
            </a:pPr>
            <a:r>
              <a:rPr lang="en-US" sz="2000" kern="1200" dirty="0">
                <a:solidFill>
                  <a:schemeClr val="tx1"/>
                </a:solidFill>
                <a:latin typeface="+mn-lt"/>
                <a:ea typeface="+mn-ea"/>
                <a:cs typeface="+mn-cs"/>
              </a:rPr>
              <a:t> State exercise tax</a:t>
            </a:r>
          </a:p>
          <a:p>
            <a:pPr marL="192024" indent="-192024" algn="just" defTabSz="512064">
              <a:lnSpc>
                <a:spcPct val="115000"/>
              </a:lnSpc>
              <a:spcBef>
                <a:spcPts val="0"/>
              </a:spcBef>
              <a:spcAft>
                <a:spcPts val="0"/>
              </a:spcAft>
              <a:buFont typeface="+mj-lt"/>
              <a:buAutoNum type="arabicPeriod"/>
            </a:pPr>
            <a:r>
              <a:rPr lang="en-US" sz="2000" kern="1200" dirty="0">
                <a:solidFill>
                  <a:schemeClr val="tx1"/>
                </a:solidFill>
                <a:latin typeface="+mn-lt"/>
                <a:ea typeface="+mn-ea"/>
                <a:cs typeface="+mn-cs"/>
              </a:rPr>
              <a:t> Federal exercise tax </a:t>
            </a:r>
          </a:p>
          <a:p>
            <a:pPr marL="192024" indent="-192024" algn="just" defTabSz="512064">
              <a:lnSpc>
                <a:spcPct val="115000"/>
              </a:lnSpc>
              <a:spcBef>
                <a:spcPts val="0"/>
              </a:spcBef>
              <a:spcAft>
                <a:spcPts val="0"/>
              </a:spcAft>
              <a:buFont typeface="+mj-lt"/>
              <a:buAutoNum type="arabicPeriod"/>
            </a:pPr>
            <a:r>
              <a:rPr lang="en-US" sz="2000" kern="1200" dirty="0">
                <a:solidFill>
                  <a:schemeClr val="tx1"/>
                </a:solidFill>
                <a:latin typeface="+mn-lt"/>
                <a:ea typeface="+mn-ea"/>
                <a:cs typeface="+mn-cs"/>
              </a:rPr>
              <a:t> Average retail prices</a:t>
            </a:r>
          </a:p>
          <a:p>
            <a:pPr marL="342900" marR="0" lvl="0" indent="-342900" algn="just">
              <a:lnSpc>
                <a:spcPct val="115000"/>
              </a:lnSpc>
              <a:spcBef>
                <a:spcPts val="0"/>
              </a:spcBef>
              <a:spcAft>
                <a:spcPts val="0"/>
              </a:spcAft>
              <a:buFont typeface="+mj-lt"/>
              <a:buAutoNum type="arabicPeriod"/>
            </a:pPr>
            <a:endParaRPr lang="en-US" sz="2000" dirty="0">
              <a:solidFill>
                <a:schemeClr val="tx1"/>
              </a:solidFill>
            </a:endParaRP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479307" y="2251601"/>
            <a:ext cx="4584866" cy="2872371"/>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8289927" y="5687179"/>
            <a:ext cx="963627" cy="87628"/>
          </a:xfrm>
        </p:spPr>
        <p:txBody>
          <a:bodyPr/>
          <a:lstStyle/>
          <a:p>
            <a:pPr defTabSz="512064">
              <a:spcAft>
                <a:spcPts val="600"/>
              </a:spcAft>
            </a:pPr>
            <a:fld id="{DBA1B0FB-D917-4C8C-928F-313BD683BF39}" type="slidenum">
              <a:rPr lang="en-US" sz="560" kern="1200">
                <a:solidFill>
                  <a:schemeClr val="tx1">
                    <a:lumMod val="65000"/>
                    <a:alpha val="80000"/>
                  </a:schemeClr>
                </a:solidFill>
                <a:latin typeface="+mn-lt"/>
                <a:ea typeface="+mn-ea"/>
                <a:cs typeface="+mn-cs"/>
              </a:rPr>
              <a:pPr defTabSz="512064">
                <a:spcAft>
                  <a:spcPts val="600"/>
                </a:spcAft>
              </a:pPr>
              <a:t>6</a:t>
            </a:fld>
            <a:endParaRPr lang="en-US"/>
          </a:p>
        </p:txBody>
      </p:sp>
      <p:sp>
        <p:nvSpPr>
          <p:cNvPr id="7" name="Subtitle 22">
            <a:extLst>
              <a:ext uri="{FF2B5EF4-FFF2-40B4-BE49-F238E27FC236}">
                <a16:creationId xmlns:a16="http://schemas.microsoft.com/office/drawing/2014/main" id="{1B8FABE9-D55D-0032-0A41-7D77B160E3C2}"/>
              </a:ext>
            </a:extLst>
          </p:cNvPr>
          <p:cNvSpPr txBox="1">
            <a:spLocks/>
          </p:cNvSpPr>
          <p:nvPr/>
        </p:nvSpPr>
        <p:spPr>
          <a:xfrm>
            <a:off x="6499694" y="5292137"/>
            <a:ext cx="4584866" cy="1552528"/>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8016" indent="-128016" defTabSz="512064">
              <a:spcBef>
                <a:spcPts val="560"/>
              </a:spcBef>
              <a:spcAft>
                <a:spcPts val="448"/>
              </a:spcAft>
            </a:pPr>
            <a:r>
              <a:rPr lang="en-US" sz="2000" dirty="0">
                <a:solidFill>
                  <a:schemeClr val="tx1"/>
                </a:solidFill>
              </a:rPr>
              <a:t>	</a:t>
            </a:r>
            <a:r>
              <a:rPr lang="en-US" sz="2000" kern="1200" dirty="0">
                <a:solidFill>
                  <a:schemeClr val="tx1"/>
                </a:solidFill>
                <a:latin typeface="+mn-lt"/>
                <a:ea typeface="+mn-ea"/>
                <a:cs typeface="+mn-cs"/>
              </a:rPr>
              <a:t>Price </a:t>
            </a:r>
          </a:p>
          <a:p>
            <a:pPr marL="128016" indent="-128016" defTabSz="512064">
              <a:spcBef>
                <a:spcPts val="560"/>
              </a:spcBef>
              <a:spcAft>
                <a:spcPts val="448"/>
              </a:spcAft>
            </a:pPr>
            <a:r>
              <a:rPr lang="en-US" sz="2000" kern="1200" dirty="0">
                <a:solidFill>
                  <a:schemeClr val="tx1"/>
                </a:solidFill>
                <a:latin typeface="+mn-lt"/>
                <a:ea typeface="+mn-ea"/>
                <a:cs typeface="+mn-cs"/>
                <a:sym typeface="Wingdings" panose="05000000000000000000" pitchFamily="2" charset="2"/>
              </a:rPr>
              <a:t> </a:t>
            </a:r>
            <a:r>
              <a:rPr lang="en-US" sz="2000" kern="1200" dirty="0">
                <a:solidFill>
                  <a:schemeClr val="tx1"/>
                </a:solidFill>
                <a:latin typeface="+mn-lt"/>
                <a:ea typeface="+mn-ea"/>
                <a:cs typeface="+mn-cs"/>
              </a:rPr>
              <a:t>Branded Fuel Prices (BFP) + Unbranded Fuel Prices (UFP)/2</a:t>
            </a:r>
            <a:endParaRPr lang="en-US" sz="2000" dirty="0">
              <a:solidFill>
                <a:schemeClr val="tx1"/>
              </a:solidFill>
              <a:ea typeface="Arial" panose="020B0604020202020204" pitchFamily="34" charset="0"/>
            </a:endParaRPr>
          </a:p>
        </p:txBody>
      </p:sp>
    </p:spTree>
    <p:extLst>
      <p:ext uri="{BB962C8B-B14F-4D97-AF65-F5344CB8AC3E}">
        <p14:creationId xmlns:p14="http://schemas.microsoft.com/office/powerpoint/2010/main" val="324779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1F684-2535-4E7F-08C1-4B3CB9797818}"/>
              </a:ext>
            </a:extLst>
          </p:cNvPr>
          <p:cNvSpPr>
            <a:spLocks noGrp="1"/>
          </p:cNvSpPr>
          <p:nvPr>
            <p:ph type="ctrTitle"/>
          </p:nvPr>
        </p:nvSpPr>
        <p:spPr/>
        <p:txBody>
          <a:bodyPr/>
          <a:lstStyle/>
          <a:p>
            <a:r>
              <a:rPr lang="en-US" dirty="0"/>
              <a:t>Data Wrangling</a:t>
            </a:r>
          </a:p>
        </p:txBody>
      </p:sp>
      <p:sp>
        <p:nvSpPr>
          <p:cNvPr id="7" name="Text Placeholder 6">
            <a:extLst>
              <a:ext uri="{FF2B5EF4-FFF2-40B4-BE49-F238E27FC236}">
                <a16:creationId xmlns:a16="http://schemas.microsoft.com/office/drawing/2014/main" id="{C02133CA-0AC2-2FE4-0077-F362721DF75A}"/>
              </a:ext>
            </a:extLst>
          </p:cNvPr>
          <p:cNvSpPr>
            <a:spLocks noGrp="1"/>
          </p:cNvSpPr>
          <p:nvPr>
            <p:ph type="body" sz="quarter" idx="18"/>
          </p:nvPr>
        </p:nvSpPr>
        <p:spPr>
          <a:xfrm>
            <a:off x="1078980" y="2475542"/>
            <a:ext cx="1711325" cy="365760"/>
          </a:xfrm>
        </p:spPr>
        <p:txBody>
          <a:bodyPr/>
          <a:lstStyle/>
          <a:p>
            <a:r>
              <a:rPr lang="en-US" dirty="0"/>
              <a:t>Missing Data</a:t>
            </a:r>
          </a:p>
        </p:txBody>
      </p:sp>
      <p:sp>
        <p:nvSpPr>
          <p:cNvPr id="8" name="Text Placeholder 7">
            <a:extLst>
              <a:ext uri="{FF2B5EF4-FFF2-40B4-BE49-F238E27FC236}">
                <a16:creationId xmlns:a16="http://schemas.microsoft.com/office/drawing/2014/main" id="{9BE7BCF7-F520-CD4A-15C7-CFEF7838E669}"/>
              </a:ext>
            </a:extLst>
          </p:cNvPr>
          <p:cNvSpPr>
            <a:spLocks noGrp="1"/>
          </p:cNvSpPr>
          <p:nvPr>
            <p:ph type="body" sz="quarter" idx="17"/>
          </p:nvPr>
        </p:nvSpPr>
        <p:spPr>
          <a:xfrm>
            <a:off x="1078733" y="3286651"/>
            <a:ext cx="1711572" cy="638175"/>
          </a:xfrm>
        </p:spPr>
        <p:txBody>
          <a:bodyPr/>
          <a:lstStyle/>
          <a:p>
            <a:r>
              <a:rPr lang="en-US" dirty="0"/>
              <a:t>3 missing data </a:t>
            </a:r>
            <a:r>
              <a:rPr lang="en-US" sz="1800" b="0" dirty="0">
                <a:effectLst/>
                <a:ea typeface="Arial" panose="020B0604020202020204" pitchFamily="34" charset="0"/>
              </a:rPr>
              <a:t>are filled in with the prices from the previous week.</a:t>
            </a:r>
            <a:endParaRPr lang="en-US" sz="1800" dirty="0">
              <a:effectLst/>
              <a:ea typeface="Arial" panose="020B0604020202020204" pitchFamily="34" charset="0"/>
            </a:endParaRPr>
          </a:p>
          <a:p>
            <a:endParaRPr lang="en-US" dirty="0"/>
          </a:p>
        </p:txBody>
      </p:sp>
      <p:sp>
        <p:nvSpPr>
          <p:cNvPr id="9" name="Text Placeholder 8">
            <a:extLst>
              <a:ext uri="{FF2B5EF4-FFF2-40B4-BE49-F238E27FC236}">
                <a16:creationId xmlns:a16="http://schemas.microsoft.com/office/drawing/2014/main" id="{5A0FB959-D629-6043-DFFB-48B5B5EA92AA}"/>
              </a:ext>
            </a:extLst>
          </p:cNvPr>
          <p:cNvSpPr>
            <a:spLocks noGrp="1"/>
          </p:cNvSpPr>
          <p:nvPr>
            <p:ph type="body" sz="quarter" idx="20"/>
          </p:nvPr>
        </p:nvSpPr>
        <p:spPr>
          <a:xfrm>
            <a:off x="4444406" y="2475542"/>
            <a:ext cx="3023191" cy="365760"/>
          </a:xfrm>
        </p:spPr>
        <p:txBody>
          <a:bodyPr/>
          <a:lstStyle/>
          <a:p>
            <a:r>
              <a:rPr lang="en-US" dirty="0"/>
              <a:t>Date to </a:t>
            </a:r>
            <a:r>
              <a:rPr lang="en-US" dirty="0" err="1"/>
              <a:t>DatetimeIndex</a:t>
            </a:r>
            <a:endParaRPr lang="en-US" dirty="0"/>
          </a:p>
        </p:txBody>
      </p:sp>
      <p:sp>
        <p:nvSpPr>
          <p:cNvPr id="10" name="Text Placeholder 9">
            <a:extLst>
              <a:ext uri="{FF2B5EF4-FFF2-40B4-BE49-F238E27FC236}">
                <a16:creationId xmlns:a16="http://schemas.microsoft.com/office/drawing/2014/main" id="{017A82D3-BEE2-7930-D68F-9EEEFFCD4547}"/>
              </a:ext>
            </a:extLst>
          </p:cNvPr>
          <p:cNvSpPr>
            <a:spLocks noGrp="1"/>
          </p:cNvSpPr>
          <p:nvPr>
            <p:ph type="body" sz="quarter" idx="19"/>
          </p:nvPr>
        </p:nvSpPr>
        <p:spPr>
          <a:xfrm>
            <a:off x="4401721" y="3286651"/>
            <a:ext cx="3604595" cy="2076411"/>
          </a:xfrm>
        </p:spPr>
        <p:txBody>
          <a:bodyPr/>
          <a:lstStyle/>
          <a:p>
            <a:r>
              <a:rPr lang="en-US" dirty="0"/>
              <a:t>Changing the ‘Date’ column into </a:t>
            </a:r>
            <a:r>
              <a:rPr lang="en-US" dirty="0" err="1"/>
              <a:t>DatetimeIndex</a:t>
            </a:r>
            <a:r>
              <a:rPr lang="en-US" dirty="0"/>
              <a:t> and assigning it as the index of the </a:t>
            </a:r>
            <a:r>
              <a:rPr lang="en-US" dirty="0" err="1"/>
              <a:t>dataframe</a:t>
            </a:r>
            <a:r>
              <a:rPr lang="en-US" dirty="0"/>
              <a:t>.</a:t>
            </a:r>
          </a:p>
        </p:txBody>
      </p:sp>
      <p:sp>
        <p:nvSpPr>
          <p:cNvPr id="11" name="Text Placeholder 10">
            <a:extLst>
              <a:ext uri="{FF2B5EF4-FFF2-40B4-BE49-F238E27FC236}">
                <a16:creationId xmlns:a16="http://schemas.microsoft.com/office/drawing/2014/main" id="{69952D4D-C4BE-5943-8483-45EB3FDCE2DD}"/>
              </a:ext>
            </a:extLst>
          </p:cNvPr>
          <p:cNvSpPr>
            <a:spLocks noGrp="1"/>
          </p:cNvSpPr>
          <p:nvPr>
            <p:ph type="body" sz="quarter" idx="22"/>
          </p:nvPr>
        </p:nvSpPr>
        <p:spPr>
          <a:xfrm>
            <a:off x="8830627" y="2399685"/>
            <a:ext cx="3162261" cy="379855"/>
          </a:xfrm>
        </p:spPr>
        <p:txBody>
          <a:bodyPr/>
          <a:lstStyle/>
          <a:p>
            <a:r>
              <a:rPr lang="en-US" dirty="0"/>
              <a:t>Renaming Columns</a:t>
            </a:r>
          </a:p>
        </p:txBody>
      </p:sp>
      <p:sp>
        <p:nvSpPr>
          <p:cNvPr id="12" name="Text Placeholder 11">
            <a:extLst>
              <a:ext uri="{FF2B5EF4-FFF2-40B4-BE49-F238E27FC236}">
                <a16:creationId xmlns:a16="http://schemas.microsoft.com/office/drawing/2014/main" id="{AE2277CA-DF19-2BCE-FBCB-B367ECBFB09C}"/>
              </a:ext>
            </a:extLst>
          </p:cNvPr>
          <p:cNvSpPr>
            <a:spLocks noGrp="1"/>
          </p:cNvSpPr>
          <p:nvPr>
            <p:ph type="body" sz="quarter" idx="21"/>
          </p:nvPr>
        </p:nvSpPr>
        <p:spPr>
          <a:xfrm>
            <a:off x="9000624" y="3286651"/>
            <a:ext cx="2822266" cy="1923302"/>
          </a:xfrm>
        </p:spPr>
        <p:txBody>
          <a:bodyPr/>
          <a:lstStyle/>
          <a:p>
            <a:r>
              <a:rPr lang="en-US" dirty="0"/>
              <a:t>14 columns are dropped. Price and Date columns kept. </a:t>
            </a:r>
          </a:p>
          <a:p>
            <a:r>
              <a:rPr lang="en-US" dirty="0">
                <a:ea typeface="Arial" panose="020B0604020202020204" pitchFamily="34" charset="0"/>
              </a:rPr>
              <a:t>D</a:t>
            </a:r>
            <a:r>
              <a:rPr lang="en-US" sz="1800" b="0" dirty="0">
                <a:effectLst/>
                <a:ea typeface="Arial" panose="020B0604020202020204" pitchFamily="34" charset="0"/>
              </a:rPr>
              <a:t>ollar values are converted to integer.</a:t>
            </a:r>
            <a:endParaRPr lang="en-US" dirty="0"/>
          </a:p>
        </p:txBody>
      </p:sp>
      <p:sp>
        <p:nvSpPr>
          <p:cNvPr id="17" name="Slide Number Placeholder 16">
            <a:extLst>
              <a:ext uri="{FF2B5EF4-FFF2-40B4-BE49-F238E27FC236}">
                <a16:creationId xmlns:a16="http://schemas.microsoft.com/office/drawing/2014/main" id="{BF3C49B5-2B01-EC73-06FB-A8683396E6B6}"/>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941650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42" name="Freeform: Shape 4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8" name="Group 4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9" name="Freeform: Shape 4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Oval 5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4" name="Rectangle 5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549275"/>
            <a:ext cx="6280861" cy="984885"/>
          </a:xfrm>
        </p:spPr>
        <p:txBody>
          <a:bodyPr vert="horz" wrap="square" lIns="0" tIns="0" rIns="0" bIns="0" rtlCol="0" anchor="ctr" anchorCtr="0">
            <a:normAutofit fontScale="90000"/>
          </a:bodyPr>
          <a:lstStyle/>
          <a:p>
            <a:pPr>
              <a:lnSpc>
                <a:spcPct val="100000"/>
              </a:lnSpc>
            </a:pPr>
            <a:r>
              <a:rPr lang="en-US" kern="1200" dirty="0">
                <a:solidFill>
                  <a:schemeClr val="tx2"/>
                </a:solidFill>
                <a:latin typeface="+mj-lt"/>
                <a:ea typeface="+mj-ea"/>
                <a:cs typeface="+mj-cs"/>
              </a:rPr>
              <a:t>Exploratory Data Analysis</a:t>
            </a:r>
          </a:p>
        </p:txBody>
      </p:sp>
      <p:pic>
        <p:nvPicPr>
          <p:cNvPr id="7" name="Picture 6" descr="Chart&#10;&#10;Description automatically generated">
            <a:extLst>
              <a:ext uri="{FF2B5EF4-FFF2-40B4-BE49-F238E27FC236}">
                <a16:creationId xmlns:a16="http://schemas.microsoft.com/office/drawing/2014/main" id="{2EFD77E3-6CCA-D361-85CE-288AC05029D2}"/>
              </a:ext>
            </a:extLst>
          </p:cNvPr>
          <p:cNvPicPr>
            <a:picLocks noChangeAspect="1"/>
          </p:cNvPicPr>
          <p:nvPr/>
        </p:nvPicPr>
        <p:blipFill rotWithShape="1">
          <a:blip r:embed="rId2">
            <a:extLst>
              <a:ext uri="{28A0092B-C50C-407E-A947-70E740481C1C}">
                <a14:useLocalDpi xmlns:a14="http://schemas.microsoft.com/office/drawing/2010/main" val="0"/>
              </a:ext>
            </a:extLst>
          </a:blip>
          <a:srcRect t="123" r="-1" b="1520"/>
          <a:stretch/>
        </p:blipFill>
        <p:spPr bwMode="auto">
          <a:xfrm>
            <a:off x="20" y="2062529"/>
            <a:ext cx="7714844" cy="4472451"/>
          </a:xfrm>
          <a:custGeom>
            <a:avLst/>
            <a:gdLst/>
            <a:ahLst/>
            <a:cxnLst/>
            <a:rect l="l" t="t" r="r" b="b"/>
            <a:pathLst>
              <a:path w="6922273" h="4774566">
                <a:moveTo>
                  <a:pt x="0" y="0"/>
                </a:moveTo>
                <a:lnTo>
                  <a:pt x="6922273" y="0"/>
                </a:lnTo>
                <a:lnTo>
                  <a:pt x="6922273" y="4774566"/>
                </a:lnTo>
                <a:lnTo>
                  <a:pt x="0" y="4774566"/>
                </a:lnTo>
                <a:close/>
              </a:path>
            </a:pathLst>
          </a:custGeom>
          <a:solidFill>
            <a:schemeClr val="tx1"/>
          </a:solidFill>
        </p:spPr>
      </p:pic>
      <p:pic>
        <p:nvPicPr>
          <p:cNvPr id="6" name="Picture 5">
            <a:extLst>
              <a:ext uri="{FF2B5EF4-FFF2-40B4-BE49-F238E27FC236}">
                <a16:creationId xmlns:a16="http://schemas.microsoft.com/office/drawing/2014/main" id="{ED7FC212-4D54-8AB1-B9B6-E2B18F89E321}"/>
              </a:ext>
            </a:extLst>
          </p:cNvPr>
          <p:cNvPicPr>
            <a:picLocks noChangeAspect="1"/>
          </p:cNvPicPr>
          <p:nvPr/>
        </p:nvPicPr>
        <p:blipFill rotWithShape="1">
          <a:blip r:embed="rId3"/>
          <a:srcRect l="57679" t="1" r="979" b="31454"/>
          <a:stretch/>
        </p:blipFill>
        <p:spPr>
          <a:xfrm>
            <a:off x="7657379" y="2554874"/>
            <a:ext cx="4386353" cy="3272689"/>
          </a:xfrm>
          <a:custGeom>
            <a:avLst/>
            <a:gdLst/>
            <a:ahLst/>
            <a:cxnLst/>
            <a:rect l="l" t="t" r="r" b="b"/>
            <a:pathLst>
              <a:path w="5264925" h="4774566">
                <a:moveTo>
                  <a:pt x="0" y="0"/>
                </a:moveTo>
                <a:lnTo>
                  <a:pt x="5264925" y="0"/>
                </a:lnTo>
                <a:lnTo>
                  <a:pt x="5264925" y="4774566"/>
                </a:lnTo>
                <a:lnTo>
                  <a:pt x="0" y="4774566"/>
                </a:lnTo>
                <a:close/>
              </a:path>
            </a:pathLst>
          </a:custGeom>
        </p:spPr>
      </p:pic>
      <p:sp>
        <p:nvSpPr>
          <p:cNvPr id="56" name="Oval 55">
            <a:extLst>
              <a:ext uri="{FF2B5EF4-FFF2-40B4-BE49-F238E27FC236}">
                <a16:creationId xmlns:a16="http://schemas.microsoft.com/office/drawing/2014/main" id="{17F40A88-27FA-47EF-8DE2-4C27138ED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5727" y="190343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Rectangle 57">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Tree>
    <p:extLst>
      <p:ext uri="{BB962C8B-B14F-4D97-AF65-F5344CB8AC3E}">
        <p14:creationId xmlns:p14="http://schemas.microsoft.com/office/powerpoint/2010/main" val="2496947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75" name="Freeform: Shape 51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76" name="Oval 51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77" name="Oval 51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78" name="Group 51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5179" name="Freeform: Shape 51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80" name="Freeform: Shape 51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81" name="Oval 51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82" name="Oval 51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183" name="Rectangle 51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3" y="549275"/>
            <a:ext cx="6371409" cy="984885"/>
          </a:xfrm>
        </p:spPr>
        <p:txBody>
          <a:bodyPr vert="horz" wrap="square" lIns="0" tIns="0" rIns="0" bIns="0" rtlCol="0" anchor="ctr" anchorCtr="0">
            <a:normAutofit/>
          </a:bodyPr>
          <a:lstStyle/>
          <a:p>
            <a:pPr>
              <a:lnSpc>
                <a:spcPct val="100000"/>
              </a:lnSpc>
            </a:pPr>
            <a:r>
              <a:rPr lang="en-US" dirty="0"/>
              <a:t>Outliers &amp; Stationarity</a:t>
            </a:r>
          </a:p>
        </p:txBody>
      </p:sp>
      <p:pic>
        <p:nvPicPr>
          <p:cNvPr id="5124" name="Picture 4" descr="Background pattern&#10;&#10;Description automatically generated">
            <a:extLst>
              <a:ext uri="{FF2B5EF4-FFF2-40B4-BE49-F238E27FC236}">
                <a16:creationId xmlns:a16="http://schemas.microsoft.com/office/drawing/2014/main" id="{57DEDCA6-7F15-210E-8B0C-C3ECC231B4D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3267" y="3132944"/>
            <a:ext cx="6182814" cy="3175780"/>
          </a:xfrm>
          <a:custGeom>
            <a:avLst/>
            <a:gdLst/>
            <a:ahLst/>
            <a:cxnLst/>
            <a:rect l="l" t="t" r="r" b="b"/>
            <a:pathLst>
              <a:path w="6922273" h="4225290">
                <a:moveTo>
                  <a:pt x="0" y="0"/>
                </a:moveTo>
                <a:lnTo>
                  <a:pt x="6922273" y="0"/>
                </a:lnTo>
                <a:lnTo>
                  <a:pt x="6922273" y="4225290"/>
                </a:lnTo>
                <a:lnTo>
                  <a:pt x="0" y="4225290"/>
                </a:lnTo>
                <a:close/>
              </a:path>
            </a:pathLst>
          </a:custGeom>
          <a:solidFill>
            <a:schemeClr val="tx1"/>
          </a:solidFill>
        </p:spPr>
      </p:pic>
      <p:pic>
        <p:nvPicPr>
          <p:cNvPr id="5122" name="Picture 2" descr="Chart, waterfall chart&#10;&#10;Description automatically generated">
            <a:extLst>
              <a:ext uri="{FF2B5EF4-FFF2-40B4-BE49-F238E27FC236}">
                <a16:creationId xmlns:a16="http://schemas.microsoft.com/office/drawing/2014/main" id="{2E97D93F-AA6E-38AE-9169-4BB2A06D48E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43341" y="2469951"/>
            <a:ext cx="5023539" cy="3838774"/>
          </a:xfrm>
          <a:custGeom>
            <a:avLst/>
            <a:gdLst/>
            <a:ahLst/>
            <a:cxnLst/>
            <a:rect l="l" t="t" r="r" b="b"/>
            <a:pathLst>
              <a:path w="6922273" h="4225290">
                <a:moveTo>
                  <a:pt x="0" y="0"/>
                </a:moveTo>
                <a:lnTo>
                  <a:pt x="6922273" y="0"/>
                </a:lnTo>
                <a:lnTo>
                  <a:pt x="6922273" y="4225290"/>
                </a:lnTo>
                <a:lnTo>
                  <a:pt x="0" y="4225290"/>
                </a:lnTo>
                <a:close/>
              </a:path>
            </a:pathLst>
          </a:custGeom>
          <a:solidFill>
            <a:schemeClr val="tx1"/>
          </a:solidFill>
        </p:spPr>
      </p:pic>
      <p:sp>
        <p:nvSpPr>
          <p:cNvPr id="5184" name="Rectangle 5168">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
        <p:nvSpPr>
          <p:cNvPr id="12" name="TextBox 11">
            <a:extLst>
              <a:ext uri="{FF2B5EF4-FFF2-40B4-BE49-F238E27FC236}">
                <a16:creationId xmlns:a16="http://schemas.microsoft.com/office/drawing/2014/main" id="{1B44E944-F9ED-EB75-6AED-0A8C3BD1FD44}"/>
              </a:ext>
            </a:extLst>
          </p:cNvPr>
          <p:cNvSpPr txBox="1"/>
          <p:nvPr/>
        </p:nvSpPr>
        <p:spPr>
          <a:xfrm>
            <a:off x="680950" y="2077833"/>
            <a:ext cx="6093500" cy="923330"/>
          </a:xfrm>
          <a:prstGeom prst="rect">
            <a:avLst/>
          </a:prstGeom>
          <a:noFill/>
        </p:spPr>
        <p:txBody>
          <a:bodyPr wrap="square">
            <a:spAutoFit/>
          </a:bodyPr>
          <a:lstStyle/>
          <a:p>
            <a:r>
              <a:rPr lang="en-US" sz="1800" b="0" dirty="0">
                <a:effectLst/>
                <a:ea typeface="Arial" panose="020B0604020202020204" pitchFamily="34" charset="0"/>
              </a:rPr>
              <a:t>- Increasing trend in the data =&gt; the series is a random walk. </a:t>
            </a:r>
          </a:p>
          <a:p>
            <a:r>
              <a:rPr lang="en-US" sz="1800" b="0" dirty="0">
                <a:effectLst/>
                <a:ea typeface="Arial" panose="020B0604020202020204" pitchFamily="34" charset="0"/>
              </a:rPr>
              <a:t>- ADF Test =&gt; Difference and the log of Price column at the same time</a:t>
            </a:r>
            <a:r>
              <a:rPr lang="en-US" dirty="0">
                <a:ea typeface="Arial" panose="020B0604020202020204" pitchFamily="34" charset="0"/>
              </a:rPr>
              <a:t> =&gt; Stationarity in the data</a:t>
            </a:r>
            <a:endParaRPr lang="en-US" dirty="0"/>
          </a:p>
        </p:txBody>
      </p:sp>
      <p:sp>
        <p:nvSpPr>
          <p:cNvPr id="13" name="TextBox 12">
            <a:extLst>
              <a:ext uri="{FF2B5EF4-FFF2-40B4-BE49-F238E27FC236}">
                <a16:creationId xmlns:a16="http://schemas.microsoft.com/office/drawing/2014/main" id="{E1F2FF70-82AA-B940-3664-B71BD81512E7}"/>
              </a:ext>
            </a:extLst>
          </p:cNvPr>
          <p:cNvSpPr txBox="1"/>
          <p:nvPr/>
        </p:nvSpPr>
        <p:spPr>
          <a:xfrm>
            <a:off x="7455400" y="2001376"/>
            <a:ext cx="3649480" cy="369332"/>
          </a:xfrm>
          <a:prstGeom prst="rect">
            <a:avLst/>
          </a:prstGeom>
          <a:noFill/>
        </p:spPr>
        <p:txBody>
          <a:bodyPr wrap="square">
            <a:spAutoFit/>
          </a:bodyPr>
          <a:lstStyle/>
          <a:p>
            <a:r>
              <a:rPr lang="en-US" sz="1800" b="0" dirty="0">
                <a:effectLst/>
                <a:ea typeface="Arial" panose="020B0604020202020204" pitchFamily="34" charset="0"/>
              </a:rPr>
              <a:t>No significant outlier detected.</a:t>
            </a:r>
            <a:endParaRPr lang="en-US" dirty="0"/>
          </a:p>
        </p:txBody>
      </p:sp>
    </p:spTree>
    <p:extLst>
      <p:ext uri="{BB962C8B-B14F-4D97-AF65-F5344CB8AC3E}">
        <p14:creationId xmlns:p14="http://schemas.microsoft.com/office/powerpoint/2010/main" val="374028603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{B6124738-C49C-4F5B-9A20-FB58B2608235}tf33713516_win32</Template>
  <TotalTime>18933</TotalTime>
  <Words>671</Words>
  <Application>Microsoft Office PowerPoint</Application>
  <PresentationFormat>Widescreen</PresentationFormat>
  <Paragraphs>111</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MT</vt:lpstr>
      <vt:lpstr>Symbol</vt:lpstr>
      <vt:lpstr>Walbaum Display</vt:lpstr>
      <vt:lpstr>3DFloatVTI</vt:lpstr>
      <vt:lpstr>Predicting Retail Gasoline Prices at a Weekly Frequency in the United States</vt:lpstr>
      <vt:lpstr>Agenda </vt:lpstr>
      <vt:lpstr>Introduction</vt:lpstr>
      <vt:lpstr> - Oil prices have a considerable impact on food price movements =&gt; up to 64%   - Inflation - Production costs - Global growth - Social unrest  - Accurately predicting the fluctuations are essential for both individuals and organizations to make informed decisions.</vt:lpstr>
      <vt:lpstr>Problem Statement</vt:lpstr>
      <vt:lpstr>Dataset</vt:lpstr>
      <vt:lpstr>Data Wrangling</vt:lpstr>
      <vt:lpstr>Exploratory Data Analysis</vt:lpstr>
      <vt:lpstr>Outliers &amp; Stationarity</vt:lpstr>
      <vt:lpstr>Data Split</vt:lpstr>
      <vt:lpstr>Models</vt:lpstr>
      <vt:lpstr>Model Performance Metrics</vt:lpstr>
      <vt:lpstr>Winning Model - ARIMA</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Retail Gasoline Prices at a Weekly Frequency in the United States</dc:title>
  <dc:creator>Emine Erdoğan</dc:creator>
  <cp:lastModifiedBy>Emine Erdoğan</cp:lastModifiedBy>
  <cp:revision>14</cp:revision>
  <dcterms:created xsi:type="dcterms:W3CDTF">2023-04-02T18:02:33Z</dcterms:created>
  <dcterms:modified xsi:type="dcterms:W3CDTF">2023-04-15T21:36:10Z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