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128">
          <p15:clr>
            <a:srgbClr val="A4A3A4"/>
          </p15:clr>
        </p15:guide>
        <p15:guide id="2" orient="horz" pos="9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19cu1n+zIh9ZyliNUlQtjWTX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D6303-5968-45A6-A3E1-5C553407A1DD}">
  <a:tblStyle styleId="{86AD6303-5968-45A6-A3E1-5C553407A1DD}" styleName="Table_0">
    <a:wholeTbl>
      <a:tcTxStyle b="off" i="off">
        <a:font>
          <a:latin typeface="Biome Light"/>
          <a:ea typeface="Biome Light"/>
          <a:cs typeface="Biome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F7F6"/>
          </a:solidFill>
        </a:fill>
      </a:tcStyle>
    </a:wholeTbl>
    <a:band1H>
      <a:tcTxStyle/>
      <a:tcStyle>
        <a:fill>
          <a:solidFill>
            <a:srgbClr val="F0EEED"/>
          </a:solidFill>
        </a:fill>
      </a:tcStyle>
    </a:band1H>
    <a:band2H>
      <a:tcTxStyle/>
    </a:band2H>
    <a:band1V>
      <a:tcTxStyle/>
      <a:tcStyle>
        <a:fill>
          <a:solidFill>
            <a:srgbClr val="F0EEED"/>
          </a:solidFill>
        </a:fill>
      </a:tcStyle>
    </a:band1V>
    <a:band2V>
      <a:tcTxStyle/>
    </a:band2V>
    <a:lastCol>
      <a:tcTxStyle b="on" i="off">
        <a:font>
          <a:latin typeface="Biome Light"/>
          <a:ea typeface="Biome Light"/>
          <a:cs typeface="Biome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Biome Light"/>
          <a:ea typeface="Biome Light"/>
          <a:cs typeface="Biome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Biome Light"/>
          <a:ea typeface="Biome Light"/>
          <a:cs typeface="Biome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Biome Light"/>
          <a:ea typeface="Biome Light"/>
          <a:cs typeface="Biome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28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spacing + Page numbers</a:t>
            </a:r>
            <a:endParaRPr/>
          </a:p>
        </p:txBody>
      </p:sp>
      <p:sp>
        <p:nvSpPr>
          <p:cNvPr id="130" name="Google Shape;1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0"/>
          <p:cNvSpPr/>
          <p:nvPr>
            <p:ph idx="2" type="pic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0"/>
          <p:cNvSpPr txBox="1"/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>
            <p:ph idx="2" type="pic"/>
          </p:nvPr>
        </p:nvSpPr>
        <p:spPr>
          <a:xfrm>
            <a:off x="6210300" y="0"/>
            <a:ext cx="4953000" cy="3302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028700" y="3556002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454152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4" type="body"/>
          </p:nvPr>
        </p:nvSpPr>
        <p:spPr>
          <a:xfrm>
            <a:off x="805434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9"/>
          <p:cNvSpPr txBox="1"/>
          <p:nvPr>
            <p:ph type="title"/>
          </p:nvPr>
        </p:nvSpPr>
        <p:spPr>
          <a:xfrm>
            <a:off x="895530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29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/>
          <p:nvPr>
            <p:ph idx="2" type="pic"/>
          </p:nvPr>
        </p:nvSpPr>
        <p:spPr>
          <a:xfrm>
            <a:off x="6210300" y="3543302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/>
          <p:nvPr>
            <p:ph idx="3" type="pic"/>
          </p:nvPr>
        </p:nvSpPr>
        <p:spPr>
          <a:xfrm>
            <a:off x="6210300" y="465138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b="1" sz="8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4" type="body"/>
          </p:nvPr>
        </p:nvSpPr>
        <p:spPr>
          <a:xfrm>
            <a:off x="1040130" y="2009776"/>
            <a:ext cx="3924300" cy="284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5" type="body"/>
          </p:nvPr>
        </p:nvSpPr>
        <p:spPr>
          <a:xfrm>
            <a:off x="1039813" y="5067300"/>
            <a:ext cx="3913187" cy="1319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sz="16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2"/>
          <p:cNvSpPr txBox="1"/>
          <p:nvPr>
            <p:ph type="title"/>
          </p:nvPr>
        </p:nvSpPr>
        <p:spPr>
          <a:xfrm>
            <a:off x="1040130" y="465136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400"/>
              <a:buFont typeface="Arial"/>
              <a:buNone/>
              <a:defRPr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/>
          <p:nvPr>
            <p:ph idx="2" type="pic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2" name="Google Shape;102;p19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nd Graph">
  <p:cSld name="Chart and Graph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b="1" sz="8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/>
          <p:nvPr>
            <p:ph idx="2" type="pic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3" type="pic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/>
          <p:nvPr>
            <p:ph idx="4" type="pic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6"/>
          <p:cNvSpPr/>
          <p:nvPr>
            <p:ph idx="5" type="pic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6"/>
          <p:cNvSpPr/>
          <p:nvPr>
            <p:ph idx="6" type="pic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7" type="body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8" type="body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9" type="body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3" type="body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4" type="body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0"/>
          <p:cNvSpPr txBox="1"/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3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b="1" sz="8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/>
          <p:nvPr>
            <p:ph idx="2" type="pic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7"/>
          <p:cNvSpPr/>
          <p:nvPr>
            <p:ph idx="3" type="pic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7"/>
          <p:cNvSpPr/>
          <p:nvPr>
            <p:ph idx="4" type="pic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27"/>
          <p:cNvSpPr/>
          <p:nvPr>
            <p:ph idx="5" type="pic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7"/>
          <p:cNvSpPr/>
          <p:nvPr>
            <p:ph idx="6" type="pic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7"/>
          <p:cNvSpPr txBox="1"/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7" type="body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8" type="body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9" type="body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3" type="body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4" type="body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31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7258050" y="2000250"/>
            <a:ext cx="4667250" cy="339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  <a:defRPr sz="2000">
                <a:solidFill>
                  <a:srgbClr val="5A695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21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>
            <p:ph idx="2" type="pic"/>
          </p:nvPr>
        </p:nvSpPr>
        <p:spPr>
          <a:xfrm>
            <a:off x="8847137" y="3862387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2"/>
          <p:cNvSpPr/>
          <p:nvPr>
            <p:ph idx="3" type="pic"/>
          </p:nvPr>
        </p:nvSpPr>
        <p:spPr>
          <a:xfrm>
            <a:off x="6210300" y="3854450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2"/>
          <p:cNvSpPr/>
          <p:nvPr>
            <p:ph idx="4" type="pic"/>
          </p:nvPr>
        </p:nvSpPr>
        <p:spPr>
          <a:xfrm>
            <a:off x="6210300" y="465138"/>
            <a:ext cx="4953000" cy="3090862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b="1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5" type="body"/>
          </p:nvPr>
        </p:nvSpPr>
        <p:spPr>
          <a:xfrm>
            <a:off x="1040130" y="2009775"/>
            <a:ext cx="392430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  <a:defRPr sz="1600">
                <a:solidFill>
                  <a:srgbClr val="5A695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1028700" y="465137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54075" y="1625600"/>
            <a:ext cx="1049972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type="title"/>
          </p:nvPr>
        </p:nvSpPr>
        <p:spPr>
          <a:xfrm>
            <a:off x="854074" y="122239"/>
            <a:ext cx="10499725" cy="1355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4"/>
          <p:cNvSpPr/>
          <p:nvPr>
            <p:ph idx="2" type="pic"/>
          </p:nvPr>
        </p:nvSpPr>
        <p:spPr>
          <a:xfrm>
            <a:off x="1022147" y="0"/>
            <a:ext cx="3938588" cy="64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5947966" y="2105933"/>
            <a:ext cx="5297883" cy="2237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Font typeface="Arial"/>
              <a:buNone/>
              <a:defRPr sz="20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2773045" y="2426610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3037155" y="2714986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 Column">
  <p:cSld name="Content 1 Column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>
            <p:ph idx="2" type="pic"/>
          </p:nvPr>
        </p:nvSpPr>
        <p:spPr>
          <a:xfrm>
            <a:off x="1028700" y="3543300"/>
            <a:ext cx="39243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6191250" y="1981200"/>
            <a:ext cx="497205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8"/>
          <p:cNvSpPr txBox="1"/>
          <p:nvPr>
            <p:ph type="title"/>
          </p:nvPr>
        </p:nvSpPr>
        <p:spPr>
          <a:xfrm>
            <a:off x="895534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28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cap="flat" cmpd="sng" w="15875">
            <a:solidFill>
              <a:srgbClr val="5A6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9C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5500"/>
              <a:buFont typeface="Arial"/>
              <a:buNone/>
            </a:pPr>
            <a:r>
              <a:rPr b="1" lang="en-US" sz="5500"/>
              <a:t>Heart Disease Prediction Using ML</a:t>
            </a:r>
            <a:endParaRPr/>
          </a:p>
        </p:txBody>
      </p:sp>
      <p:sp>
        <p:nvSpPr>
          <p:cNvPr id="133" name="Google Shape;133;p1"/>
          <p:cNvSpPr txBox="1"/>
          <p:nvPr>
            <p:ph idx="1" type="body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/>
              <a:t>Emine Erdogan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/>
              <a:t>April 25, 2023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/>
              <a:t>Springboard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Gender Disparity in Heart Disease Diagnosis - Future of Personal Health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16489" r="15777" t="0"/>
          <a:stretch/>
        </p:blipFill>
        <p:spPr>
          <a:xfrm>
            <a:off x="6204426" y="1170559"/>
            <a:ext cx="5384800" cy="476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0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222" name="Google Shape;222;p10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10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6240848" y="1700383"/>
            <a:ext cx="3435719" cy="303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Chest Pain Type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Fasting BS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Resting ECG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Angina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ST_Slope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3386258" y="3492055"/>
            <a:ext cx="3088986" cy="303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Features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Resting BP-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HR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peak</a:t>
            </a:r>
            <a:endParaRPr/>
          </a:p>
          <a:p>
            <a:pPr indent="-315468" lvl="0" marL="31546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Disease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rt Attack - United Regional Health Care System" id="228" name="Google Shape;228;p10"/>
          <p:cNvPicPr preferRelativeResize="0"/>
          <p:nvPr/>
        </p:nvPicPr>
        <p:blipFill rotWithShape="1">
          <a:blip r:embed="rId3">
            <a:alphaModFix/>
          </a:blip>
          <a:srcRect b="-2" l="21159" r="20803" t="0"/>
          <a:stretch/>
        </p:blipFill>
        <p:spPr>
          <a:xfrm>
            <a:off x="190042" y="117572"/>
            <a:ext cx="3180963" cy="36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>
            <p:ph type="title"/>
          </p:nvPr>
        </p:nvSpPr>
        <p:spPr>
          <a:xfrm>
            <a:off x="6089853" y="-594432"/>
            <a:ext cx="57906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C00000"/>
                </a:solidFill>
              </a:rPr>
              <a:t>Preprocessing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5028356" y="334346"/>
            <a:ext cx="4671936" cy="77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231535" y="4271837"/>
            <a:ext cx="261486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Fasting Blood Sugar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variable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9100398" y="3333957"/>
            <a:ext cx="3127798" cy="3524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Dummies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Categorical Features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ordinal features and Scaling Data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38" name="Google Shape;238;p11"/>
          <p:cNvSpPr txBox="1"/>
          <p:nvPr>
            <p:ph type="title"/>
          </p:nvPr>
        </p:nvSpPr>
        <p:spPr>
          <a:xfrm>
            <a:off x="2668249" y="651507"/>
            <a:ext cx="7374874" cy="1005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/>
              <a:t>Models (LR &amp; DT)</a:t>
            </a:r>
            <a:endParaRPr/>
          </a:p>
        </p:txBody>
      </p:sp>
      <p:sp>
        <p:nvSpPr>
          <p:cNvPr id="239" name="Google Shape;239;p11"/>
          <p:cNvSpPr txBox="1"/>
          <p:nvPr>
            <p:ph idx="7" type="body"/>
          </p:nvPr>
        </p:nvSpPr>
        <p:spPr>
          <a:xfrm>
            <a:off x="8394492" y="2415975"/>
            <a:ext cx="3168858" cy="2166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Data Split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X = Cholesterol, Resting BP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X = All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y = Heart Disease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80%/10%/10% </a:t>
            </a:r>
            <a:endParaRPr/>
          </a:p>
        </p:txBody>
      </p:sp>
      <p:sp>
        <p:nvSpPr>
          <p:cNvPr id="240" name="Google Shape;240;p11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1"/>
          <p:cNvSpPr txBox="1"/>
          <p:nvPr>
            <p:ph idx="8" type="body"/>
          </p:nvPr>
        </p:nvSpPr>
        <p:spPr>
          <a:xfrm>
            <a:off x="831622" y="3003032"/>
            <a:ext cx="2721047" cy="245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Heart Disease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Class Count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508/ 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No balance issue in the data</a:t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509" y="2352367"/>
            <a:ext cx="3666947" cy="38541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685671" y="509245"/>
            <a:ext cx="5505580" cy="2434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BF9000"/>
                </a:solidFill>
              </a:rPr>
              <a:t>05</a:t>
            </a:r>
            <a:r>
              <a:rPr lang="en-US"/>
              <a:t> Models</a:t>
            </a:r>
            <a:endParaRPr/>
          </a:p>
        </p:txBody>
      </p:sp>
      <p:pic>
        <p:nvPicPr>
          <p:cNvPr descr="yellow flowers&#10;" id="248" name="Google Shape;248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543300"/>
            <a:ext cx="39243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>
            <p:ph idx="4294967295" type="body"/>
          </p:nvPr>
        </p:nvSpPr>
        <p:spPr>
          <a:xfrm>
            <a:off x="6619847" y="727075"/>
            <a:ext cx="5207391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rPr b="1" lang="en-US" sz="2500" u="sng">
                <a:solidFill>
                  <a:srgbClr val="5A695E"/>
                </a:solidFill>
              </a:rPr>
              <a:t>Logistic Regression (with two variables)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5A695E"/>
                </a:solidFill>
              </a:rPr>
              <a:t>Recall Score: 0.79</a:t>
            </a:r>
            <a:endParaRPr baseline="30000" sz="2500">
              <a:solidFill>
                <a:srgbClr val="5A695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rPr b="1" lang="en-US" sz="2500" u="sng">
                <a:solidFill>
                  <a:srgbClr val="5A695E"/>
                </a:solidFill>
              </a:rPr>
              <a:t>Logistic Regression (with all variables)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5A695E"/>
                </a:solidFill>
              </a:rPr>
              <a:t>Recall Score: 0.92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500"/>
              <a:buNone/>
            </a:pPr>
            <a:r>
              <a:rPr b="1" lang="en-US" sz="2500" u="sng">
                <a:solidFill>
                  <a:srgbClr val="5A695E"/>
                </a:solidFill>
              </a:rPr>
              <a:t>Decision Tree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5A695E"/>
                </a:solidFill>
              </a:rPr>
              <a:t>Recall Score: 0.80</a:t>
            </a:r>
            <a:endParaRPr/>
          </a:p>
          <a:p>
            <a:pPr indent="-12700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5A695E"/>
              </a:solidFill>
            </a:endParaRPr>
          </a:p>
          <a:p>
            <a:pPr indent="-12700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5A695E"/>
              </a:solidFill>
            </a:endParaRPr>
          </a:p>
          <a:p>
            <a:pPr indent="-698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>
              <a:solidFill>
                <a:srgbClr val="555555"/>
              </a:solidFill>
            </a:endParaRPr>
          </a:p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nfetti ball with solid fill"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6671" y="33115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with solid fill" id="252" name="Google Shape;25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271" y="331151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590230" y="476635"/>
            <a:ext cx="5520260" cy="2434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lang="en-US" sz="7800">
                <a:solidFill>
                  <a:srgbClr val="00B050"/>
                </a:solidFill>
              </a:rPr>
              <a:t>06</a:t>
            </a:r>
            <a:r>
              <a:rPr lang="en-US"/>
              <a:t> Model Optimization </a:t>
            </a:r>
            <a:endParaRPr/>
          </a:p>
        </p:txBody>
      </p:sp>
      <p:pic>
        <p:nvPicPr>
          <p:cNvPr descr="close up of leaves" id="258" name="Google Shape;258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770" y="254002"/>
            <a:ext cx="4953000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/>
          <p:nvPr>
            <p:ph idx="4294967295" type="body"/>
          </p:nvPr>
        </p:nvSpPr>
        <p:spPr>
          <a:xfrm>
            <a:off x="1028700" y="4200981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5A695E"/>
                </a:solidFill>
              </a:rPr>
              <a:t>Cross Validation with 5 folds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rgbClr val="5A695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5A695E"/>
                </a:solidFill>
              </a:rPr>
              <a:t>GridSearchCV</a:t>
            </a:r>
            <a:endParaRPr sz="2400">
              <a:solidFill>
                <a:srgbClr val="5A695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rgbClr val="5A695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5A695E"/>
                </a:solidFill>
              </a:rPr>
              <a:t>Best Parameter = C:1</a:t>
            </a:r>
            <a:endParaRPr sz="1600">
              <a:solidFill>
                <a:srgbClr val="555555"/>
              </a:solidFill>
            </a:endParaRPr>
          </a:p>
        </p:txBody>
      </p:sp>
      <p:sp>
        <p:nvSpPr>
          <p:cNvPr id="260" name="Google Shape;260;p13"/>
          <p:cNvSpPr txBox="1"/>
          <p:nvPr>
            <p:ph idx="4294967295" type="body"/>
          </p:nvPr>
        </p:nvSpPr>
        <p:spPr>
          <a:xfrm>
            <a:off x="4541520" y="4200982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A695E"/>
                </a:solidFill>
              </a:rPr>
              <a:t>Recall Score after tuning the model: 0.91</a:t>
            </a:r>
            <a:endParaRPr/>
          </a:p>
        </p:txBody>
      </p:sp>
      <p:sp>
        <p:nvSpPr>
          <p:cNvPr id="261" name="Google Shape;261;p13"/>
          <p:cNvSpPr txBox="1"/>
          <p:nvPr>
            <p:ph idx="4294967295" type="body"/>
          </p:nvPr>
        </p:nvSpPr>
        <p:spPr>
          <a:xfrm>
            <a:off x="8054340" y="4200983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A695E"/>
                </a:solidFill>
              </a:rPr>
              <a:t>Default Model </a:t>
            </a:r>
            <a:r>
              <a:rPr lang="en-US" sz="2400">
                <a:solidFill>
                  <a:srgbClr val="5A695E"/>
                </a:solidFill>
              </a:rPr>
              <a:t>is kept</a:t>
            </a:r>
            <a:endParaRPr sz="1600">
              <a:solidFill>
                <a:srgbClr val="5A695E"/>
              </a:solidFill>
            </a:endParaRPr>
          </a:p>
        </p:txBody>
      </p:sp>
      <p:sp>
        <p:nvSpPr>
          <p:cNvPr id="262" name="Google Shape;262;p13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4"/>
          <p:cNvGrpSpPr/>
          <p:nvPr/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69" name="Google Shape;269;p14"/>
            <p:cNvCxnSpPr/>
            <p:nvPr/>
          </p:nvCxnSpPr>
          <p:spPr>
            <a:xfrm rot="10800000">
              <a:off x="329184" y="5728134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0" name="Google Shape;270;p14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4"/>
          <p:cNvSpPr/>
          <p:nvPr/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>
            <p:ph type="title"/>
          </p:nvPr>
        </p:nvSpPr>
        <p:spPr>
          <a:xfrm>
            <a:off x="1148793" y="5769093"/>
            <a:ext cx="10071536" cy="92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>
                <a:solidFill>
                  <a:schemeClr val="dk1"/>
                </a:solidFill>
              </a:rPr>
              <a:t>Best Feature Selection</a:t>
            </a:r>
            <a:endParaRPr/>
          </a:p>
        </p:txBody>
      </p:sp>
      <p:pic>
        <p:nvPicPr>
          <p:cNvPr descr="Chart, bar chart&#10;&#10;Description automatically generated" id="273" name="Google Shape;273;p14"/>
          <p:cNvPicPr preferRelativeResize="0"/>
          <p:nvPr/>
        </p:nvPicPr>
        <p:blipFill rotWithShape="1">
          <a:blip r:embed="rId3">
            <a:alphaModFix/>
          </a:blip>
          <a:srcRect b="-7" l="-1214" r="799" t="6"/>
          <a:stretch/>
        </p:blipFill>
        <p:spPr>
          <a:xfrm>
            <a:off x="781989" y="671201"/>
            <a:ext cx="6331819" cy="2999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rt Attack - United Regional Health Care System" id="274" name="Google Shape;274;p14"/>
          <p:cNvPicPr preferRelativeResize="0"/>
          <p:nvPr/>
        </p:nvPicPr>
        <p:blipFill rotWithShape="1">
          <a:blip r:embed="rId4">
            <a:alphaModFix/>
          </a:blip>
          <a:srcRect b="-1" l="13508" r="13153" t="0"/>
          <a:stretch/>
        </p:blipFill>
        <p:spPr>
          <a:xfrm>
            <a:off x="7113808" y="671201"/>
            <a:ext cx="4173786" cy="2999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4"/>
          <p:cNvSpPr txBox="1"/>
          <p:nvPr/>
        </p:nvSpPr>
        <p:spPr>
          <a:xfrm>
            <a:off x="781989" y="2439841"/>
            <a:ext cx="4620583" cy="39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1626395" y="4330775"/>
            <a:ext cx="874679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--Chest Pain Type is the most important feature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7700"/>
              <a:buFont typeface="Arial"/>
              <a:buNone/>
            </a:pPr>
            <a:r>
              <a:rPr lang="en-US" sz="7700">
                <a:solidFill>
                  <a:srgbClr val="7030A0"/>
                </a:solidFill>
              </a:rPr>
              <a:t>07</a:t>
            </a:r>
            <a:r>
              <a:rPr lang="en-US"/>
              <a:t> Conclusion</a:t>
            </a:r>
            <a:endParaRPr/>
          </a:p>
        </p:txBody>
      </p:sp>
      <p:graphicFrame>
        <p:nvGraphicFramePr>
          <p:cNvPr id="282" name="Google Shape;282;p15"/>
          <p:cNvGraphicFramePr/>
          <p:nvPr/>
        </p:nvGraphicFramePr>
        <p:xfrm>
          <a:off x="658001" y="2314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{86AD6303-5968-45A6-A3E1-5C553407A1DD}</a:tableStyleId>
              </a:tblPr>
              <a:tblGrid>
                <a:gridCol w="5514975"/>
                <a:gridCol w="5514975"/>
              </a:tblGrid>
              <a:tr h="10972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 gives the best recall score - 92%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means that LR model is the best ML algorithm for heart disease prediction, and it can accurately predict the presence of heart disease.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7275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Chest pain type is the best feature to predict heart disease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proportion of the patients who have Asymptomatic chest pain have heart disease.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greater proportion of male patients have heart disease than female patients.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72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Heart disease is more common among the older patients as we expected.</a:t>
                      </a:r>
                      <a:endParaRPr/>
                    </a:p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proportion of older patients who have high cholesterol have heart disease than younger patients.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872781" y="2935850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4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descr="various facial beauty products" id="289" name="Google Shape;289;p1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300" y="465138"/>
            <a:ext cx="4953000" cy="284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eauty products on a table with accent leaves" id="291" name="Google Shape;2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7523" y="1125994"/>
            <a:ext cx="4941887" cy="572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7240121" y="1379095"/>
            <a:ext cx="4667250" cy="4867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01 Introduction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02 Dataset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03 Exploratory Data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04 Preprocessing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05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06 Model Optimization - Winning Model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rPr lang="en-US"/>
              <a:t>07 Conclusion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mon foods that can be found in beauty products like coconut, avacado, honey, etc.&#10;"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49" y="2848115"/>
            <a:ext cx="4953000" cy="309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48" name="Google Shape;148;p3"/>
          <p:cNvSpPr txBox="1"/>
          <p:nvPr>
            <p:ph type="title"/>
          </p:nvPr>
        </p:nvSpPr>
        <p:spPr>
          <a:xfrm>
            <a:off x="1028700" y="465137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1040679" y="2059987"/>
            <a:ext cx="4505130" cy="4290600"/>
            <a:chOff x="550" y="50212"/>
            <a:chExt cx="4505130" cy="4290600"/>
          </a:xfrm>
        </p:grpSpPr>
        <p:sp>
          <p:nvSpPr>
            <p:cNvPr id="151" name="Google Shape;151;p3"/>
            <p:cNvSpPr/>
            <p:nvPr/>
          </p:nvSpPr>
          <p:spPr>
            <a:xfrm>
              <a:off x="550" y="5021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550" y="5021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Cardiovascular diseases (CVDs)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360380" y="5021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2360380" y="5021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-- #1 cause of death globally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50" y="155192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550" y="155192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-- ~17.9 million people each year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60380" y="155192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2360380" y="155192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-- 31% of all deaths worldwide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0" y="305363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550" y="305363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-- 4/5 CVD deaths 🡺 heart attacks and strokes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360380" y="3053632"/>
              <a:ext cx="2145300" cy="12871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2360380" y="3053632"/>
              <a:ext cx="2145300" cy="128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-- 1/3 of these deaths under 70 yo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m I at Risk for Cardiovascular Disease? - University Diagnostic Medical  Imaging"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916" y="1851472"/>
            <a:ext cx="5515066" cy="437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98120" y="2417914"/>
            <a:ext cx="5216715" cy="358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>
                <a:solidFill>
                  <a:schemeClr val="dk1"/>
                </a:solidFill>
              </a:rPr>
              <a:t>-- It is very costly health problem, but it is also preventable!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-- </a:t>
            </a:r>
            <a:r>
              <a:rPr b="0" i="0" lang="en-US" sz="2200">
                <a:solidFill>
                  <a:schemeClr val="dk1"/>
                </a:solidFill>
              </a:rPr>
              <a:t>ML models can identify heart disease patterns for prediction and classification!</a:t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2038489" y="634435"/>
            <a:ext cx="4412730" cy="134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sz="4400"/>
              <a:t>Introduction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761917" y="224421"/>
            <a:ext cx="29565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descr="What is Heart Disease? And Other Heart Disease Questions"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40668" r="0" t="0"/>
          <a:stretch/>
        </p:blipFill>
        <p:spPr>
          <a:xfrm>
            <a:off x="5607792" y="1743356"/>
            <a:ext cx="6386088" cy="493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854075" y="1625600"/>
            <a:ext cx="1049972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Research problem: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/>
              <a:t>Can we accurately predict the presence of heart disease using machine learning techniques?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-US" sz="2000"/>
              <a:t>Objectives: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/>
              <a:t>To develop a machine learning algorithm to classify heart disease accurately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/>
              <a:t>To evaluate the performance of the developed models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/>
              <a:t>To determine the factors that significantly affect heart disease classification and prediction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/>
              <a:t>To identify the best ML algorithm for heart disease prediction.</a:t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854074" y="122239"/>
            <a:ext cx="10499725" cy="1355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01</a:t>
            </a:r>
            <a:r>
              <a:rPr lang="en-US"/>
              <a:t> 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516354" y="1686700"/>
            <a:ext cx="5819182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918 participants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features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missing value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/>
            </a:pPr>
            <a:r>
              <a:rPr b="0" i="0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/>
            </a:pPr>
            <a:r>
              <a:rPr b="0" i="0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/>
            </a:pPr>
            <a:r>
              <a:rPr b="0" i="0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Chest Pain Type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3C4043"/>
                </a:solidFill>
              </a:rPr>
              <a:t>Resting BP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4236720" y="1477963"/>
            <a:ext cx="7821929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5. Cholesterol</a:t>
            </a:r>
            <a:endParaRPr b="0" i="0" sz="22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6. Fasting blood sugar [1: if Fasting BS &gt; 120 mg/dl, 0: otherwise]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7. Resting electrocardiogram results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 startAt="8"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Max heart rate [Numeric value between 60 and 202]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 startAt="8"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Exercise-Induced Angina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 startAt="8"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Old peak (ST numeric –in depression)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 startAt="8"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 slope of the peak exercise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Arial"/>
              <a:buAutoNum type="arabicPeriod" startAt="8"/>
            </a:pPr>
            <a:r>
              <a:rPr b="0" i="0" lang="en-US" sz="22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Heart Disease (1-HD, 0: Normal)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3655095" y="-681916"/>
            <a:ext cx="42723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C00000"/>
                </a:solidFill>
              </a:rPr>
              <a:t>Dataset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3251752" y="266324"/>
            <a:ext cx="4620584" cy="77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>
            <p:ph type="title"/>
          </p:nvPr>
        </p:nvSpPr>
        <p:spPr>
          <a:xfrm>
            <a:off x="638881" y="670218"/>
            <a:ext cx="10909640" cy="106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6600">
                <a:solidFill>
                  <a:srgbClr val="C00000"/>
                </a:solidFill>
              </a:rPr>
              <a:t>03</a:t>
            </a:r>
            <a:r>
              <a:rPr lang="en-US" sz="6600">
                <a:solidFill>
                  <a:schemeClr val="dk1"/>
                </a:solidFill>
              </a:rPr>
              <a:t> Exploratory Data Analysis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3389376" y="1800088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8" y="3174309"/>
            <a:ext cx="3758184" cy="2490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6" name="Google Shape;196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908" y="3198395"/>
            <a:ext cx="3758184" cy="2442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7" name="Google Shape;1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1208" y="3199670"/>
            <a:ext cx="3758184" cy="244026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" y="321734"/>
            <a:ext cx="4800599" cy="2905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" y="3631096"/>
            <a:ext cx="4800599" cy="276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/>
          <p:nvPr/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nk flower" id="208" name="Google Shape;208;p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599" y="321734"/>
            <a:ext cx="3733801" cy="606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214" name="Google Shape;214;p9"/>
          <p:cNvPicPr preferRelativeResize="0"/>
          <p:nvPr/>
        </p:nvPicPr>
        <p:blipFill rotWithShape="1">
          <a:blip r:embed="rId3">
            <a:alphaModFix/>
          </a:blip>
          <a:srcRect b="-1" l="1352" r="0" t="0"/>
          <a:stretch/>
        </p:blipFill>
        <p:spPr>
          <a:xfrm>
            <a:off x="1931731" y="588566"/>
            <a:ext cx="8095935" cy="582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804316" y="2368437"/>
            <a:ext cx="5761376" cy="39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2023-03-26T20:19:33Z</dcterms:created>
  <dc:creator>Emine Erdoğan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