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7" r:id="rId11"/>
    <p:sldId id="266" r:id="rId12"/>
    <p:sldId id="276" r:id="rId13"/>
    <p:sldId id="277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594B-D05E-4567-A6B6-58CC3786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49D-23AB-4861-8B6B-8EF0599F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F0B0-9173-4F46-A690-6B53F3A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8EA2-C027-48AF-B280-88847532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B1DA-E057-4B67-AA58-2E0FD6C3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9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C82-5447-4EC5-8D1F-14BD393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0F02-931E-4FFE-BDDA-7C8A2F61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C8EE-D8BB-47FA-A670-DBCF6F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0F1A-9C56-47E4-B5C6-37E7096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961-F652-47C5-B9B3-CC8C2CF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7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60DA-F87C-444A-8E15-48B97D02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268C-DAAA-457D-930D-8474774F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FA46-F19B-4B9C-980B-8B49E8C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FD8-F803-4845-BEE7-E102B5E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729E-5C3D-471F-BBC0-B6031F5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75-6F70-47DE-927D-18A29FB4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228-B52B-478F-8232-78C6BDE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EF72-24BC-4C96-81D3-0D550EA0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4047-C4A3-46D8-9A55-22A32E5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8EE8-27AD-4E93-B4D7-E0BB317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7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C219-64C5-438D-B6CA-2F822375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8AFC-A126-49DD-B9C2-74DB96E2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B966-CCD4-4804-AA87-DE1ED252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5212-CB10-457A-9384-962BD18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E02-3111-40DA-ACE3-DF5D99A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8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D35-F6F8-4FC3-8507-56843A07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D27E-9C59-4962-A5EE-27DE7BB4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1970-38CE-4BB6-8A0A-3DE107CE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914A-F98B-49C6-8D2A-ADBB2AA1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ED32-2E2B-4DF7-A7BA-FAB823A3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A1B1-61DC-4BB9-888B-14EA244A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06D-4A23-4040-88F5-61D9F44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676E-3BBD-4AF3-B147-D473D8A5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DCCC-55EC-410D-9CDA-F508CF68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36AE2-1A39-45D4-AD6A-7136C84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BFE0-A80E-4A06-8FF2-5097FBC5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6245E-17F7-44CB-AF9D-560DDB7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1513-BC5F-4A6D-BC79-B902E5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CED0-A39C-4D09-9131-5395DE1C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24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ACA-3A8F-4359-ACD4-479527B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C1DCE-9504-4795-A22E-78BA6F01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52D4-43A4-411B-8040-B70A3B2C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651B-1F85-41C1-9928-80ABA430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5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FFA54-FC97-4E8B-867B-BC32D8E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7682-7E72-4B00-A5CE-8D78B61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C0AD-1ECD-4A5E-A4A1-F8B168C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2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9BF2-18C1-4962-BD23-22D7FBC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B5ED-DE27-48E0-A4C4-6DA3BC24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FBEE-D6F8-4D1B-B840-8DBDCEA5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0B49-0905-4D49-A42E-D9B7788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A5C-50BA-47EA-AC99-CFCFC4C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7132-CBDF-45F5-83A4-E9DEABFB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4B1-D364-41E0-B1DA-BBCEFA5D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40EF2-C05D-4A78-8262-72AFE073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DDAC-21C5-4424-8788-DC5A7C57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0DAC-0C79-4AAE-8A22-0D8BBC2B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02FC-6B25-4A3D-AD36-B6C9D11D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EC71-1D4F-4771-8D9A-0B7E937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5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ED6D6-A9B9-4577-B3A6-5DB7C6B1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11C-9321-4917-A217-40D60FD3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859B-9F1C-4D8F-ABAB-0176BE35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3D54-BB13-4EC5-AB76-B009B2C8A205}" type="datetimeFigureOut">
              <a:rPr lang="tr-TR" smtClean="0"/>
              <a:t>31.10.2022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F53F-B530-4BC8-A32D-BA0E93244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D96E-4840-4544-8957-4F06BF3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ABB2-6600-4D89-A3C0-840A9BB7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CNN Debayerization </a:t>
            </a:r>
            <a:endParaRPr lang="tr-TR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5381-886E-4337-A4EC-B4BFB497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Emine Ezgi Y</a:t>
            </a:r>
            <a:r>
              <a:rPr lang="tr-TR"/>
              <a:t>ücel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00041455-3457-4578-8FC3-9BE629B50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4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005F-2236-48AA-B1DA-AC43AD6F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</a:t>
            </a:r>
            <a:r>
              <a:rPr lang="en-US" dirty="0" err="1"/>
              <a:t>RGBNet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FCC9-60F5-4E2D-AA89-1B19C0A4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9*9 to 4*3*3 &amp; 5*5 to 2*3*3 filters</a:t>
            </a:r>
          </a:p>
          <a:p>
            <a:r>
              <a:rPr lang="en-US" dirty="0"/>
              <a:t>transConv2d to Conv2d </a:t>
            </a:r>
            <a:r>
              <a:rPr lang="tr-TR" dirty="0"/>
              <a:t>in the first layer</a:t>
            </a:r>
          </a:p>
          <a:p>
            <a:r>
              <a:rPr lang="tr-TR" dirty="0"/>
              <a:t>additional hidden layer in order to increase # parameters</a:t>
            </a:r>
          </a:p>
          <a:p>
            <a:r>
              <a:rPr lang="en-US" dirty="0"/>
              <a:t>Conv2d to </a:t>
            </a:r>
            <a:r>
              <a:rPr lang="en-US" dirty="0" err="1"/>
              <a:t>fill_with_zeros</a:t>
            </a:r>
            <a:r>
              <a:rPr lang="en-US" dirty="0"/>
              <a:t> </a:t>
            </a:r>
            <a:r>
              <a:rPr lang="tr-TR" dirty="0"/>
              <a:t>in the first layer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11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EA978-5605-41F4-B8FD-B60FDD2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PyTorch to Ai8x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8722447-A85E-47ED-B985-AE24FFE9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76674"/>
            <a:ext cx="6780700" cy="4102323"/>
          </a:xfrm>
          <a:custGeom>
            <a:avLst/>
            <a:gdLst>
              <a:gd name="connsiteX0" fmla="*/ 0 w 6780700"/>
              <a:gd name="connsiteY0" fmla="*/ 0 h 4102323"/>
              <a:gd name="connsiteX1" fmla="*/ 6780700 w 6780700"/>
              <a:gd name="connsiteY1" fmla="*/ 0 h 4102323"/>
              <a:gd name="connsiteX2" fmla="*/ 6780700 w 6780700"/>
              <a:gd name="connsiteY2" fmla="*/ 4102323 h 4102323"/>
              <a:gd name="connsiteX3" fmla="*/ 0 w 6780700"/>
              <a:gd name="connsiteY3" fmla="*/ 4102323 h 4102323"/>
              <a:gd name="connsiteX4" fmla="*/ 0 w 6780700"/>
              <a:gd name="connsiteY4" fmla="*/ 0 h 410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0700" h="4102323" fill="none" extrusionOk="0">
                <a:moveTo>
                  <a:pt x="0" y="0"/>
                </a:moveTo>
                <a:cubicBezTo>
                  <a:pt x="2455753" y="-33775"/>
                  <a:pt x="4571509" y="138873"/>
                  <a:pt x="6780700" y="0"/>
                </a:cubicBezTo>
                <a:cubicBezTo>
                  <a:pt x="6706929" y="1078901"/>
                  <a:pt x="6624817" y="3152501"/>
                  <a:pt x="6780700" y="4102323"/>
                </a:cubicBezTo>
                <a:cubicBezTo>
                  <a:pt x="4393070" y="3964993"/>
                  <a:pt x="1387589" y="3964467"/>
                  <a:pt x="0" y="4102323"/>
                </a:cubicBezTo>
                <a:cubicBezTo>
                  <a:pt x="152408" y="2053075"/>
                  <a:pt x="73868" y="866710"/>
                  <a:pt x="0" y="0"/>
                </a:cubicBezTo>
                <a:close/>
              </a:path>
              <a:path w="6780700" h="4102323" stroke="0" extrusionOk="0">
                <a:moveTo>
                  <a:pt x="0" y="0"/>
                </a:moveTo>
                <a:cubicBezTo>
                  <a:pt x="3139485" y="-101487"/>
                  <a:pt x="3881483" y="-162162"/>
                  <a:pt x="6780700" y="0"/>
                </a:cubicBezTo>
                <a:cubicBezTo>
                  <a:pt x="6841413" y="814044"/>
                  <a:pt x="6719628" y="3608951"/>
                  <a:pt x="6780700" y="4102323"/>
                </a:cubicBezTo>
                <a:cubicBezTo>
                  <a:pt x="4098533" y="4152388"/>
                  <a:pt x="716812" y="3943874"/>
                  <a:pt x="0" y="4102323"/>
                </a:cubicBezTo>
                <a:cubicBezTo>
                  <a:pt x="-24452" y="2978459"/>
                  <a:pt x="-67663" y="909954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3BD46-8BCF-45D9-B571-EEF5CEE0498D}"/>
              </a:ext>
            </a:extLst>
          </p:cNvPr>
          <p:cNvSpPr txBox="1"/>
          <p:nvPr/>
        </p:nvSpPr>
        <p:spPr>
          <a:xfrm>
            <a:off x="5654833" y="5678153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4. The Network of B2RGBNet</a:t>
            </a:r>
            <a:endParaRPr lang="tr-TR" sz="1600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81730D-03DE-438E-8F88-981295A60685}"/>
              </a:ext>
            </a:extLst>
          </p:cNvPr>
          <p:cNvSpPr/>
          <p:nvPr/>
        </p:nvSpPr>
        <p:spPr>
          <a:xfrm>
            <a:off x="4777316" y="1376674"/>
            <a:ext cx="1099701" cy="68294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0B56E60-1CB0-47BE-A674-2F090BF7039C}"/>
              </a:ext>
            </a:extLst>
          </p:cNvPr>
          <p:cNvSpPr/>
          <p:nvPr/>
        </p:nvSpPr>
        <p:spPr>
          <a:xfrm rot="16200000">
            <a:off x="8143784" y="-1099338"/>
            <a:ext cx="417252" cy="451281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81F904-25FA-47B7-B5FE-F55F556C38B3}"/>
              </a:ext>
            </a:extLst>
          </p:cNvPr>
          <p:cNvSpPr/>
          <p:nvPr/>
        </p:nvSpPr>
        <p:spPr>
          <a:xfrm>
            <a:off x="8007718" y="622070"/>
            <a:ext cx="701493" cy="3447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D36E4-11F1-4426-8789-819F2BE81362}"/>
              </a:ext>
            </a:extLst>
          </p:cNvPr>
          <p:cNvSpPr txBox="1"/>
          <p:nvPr/>
        </p:nvSpPr>
        <p:spPr>
          <a:xfrm>
            <a:off x="8143058" y="66068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9*9</a:t>
            </a:r>
            <a:endParaRPr lang="tr-TR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1BE212C-91BF-40B4-B0C6-6F667593E33C}"/>
              </a:ext>
            </a:extLst>
          </p:cNvPr>
          <p:cNvSpPr/>
          <p:nvPr/>
        </p:nvSpPr>
        <p:spPr>
          <a:xfrm rot="16200000">
            <a:off x="9060828" y="2146815"/>
            <a:ext cx="417252" cy="252347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AF097C-97EC-47F0-849A-2F3F5B04BE42}"/>
              </a:ext>
            </a:extLst>
          </p:cNvPr>
          <p:cNvSpPr/>
          <p:nvPr/>
        </p:nvSpPr>
        <p:spPr>
          <a:xfrm>
            <a:off x="9006927" y="2932396"/>
            <a:ext cx="525055" cy="2769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25E0C-E32F-4197-9862-C73F4910A6DD}"/>
              </a:ext>
            </a:extLst>
          </p:cNvPr>
          <p:cNvSpPr txBox="1"/>
          <p:nvPr/>
        </p:nvSpPr>
        <p:spPr>
          <a:xfrm>
            <a:off x="9086825" y="2945237"/>
            <a:ext cx="52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5*5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7E75A-D924-4418-BE3D-37153D46A059}"/>
              </a:ext>
            </a:extLst>
          </p:cNvPr>
          <p:cNvSpPr/>
          <p:nvPr/>
        </p:nvSpPr>
        <p:spPr>
          <a:xfrm>
            <a:off x="4847767" y="1492475"/>
            <a:ext cx="958797" cy="4513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w/zeros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087CE4-8E4F-4A5C-8B6C-9B7F0CA746BC}"/>
              </a:ext>
            </a:extLst>
          </p:cNvPr>
          <p:cNvSpPr/>
          <p:nvPr/>
        </p:nvSpPr>
        <p:spPr>
          <a:xfrm>
            <a:off x="5043340" y="3610466"/>
            <a:ext cx="1555423" cy="1008668"/>
          </a:xfrm>
          <a:custGeom>
            <a:avLst/>
            <a:gdLst>
              <a:gd name="connsiteX0" fmla="*/ 263951 w 1555423"/>
              <a:gd name="connsiteY0" fmla="*/ 838986 h 1008668"/>
              <a:gd name="connsiteX1" fmla="*/ 292231 w 1555423"/>
              <a:gd name="connsiteY1" fmla="*/ 886120 h 1008668"/>
              <a:gd name="connsiteX2" fmla="*/ 292231 w 1555423"/>
              <a:gd name="connsiteY2" fmla="*/ 1008668 h 1008668"/>
              <a:gd name="connsiteX3" fmla="*/ 160256 w 1555423"/>
              <a:gd name="connsiteY3" fmla="*/ 980388 h 1008668"/>
              <a:gd name="connsiteX4" fmla="*/ 131975 w 1555423"/>
              <a:gd name="connsiteY4" fmla="*/ 942680 h 1008668"/>
              <a:gd name="connsiteX5" fmla="*/ 94268 w 1555423"/>
              <a:gd name="connsiteY5" fmla="*/ 886120 h 1008668"/>
              <a:gd name="connsiteX6" fmla="*/ 75415 w 1555423"/>
              <a:gd name="connsiteY6" fmla="*/ 857839 h 1008668"/>
              <a:gd name="connsiteX7" fmla="*/ 47134 w 1555423"/>
              <a:gd name="connsiteY7" fmla="*/ 829559 h 1008668"/>
              <a:gd name="connsiteX8" fmla="*/ 0 w 1555423"/>
              <a:gd name="connsiteY8" fmla="*/ 556181 h 1008668"/>
              <a:gd name="connsiteX9" fmla="*/ 56561 w 1555423"/>
              <a:gd name="connsiteY9" fmla="*/ 339365 h 1008668"/>
              <a:gd name="connsiteX10" fmla="*/ 141402 w 1555423"/>
              <a:gd name="connsiteY10" fmla="*/ 292231 h 1008668"/>
              <a:gd name="connsiteX11" fmla="*/ 179109 w 1555423"/>
              <a:gd name="connsiteY11" fmla="*/ 273377 h 1008668"/>
              <a:gd name="connsiteX12" fmla="*/ 197963 w 1555423"/>
              <a:gd name="connsiteY12" fmla="*/ 245097 h 1008668"/>
              <a:gd name="connsiteX13" fmla="*/ 207390 w 1555423"/>
              <a:gd name="connsiteY13" fmla="*/ 207390 h 1008668"/>
              <a:gd name="connsiteX14" fmla="*/ 311085 w 1555423"/>
              <a:gd name="connsiteY14" fmla="*/ 131975 h 1008668"/>
              <a:gd name="connsiteX15" fmla="*/ 339365 w 1555423"/>
              <a:gd name="connsiteY15" fmla="*/ 113122 h 1008668"/>
              <a:gd name="connsiteX16" fmla="*/ 405353 w 1555423"/>
              <a:gd name="connsiteY16" fmla="*/ 84841 h 1008668"/>
              <a:gd name="connsiteX17" fmla="*/ 490194 w 1555423"/>
              <a:gd name="connsiteY17" fmla="*/ 9427 h 1008668"/>
              <a:gd name="connsiteX18" fmla="*/ 518474 w 1555423"/>
              <a:gd name="connsiteY18" fmla="*/ 0 h 1008668"/>
              <a:gd name="connsiteX19" fmla="*/ 612742 w 1555423"/>
              <a:gd name="connsiteY19" fmla="*/ 18854 h 1008668"/>
              <a:gd name="connsiteX20" fmla="*/ 669303 w 1555423"/>
              <a:gd name="connsiteY20" fmla="*/ 28280 h 1008668"/>
              <a:gd name="connsiteX21" fmla="*/ 725864 w 1555423"/>
              <a:gd name="connsiteY21" fmla="*/ 47134 h 1008668"/>
              <a:gd name="connsiteX22" fmla="*/ 810705 w 1555423"/>
              <a:gd name="connsiteY22" fmla="*/ 56561 h 1008668"/>
              <a:gd name="connsiteX23" fmla="*/ 1046375 w 1555423"/>
              <a:gd name="connsiteY23" fmla="*/ 75414 h 1008668"/>
              <a:gd name="connsiteX24" fmla="*/ 1084083 w 1555423"/>
              <a:gd name="connsiteY24" fmla="*/ 84841 h 1008668"/>
              <a:gd name="connsiteX25" fmla="*/ 1121790 w 1555423"/>
              <a:gd name="connsiteY25" fmla="*/ 131975 h 1008668"/>
              <a:gd name="connsiteX26" fmla="*/ 1150070 w 1555423"/>
              <a:gd name="connsiteY26" fmla="*/ 150829 h 1008668"/>
              <a:gd name="connsiteX27" fmla="*/ 1168924 w 1555423"/>
              <a:gd name="connsiteY27" fmla="*/ 179109 h 1008668"/>
              <a:gd name="connsiteX28" fmla="*/ 1197204 w 1555423"/>
              <a:gd name="connsiteY28" fmla="*/ 197963 h 1008668"/>
              <a:gd name="connsiteX29" fmla="*/ 1310326 w 1555423"/>
              <a:gd name="connsiteY29" fmla="*/ 226243 h 1008668"/>
              <a:gd name="connsiteX30" fmla="*/ 1319753 w 1555423"/>
              <a:gd name="connsiteY30" fmla="*/ 254524 h 1008668"/>
              <a:gd name="connsiteX31" fmla="*/ 1329180 w 1555423"/>
              <a:gd name="connsiteY31" fmla="*/ 292231 h 1008668"/>
              <a:gd name="connsiteX32" fmla="*/ 1366887 w 1555423"/>
              <a:gd name="connsiteY32" fmla="*/ 339365 h 1008668"/>
              <a:gd name="connsiteX33" fmla="*/ 1404594 w 1555423"/>
              <a:gd name="connsiteY33" fmla="*/ 395926 h 1008668"/>
              <a:gd name="connsiteX34" fmla="*/ 1536569 w 1555423"/>
              <a:gd name="connsiteY34" fmla="*/ 546755 h 1008668"/>
              <a:gd name="connsiteX35" fmla="*/ 1555423 w 1555423"/>
              <a:gd name="connsiteY35" fmla="*/ 603315 h 1008668"/>
              <a:gd name="connsiteX36" fmla="*/ 1536569 w 1555423"/>
              <a:gd name="connsiteY36" fmla="*/ 659876 h 1008668"/>
              <a:gd name="connsiteX37" fmla="*/ 1517716 w 1555423"/>
              <a:gd name="connsiteY37" fmla="*/ 725864 h 1008668"/>
              <a:gd name="connsiteX38" fmla="*/ 1489435 w 1555423"/>
              <a:gd name="connsiteY38" fmla="*/ 791852 h 1008668"/>
              <a:gd name="connsiteX39" fmla="*/ 1480008 w 1555423"/>
              <a:gd name="connsiteY39" fmla="*/ 820132 h 1008668"/>
              <a:gd name="connsiteX40" fmla="*/ 1432874 w 1555423"/>
              <a:gd name="connsiteY40" fmla="*/ 867266 h 1008668"/>
              <a:gd name="connsiteX41" fmla="*/ 1423448 w 1555423"/>
              <a:gd name="connsiteY41" fmla="*/ 895546 h 1008668"/>
              <a:gd name="connsiteX42" fmla="*/ 1348033 w 1555423"/>
              <a:gd name="connsiteY42" fmla="*/ 952107 h 1008668"/>
              <a:gd name="connsiteX43" fmla="*/ 1300899 w 1555423"/>
              <a:gd name="connsiteY43" fmla="*/ 961534 h 1008668"/>
              <a:gd name="connsiteX44" fmla="*/ 1272619 w 1555423"/>
              <a:gd name="connsiteY44" fmla="*/ 970961 h 1008668"/>
              <a:gd name="connsiteX45" fmla="*/ 1206631 w 1555423"/>
              <a:gd name="connsiteY45" fmla="*/ 895546 h 1008668"/>
              <a:gd name="connsiteX46" fmla="*/ 1197204 w 1555423"/>
              <a:gd name="connsiteY46" fmla="*/ 857839 h 1008668"/>
              <a:gd name="connsiteX47" fmla="*/ 1131217 w 1555423"/>
              <a:gd name="connsiteY47" fmla="*/ 848412 h 1008668"/>
              <a:gd name="connsiteX48" fmla="*/ 1206631 w 1555423"/>
              <a:gd name="connsiteY48" fmla="*/ 772998 h 1008668"/>
              <a:gd name="connsiteX49" fmla="*/ 1263192 w 1555423"/>
              <a:gd name="connsiteY49" fmla="*/ 763571 h 1008668"/>
              <a:gd name="connsiteX50" fmla="*/ 1310326 w 1555423"/>
              <a:gd name="connsiteY50" fmla="*/ 735291 h 1008668"/>
              <a:gd name="connsiteX51" fmla="*/ 1338606 w 1555423"/>
              <a:gd name="connsiteY51" fmla="*/ 725864 h 1008668"/>
              <a:gd name="connsiteX52" fmla="*/ 1366887 w 1555423"/>
              <a:gd name="connsiteY52" fmla="*/ 678730 h 1008668"/>
              <a:gd name="connsiteX53" fmla="*/ 1366887 w 1555423"/>
              <a:gd name="connsiteY53" fmla="*/ 377072 h 1008668"/>
              <a:gd name="connsiteX54" fmla="*/ 1319753 w 1555423"/>
              <a:gd name="connsiteY54" fmla="*/ 348792 h 1008668"/>
              <a:gd name="connsiteX55" fmla="*/ 1263192 w 1555423"/>
              <a:gd name="connsiteY55" fmla="*/ 320511 h 1008668"/>
              <a:gd name="connsiteX56" fmla="*/ 1131217 w 1555423"/>
              <a:gd name="connsiteY56" fmla="*/ 292231 h 1008668"/>
              <a:gd name="connsiteX57" fmla="*/ 782425 w 1555423"/>
              <a:gd name="connsiteY57" fmla="*/ 254524 h 1008668"/>
              <a:gd name="connsiteX58" fmla="*/ 509048 w 1555423"/>
              <a:gd name="connsiteY58" fmla="*/ 273377 h 1008668"/>
              <a:gd name="connsiteX59" fmla="*/ 273378 w 1555423"/>
              <a:gd name="connsiteY59" fmla="*/ 292231 h 1008668"/>
              <a:gd name="connsiteX60" fmla="*/ 245097 w 1555423"/>
              <a:gd name="connsiteY60" fmla="*/ 339365 h 1008668"/>
              <a:gd name="connsiteX61" fmla="*/ 207390 w 1555423"/>
              <a:gd name="connsiteY61" fmla="*/ 490194 h 1008668"/>
              <a:gd name="connsiteX62" fmla="*/ 188536 w 1555423"/>
              <a:gd name="connsiteY62" fmla="*/ 537328 h 1008668"/>
              <a:gd name="connsiteX63" fmla="*/ 197963 w 1555423"/>
              <a:gd name="connsiteY63" fmla="*/ 697583 h 1008668"/>
              <a:gd name="connsiteX64" fmla="*/ 207390 w 1555423"/>
              <a:gd name="connsiteY64" fmla="*/ 754144 h 1008668"/>
              <a:gd name="connsiteX65" fmla="*/ 235670 w 1555423"/>
              <a:gd name="connsiteY65" fmla="*/ 791852 h 1008668"/>
              <a:gd name="connsiteX66" fmla="*/ 273378 w 1555423"/>
              <a:gd name="connsiteY66" fmla="*/ 876693 h 1008668"/>
              <a:gd name="connsiteX67" fmla="*/ 273378 w 1555423"/>
              <a:gd name="connsiteY67" fmla="*/ 904973 h 100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55423" h="1008668">
                <a:moveTo>
                  <a:pt x="263951" y="838986"/>
                </a:moveTo>
                <a:cubicBezTo>
                  <a:pt x="273378" y="854697"/>
                  <a:pt x="285969" y="868901"/>
                  <a:pt x="292231" y="886120"/>
                </a:cubicBezTo>
                <a:cubicBezTo>
                  <a:pt x="309671" y="934079"/>
                  <a:pt x="299293" y="959236"/>
                  <a:pt x="292231" y="1008668"/>
                </a:cubicBezTo>
                <a:cubicBezTo>
                  <a:pt x="248239" y="999241"/>
                  <a:pt x="201858" y="997518"/>
                  <a:pt x="160256" y="980388"/>
                </a:cubicBezTo>
                <a:cubicBezTo>
                  <a:pt x="145728" y="974406"/>
                  <a:pt x="140985" y="955551"/>
                  <a:pt x="131975" y="942680"/>
                </a:cubicBezTo>
                <a:cubicBezTo>
                  <a:pt x="118981" y="924117"/>
                  <a:pt x="106837" y="904973"/>
                  <a:pt x="94268" y="886120"/>
                </a:cubicBezTo>
                <a:cubicBezTo>
                  <a:pt x="87983" y="876693"/>
                  <a:pt x="83426" y="865850"/>
                  <a:pt x="75415" y="857839"/>
                </a:cubicBezTo>
                <a:lnTo>
                  <a:pt x="47134" y="829559"/>
                </a:lnTo>
                <a:cubicBezTo>
                  <a:pt x="5234" y="703853"/>
                  <a:pt x="30851" y="792705"/>
                  <a:pt x="0" y="556181"/>
                </a:cubicBezTo>
                <a:cubicBezTo>
                  <a:pt x="18854" y="483909"/>
                  <a:pt x="28380" y="408535"/>
                  <a:pt x="56561" y="339365"/>
                </a:cubicBezTo>
                <a:cubicBezTo>
                  <a:pt x="73603" y="297534"/>
                  <a:pt x="110066" y="303982"/>
                  <a:pt x="141402" y="292231"/>
                </a:cubicBezTo>
                <a:cubicBezTo>
                  <a:pt x="154560" y="287297"/>
                  <a:pt x="166540" y="279662"/>
                  <a:pt x="179109" y="273377"/>
                </a:cubicBezTo>
                <a:cubicBezTo>
                  <a:pt x="185394" y="263950"/>
                  <a:pt x="193500" y="255510"/>
                  <a:pt x="197963" y="245097"/>
                </a:cubicBezTo>
                <a:cubicBezTo>
                  <a:pt x="203067" y="233189"/>
                  <a:pt x="199770" y="217868"/>
                  <a:pt x="207390" y="207390"/>
                </a:cubicBezTo>
                <a:cubicBezTo>
                  <a:pt x="257490" y="138503"/>
                  <a:pt x="253633" y="146338"/>
                  <a:pt x="311085" y="131975"/>
                </a:cubicBezTo>
                <a:cubicBezTo>
                  <a:pt x="320512" y="125691"/>
                  <a:pt x="328952" y="117585"/>
                  <a:pt x="339365" y="113122"/>
                </a:cubicBezTo>
                <a:cubicBezTo>
                  <a:pt x="391155" y="90926"/>
                  <a:pt x="363588" y="119645"/>
                  <a:pt x="405353" y="84841"/>
                </a:cubicBezTo>
                <a:cubicBezTo>
                  <a:pt x="460336" y="39022"/>
                  <a:pt x="406181" y="65436"/>
                  <a:pt x="490194" y="9427"/>
                </a:cubicBezTo>
                <a:cubicBezTo>
                  <a:pt x="498462" y="3915"/>
                  <a:pt x="509047" y="3142"/>
                  <a:pt x="518474" y="0"/>
                </a:cubicBezTo>
                <a:lnTo>
                  <a:pt x="612742" y="18854"/>
                </a:lnTo>
                <a:cubicBezTo>
                  <a:pt x="631528" y="22376"/>
                  <a:pt x="650760" y="23644"/>
                  <a:pt x="669303" y="28280"/>
                </a:cubicBezTo>
                <a:cubicBezTo>
                  <a:pt x="688583" y="33100"/>
                  <a:pt x="706376" y="43236"/>
                  <a:pt x="725864" y="47134"/>
                </a:cubicBezTo>
                <a:cubicBezTo>
                  <a:pt x="753766" y="52714"/>
                  <a:pt x="782361" y="54060"/>
                  <a:pt x="810705" y="56561"/>
                </a:cubicBezTo>
                <a:lnTo>
                  <a:pt x="1046375" y="75414"/>
                </a:lnTo>
                <a:cubicBezTo>
                  <a:pt x="1058944" y="78556"/>
                  <a:pt x="1073718" y="77067"/>
                  <a:pt x="1084083" y="84841"/>
                </a:cubicBezTo>
                <a:cubicBezTo>
                  <a:pt x="1100179" y="96913"/>
                  <a:pt x="1107563" y="117748"/>
                  <a:pt x="1121790" y="131975"/>
                </a:cubicBezTo>
                <a:cubicBezTo>
                  <a:pt x="1129801" y="139986"/>
                  <a:pt x="1140643" y="144544"/>
                  <a:pt x="1150070" y="150829"/>
                </a:cubicBezTo>
                <a:cubicBezTo>
                  <a:pt x="1156355" y="160256"/>
                  <a:pt x="1160913" y="171098"/>
                  <a:pt x="1168924" y="179109"/>
                </a:cubicBezTo>
                <a:cubicBezTo>
                  <a:pt x="1176935" y="187120"/>
                  <a:pt x="1186851" y="193362"/>
                  <a:pt x="1197204" y="197963"/>
                </a:cubicBezTo>
                <a:cubicBezTo>
                  <a:pt x="1242017" y="217880"/>
                  <a:pt x="1262901" y="218339"/>
                  <a:pt x="1310326" y="226243"/>
                </a:cubicBezTo>
                <a:cubicBezTo>
                  <a:pt x="1313468" y="235670"/>
                  <a:pt x="1317023" y="244969"/>
                  <a:pt x="1319753" y="254524"/>
                </a:cubicBezTo>
                <a:cubicBezTo>
                  <a:pt x="1323312" y="266981"/>
                  <a:pt x="1322888" y="280906"/>
                  <a:pt x="1329180" y="292231"/>
                </a:cubicBezTo>
                <a:cubicBezTo>
                  <a:pt x="1338951" y="309819"/>
                  <a:pt x="1355053" y="323093"/>
                  <a:pt x="1366887" y="339365"/>
                </a:cubicBezTo>
                <a:cubicBezTo>
                  <a:pt x="1380214" y="357690"/>
                  <a:pt x="1390553" y="378141"/>
                  <a:pt x="1404594" y="395926"/>
                </a:cubicBezTo>
                <a:cubicBezTo>
                  <a:pt x="1481160" y="492909"/>
                  <a:pt x="1479356" y="489540"/>
                  <a:pt x="1536569" y="546755"/>
                </a:cubicBezTo>
                <a:cubicBezTo>
                  <a:pt x="1542854" y="565608"/>
                  <a:pt x="1555423" y="583442"/>
                  <a:pt x="1555423" y="603315"/>
                </a:cubicBezTo>
                <a:cubicBezTo>
                  <a:pt x="1555423" y="623189"/>
                  <a:pt x="1542280" y="640841"/>
                  <a:pt x="1536569" y="659876"/>
                </a:cubicBezTo>
                <a:cubicBezTo>
                  <a:pt x="1525847" y="695614"/>
                  <a:pt x="1530383" y="694196"/>
                  <a:pt x="1517716" y="725864"/>
                </a:cubicBezTo>
                <a:cubicBezTo>
                  <a:pt x="1508828" y="748083"/>
                  <a:pt x="1498323" y="769633"/>
                  <a:pt x="1489435" y="791852"/>
                </a:cubicBezTo>
                <a:cubicBezTo>
                  <a:pt x="1485745" y="801078"/>
                  <a:pt x="1485970" y="812183"/>
                  <a:pt x="1480008" y="820132"/>
                </a:cubicBezTo>
                <a:cubicBezTo>
                  <a:pt x="1466676" y="837907"/>
                  <a:pt x="1448585" y="851555"/>
                  <a:pt x="1432874" y="867266"/>
                </a:cubicBezTo>
                <a:cubicBezTo>
                  <a:pt x="1429732" y="876693"/>
                  <a:pt x="1428960" y="887278"/>
                  <a:pt x="1423448" y="895546"/>
                </a:cubicBezTo>
                <a:cubicBezTo>
                  <a:pt x="1408703" y="917664"/>
                  <a:pt x="1370190" y="943244"/>
                  <a:pt x="1348033" y="952107"/>
                </a:cubicBezTo>
                <a:cubicBezTo>
                  <a:pt x="1333156" y="958058"/>
                  <a:pt x="1316443" y="957648"/>
                  <a:pt x="1300899" y="961534"/>
                </a:cubicBezTo>
                <a:cubicBezTo>
                  <a:pt x="1291259" y="963944"/>
                  <a:pt x="1282046" y="967819"/>
                  <a:pt x="1272619" y="970961"/>
                </a:cubicBezTo>
                <a:cubicBezTo>
                  <a:pt x="1224336" y="954867"/>
                  <a:pt x="1238990" y="966736"/>
                  <a:pt x="1206631" y="895546"/>
                </a:cubicBezTo>
                <a:cubicBezTo>
                  <a:pt x="1201270" y="883751"/>
                  <a:pt x="1208191" y="864706"/>
                  <a:pt x="1197204" y="857839"/>
                </a:cubicBezTo>
                <a:cubicBezTo>
                  <a:pt x="1178362" y="846063"/>
                  <a:pt x="1153213" y="851554"/>
                  <a:pt x="1131217" y="848412"/>
                </a:cubicBezTo>
                <a:cubicBezTo>
                  <a:pt x="1150368" y="824473"/>
                  <a:pt x="1174982" y="785658"/>
                  <a:pt x="1206631" y="772998"/>
                </a:cubicBezTo>
                <a:cubicBezTo>
                  <a:pt x="1224378" y="765899"/>
                  <a:pt x="1244338" y="766713"/>
                  <a:pt x="1263192" y="763571"/>
                </a:cubicBezTo>
                <a:cubicBezTo>
                  <a:pt x="1278903" y="754144"/>
                  <a:pt x="1293938" y="743485"/>
                  <a:pt x="1310326" y="735291"/>
                </a:cubicBezTo>
                <a:cubicBezTo>
                  <a:pt x="1319214" y="730847"/>
                  <a:pt x="1331580" y="732890"/>
                  <a:pt x="1338606" y="725864"/>
                </a:cubicBezTo>
                <a:cubicBezTo>
                  <a:pt x="1351562" y="712908"/>
                  <a:pt x="1357460" y="694441"/>
                  <a:pt x="1366887" y="678730"/>
                </a:cubicBezTo>
                <a:cubicBezTo>
                  <a:pt x="1385114" y="569370"/>
                  <a:pt x="1396903" y="522147"/>
                  <a:pt x="1366887" y="377072"/>
                </a:cubicBezTo>
                <a:cubicBezTo>
                  <a:pt x="1363175" y="359130"/>
                  <a:pt x="1335838" y="357566"/>
                  <a:pt x="1319753" y="348792"/>
                </a:cubicBezTo>
                <a:cubicBezTo>
                  <a:pt x="1301248" y="338698"/>
                  <a:pt x="1282650" y="328618"/>
                  <a:pt x="1263192" y="320511"/>
                </a:cubicBezTo>
                <a:cubicBezTo>
                  <a:pt x="1195230" y="292194"/>
                  <a:pt x="1210247" y="305976"/>
                  <a:pt x="1131217" y="292231"/>
                </a:cubicBezTo>
                <a:cubicBezTo>
                  <a:pt x="879464" y="248447"/>
                  <a:pt x="1099010" y="268913"/>
                  <a:pt x="782425" y="254524"/>
                </a:cubicBezTo>
                <a:lnTo>
                  <a:pt x="509048" y="273377"/>
                </a:lnTo>
                <a:cubicBezTo>
                  <a:pt x="430456" y="279199"/>
                  <a:pt x="349833" y="273117"/>
                  <a:pt x="273378" y="292231"/>
                </a:cubicBezTo>
                <a:cubicBezTo>
                  <a:pt x="255603" y="296675"/>
                  <a:pt x="252679" y="322685"/>
                  <a:pt x="245097" y="339365"/>
                </a:cubicBezTo>
                <a:cubicBezTo>
                  <a:pt x="175829" y="491754"/>
                  <a:pt x="295094" y="270940"/>
                  <a:pt x="207390" y="490194"/>
                </a:cubicBezTo>
                <a:lnTo>
                  <a:pt x="188536" y="537328"/>
                </a:lnTo>
                <a:cubicBezTo>
                  <a:pt x="191678" y="590746"/>
                  <a:pt x="193327" y="644274"/>
                  <a:pt x="197963" y="697583"/>
                </a:cubicBezTo>
                <a:cubicBezTo>
                  <a:pt x="199619" y="716625"/>
                  <a:pt x="200291" y="736397"/>
                  <a:pt x="207390" y="754144"/>
                </a:cubicBezTo>
                <a:cubicBezTo>
                  <a:pt x="213225" y="768732"/>
                  <a:pt x="227586" y="778380"/>
                  <a:pt x="235670" y="791852"/>
                </a:cubicBezTo>
                <a:cubicBezTo>
                  <a:pt x="242245" y="802811"/>
                  <a:pt x="269613" y="854102"/>
                  <a:pt x="273378" y="876693"/>
                </a:cubicBezTo>
                <a:cubicBezTo>
                  <a:pt x="274928" y="885991"/>
                  <a:pt x="273378" y="895546"/>
                  <a:pt x="273378" y="904973"/>
                </a:cubicBez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9" grpId="0"/>
      <p:bldP spid="12" grpId="0" animBg="1"/>
      <p:bldP spid="13" grpId="0" animBg="1"/>
      <p:bldP spid="1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15B-AB41-4802-908A-DEF0CCA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Operation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BBBA3-B094-4F1E-9353-45AEED10C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12" y="1690688"/>
            <a:ext cx="6344975" cy="35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557EA-5E0D-4414-8D02-42291260E474}"/>
              </a:ext>
            </a:extLst>
          </p:cNvPr>
          <p:cNvSpPr txBox="1"/>
          <p:nvPr/>
        </p:nvSpPr>
        <p:spPr>
          <a:xfrm>
            <a:off x="3583166" y="5265465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5. The Illustration of Folding Operation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80750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BDCF-DDA2-4A8C-9583-DD02EAA8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Fixed Kernel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41C8B-2AF7-4C84-ADAD-B905234E6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/>
          <a:stretch/>
        </p:blipFill>
        <p:spPr bwMode="auto">
          <a:xfrm>
            <a:off x="1085445" y="1791748"/>
            <a:ext cx="10021110" cy="32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8605-225A-4332-A9F3-B275D8E627EE}"/>
              </a:ext>
            </a:extLst>
          </p:cNvPr>
          <p:cNvSpPr txBox="1"/>
          <p:nvPr/>
        </p:nvSpPr>
        <p:spPr>
          <a:xfrm>
            <a:off x="3583167" y="5167312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Figure 6. The Illustration of Convolution with Fixed Kernel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38873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6CC68D-2C45-4B26-9ACF-21AF18224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16903"/>
              </p:ext>
            </p:extLst>
          </p:nvPr>
        </p:nvGraphicFramePr>
        <p:xfrm>
          <a:off x="529470" y="2659192"/>
          <a:ext cx="11133060" cy="15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510">
                  <a:extLst>
                    <a:ext uri="{9D8B030D-6E8A-4147-A177-3AD203B41FA5}">
                      <a16:colId xmlns:a16="http://schemas.microsoft.com/office/drawing/2014/main" val="1332570029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1251411053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139792096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467924790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297074647"/>
                    </a:ext>
                  </a:extLst>
                </a:gridCol>
                <a:gridCol w="1855510">
                  <a:extLst>
                    <a:ext uri="{9D8B030D-6E8A-4147-A177-3AD203B41FA5}">
                      <a16:colId xmlns:a16="http://schemas.microsoft.com/office/drawing/2014/main" val="3997285740"/>
                    </a:ext>
                  </a:extLst>
                </a:gridCol>
              </a:tblGrid>
              <a:tr h="89301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r>
                        <a:rPr lang="en-US" dirty="0"/>
                        <a:t> + 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bilinear interpolation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7871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0.00340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0.00452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0.00306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0.00582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48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6D4353-0BDE-43A9-B4CE-F9B738EC8CC4}"/>
              </a:ext>
            </a:extLst>
          </p:cNvPr>
          <p:cNvSpPr txBox="1"/>
          <p:nvPr/>
        </p:nvSpPr>
        <p:spPr>
          <a:xfrm>
            <a:off x="3246630" y="2320638"/>
            <a:ext cx="569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4. T</a:t>
            </a:r>
            <a:r>
              <a:rPr lang="tr-TR" sz="1600" i="1" dirty="0"/>
              <a:t>he </a:t>
            </a:r>
            <a:r>
              <a:rPr lang="en-US" sz="1600" i="1" dirty="0"/>
              <a:t>MSE of ImageNet with Different Bayer-to-RGB Models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53204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C2C0C6-0A84-46E6-A4C6-354149BE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0" y="353606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FA29A-7985-4E5D-A4EE-454D042A1918}"/>
              </a:ext>
            </a:extLst>
          </p:cNvPr>
          <p:cNvSpPr txBox="1"/>
          <p:nvPr/>
        </p:nvSpPr>
        <p:spPr>
          <a:xfrm>
            <a:off x="983259" y="5901242"/>
            <a:ext cx="331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 w/fold + </a:t>
            </a:r>
            <a:r>
              <a:rPr lang="en-US" dirty="0" err="1"/>
              <a:t>transconv</a:t>
            </a:r>
            <a:r>
              <a:rPr lang="en-US" dirty="0"/>
              <a:t> + conv</a:t>
            </a:r>
          </a:p>
          <a:p>
            <a:pPr algn="ctr"/>
            <a:r>
              <a:rPr lang="en-US" dirty="0"/>
              <a:t> acc: 89.90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496F4D-D324-46E8-8DD8-9D052CC7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23" y="44669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369EA-3D3B-427B-91C1-83BA8DF4C7EC}"/>
              </a:ext>
            </a:extLst>
          </p:cNvPr>
          <p:cNvSpPr txBox="1"/>
          <p:nvPr/>
        </p:nvSpPr>
        <p:spPr>
          <a:xfrm>
            <a:off x="9187283" y="2837467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 w/fold + </a:t>
            </a:r>
            <a:r>
              <a:rPr lang="en-US" dirty="0" err="1"/>
              <a:t>transconv</a:t>
            </a:r>
            <a:endParaRPr lang="en-US" dirty="0"/>
          </a:p>
          <a:p>
            <a:pPr algn="ctr"/>
            <a:r>
              <a:rPr lang="en-US" dirty="0"/>
              <a:t> acc: 89.80</a:t>
            </a: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DAE21A0-772C-4A03-B481-F374703F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57" y="427838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EA509-6202-4618-A3B2-9D0C83FAD5D3}"/>
              </a:ext>
            </a:extLst>
          </p:cNvPr>
          <p:cNvSpPr txBox="1"/>
          <p:nvPr/>
        </p:nvSpPr>
        <p:spPr>
          <a:xfrm>
            <a:off x="5223899" y="2782669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b2rgbnet</a:t>
            </a:r>
          </a:p>
          <a:p>
            <a:pPr algn="ctr"/>
            <a:r>
              <a:rPr lang="en-US" b="1" dirty="0"/>
              <a:t> acc: 90.06</a:t>
            </a:r>
            <a:endParaRPr lang="tr-T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BE7FA-57DF-496C-9423-FE379E52897E}"/>
              </a:ext>
            </a:extLst>
          </p:cNvPr>
          <p:cNvSpPr txBox="1"/>
          <p:nvPr/>
        </p:nvSpPr>
        <p:spPr>
          <a:xfrm>
            <a:off x="9306636" y="5926837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bilinear interpolation</a:t>
            </a:r>
          </a:p>
          <a:p>
            <a:pPr algn="ctr"/>
            <a:r>
              <a:rPr lang="en-US" dirty="0"/>
              <a:t>acc: 67.82</a:t>
            </a:r>
            <a:endParaRPr lang="tr-TR" dirty="0"/>
          </a:p>
        </p:txBody>
      </p:sp>
      <p:pic>
        <p:nvPicPr>
          <p:cNvPr id="19" name="Content Placeholder 5" descr="A cat wearing a hat&#10;&#10;Description automatically generated">
            <a:extLst>
              <a:ext uri="{FF2B5EF4-FFF2-40B4-BE49-F238E27FC236}">
                <a16:creationId xmlns:a16="http://schemas.microsoft.com/office/drawing/2014/main" id="{F2066C82-3D8A-4F5D-86F7-2798D7C2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99" y="538211"/>
            <a:ext cx="2094562" cy="213739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119350-5021-4072-A076-0B2BBD83C2A3}"/>
              </a:ext>
            </a:extLst>
          </p:cNvPr>
          <p:cNvSpPr txBox="1"/>
          <p:nvPr/>
        </p:nvSpPr>
        <p:spPr>
          <a:xfrm>
            <a:off x="1299075" y="2782669"/>
            <a:ext cx="268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  <a:p>
            <a:pPr algn="ctr"/>
            <a:r>
              <a:rPr lang="en-US" dirty="0"/>
              <a:t> acc: 90.52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1D08E2-BB82-44D9-B6FC-D58E3E51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283" y="3536062"/>
            <a:ext cx="2447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0D7AFD-6BC3-4BC4-8E37-B0D7E2CB6324}"/>
              </a:ext>
            </a:extLst>
          </p:cNvPr>
          <p:cNvSpPr txBox="1"/>
          <p:nvPr/>
        </p:nvSpPr>
        <p:spPr>
          <a:xfrm>
            <a:off x="5327318" y="5984594"/>
            <a:ext cx="2686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conv w/fold + b2rgbnet</a:t>
            </a:r>
          </a:p>
          <a:p>
            <a:pPr algn="ctr"/>
            <a:r>
              <a:rPr lang="en-US" dirty="0"/>
              <a:t>acc: 89.98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457A8-5166-4CFD-8FAB-E47480601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318" y="3536062"/>
            <a:ext cx="2447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8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4D9416-EA4B-4D38-A454-D7D5EB1DD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1654"/>
              </p:ext>
            </p:extLst>
          </p:nvPr>
        </p:nvGraphicFramePr>
        <p:xfrm>
          <a:off x="529470" y="1678596"/>
          <a:ext cx="11133059" cy="350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7">
                  <a:extLst>
                    <a:ext uri="{9D8B030D-6E8A-4147-A177-3AD203B41FA5}">
                      <a16:colId xmlns:a16="http://schemas.microsoft.com/office/drawing/2014/main" val="1332570029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2406260970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1251411053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139792096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467924790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297074647"/>
                    </a:ext>
                  </a:extLst>
                </a:gridCol>
                <a:gridCol w="1590437">
                  <a:extLst>
                    <a:ext uri="{9D8B030D-6E8A-4147-A177-3AD203B41FA5}">
                      <a16:colId xmlns:a16="http://schemas.microsoft.com/office/drawing/2014/main" val="3997285740"/>
                    </a:ext>
                  </a:extLst>
                </a:gridCol>
              </a:tblGrid>
              <a:tr h="88296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</a:t>
                      </a:r>
                      <a:r>
                        <a:rPr lang="en-US" dirty="0" err="1"/>
                        <a:t>transconv</a:t>
                      </a:r>
                      <a:r>
                        <a:rPr lang="en-US" dirty="0"/>
                        <a:t> + conv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 w/fold + b2rgb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bilinear interpolation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7871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 err="1"/>
                        <a:t>Cats_vs_Dogs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89.98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67.82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48366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/>
                        <a:t>CIFAR100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64.35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53.76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45.78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61465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r>
                        <a:rPr lang="en-US" dirty="0" err="1"/>
                        <a:t>CamVid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90.77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74987"/>
                  </a:ext>
                </a:extLst>
              </a:tr>
              <a:tr h="64660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9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EC82C3-54A0-47CE-ABA8-10B59353540D}"/>
              </a:ext>
            </a:extLst>
          </p:cNvPr>
          <p:cNvSpPr txBox="1"/>
          <p:nvPr/>
        </p:nvSpPr>
        <p:spPr>
          <a:xfrm>
            <a:off x="3156861" y="1340042"/>
            <a:ext cx="587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5. T</a:t>
            </a:r>
            <a:r>
              <a:rPr lang="tr-TR" sz="1600" i="1" dirty="0"/>
              <a:t>he Accuracy of </a:t>
            </a:r>
            <a:r>
              <a:rPr lang="en-US" sz="1600" i="1" dirty="0"/>
              <a:t>Several CNN Models with Different Datasets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1770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3F90-5E53-462E-B467-1E206CDE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5B84-D9C9-4968-A285-AEAC4714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Bayer Filter</a:t>
            </a:r>
          </a:p>
          <a:p>
            <a:r>
              <a:rPr lang="tr-TR" dirty="0"/>
              <a:t>Debayerization in PyTorch</a:t>
            </a:r>
          </a:p>
          <a:p>
            <a:r>
              <a:rPr lang="tr-TR" dirty="0"/>
              <a:t>Debayerization in Ai8x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851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E87-4604-4514-ADF9-281BD23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Bayer Filter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509A-C680-4C04-97D1-F063623A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/>
              <a:t>Motivation</a:t>
            </a:r>
          </a:p>
          <a:p>
            <a:pPr lvl="1"/>
            <a:r>
              <a:rPr lang="en-US" sz="2000" dirty="0"/>
              <a:t>R</a:t>
            </a:r>
            <a:r>
              <a:rPr lang="tr-TR" sz="2000" dirty="0"/>
              <a:t>ecord </a:t>
            </a:r>
            <a:r>
              <a:rPr lang="en-US" sz="2000" dirty="0"/>
              <a:t>not </a:t>
            </a:r>
            <a:r>
              <a:rPr lang="tr-TR" sz="2000" dirty="0"/>
              <a:t>only the intensity of the light</a:t>
            </a:r>
            <a:r>
              <a:rPr lang="en-US" sz="2000" dirty="0"/>
              <a:t>, but also sense the wavelength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89BE0-5ED8-445B-8C7E-D973FF5064A8}"/>
              </a:ext>
            </a:extLst>
          </p:cNvPr>
          <p:cNvSpPr txBox="1"/>
          <p:nvPr/>
        </p:nvSpPr>
        <p:spPr>
          <a:xfrm>
            <a:off x="1772239" y="3601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A01A0-C08C-4774-ACAD-B5F210C76306}"/>
              </a:ext>
            </a:extLst>
          </p:cNvPr>
          <p:cNvSpPr txBox="1"/>
          <p:nvPr/>
        </p:nvSpPr>
        <p:spPr>
          <a:xfrm>
            <a:off x="838200" y="2671797"/>
            <a:ext cx="952568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Method</a:t>
            </a: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using three channels (RGB) with different patterns, a mosaic image is obtained.</a:t>
            </a:r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4697-7A1C-495B-B262-F371E0BE3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8" t="13939" r="11933" b="12082"/>
          <a:stretch/>
        </p:blipFill>
        <p:spPr>
          <a:xfrm>
            <a:off x="4512297" y="3538292"/>
            <a:ext cx="3167406" cy="2818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25142-CAC2-4F1B-B2D2-B12DD64B02AD}"/>
              </a:ext>
            </a:extLst>
          </p:cNvPr>
          <p:cNvSpPr txBox="1"/>
          <p:nvPr/>
        </p:nvSpPr>
        <p:spPr>
          <a:xfrm>
            <a:off x="4179045" y="6356908"/>
            <a:ext cx="383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1. Bayer Filter (Nkansah et. al., 2022)</a:t>
            </a:r>
            <a:endParaRPr lang="tr-TR" sz="1600" i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EA75CCB-BFAB-4AC6-B493-915AFAB7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5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1F157B-F488-4A25-95E1-7E247CB9D1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Mosaic Image Samples from Cats vs. Dogs Dataset</a:t>
            </a:r>
            <a:endParaRPr lang="tr-TR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E1853-4DED-4877-8A27-FC93B01E6AB4}"/>
              </a:ext>
            </a:extLst>
          </p:cNvPr>
          <p:cNvSpPr txBox="1"/>
          <p:nvPr/>
        </p:nvSpPr>
        <p:spPr>
          <a:xfrm>
            <a:off x="3534319" y="6142018"/>
            <a:ext cx="5120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Figure 2. Original &amp; Mosaic Images of Cats vs. Dogs Dataset</a:t>
            </a:r>
            <a:endParaRPr lang="tr-TR" sz="1600" i="1" dirty="0"/>
          </a:p>
        </p:txBody>
      </p:sp>
      <p:pic>
        <p:nvPicPr>
          <p:cNvPr id="5" name="Picture 4" descr="A cat and a squirrel in a cage&#10;&#10;Description automatically generated with medium confidence">
            <a:extLst>
              <a:ext uri="{FF2B5EF4-FFF2-40B4-BE49-F238E27FC236}">
                <a16:creationId xmlns:a16="http://schemas.microsoft.com/office/drawing/2014/main" id="{614B33F7-4B7A-4A8D-9ED3-A48A9E4D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4" y="1690688"/>
            <a:ext cx="2053168" cy="2053168"/>
          </a:xfrm>
          <a:prstGeom prst="rect">
            <a:avLst/>
          </a:prstGeom>
        </p:spPr>
      </p:pic>
      <p:pic>
        <p:nvPicPr>
          <p:cNvPr id="11" name="Picture 10" descr="A picture containing dog, sitting, floor, indoor&#10;&#10;Description automatically generated">
            <a:extLst>
              <a:ext uri="{FF2B5EF4-FFF2-40B4-BE49-F238E27FC236}">
                <a16:creationId xmlns:a16="http://schemas.microsoft.com/office/drawing/2014/main" id="{BDB6FF90-87D0-4938-8B16-688BB10A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39" y="1677747"/>
            <a:ext cx="2053167" cy="2053167"/>
          </a:xfrm>
          <a:prstGeom prst="rect">
            <a:avLst/>
          </a:prstGeom>
        </p:spPr>
      </p:pic>
      <p:pic>
        <p:nvPicPr>
          <p:cNvPr id="14" name="Picture 13" descr="A dog wearing a sweater&#10;&#10;Description automatically generated with medium confidence">
            <a:extLst>
              <a:ext uri="{FF2B5EF4-FFF2-40B4-BE49-F238E27FC236}">
                <a16:creationId xmlns:a16="http://schemas.microsoft.com/office/drawing/2014/main" id="{A48CE34D-5C85-4669-838F-3D78EADCD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39" y="3916355"/>
            <a:ext cx="2053166" cy="2053166"/>
          </a:xfrm>
          <a:prstGeom prst="rect">
            <a:avLst/>
          </a:prstGeom>
        </p:spPr>
      </p:pic>
      <p:pic>
        <p:nvPicPr>
          <p:cNvPr id="18" name="Picture 17" descr="A picture containing text, cat, sitting, white&#10;&#10;Description automatically generated">
            <a:extLst>
              <a:ext uri="{FF2B5EF4-FFF2-40B4-BE49-F238E27FC236}">
                <a16:creationId xmlns:a16="http://schemas.microsoft.com/office/drawing/2014/main" id="{B1EBCDB7-0CCA-4322-935C-C8FCE763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7" y="3916353"/>
            <a:ext cx="2053165" cy="205316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87FEC0C-9FFD-453A-89B6-BDA7BE44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53C-C7EF-4C71-924F-8EA628A3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Debayerization</a:t>
            </a:r>
            <a:r>
              <a:rPr lang="en-US" dirty="0"/>
              <a:t>	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4AEC-7603-4BF9-A04A-3C6D206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order to obtain a RGB image, </a:t>
            </a:r>
            <a:r>
              <a:rPr lang="en-US" sz="2400" dirty="0" err="1"/>
              <a:t>debayerization</a:t>
            </a:r>
            <a:r>
              <a:rPr lang="en-US" sz="2400" dirty="0"/>
              <a:t> must be done. According to </a:t>
            </a:r>
            <a:r>
              <a:rPr lang="en-US" sz="2400" dirty="0" err="1"/>
              <a:t>Dammer</a:t>
            </a:r>
            <a:r>
              <a:rPr lang="en-US" sz="2400" dirty="0"/>
              <a:t> et. al.(2017), there are several </a:t>
            </a:r>
            <a:r>
              <a:rPr lang="en-US" sz="2400" dirty="0" err="1"/>
              <a:t>debayerization</a:t>
            </a:r>
            <a:r>
              <a:rPr lang="en-US" sz="2400" dirty="0"/>
              <a:t> methods.  </a:t>
            </a:r>
          </a:p>
          <a:p>
            <a:pPr lvl="1"/>
            <a:r>
              <a:rPr lang="en-US" sz="2000" dirty="0"/>
              <a:t>Bilinear Interpolation</a:t>
            </a:r>
          </a:p>
          <a:p>
            <a:pPr lvl="1"/>
            <a:r>
              <a:rPr lang="en-US" sz="2000" dirty="0"/>
              <a:t>Sequential </a:t>
            </a:r>
            <a:r>
              <a:rPr lang="en-US" sz="2000" dirty="0" err="1"/>
              <a:t>Demosaicing</a:t>
            </a:r>
            <a:endParaRPr lang="en-US" sz="2000" dirty="0"/>
          </a:p>
          <a:p>
            <a:pPr lvl="1"/>
            <a:r>
              <a:rPr lang="en-US" sz="2000" dirty="0"/>
              <a:t>Iterative </a:t>
            </a:r>
            <a:r>
              <a:rPr lang="en-US" sz="2000" dirty="0" err="1"/>
              <a:t>Demosaicing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Machine Learning Methods</a:t>
            </a:r>
          </a:p>
          <a:p>
            <a:pPr lvl="1"/>
            <a:r>
              <a:rPr lang="en-US" sz="2000" dirty="0"/>
              <a:t>Adaptive Color Plane Interpolation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D51DB5B-2457-4901-B302-488412B4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16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6E93-53BA-4A5B-8BA5-315A7BBC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28AA-2668-4D08-AF6A-22D9CDDD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Converting images from Bayer to RGB format with a CNN architecture</a:t>
            </a:r>
            <a:endParaRPr lang="tr-TR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DFEEDB-B59A-4B34-9745-D6BC2B82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529681"/>
            <a:ext cx="8267700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10A43-50A9-4FFA-AD81-EF660E4926EC}"/>
              </a:ext>
            </a:extLst>
          </p:cNvPr>
          <p:cNvSpPr txBox="1"/>
          <p:nvPr/>
        </p:nvSpPr>
        <p:spPr>
          <a:xfrm>
            <a:off x="3583167" y="5838408"/>
            <a:ext cx="5025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Figure 3. The Network of B2RGBNet (</a:t>
            </a:r>
            <a:r>
              <a:rPr lang="en-US" sz="1600" i="1" dirty="0" err="1"/>
              <a:t>Syu</a:t>
            </a:r>
            <a:r>
              <a:rPr lang="en-US" sz="1600" i="1" dirty="0"/>
              <a:t> et. al., 2018)</a:t>
            </a:r>
            <a:endParaRPr lang="tr-TR" sz="1600" i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B14254B-31C5-46C0-BE91-213472FE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2069D16-B553-4F91-993E-368E43FA9941}"/>
              </a:ext>
            </a:extLst>
          </p:cNvPr>
          <p:cNvSpPr/>
          <p:nvPr/>
        </p:nvSpPr>
        <p:spPr>
          <a:xfrm>
            <a:off x="9529319" y="2288356"/>
            <a:ext cx="2243581" cy="86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parameters: 124715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53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2E87-48B2-465A-9B68-321B2045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Results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E5D91-51A0-4E81-8AB3-0625A82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18592"/>
              </p:ext>
            </p:extLst>
          </p:nvPr>
        </p:nvGraphicFramePr>
        <p:xfrm>
          <a:off x="2201681" y="2299723"/>
          <a:ext cx="73476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24">
                  <a:extLst>
                    <a:ext uri="{9D8B030D-6E8A-4147-A177-3AD203B41FA5}">
                      <a16:colId xmlns:a16="http://schemas.microsoft.com/office/drawing/2014/main" val="1930836832"/>
                    </a:ext>
                  </a:extLst>
                </a:gridCol>
                <a:gridCol w="2449224">
                  <a:extLst>
                    <a:ext uri="{9D8B030D-6E8A-4147-A177-3AD203B41FA5}">
                      <a16:colId xmlns:a16="http://schemas.microsoft.com/office/drawing/2014/main" val="3289142855"/>
                    </a:ext>
                  </a:extLst>
                </a:gridCol>
                <a:gridCol w="2449224">
                  <a:extLst>
                    <a:ext uri="{9D8B030D-6E8A-4147-A177-3AD203B41FA5}">
                      <a16:colId xmlns:a16="http://schemas.microsoft.com/office/drawing/2014/main" val="4149413889"/>
                    </a:ext>
                  </a:extLst>
                </a:gridCol>
              </a:tblGrid>
              <a:tr h="276452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 &amp; Dogs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71342"/>
                  </a:ext>
                </a:extLst>
              </a:tr>
              <a:tr h="276452">
                <a:tc>
                  <a:txBody>
                    <a:bodyPr/>
                    <a:lstStyle/>
                    <a:p>
                      <a:r>
                        <a:rPr lang="en-US" dirty="0"/>
                        <a:t>100 epoch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97.852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93.962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3532"/>
                  </a:ext>
                </a:extLst>
              </a:tr>
              <a:tr h="276452">
                <a:tc>
                  <a:txBody>
                    <a:bodyPr/>
                    <a:lstStyle/>
                    <a:p>
                      <a:r>
                        <a:rPr lang="en-US" dirty="0"/>
                        <a:t>100 epoch w/Xavier Init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101.573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92.138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98996"/>
                  </a:ext>
                </a:extLst>
              </a:tr>
              <a:tr h="276452">
                <a:tc>
                  <a:txBody>
                    <a:bodyPr/>
                    <a:lstStyle/>
                    <a:p>
                      <a:r>
                        <a:rPr lang="en-US" dirty="0"/>
                        <a:t>200 epoch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88.554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272"/>
                  </a:ext>
                </a:extLst>
              </a:tr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 epoch w/Xavier 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90.533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89.372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79192"/>
                  </a:ext>
                </a:extLst>
              </a:tr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80.344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41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A91844-37FF-4E4B-AF73-0D5A1B578CEE}"/>
              </a:ext>
            </a:extLst>
          </p:cNvPr>
          <p:cNvSpPr txBox="1"/>
          <p:nvPr/>
        </p:nvSpPr>
        <p:spPr>
          <a:xfrm>
            <a:off x="3832618" y="1961169"/>
            <a:ext cx="4085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2. L2 Loss of B2RGBNet for Two Datasets </a:t>
            </a:r>
            <a:endParaRPr lang="tr-TR" sz="1600" i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35513-6553-4F7F-AF0B-854279CA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1A2DD-7B66-461D-94A8-F08ED921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59" y="478246"/>
            <a:ext cx="2447925" cy="2514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2FB018-963D-4215-99FA-FA485964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478246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C29D00-10CA-4EDD-AE5C-917BB995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15" y="478246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C0B9CD-97C2-4540-8A8C-F7E25036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72" y="3429000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066D76-40B6-4D0A-9C6F-C27F74A5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93" y="3430178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C054FB0-4150-41B4-A7AB-423B3A12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15" y="3429000"/>
            <a:ext cx="24479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72C8B90-8192-4CE8-927E-9FB8D24C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06A40C-4C27-4415-B841-BA39FD9982C9}"/>
              </a:ext>
            </a:extLst>
          </p:cNvPr>
          <p:cNvSpPr txBox="1"/>
          <p:nvPr/>
        </p:nvSpPr>
        <p:spPr>
          <a:xfrm>
            <a:off x="4340341" y="6054432"/>
            <a:ext cx="3511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Figure 4. The Test Results of B2RGBNet)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25112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0BB-1EB2-40D9-B8BA-3F604AD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D1D6-5CB7-4608-9553-17E29F3E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test dataset generated by B2RGBNet is compared with the original test dataset.</a:t>
            </a:r>
            <a:endParaRPr lang="tr-TR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4066918-80BC-46BF-A432-6860BD95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75042"/>
              </p:ext>
            </p:extLst>
          </p:nvPr>
        </p:nvGraphicFramePr>
        <p:xfrm>
          <a:off x="2554402" y="3375549"/>
          <a:ext cx="7083196" cy="126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598">
                  <a:extLst>
                    <a:ext uri="{9D8B030D-6E8A-4147-A177-3AD203B41FA5}">
                      <a16:colId xmlns:a16="http://schemas.microsoft.com/office/drawing/2014/main" val="3064195919"/>
                    </a:ext>
                  </a:extLst>
                </a:gridCol>
                <a:gridCol w="3541598">
                  <a:extLst>
                    <a:ext uri="{9D8B030D-6E8A-4147-A177-3AD203B41FA5}">
                      <a16:colId xmlns:a16="http://schemas.microsoft.com/office/drawing/2014/main" val="1497380511"/>
                    </a:ext>
                  </a:extLst>
                </a:gridCol>
              </a:tblGrid>
              <a:tr h="684282">
                <a:tc>
                  <a:txBody>
                    <a:bodyPr/>
                    <a:lstStyle/>
                    <a:p>
                      <a:r>
                        <a:rPr lang="en-US" dirty="0"/>
                        <a:t>Original Test Dataset</a:t>
                      </a:r>
                    </a:p>
                    <a:p>
                      <a:r>
                        <a:rPr lang="en-US" dirty="0"/>
                        <a:t>(ai85net-cd)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B2RGBNet</a:t>
                      </a:r>
                      <a:r>
                        <a:rPr lang="en-US" dirty="0"/>
                        <a:t> Test Dataset</a:t>
                      </a:r>
                    </a:p>
                    <a:p>
                      <a:r>
                        <a:rPr lang="en-US" dirty="0"/>
                        <a:t>(ai85net-cd)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99428"/>
                  </a:ext>
                </a:extLst>
              </a:tr>
              <a:tr h="581338">
                <a:tc>
                  <a:txBody>
                    <a:bodyPr/>
                    <a:lstStyle/>
                    <a:p>
                      <a:r>
                        <a:rPr lang="en-US" dirty="0"/>
                        <a:t>90.320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B6932E-0352-4969-B948-B5E456403620}"/>
              </a:ext>
            </a:extLst>
          </p:cNvPr>
          <p:cNvSpPr txBox="1"/>
          <p:nvPr/>
        </p:nvSpPr>
        <p:spPr>
          <a:xfrm>
            <a:off x="4232124" y="3029930"/>
            <a:ext cx="416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Table 3. T</a:t>
            </a:r>
            <a:r>
              <a:rPr lang="tr-TR" sz="1600" i="1" dirty="0"/>
              <a:t>he T</a:t>
            </a:r>
            <a:r>
              <a:rPr lang="en-US" sz="1600" i="1" dirty="0" err="1"/>
              <a:t>ests</a:t>
            </a:r>
            <a:r>
              <a:rPr lang="en-US" sz="1600" i="1" dirty="0"/>
              <a:t> Results on Different Datasets</a:t>
            </a:r>
            <a:endParaRPr lang="tr-TR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EB86D-23BA-42E2-A823-3CE3DA77AF7A}"/>
              </a:ext>
            </a:extLst>
          </p:cNvPr>
          <p:cNvSpPr txBox="1"/>
          <p:nvPr/>
        </p:nvSpPr>
        <p:spPr>
          <a:xfrm>
            <a:off x="2076209" y="5305976"/>
            <a:ext cx="803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**During the training of ai85net-cd, the script given in the repo is used.</a:t>
            </a:r>
            <a:endParaRPr lang="tr-T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A5E11EC-1201-4AC8-9B78-56A854EC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6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500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CNN Debayerization </vt:lpstr>
      <vt:lpstr>Outline</vt:lpstr>
      <vt:lpstr>Bayer Filter </vt:lpstr>
      <vt:lpstr>PowerPoint Presentation</vt:lpstr>
      <vt:lpstr>Debayerization  </vt:lpstr>
      <vt:lpstr>Approach </vt:lpstr>
      <vt:lpstr>Train Results</vt:lpstr>
      <vt:lpstr>PowerPoint Presentation</vt:lpstr>
      <vt:lpstr>Test Results</vt:lpstr>
      <vt:lpstr>Revision of RGBNet</vt:lpstr>
      <vt:lpstr>From PyTorch to Ai8x</vt:lpstr>
      <vt:lpstr>Folding Operation</vt:lpstr>
      <vt:lpstr>Convolution with Fixed Kernel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Debayerization </dc:title>
  <dc:creator>Yucel, Emine</dc:creator>
  <cp:lastModifiedBy>Yucel, Emine</cp:lastModifiedBy>
  <cp:revision>43</cp:revision>
  <dcterms:created xsi:type="dcterms:W3CDTF">2022-08-04T13:43:33Z</dcterms:created>
  <dcterms:modified xsi:type="dcterms:W3CDTF">2022-10-31T12:28:33Z</dcterms:modified>
</cp:coreProperties>
</file>