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6/18/2019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6/18/2019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6/18/2019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scm.com/download/wi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32A3C-4770-420A-9536-E22226FCC66C}"/>
              </a:ext>
            </a:extLst>
          </p:cNvPr>
          <p:cNvSpPr>
            <a:spLocks noGrp="1"/>
          </p:cNvSpPr>
          <p:nvPr>
            <p:ph type="ctrTitle"/>
          </p:nvPr>
        </p:nvSpPr>
        <p:spPr>
          <a:xfrm>
            <a:off x="992162" y="433691"/>
            <a:ext cx="7766936" cy="1646302"/>
          </a:xfrm>
        </p:spPr>
        <p:txBody>
          <a:bodyPr/>
          <a:lstStyle/>
          <a:p>
            <a:pPr algn="ctr"/>
            <a:r>
              <a:rPr lang="en-US" dirty="0">
                <a:latin typeface="Times New Roman" panose="02020603050405020304" pitchFamily="18" charset="0"/>
                <a:cs typeface="Times New Roman" panose="02020603050405020304" pitchFamily="18" charset="0"/>
              </a:rPr>
              <a:t>MÃ NGUỒN MỞ</a:t>
            </a:r>
          </a:p>
        </p:txBody>
      </p:sp>
      <p:sp>
        <p:nvSpPr>
          <p:cNvPr id="3" name="Subtitle 2">
            <a:extLst>
              <a:ext uri="{FF2B5EF4-FFF2-40B4-BE49-F238E27FC236}">
                <a16:creationId xmlns:a16="http://schemas.microsoft.com/office/drawing/2014/main" id="{6B68BF29-D5D7-4EA4-8861-7469516D89F7}"/>
              </a:ext>
            </a:extLst>
          </p:cNvPr>
          <p:cNvSpPr>
            <a:spLocks noGrp="1"/>
          </p:cNvSpPr>
          <p:nvPr>
            <p:ph type="subTitle" idx="1"/>
          </p:nvPr>
        </p:nvSpPr>
        <p:spPr/>
        <p:txBody>
          <a:bodyPr>
            <a:normAutofit lnSpcReduction="10000"/>
          </a:bodyPr>
          <a:lstStyle/>
          <a:p>
            <a:pPr algn="ctr"/>
            <a:r>
              <a:rPr lang="en-US" dirty="0">
                <a:latin typeface="Times New Roman" panose="02020603050405020304" pitchFamily="18" charset="0"/>
                <a:cs typeface="Times New Roman" panose="02020603050405020304" pitchFamily="18" charset="0"/>
              </a:rPr>
              <a:t>NHÓM 7: TÌM HIỂU VỀ GIT, GITHUB</a:t>
            </a:r>
          </a:p>
          <a:p>
            <a:pPr algn="ct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u Minh Hải – 16A1</a:t>
            </a:r>
          </a:p>
          <a:p>
            <a:pPr algn="ct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Lụa</a:t>
            </a:r>
            <a:r>
              <a:rPr lang="en-US" dirty="0">
                <a:latin typeface="Times New Roman" panose="02020603050405020304" pitchFamily="18" charset="0"/>
                <a:cs typeface="Times New Roman" panose="02020603050405020304" pitchFamily="18" charset="0"/>
              </a:rPr>
              <a:t> – 16A1</a:t>
            </a:r>
          </a:p>
        </p:txBody>
      </p:sp>
    </p:spTree>
    <p:extLst>
      <p:ext uri="{BB962C8B-B14F-4D97-AF65-F5344CB8AC3E}">
        <p14:creationId xmlns:p14="http://schemas.microsoft.com/office/powerpoint/2010/main" val="3927891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6EFC27-6D15-481F-9803-A0CB13F4800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15653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0B43A-02D7-408E-A762-1A652240D401}"/>
              </a:ext>
            </a:extLst>
          </p:cNvPr>
          <p:cNvSpPr>
            <a:spLocks noGrp="1"/>
          </p:cNvSpPr>
          <p:nvPr>
            <p:ph type="title"/>
          </p:nvPr>
        </p:nvSpPr>
        <p:spPr/>
        <p:txBody>
          <a:bodyPr/>
          <a:lstStyle/>
          <a:p>
            <a:pPr marL="857250" indent="-857250">
              <a:buFont typeface="+mj-lt"/>
              <a:buAutoNum type="romanUcPeriod"/>
            </a:pP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0B7C2D-A3EE-4874-851B-911759E9144F}"/>
              </a:ext>
            </a:extLst>
          </p:cNvPr>
          <p:cNvSpPr>
            <a:spLocks noGrp="1"/>
          </p:cNvSpPr>
          <p:nvPr>
            <p:ph idx="1"/>
          </p:nvPr>
        </p:nvSpPr>
        <p:spPr>
          <a:xfrm>
            <a:off x="597435" y="1930400"/>
            <a:ext cx="8596668" cy="3880773"/>
          </a:xfrm>
        </p:spPr>
        <p:txBody>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Git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Github</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lịch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ra </a:t>
            </a:r>
            <a:r>
              <a:rPr lang="en-US" sz="2400" dirty="0" err="1">
                <a:latin typeface="Times New Roman" panose="02020603050405020304" pitchFamily="18" charset="0"/>
                <a:cs typeface="Times New Roman" panose="02020603050405020304" pitchFamily="18" charset="0"/>
              </a:rPr>
              <a:t>đời</a:t>
            </a:r>
            <a:r>
              <a:rPr lang="en-US" sz="2400"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Git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tán</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nguồn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Github</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thừa</a:t>
            </a:r>
            <a:r>
              <a:rPr lang="en-US" dirty="0">
                <a:latin typeface="Times New Roman" panose="02020603050405020304" pitchFamily="18" charset="0"/>
                <a:cs typeface="Times New Roman" panose="02020603050405020304" pitchFamily="18" charset="0"/>
              </a:rPr>
              <a:t> 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Git</a:t>
            </a:r>
          </a:p>
          <a:p>
            <a:r>
              <a:rPr lang="en-US" dirty="0">
                <a:latin typeface="Times New Roman" panose="02020603050405020304" pitchFamily="18" charset="0"/>
                <a:cs typeface="Times New Roman" panose="02020603050405020304" pitchFamily="18" charset="0"/>
              </a:rPr>
              <a:t>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u </a:t>
            </a:r>
            <a:r>
              <a:rPr lang="en-US" dirty="0" err="1">
                <a:latin typeface="Times New Roman" panose="02020603050405020304" pitchFamily="18" charset="0"/>
                <a:cs typeface="Times New Roman" panose="02020603050405020304" pitchFamily="18" charset="0"/>
              </a:rPr>
              <a:t>trữ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nguồn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bởi</a:t>
            </a:r>
            <a:r>
              <a:rPr lang="en-US" dirty="0">
                <a:latin typeface="Times New Roman" panose="02020603050405020304" pitchFamily="18" charset="0"/>
                <a:cs typeface="Times New Roman" panose="02020603050405020304" pitchFamily="18" charset="0"/>
              </a:rPr>
              <a:t> Linux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 2005,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cộng</a:t>
            </a:r>
            <a:r>
              <a:rPr lang="en-US" dirty="0">
                <a:latin typeface="Times New Roman" panose="02020603050405020304" pitchFamily="18" charset="0"/>
                <a:cs typeface="Times New Roman" panose="02020603050405020304" pitchFamily="18" charset="0"/>
              </a:rPr>
              <a:t> GPL2</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4579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C25CAD-3063-493B-86EF-E5F62F6B9612}"/>
              </a:ext>
            </a:extLst>
          </p:cNvPr>
          <p:cNvSpPr>
            <a:spLocks noGrp="1"/>
          </p:cNvSpPr>
          <p:nvPr>
            <p:ph idx="1"/>
          </p:nvPr>
        </p:nvSpPr>
        <p:spPr>
          <a:xfrm>
            <a:off x="615190" y="571487"/>
            <a:ext cx="8596668" cy="3880773"/>
          </a:xfrm>
        </p:spPr>
        <p:txBody>
          <a:bodyPr>
            <a:normAutofit/>
          </a:bodyPr>
          <a:lstStyle/>
          <a:p>
            <a:pPr marL="457200" indent="-457200">
              <a:buFont typeface="+mj-lt"/>
              <a:buAutoNum type="arabicPeriod" startAt="2"/>
            </a:pPr>
            <a:r>
              <a:rPr lang="en-US" sz="2400" dirty="0">
                <a:latin typeface="Times New Roman" panose="02020603050405020304" pitchFamily="18" charset="0"/>
                <a:cs typeface="Times New Roman" panose="02020603050405020304" pitchFamily="18" charset="0"/>
              </a:rPr>
              <a:t>C</a:t>
            </a:r>
            <a:r>
              <a:rPr lang="vi-VN" sz="2400" dirty="0">
                <a:latin typeface="Times New Roman" panose="02020603050405020304" pitchFamily="18" charset="0"/>
                <a:cs typeface="Times New Roman" panose="02020603050405020304" pitchFamily="18" charset="0"/>
              </a:rPr>
              <a:t>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Git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u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gộp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nguồn</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E276071-0073-4DDE-9E98-8E7C56966082}"/>
              </a:ext>
            </a:extLst>
          </p:cNvPr>
          <p:cNvPicPr/>
          <p:nvPr/>
        </p:nvPicPr>
        <p:blipFill>
          <a:blip r:embed="rId2">
            <a:lum/>
            <a:alphaModFix/>
          </a:blip>
          <a:srcRect/>
          <a:stretch>
            <a:fillRect/>
          </a:stretch>
        </p:blipFill>
        <p:spPr>
          <a:xfrm>
            <a:off x="2828259" y="2200885"/>
            <a:ext cx="3836670" cy="4320540"/>
          </a:xfrm>
          <a:prstGeom prst="rect">
            <a:avLst/>
          </a:prstGeom>
          <a:noFill/>
          <a:ln>
            <a:noFill/>
          </a:ln>
        </p:spPr>
      </p:pic>
    </p:spTree>
    <p:extLst>
      <p:ext uri="{BB962C8B-B14F-4D97-AF65-F5344CB8AC3E}">
        <p14:creationId xmlns:p14="http://schemas.microsoft.com/office/powerpoint/2010/main" val="435492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EA5D1-62C0-4745-AC8A-FB5ED4EB3C38}"/>
              </a:ext>
            </a:extLst>
          </p:cNvPr>
          <p:cNvSpPr>
            <a:spLocks noGrp="1"/>
          </p:cNvSpPr>
          <p:nvPr>
            <p:ph type="title"/>
          </p:nvPr>
        </p:nvSpPr>
        <p:spPr/>
        <p:txBody>
          <a:bodyPr/>
          <a:lstStyle/>
          <a:p>
            <a:pPr marL="857250" indent="-857250">
              <a:buFont typeface="+mj-lt"/>
              <a:buAutoNum type="romanUcPeriod" startAt="2"/>
            </a:pPr>
            <a:r>
              <a:rPr lang="en-US" dirty="0">
                <a:latin typeface="Times New Roman" panose="02020603050405020304" pitchFamily="18" charset="0"/>
                <a:cs typeface="Times New Roman" panose="02020603050405020304" pitchFamily="18" charset="0"/>
              </a:rPr>
              <a:t>TÍNH NĂNG CỦA GIT, GITHUB</a:t>
            </a:r>
          </a:p>
        </p:txBody>
      </p:sp>
      <p:sp>
        <p:nvSpPr>
          <p:cNvPr id="3" name="Content Placeholder 2">
            <a:extLst>
              <a:ext uri="{FF2B5EF4-FFF2-40B4-BE49-F238E27FC236}">
                <a16:creationId xmlns:a16="http://schemas.microsoft.com/office/drawing/2014/main" id="{F3F9C510-DA19-4D08-B033-670B2177371B}"/>
              </a:ext>
            </a:extLst>
          </p:cNvPr>
          <p:cNvSpPr>
            <a:spLocks noGrp="1"/>
          </p:cNvSpPr>
          <p:nvPr>
            <p:ph idx="1"/>
          </p:nvPr>
        </p:nvSpPr>
        <p:spPr>
          <a:xfrm>
            <a:off x="677334" y="1663440"/>
            <a:ext cx="8596668" cy="3880773"/>
          </a:xfrm>
        </p:spPr>
        <p:txBody>
          <a:bodyPr/>
          <a:lstStyle/>
          <a:p>
            <a:pPr>
              <a:buFont typeface="+mj-lt"/>
              <a:buAutoNum type="arabicPeriod"/>
            </a:pP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Git</a:t>
            </a:r>
          </a:p>
          <a:p>
            <a:pPr lvl="0"/>
            <a:r>
              <a:rPr lang="en-US" dirty="0">
                <a:latin typeface="Times New Roman" panose="02020603050405020304" pitchFamily="18" charset="0"/>
                <a:cs typeface="Times New Roman" panose="02020603050405020304" pitchFamily="18" charset="0"/>
              </a:rPr>
              <a:t>Lưu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nguồn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endParaRPr lang="en-US" dirty="0">
              <a:latin typeface="Times New Roman" panose="02020603050405020304" pitchFamily="18" charset="0"/>
              <a:cs typeface="Times New Roman" panose="02020603050405020304" pitchFamily="18" charset="0"/>
            </a:endParaRPr>
          </a:p>
          <a:p>
            <a:pPr lvl="0"/>
            <a:r>
              <a:rPr lang="en-US" dirty="0" err="1">
                <a:latin typeface="Times New Roman" panose="02020603050405020304" pitchFamily="18" charset="0"/>
                <a:cs typeface="Times New Roman" panose="02020603050405020304" pitchFamily="18" charset="0"/>
              </a:rPr>
              <a:t>Khôi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nguồn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kì</a:t>
            </a:r>
            <a:endParaRPr lang="en-US" dirty="0">
              <a:latin typeface="Times New Roman" panose="02020603050405020304" pitchFamily="18" charset="0"/>
              <a:cs typeface="Times New Roman" panose="02020603050405020304" pitchFamily="18" charset="0"/>
            </a:endParaRPr>
          </a:p>
          <a:p>
            <a:pPr lvl="0"/>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dàng</a:t>
            </a:r>
            <a:r>
              <a:rPr lang="en-US" dirty="0">
                <a:latin typeface="Times New Roman" panose="02020603050405020304" pitchFamily="18" charset="0"/>
                <a:cs typeface="Times New Roman" panose="02020603050405020304" pitchFamily="18" charset="0"/>
              </a:rPr>
              <a:t> so </a:t>
            </a:r>
            <a:r>
              <a:rPr lang="en-US" dirty="0" err="1">
                <a:latin typeface="Times New Roman" panose="02020603050405020304" pitchFamily="18" charset="0"/>
                <a:cs typeface="Times New Roman" panose="02020603050405020304" pitchFamily="18" charset="0"/>
              </a:rPr>
              <a:t>sánh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p>
          <a:p>
            <a:pPr lvl="0"/>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ai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lỗi</a:t>
            </a:r>
            <a:endParaRPr lang="en-US" dirty="0">
              <a:latin typeface="Times New Roman" panose="02020603050405020304" pitchFamily="18" charset="0"/>
              <a:cs typeface="Times New Roman" panose="02020603050405020304" pitchFamily="18" charset="0"/>
            </a:endParaRPr>
          </a:p>
          <a:p>
            <a:pPr lvl="0"/>
            <a:r>
              <a:rPr lang="en-US" dirty="0" err="1">
                <a:latin typeface="Times New Roman" panose="02020603050405020304" pitchFamily="18" charset="0"/>
                <a:cs typeface="Times New Roman" panose="02020603050405020304" pitchFamily="18" charset="0"/>
              </a:rPr>
              <a:t>Khôi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mất</a:t>
            </a:r>
            <a:r>
              <a:rPr lang="en-US" dirty="0">
                <a:latin typeface="Times New Roman" panose="02020603050405020304" pitchFamily="18" charset="0"/>
                <a:cs typeface="Times New Roman" panose="02020603050405020304" pitchFamily="18" charset="0"/>
              </a:rPr>
              <a:t> </a:t>
            </a:r>
          </a:p>
          <a:p>
            <a:pPr lvl="0"/>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gốc</a:t>
            </a:r>
            <a:endParaRPr lang="en-US" dirty="0">
              <a:latin typeface="Times New Roman" panose="02020603050405020304" pitchFamily="18" charset="0"/>
              <a:cs typeface="Times New Roman" panose="02020603050405020304" pitchFamily="18" charset="0"/>
            </a:endParaRPr>
          </a:p>
          <a:p>
            <a:pPr lvl="0"/>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7470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C4AB08-9919-4CF3-8F12-1B3ED9B8105D}"/>
              </a:ext>
            </a:extLst>
          </p:cNvPr>
          <p:cNvSpPr>
            <a:spLocks noGrp="1"/>
          </p:cNvSpPr>
          <p:nvPr>
            <p:ph idx="1"/>
          </p:nvPr>
        </p:nvSpPr>
        <p:spPr>
          <a:xfrm>
            <a:off x="632946" y="749040"/>
            <a:ext cx="8596668" cy="3880773"/>
          </a:xfrm>
        </p:spPr>
        <p:txBody>
          <a:bodyPr/>
          <a:lstStyle/>
          <a:p>
            <a:pPr>
              <a:buFont typeface="+mj-lt"/>
              <a:buAutoNum type="arabicPeriod" startAt="2"/>
            </a:pP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Github</a:t>
            </a:r>
            <a:endParaRPr lang="en-US" dirty="0">
              <a:latin typeface="Times New Roman" panose="02020603050405020304" pitchFamily="18" charset="0"/>
              <a:cs typeface="Times New Roman" panose="02020603050405020304" pitchFamily="18" charset="0"/>
            </a:endParaRPr>
          </a:p>
          <a:p>
            <a:pPr lvl="0"/>
            <a:r>
              <a:rPr lang="vi-VN" dirty="0">
                <a:latin typeface="Times New Roman" panose="02020603050405020304" pitchFamily="18" charset="0"/>
                <a:cs typeface="Times New Roman" panose="02020603050405020304" pitchFamily="18" charset="0"/>
              </a:rPr>
              <a:t>GitHub chủ yếu được sử dụng để lưu trữ mã nguồn phần mềm, nhưng cũng thường được sử dụng với nhiều loại tập tin như Final Cut hoặc các tài liệu Word.</a:t>
            </a:r>
            <a:endParaRPr lang="en-US" dirty="0">
              <a:latin typeface="Times New Roman" panose="02020603050405020304" pitchFamily="18" charset="0"/>
              <a:cs typeface="Times New Roman" panose="02020603050405020304" pitchFamily="18" charset="0"/>
            </a:endParaRPr>
          </a:p>
          <a:p>
            <a:pPr lvl="0"/>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(VCS)</a:t>
            </a:r>
          </a:p>
          <a:p>
            <a:pPr lvl="0"/>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feed,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dõi</a:t>
            </a:r>
            <a:r>
              <a:rPr lang="en-US" dirty="0">
                <a:latin typeface="Times New Roman" panose="02020603050405020304" pitchFamily="18" charset="0"/>
                <a:cs typeface="Times New Roman" panose="02020603050405020304" pitchFamily="18" charset="0"/>
              </a:rPr>
              <a:t>, wiki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 Gollum Wiki)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trữ</a:t>
            </a:r>
            <a:r>
              <a:rPr lang="en-US" dirty="0">
                <a:latin typeface="Times New Roman" panose="02020603050405020304" pitchFamily="18" charset="0"/>
                <a:cs typeface="Times New Roman" panose="02020603050405020304" pitchFamily="18" charset="0"/>
              </a:rPr>
              <a:t>.</a:t>
            </a:r>
          </a:p>
          <a:p>
            <a:pPr lvl="0"/>
            <a:r>
              <a:rPr lang="en-US" dirty="0" err="1">
                <a:latin typeface="Times New Roman" panose="02020603050405020304" pitchFamily="18" charset="0"/>
                <a:cs typeface="Times New Roman" panose="02020603050405020304" pitchFamily="18" charset="0"/>
              </a:rPr>
              <a:t>Nguồn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dạng</a:t>
            </a:r>
            <a:r>
              <a:rPr lang="en-US" dirty="0">
                <a:latin typeface="Times New Roman" panose="02020603050405020304" pitchFamily="18" charset="0"/>
                <a:cs typeface="Times New Roman" panose="02020603050405020304" pitchFamily="18" charset="0"/>
              </a:rPr>
              <a:t> PSD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Photoshop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so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tin.</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8469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0F0DD-FE0D-478D-AA66-C108638363F7}"/>
              </a:ext>
            </a:extLst>
          </p:cNvPr>
          <p:cNvSpPr>
            <a:spLocks noGrp="1"/>
          </p:cNvSpPr>
          <p:nvPr>
            <p:ph type="title"/>
          </p:nvPr>
        </p:nvSpPr>
        <p:spPr/>
        <p:txBody>
          <a:bodyPr/>
          <a:lstStyle/>
          <a:p>
            <a:pPr marL="857250" indent="-857250">
              <a:buFont typeface="+mj-lt"/>
              <a:buAutoNum type="romanUcPeriod" startAt="3"/>
            </a:pPr>
            <a:r>
              <a:rPr lang="en-US" dirty="0">
                <a:latin typeface="Times New Roman" panose="02020603050405020304" pitchFamily="18" charset="0"/>
                <a:cs typeface="Times New Roman" panose="02020603050405020304" pitchFamily="18" charset="0"/>
              </a:rPr>
              <a:t>ƯU, NH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ỢC ĐIỂM</a:t>
            </a:r>
          </a:p>
        </p:txBody>
      </p:sp>
      <p:graphicFrame>
        <p:nvGraphicFramePr>
          <p:cNvPr id="4" name="Content Placeholder 3">
            <a:extLst>
              <a:ext uri="{FF2B5EF4-FFF2-40B4-BE49-F238E27FC236}">
                <a16:creationId xmlns:a16="http://schemas.microsoft.com/office/drawing/2014/main" id="{AB3AD2B2-9DE8-4102-B88E-7D09FA91E0D4}"/>
              </a:ext>
            </a:extLst>
          </p:cNvPr>
          <p:cNvGraphicFramePr>
            <a:graphicFrameLocks noGrp="1"/>
          </p:cNvGraphicFramePr>
          <p:nvPr>
            <p:ph idx="1"/>
            <p:extLst>
              <p:ext uri="{D42A27DB-BD31-4B8C-83A1-F6EECF244321}">
                <p14:modId xmlns:p14="http://schemas.microsoft.com/office/powerpoint/2010/main" val="3358867225"/>
              </p:ext>
            </p:extLst>
          </p:nvPr>
        </p:nvGraphicFramePr>
        <p:xfrm>
          <a:off x="1618690" y="1930400"/>
          <a:ext cx="6377305" cy="3819525"/>
        </p:xfrm>
        <a:graphic>
          <a:graphicData uri="http://schemas.openxmlformats.org/drawingml/2006/table">
            <a:tbl>
              <a:tblPr/>
              <a:tblGrid>
                <a:gridCol w="3137535">
                  <a:extLst>
                    <a:ext uri="{9D8B030D-6E8A-4147-A177-3AD203B41FA5}">
                      <a16:colId xmlns:a16="http://schemas.microsoft.com/office/drawing/2014/main" val="3917949868"/>
                    </a:ext>
                  </a:extLst>
                </a:gridCol>
                <a:gridCol w="3239770">
                  <a:extLst>
                    <a:ext uri="{9D8B030D-6E8A-4147-A177-3AD203B41FA5}">
                      <a16:colId xmlns:a16="http://schemas.microsoft.com/office/drawing/2014/main" val="1221081277"/>
                    </a:ext>
                  </a:extLst>
                </a:gridCol>
              </a:tblGrid>
              <a:tr h="441325">
                <a:tc>
                  <a:txBody>
                    <a:bodyPr/>
                    <a:lstStyle/>
                    <a:p>
                      <a:pPr marL="0" marR="0">
                        <a:lnSpc>
                          <a:spcPct val="115000"/>
                        </a:lnSpc>
                        <a:spcBef>
                          <a:spcPts val="0"/>
                        </a:spcBef>
                        <a:spcAft>
                          <a:spcPts val="1000"/>
                        </a:spcAft>
                      </a:pPr>
                      <a:r>
                        <a:rPr lang="en-US" sz="1400">
                          <a:effectLst/>
                          <a:latin typeface="Times New Roman" panose="02020603050405020304" pitchFamily="18" charset="0"/>
                          <a:ea typeface="Arial" panose="020B0604020202020204" pitchFamily="34" charset="0"/>
                          <a:cs typeface="Times New Roman" panose="02020603050405020304" pitchFamily="18" charset="0"/>
                        </a:rPr>
                        <a:t>Ưu điểm</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effectLst/>
                          <a:latin typeface="Times New Roman" panose="02020603050405020304" pitchFamily="18" charset="0"/>
                          <a:ea typeface="Arial" panose="020B0604020202020204" pitchFamily="34" charset="0"/>
                          <a:cs typeface="Times New Roman" panose="02020603050405020304" pitchFamily="18" charset="0"/>
                        </a:rPr>
                        <a:t>Nhược điểm</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9271488"/>
                  </a:ext>
                </a:extLst>
              </a:tr>
              <a:tr h="3378200">
                <a:tc>
                  <a:txBody>
                    <a:bodyPr/>
                    <a:lstStyle/>
                    <a:p>
                      <a:pPr marL="0" marR="0">
                        <a:lnSpc>
                          <a:spcPct val="115000"/>
                        </a:lnSpc>
                        <a:spcBef>
                          <a:spcPts val="0"/>
                        </a:spcBef>
                        <a:spcAft>
                          <a:spcPts val="1000"/>
                        </a:spcAft>
                      </a:pP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Thuận</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tiện</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việc</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quản</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lý</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code</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p>
                      <a:pPr marL="0" marR="0">
                        <a:lnSpc>
                          <a:spcPct val="115000"/>
                        </a:lnSpc>
                        <a:spcBef>
                          <a:spcPts val="0"/>
                        </a:spcBef>
                        <a:spcAft>
                          <a:spcPts val="1000"/>
                        </a:spcAft>
                      </a:pP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Giải</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pháp</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lưu</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trữ</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project an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toàn</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bảo</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mật</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p>
                      <a:pPr marL="0" marR="0">
                        <a:lnSpc>
                          <a:spcPct val="115000"/>
                        </a:lnSpc>
                        <a:spcBef>
                          <a:spcPts val="0"/>
                        </a:spcBef>
                        <a:spcAft>
                          <a:spcPts val="1000"/>
                        </a:spcAft>
                      </a:pP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Những</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người</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mới</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bắt</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đầu</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vào</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làm</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chưa</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có</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kinh</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nghiệm</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cũng</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có</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thể</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thao</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tác</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được</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p>
                      <a:pPr marL="342900" marR="0" lvl="0" indent="-342900">
                        <a:lnSpc>
                          <a:spcPct val="115000"/>
                        </a:lnSpc>
                        <a:spcBef>
                          <a:spcPts val="0"/>
                        </a:spcBef>
                        <a:spcAft>
                          <a:spcPts val="1000"/>
                        </a:spcAft>
                        <a:buFont typeface="StarSymbol"/>
                        <a:buChar char="-"/>
                        <a:tabLst>
                          <a:tab pos="457200" algn="l"/>
                        </a:tabLst>
                      </a:pP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Nhiều</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người</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có</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thể</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cùng</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làm</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việc</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trên</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một</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source code</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p>
                      <a:pPr marL="342900" marR="0" lvl="0" indent="-342900">
                        <a:lnSpc>
                          <a:spcPct val="115000"/>
                        </a:lnSpc>
                        <a:spcBef>
                          <a:spcPts val="0"/>
                        </a:spcBef>
                        <a:spcAft>
                          <a:spcPts val="1000"/>
                        </a:spcAft>
                        <a:buFont typeface="StarSymbol"/>
                        <a:buChar char="-"/>
                        <a:tabLst>
                          <a:tab pos="457200" algn="l"/>
                        </a:tabLst>
                      </a:pP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Github</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cung</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cấp</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nhiều</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tính</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năng</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giúp</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bạn</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quản</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lý</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dự</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án</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tốt</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hơn</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Nhiều</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người</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thay</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đổi</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không</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ăn</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khớp</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với</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nhau</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trong</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code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bị</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chồng</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chéo</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gây</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lên</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xung</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đột</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có</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thể</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phải</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làm</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lại</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hoàn</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toàn</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cả</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một</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project</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p>
                      <a:pPr marL="0" marR="0">
                        <a:lnSpc>
                          <a:spcPct val="115000"/>
                        </a:lnSpc>
                        <a:spcBef>
                          <a:spcPts val="0"/>
                        </a:spcBef>
                        <a:spcAft>
                          <a:spcPts val="1000"/>
                        </a:spcAft>
                      </a:pP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Mất</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phí</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để</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lưu</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trữ</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code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nếu</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muốn</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private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không</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muốn</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công</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khai</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7247367"/>
                  </a:ext>
                </a:extLst>
              </a:tr>
            </a:tbl>
          </a:graphicData>
        </a:graphic>
      </p:graphicFrame>
    </p:spTree>
    <p:extLst>
      <p:ext uri="{BB962C8B-B14F-4D97-AF65-F5344CB8AC3E}">
        <p14:creationId xmlns:p14="http://schemas.microsoft.com/office/powerpoint/2010/main" val="2854262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FC598-D366-4E7E-B928-CD024137B6D5}"/>
              </a:ext>
            </a:extLst>
          </p:cNvPr>
          <p:cNvSpPr>
            <a:spLocks noGrp="1"/>
          </p:cNvSpPr>
          <p:nvPr>
            <p:ph type="title"/>
          </p:nvPr>
        </p:nvSpPr>
        <p:spPr/>
        <p:txBody>
          <a:bodyPr/>
          <a:lstStyle/>
          <a:p>
            <a:pPr marL="857250" indent="-857250">
              <a:buFont typeface="+mj-lt"/>
              <a:buAutoNum type="romanUcPeriod" startAt="4"/>
            </a:pPr>
            <a:r>
              <a:rPr lang="en-US" dirty="0">
                <a:latin typeface="Times New Roman" panose="02020603050405020304" pitchFamily="18" charset="0"/>
                <a:cs typeface="Times New Roman" panose="02020603050405020304" pitchFamily="18" charset="0"/>
              </a:rPr>
              <a:t>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ỚNG DẪN SỬ DỤNG CHO WINDOW</a:t>
            </a:r>
          </a:p>
        </p:txBody>
      </p:sp>
      <p:sp>
        <p:nvSpPr>
          <p:cNvPr id="3" name="Content Placeholder 2">
            <a:extLst>
              <a:ext uri="{FF2B5EF4-FFF2-40B4-BE49-F238E27FC236}">
                <a16:creationId xmlns:a16="http://schemas.microsoft.com/office/drawing/2014/main" id="{25D9DA3F-FD85-49DD-9EBE-E81B77B12987}"/>
              </a:ext>
            </a:extLst>
          </p:cNvPr>
          <p:cNvSpPr>
            <a:spLocks noGrp="1"/>
          </p:cNvSpPr>
          <p:nvPr>
            <p:ph idx="1"/>
          </p:nvPr>
        </p:nvSpPr>
        <p:spPr/>
        <p:txBody>
          <a:bodyPr/>
          <a:lstStyle/>
          <a:p>
            <a:pPr>
              <a:buFont typeface="+mj-lt"/>
              <a:buAutoNum type="arabicPeriod"/>
            </a:pPr>
            <a:r>
              <a:rPr lang="en-US" dirty="0">
                <a:latin typeface="Times New Roman" panose="02020603050405020304" pitchFamily="18" charset="0"/>
                <a:cs typeface="Times New Roman" panose="02020603050405020304" pitchFamily="18" charset="0"/>
              </a:rPr>
              <a:t>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dẫn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link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download : </a:t>
            </a:r>
            <a:r>
              <a:rPr lang="en-US" u="sng" dirty="0">
                <a:latin typeface="Times New Roman" panose="02020603050405020304" pitchFamily="18" charset="0"/>
                <a:cs typeface="Times New Roman" panose="02020603050405020304" pitchFamily="18" charset="0"/>
                <a:hlinkClick r:id="rId2"/>
              </a:rPr>
              <a:t>https://git-scm.com/download/win</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C192EB6-01BD-482E-AC31-82A2864393F7}"/>
              </a:ext>
            </a:extLst>
          </p:cNvPr>
          <p:cNvPicPr/>
          <p:nvPr/>
        </p:nvPicPr>
        <p:blipFill>
          <a:blip r:embed="rId3">
            <a:lum/>
            <a:alphaModFix/>
          </a:blip>
          <a:srcRect/>
          <a:stretch>
            <a:fillRect/>
          </a:stretch>
        </p:blipFill>
        <p:spPr>
          <a:xfrm>
            <a:off x="1632751" y="3229298"/>
            <a:ext cx="5943600" cy="3133725"/>
          </a:xfrm>
          <a:prstGeom prst="rect">
            <a:avLst/>
          </a:prstGeom>
          <a:noFill/>
          <a:ln>
            <a:noFill/>
          </a:ln>
        </p:spPr>
      </p:pic>
    </p:spTree>
    <p:extLst>
      <p:ext uri="{BB962C8B-B14F-4D97-AF65-F5344CB8AC3E}">
        <p14:creationId xmlns:p14="http://schemas.microsoft.com/office/powerpoint/2010/main" val="1251575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D1B8515-8F1D-4CA6-80BF-063919FFD2B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4982" y="500172"/>
            <a:ext cx="2441900" cy="2038842"/>
          </a:xfrm>
          <a:prstGeom prst="rect">
            <a:avLst/>
          </a:prstGeom>
          <a:noFill/>
          <a:ln>
            <a:noFill/>
          </a:ln>
        </p:spPr>
      </p:pic>
      <p:cxnSp>
        <p:nvCxnSpPr>
          <p:cNvPr id="6" name="Straight Arrow Connector 5">
            <a:extLst>
              <a:ext uri="{FF2B5EF4-FFF2-40B4-BE49-F238E27FC236}">
                <a16:creationId xmlns:a16="http://schemas.microsoft.com/office/drawing/2014/main" id="{B442E562-1105-4237-B616-40A119B0A25F}"/>
              </a:ext>
            </a:extLst>
          </p:cNvPr>
          <p:cNvCxnSpPr>
            <a:stCxn id="4" idx="3"/>
          </p:cNvCxnSpPr>
          <p:nvPr/>
        </p:nvCxnSpPr>
        <p:spPr>
          <a:xfrm flipV="1">
            <a:off x="3346882" y="1491449"/>
            <a:ext cx="665825" cy="28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17538A18-DB55-4A29-B7CF-50E53C7CAA1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979193" y="815016"/>
            <a:ext cx="2116807" cy="1723998"/>
          </a:xfrm>
          <a:prstGeom prst="rect">
            <a:avLst/>
          </a:prstGeom>
          <a:noFill/>
          <a:ln>
            <a:noFill/>
          </a:ln>
        </p:spPr>
      </p:pic>
      <p:cxnSp>
        <p:nvCxnSpPr>
          <p:cNvPr id="9" name="Straight Arrow Connector 8">
            <a:extLst>
              <a:ext uri="{FF2B5EF4-FFF2-40B4-BE49-F238E27FC236}">
                <a16:creationId xmlns:a16="http://schemas.microsoft.com/office/drawing/2014/main" id="{E4CB36FE-5192-4E46-B9E0-CFAA5257582C}"/>
              </a:ext>
            </a:extLst>
          </p:cNvPr>
          <p:cNvCxnSpPr>
            <a:stCxn id="7" idx="3"/>
          </p:cNvCxnSpPr>
          <p:nvPr/>
        </p:nvCxnSpPr>
        <p:spPr>
          <a:xfrm>
            <a:off x="6096000" y="1677015"/>
            <a:ext cx="846338" cy="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5BDB04BF-A413-49AF-B587-3FFDD59278D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942338" y="686712"/>
            <a:ext cx="2415675" cy="1980605"/>
          </a:xfrm>
          <a:prstGeom prst="rect">
            <a:avLst/>
          </a:prstGeom>
          <a:noFill/>
          <a:ln>
            <a:noFill/>
          </a:ln>
        </p:spPr>
      </p:pic>
      <p:cxnSp>
        <p:nvCxnSpPr>
          <p:cNvPr id="12" name="Straight Arrow Connector 11">
            <a:extLst>
              <a:ext uri="{FF2B5EF4-FFF2-40B4-BE49-F238E27FC236}">
                <a16:creationId xmlns:a16="http://schemas.microsoft.com/office/drawing/2014/main" id="{95BD3463-DAC7-4B1E-8F2A-612C2ED882D4}"/>
              </a:ext>
            </a:extLst>
          </p:cNvPr>
          <p:cNvCxnSpPr>
            <a:stCxn id="10" idx="2"/>
          </p:cNvCxnSpPr>
          <p:nvPr/>
        </p:nvCxnSpPr>
        <p:spPr>
          <a:xfrm flipH="1">
            <a:off x="8140823" y="2667317"/>
            <a:ext cx="9353" cy="644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822B24A6-640D-4B84-AC0E-9DB3E026E1C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105882" y="3326442"/>
            <a:ext cx="2088585" cy="1728484"/>
          </a:xfrm>
          <a:prstGeom prst="rect">
            <a:avLst/>
          </a:prstGeom>
          <a:noFill/>
          <a:ln>
            <a:noFill/>
          </a:ln>
        </p:spPr>
      </p:pic>
      <p:cxnSp>
        <p:nvCxnSpPr>
          <p:cNvPr id="15" name="Straight Arrow Connector 14">
            <a:extLst>
              <a:ext uri="{FF2B5EF4-FFF2-40B4-BE49-F238E27FC236}">
                <a16:creationId xmlns:a16="http://schemas.microsoft.com/office/drawing/2014/main" id="{2B841E70-828D-4E7E-A36D-8D4ADB46BAEA}"/>
              </a:ext>
            </a:extLst>
          </p:cNvPr>
          <p:cNvCxnSpPr>
            <a:stCxn id="13" idx="1"/>
          </p:cNvCxnSpPr>
          <p:nvPr/>
        </p:nvCxnSpPr>
        <p:spPr>
          <a:xfrm flipH="1">
            <a:off x="6519169" y="4190684"/>
            <a:ext cx="5867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1EF78D85-744F-4599-9298-40F8B1413132}"/>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500464" y="3364850"/>
            <a:ext cx="2018705" cy="1651668"/>
          </a:xfrm>
          <a:prstGeom prst="rect">
            <a:avLst/>
          </a:prstGeom>
          <a:noFill/>
          <a:ln>
            <a:noFill/>
          </a:ln>
        </p:spPr>
      </p:pic>
      <p:cxnSp>
        <p:nvCxnSpPr>
          <p:cNvPr id="18" name="Straight Arrow Connector 17">
            <a:extLst>
              <a:ext uri="{FF2B5EF4-FFF2-40B4-BE49-F238E27FC236}">
                <a16:creationId xmlns:a16="http://schemas.microsoft.com/office/drawing/2014/main" id="{AA0DA69D-F901-4739-9248-79550CA0C464}"/>
              </a:ext>
            </a:extLst>
          </p:cNvPr>
          <p:cNvCxnSpPr>
            <a:stCxn id="16" idx="1"/>
          </p:cNvCxnSpPr>
          <p:nvPr/>
        </p:nvCxnSpPr>
        <p:spPr>
          <a:xfrm flipH="1">
            <a:off x="3679794" y="4190684"/>
            <a:ext cx="8206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3877F8ED-EEE6-476E-8FB3-F104EBC0813E}"/>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1296851" y="3215447"/>
            <a:ext cx="2350211" cy="1934280"/>
          </a:xfrm>
          <a:prstGeom prst="rect">
            <a:avLst/>
          </a:prstGeom>
          <a:noFill/>
          <a:ln>
            <a:noFill/>
          </a:ln>
        </p:spPr>
      </p:pic>
    </p:spTree>
    <p:extLst>
      <p:ext uri="{BB962C8B-B14F-4D97-AF65-F5344CB8AC3E}">
        <p14:creationId xmlns:p14="http://schemas.microsoft.com/office/powerpoint/2010/main" val="3742321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8C7664E-1A96-495E-A10E-C2D5E01CE8A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4298" y="757811"/>
            <a:ext cx="2002747" cy="1626162"/>
          </a:xfrm>
          <a:prstGeom prst="rect">
            <a:avLst/>
          </a:prstGeom>
          <a:noFill/>
          <a:ln>
            <a:noFill/>
          </a:ln>
        </p:spPr>
      </p:pic>
      <p:cxnSp>
        <p:nvCxnSpPr>
          <p:cNvPr id="6" name="Straight Arrow Connector 5">
            <a:extLst>
              <a:ext uri="{FF2B5EF4-FFF2-40B4-BE49-F238E27FC236}">
                <a16:creationId xmlns:a16="http://schemas.microsoft.com/office/drawing/2014/main" id="{4A28B056-AA33-45DC-97C5-6CBA753BFB64}"/>
              </a:ext>
            </a:extLst>
          </p:cNvPr>
          <p:cNvCxnSpPr>
            <a:stCxn id="4" idx="3"/>
          </p:cNvCxnSpPr>
          <p:nvPr/>
        </p:nvCxnSpPr>
        <p:spPr>
          <a:xfrm flipV="1">
            <a:off x="2997045" y="1562470"/>
            <a:ext cx="846986" cy="8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077732B-037C-4C7E-92FD-11F84B03BFD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844031" y="619961"/>
            <a:ext cx="2152317" cy="1764012"/>
          </a:xfrm>
          <a:prstGeom prst="rect">
            <a:avLst/>
          </a:prstGeom>
          <a:noFill/>
          <a:ln>
            <a:noFill/>
          </a:ln>
        </p:spPr>
      </p:pic>
      <p:cxnSp>
        <p:nvCxnSpPr>
          <p:cNvPr id="9" name="Straight Arrow Connector 8">
            <a:extLst>
              <a:ext uri="{FF2B5EF4-FFF2-40B4-BE49-F238E27FC236}">
                <a16:creationId xmlns:a16="http://schemas.microsoft.com/office/drawing/2014/main" id="{FC7C7397-6296-440A-B4FA-3C7547F5D679}"/>
              </a:ext>
            </a:extLst>
          </p:cNvPr>
          <p:cNvCxnSpPr>
            <a:stCxn id="7" idx="3"/>
          </p:cNvCxnSpPr>
          <p:nvPr/>
        </p:nvCxnSpPr>
        <p:spPr>
          <a:xfrm>
            <a:off x="5996348" y="1501967"/>
            <a:ext cx="839458" cy="60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5E830478-1C1E-4FE7-A262-BABB6A43912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785943" y="591377"/>
            <a:ext cx="2202180" cy="1821180"/>
          </a:xfrm>
          <a:prstGeom prst="rect">
            <a:avLst/>
          </a:prstGeom>
          <a:noFill/>
          <a:ln>
            <a:noFill/>
          </a:ln>
        </p:spPr>
      </p:pic>
      <p:cxnSp>
        <p:nvCxnSpPr>
          <p:cNvPr id="12" name="Straight Arrow Connector 11">
            <a:extLst>
              <a:ext uri="{FF2B5EF4-FFF2-40B4-BE49-F238E27FC236}">
                <a16:creationId xmlns:a16="http://schemas.microsoft.com/office/drawing/2014/main" id="{7B828463-64C0-4D25-9A36-066809936B08}"/>
              </a:ext>
            </a:extLst>
          </p:cNvPr>
          <p:cNvCxnSpPr>
            <a:stCxn id="10" idx="2"/>
          </p:cNvCxnSpPr>
          <p:nvPr/>
        </p:nvCxnSpPr>
        <p:spPr>
          <a:xfrm>
            <a:off x="7887033" y="2412557"/>
            <a:ext cx="31849" cy="801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A5BA1485-F8E6-4730-BDA4-9E98C07C02EF}"/>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787530" y="3213717"/>
            <a:ext cx="2200593" cy="1821180"/>
          </a:xfrm>
          <a:prstGeom prst="rect">
            <a:avLst/>
          </a:prstGeom>
          <a:noFill/>
          <a:ln>
            <a:noFill/>
          </a:ln>
        </p:spPr>
      </p:pic>
      <p:cxnSp>
        <p:nvCxnSpPr>
          <p:cNvPr id="15" name="Straight Arrow Connector 14">
            <a:extLst>
              <a:ext uri="{FF2B5EF4-FFF2-40B4-BE49-F238E27FC236}">
                <a16:creationId xmlns:a16="http://schemas.microsoft.com/office/drawing/2014/main" id="{D1533B0B-85A3-42EF-8BDC-3D329774DBD4}"/>
              </a:ext>
            </a:extLst>
          </p:cNvPr>
          <p:cNvCxnSpPr>
            <a:stCxn id="13" idx="1"/>
          </p:cNvCxnSpPr>
          <p:nvPr/>
        </p:nvCxnSpPr>
        <p:spPr>
          <a:xfrm flipH="1" flipV="1">
            <a:off x="5996348" y="4119239"/>
            <a:ext cx="791182" cy="5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3096C463-8E54-4529-B671-3AA03C180AF5}"/>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3985084" y="3312910"/>
            <a:ext cx="1945115" cy="1590240"/>
          </a:xfrm>
          <a:prstGeom prst="rect">
            <a:avLst/>
          </a:prstGeom>
          <a:noFill/>
          <a:ln>
            <a:noFill/>
          </a:ln>
        </p:spPr>
      </p:pic>
      <p:cxnSp>
        <p:nvCxnSpPr>
          <p:cNvPr id="18" name="Straight Arrow Connector 17">
            <a:extLst>
              <a:ext uri="{FF2B5EF4-FFF2-40B4-BE49-F238E27FC236}">
                <a16:creationId xmlns:a16="http://schemas.microsoft.com/office/drawing/2014/main" id="{0A03F46F-65A9-429A-AF50-0479EE9C8A35}"/>
              </a:ext>
            </a:extLst>
          </p:cNvPr>
          <p:cNvCxnSpPr>
            <a:stCxn id="16" idx="1"/>
          </p:cNvCxnSpPr>
          <p:nvPr/>
        </p:nvCxnSpPr>
        <p:spPr>
          <a:xfrm flipH="1">
            <a:off x="3124940" y="4108030"/>
            <a:ext cx="860144" cy="11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F4CBEF6B-C85D-4D64-B1A5-5CE08ED59ED9}"/>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219350" y="3142388"/>
            <a:ext cx="2905708" cy="1759850"/>
          </a:xfrm>
          <a:prstGeom prst="rect">
            <a:avLst/>
          </a:prstGeom>
          <a:noFill/>
          <a:ln>
            <a:noFill/>
          </a:ln>
        </p:spPr>
      </p:pic>
    </p:spTree>
    <p:extLst>
      <p:ext uri="{BB962C8B-B14F-4D97-AF65-F5344CB8AC3E}">
        <p14:creationId xmlns:p14="http://schemas.microsoft.com/office/powerpoint/2010/main" val="23779281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46</TotalTime>
  <Words>486</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StarSymbol</vt:lpstr>
      <vt:lpstr>Times New Roman</vt:lpstr>
      <vt:lpstr>Trebuchet MS</vt:lpstr>
      <vt:lpstr>Wingdings</vt:lpstr>
      <vt:lpstr>Wingdings 3</vt:lpstr>
      <vt:lpstr>Facet</vt:lpstr>
      <vt:lpstr>MÃ NGUỒN MỞ</vt:lpstr>
      <vt:lpstr>Giới thiệu</vt:lpstr>
      <vt:lpstr>PowerPoint Presentation</vt:lpstr>
      <vt:lpstr>TÍNH NĂNG CỦA GIT, GITHUB</vt:lpstr>
      <vt:lpstr>PowerPoint Presentation</vt:lpstr>
      <vt:lpstr>ƯU, NHƯỢC ĐIỂM</vt:lpstr>
      <vt:lpstr>HƯỚNG DẪN SỬ DỤNG CHO WINDOW</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MÃ NGUỒN MỞ</dc:title>
  <dc:creator>Hải Loki</dc:creator>
  <cp:lastModifiedBy>Hải Loki</cp:lastModifiedBy>
  <cp:revision>6</cp:revision>
  <dcterms:created xsi:type="dcterms:W3CDTF">2019-06-14T03:20:25Z</dcterms:created>
  <dcterms:modified xsi:type="dcterms:W3CDTF">2019-06-18T02:38:51Z</dcterms:modified>
</cp:coreProperties>
</file>