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0" r:id="rId25"/>
    <p:sldId id="291" r:id="rId26"/>
    <p:sldId id="292" r:id="rId27"/>
    <p:sldId id="293" r:id="rId28"/>
    <p:sldId id="294" r:id="rId29"/>
    <p:sldId id="295" r:id="rId30"/>
    <p:sldId id="296" r:id="rId31"/>
    <p:sldId id="284" r:id="rId32"/>
    <p:sldId id="285" r:id="rId33"/>
    <p:sldId id="286" r:id="rId34"/>
    <p:sldId id="287" r:id="rId35"/>
    <p:sldId id="288" r:id="rId36"/>
    <p:sldId id="289" r:id="rId37"/>
    <p:sldId id="298" r:id="rId38"/>
    <p:sldId id="29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04" autoAdjust="0"/>
  </p:normalViewPr>
  <p:slideViewPr>
    <p:cSldViewPr>
      <p:cViewPr varScale="1">
        <p:scale>
          <a:sx n="79" d="100"/>
          <a:sy n="79" d="100"/>
        </p:scale>
        <p:origin x="-57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bg>
      <p:bgRef idx="1003">
        <a:schemeClr val="bg2"/>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839712" y="6356350"/>
            <a:ext cx="1868424" cy="365125"/>
          </a:xfrm>
        </p:spPr>
        <p:txBody>
          <a:bodyPr/>
          <a:lstStyle/>
          <a:p>
            <a:fld id="{530820CF-B880-4189-942D-D702A7CBA730}" type="datetimeFigureOut">
              <a:rPr lang="zh-CN" altLang="en-US" smtClean="0"/>
              <a:pPr/>
              <a:t>2013/10/21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2" name="Title 11"/>
          <p:cNvSpPr>
            <a:spLocks noGrp="1"/>
          </p:cNvSpPr>
          <p:nvPr>
            <p:ph type="title"/>
          </p:nvPr>
        </p:nvSpPr>
        <p:spPr/>
        <p:txBody>
          <a:bodyPr/>
          <a:lstStyle/>
          <a:p>
            <a:r>
              <a:rPr lang="zh-CN" altLang="en-US" smtClean="0"/>
              <a:t>单击此处编辑母版标题样式</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zh-CN" altLang="en-US" smtClean="0"/>
              <a:t>单击图标添加图片</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530820CF-B880-4189-942D-D702A7CBA730}" type="datetimeFigureOut">
              <a:rPr lang="zh-CN" altLang="en-US" smtClean="0"/>
              <a:pPr/>
              <a:t>2013/10/21</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zh-CN" alt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0C913308-F349-4B6D-A68A-DD1791B4A57B}" type="slidenum">
              <a:rPr lang="zh-CN" altLang="en-US" smtClean="0"/>
              <a:pPr/>
              <a:t>‹#›</a:t>
            </a:fld>
            <a:endParaRPr lang="zh-CN" alt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样条回归</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err="1" smtClean="0"/>
              <a:t>Ruppert</a:t>
            </a:r>
            <a:r>
              <a:rPr lang="en-US" altLang="zh-CN" dirty="0" smtClean="0"/>
              <a:t>, D., Wand, M.P., and Carroll, R.J. (2003), </a:t>
            </a:r>
            <a:r>
              <a:rPr lang="en-US" altLang="zh-CN" dirty="0" err="1" smtClean="0"/>
              <a:t>Semiparametric</a:t>
            </a:r>
            <a:endParaRPr lang="en-US" altLang="zh-CN" dirty="0" smtClean="0"/>
          </a:p>
          <a:p>
            <a:r>
              <a:rPr lang="en-US" altLang="zh-CN" dirty="0" smtClean="0"/>
              <a:t>regression, Cambridge University Press, New York.</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5</a:t>
            </a:r>
            <a:r>
              <a:rPr lang="zh-CN" altLang="en-US" dirty="0" smtClean="0"/>
              <a:t>个结点</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2000232" y="2143116"/>
            <a:ext cx="416242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样条基</a:t>
            </a:r>
            <a:endParaRPr lang="en-US" altLang="zh-CN" dirty="0" smtClean="0"/>
          </a:p>
          <a:p>
            <a:endParaRPr lang="en-US" altLang="zh-CN" dirty="0" smtClean="0"/>
          </a:p>
          <a:p>
            <a:endParaRPr lang="en-US" altLang="zh-CN" dirty="0" smtClean="0"/>
          </a:p>
          <a:p>
            <a:r>
              <a:rPr lang="zh-CN" altLang="en-US" dirty="0" smtClean="0"/>
              <a:t>样条回归</a:t>
            </a:r>
            <a:endParaRPr lang="zh-CN" altLang="en-US" dirty="0"/>
          </a:p>
        </p:txBody>
      </p:sp>
      <p:sp>
        <p:nvSpPr>
          <p:cNvPr id="3" name="标题 2"/>
          <p:cNvSpPr>
            <a:spLocks noGrp="1"/>
          </p:cNvSpPr>
          <p:nvPr>
            <p:ph type="title"/>
          </p:nvPr>
        </p:nvSpPr>
        <p:spPr/>
        <p:txBody>
          <a:bodyPr/>
          <a:lstStyle/>
          <a:p>
            <a:r>
              <a:rPr lang="zh-CN" altLang="en-US" dirty="0" smtClean="0"/>
              <a:t>样条一般定义</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2643174" y="2214554"/>
            <a:ext cx="3019425" cy="6858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786050" y="3929066"/>
            <a:ext cx="2609850" cy="105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参数估计对结点 个数的选择很敏感</a:t>
            </a:r>
            <a:endParaRPr lang="zh-CN" altLang="en-US" dirty="0"/>
          </a:p>
        </p:txBody>
      </p:sp>
      <p:sp>
        <p:nvSpPr>
          <p:cNvPr id="3" name="标题 2"/>
          <p:cNvSpPr>
            <a:spLocks noGrp="1"/>
          </p:cNvSpPr>
          <p:nvPr>
            <p:ph type="title"/>
          </p:nvPr>
        </p:nvSpPr>
        <p:spPr/>
        <p:txBody>
          <a:bodyPr/>
          <a:lstStyle/>
          <a:p>
            <a:r>
              <a:rPr lang="zh-CN" altLang="en-US" dirty="0" smtClean="0"/>
              <a:t>惩罚</a:t>
            </a:r>
            <a:r>
              <a:rPr lang="zh-CN" altLang="en-US" dirty="0" smtClean="0"/>
              <a:t>样条</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571472" y="2285992"/>
            <a:ext cx="7734300"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普通最小二乘</a:t>
            </a:r>
            <a:endParaRPr lang="zh-CN" altLang="en-US" dirty="0"/>
          </a:p>
        </p:txBody>
      </p:sp>
      <p:sp>
        <p:nvSpPr>
          <p:cNvPr id="3" name="标题 2"/>
          <p:cNvSpPr>
            <a:spLocks noGrp="1"/>
          </p:cNvSpPr>
          <p:nvPr>
            <p:ph type="title"/>
          </p:nvPr>
        </p:nvSpPr>
        <p:spPr/>
        <p:txBody>
          <a:bodyPr/>
          <a:lstStyle/>
          <a:p>
            <a:endParaRPr lang="zh-CN" altLang="en-US"/>
          </a:p>
        </p:txBody>
      </p:sp>
      <p:pic>
        <p:nvPicPr>
          <p:cNvPr id="11266" name="Picture 2"/>
          <p:cNvPicPr>
            <a:picLocks noChangeAspect="1" noChangeArrowheads="1"/>
          </p:cNvPicPr>
          <p:nvPr/>
        </p:nvPicPr>
        <p:blipFill>
          <a:blip r:embed="rId2"/>
          <a:srcRect/>
          <a:stretch>
            <a:fillRect/>
          </a:stretch>
        </p:blipFill>
        <p:spPr bwMode="auto">
          <a:xfrm>
            <a:off x="1857356" y="2357430"/>
            <a:ext cx="5162550" cy="6762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928662" y="3714752"/>
            <a:ext cx="6677025"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令</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最小化</a:t>
            </a:r>
            <a:endParaRPr lang="en-US" altLang="zh-CN" dirty="0" smtClean="0"/>
          </a:p>
        </p:txBody>
      </p:sp>
      <p:sp>
        <p:nvSpPr>
          <p:cNvPr id="3" name="标题 2"/>
          <p:cNvSpPr>
            <a:spLocks noGrp="1"/>
          </p:cNvSpPr>
          <p:nvPr>
            <p:ph type="title"/>
          </p:nvPr>
        </p:nvSpPr>
        <p:spPr/>
        <p:txBody>
          <a:bodyPr/>
          <a:lstStyle/>
          <a:p>
            <a:r>
              <a:rPr lang="zh-CN" altLang="en-US" dirty="0" smtClean="0"/>
              <a:t>限制条件</a:t>
            </a:r>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3571868" y="214290"/>
            <a:ext cx="1914525" cy="11049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714480" y="1571612"/>
            <a:ext cx="5876925" cy="260985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2071670" y="5072074"/>
            <a:ext cx="5353050" cy="52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r>
              <a:rPr lang="zh-CN" altLang="en-US" dirty="0" smtClean="0"/>
              <a:t>解</a:t>
            </a:r>
            <a:endParaRPr lang="en-US" altLang="zh-CN" dirty="0" smtClean="0"/>
          </a:p>
          <a:p>
            <a:endParaRPr lang="en-US" altLang="zh-CN" dirty="0" smtClean="0"/>
          </a:p>
          <a:p>
            <a:endParaRPr lang="en-US" altLang="zh-CN" dirty="0" smtClean="0"/>
          </a:p>
          <a:p>
            <a:r>
              <a:rPr lang="zh-CN" altLang="en-US" dirty="0" smtClean="0"/>
              <a:t>光滑参数</a:t>
            </a:r>
            <a:endParaRPr lang="zh-CN" altLang="en-US" dirty="0"/>
          </a:p>
        </p:txBody>
      </p:sp>
      <p:sp>
        <p:nvSpPr>
          <p:cNvPr id="3" name="标题 2"/>
          <p:cNvSpPr>
            <a:spLocks noGrp="1"/>
          </p:cNvSpPr>
          <p:nvPr>
            <p:ph type="title"/>
          </p:nvPr>
        </p:nvSpPr>
        <p:spPr/>
        <p:txBody>
          <a:bodyPr/>
          <a:lstStyle/>
          <a:p>
            <a:r>
              <a:rPr lang="en-US" altLang="zh-CN" dirty="0" smtClean="0"/>
              <a:t>Lagrange</a:t>
            </a:r>
            <a:r>
              <a:rPr lang="zh-CN" altLang="en-US" dirty="0" smtClean="0"/>
              <a:t>乘数法</a:t>
            </a:r>
            <a:endParaRPr lang="zh-CN" altLang="en-US" dirty="0"/>
          </a:p>
        </p:txBody>
      </p:sp>
      <p:pic>
        <p:nvPicPr>
          <p:cNvPr id="13314" name="Picture 2"/>
          <p:cNvPicPr>
            <a:picLocks noChangeAspect="1" noChangeArrowheads="1"/>
          </p:cNvPicPr>
          <p:nvPr/>
        </p:nvPicPr>
        <p:blipFill>
          <a:blip r:embed="rId2"/>
          <a:srcRect/>
          <a:stretch>
            <a:fillRect/>
          </a:stretch>
        </p:blipFill>
        <p:spPr bwMode="auto">
          <a:xfrm>
            <a:off x="1643042" y="1714488"/>
            <a:ext cx="2886075" cy="7620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2071670" y="3714752"/>
            <a:ext cx="3505200" cy="685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2714612" y="5214950"/>
            <a:ext cx="200025" cy="34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选择    最小</a:t>
            </a:r>
            <a:r>
              <a:rPr lang="zh-CN" altLang="en-US" dirty="0" smtClean="0"/>
              <a:t>化</a:t>
            </a:r>
            <a:endParaRPr lang="zh-CN" altLang="en-US" dirty="0"/>
          </a:p>
        </p:txBody>
      </p:sp>
      <p:sp>
        <p:nvSpPr>
          <p:cNvPr id="3" name="标题 2"/>
          <p:cNvSpPr>
            <a:spLocks noGrp="1"/>
          </p:cNvSpPr>
          <p:nvPr>
            <p:ph type="title"/>
          </p:nvPr>
        </p:nvSpPr>
        <p:spPr/>
        <p:txBody>
          <a:bodyPr/>
          <a:lstStyle/>
          <a:p>
            <a:r>
              <a:rPr lang="zh-CN" altLang="en-US" dirty="0" smtClean="0"/>
              <a:t>其他的惩罚</a:t>
            </a: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1142976" y="1714488"/>
            <a:ext cx="5095875" cy="221932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1643042" y="5143512"/>
            <a:ext cx="4772025" cy="10668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1785918" y="4500570"/>
            <a:ext cx="266700" cy="44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令</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则</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1571604" y="1643050"/>
            <a:ext cx="3905250" cy="46672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285852" y="2143116"/>
            <a:ext cx="6391275" cy="1895475"/>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1714480" y="4643446"/>
            <a:ext cx="1905000" cy="41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最小化</a:t>
            </a:r>
            <a:endParaRPr lang="en-US" altLang="zh-CN" dirty="0" smtClean="0"/>
          </a:p>
          <a:p>
            <a:endParaRPr lang="en-US" altLang="zh-CN" dirty="0" smtClean="0"/>
          </a:p>
          <a:p>
            <a:endParaRPr lang="en-US" altLang="zh-CN" dirty="0" smtClean="0"/>
          </a:p>
          <a:p>
            <a:r>
              <a:rPr lang="zh-CN" altLang="en-US" dirty="0" smtClean="0"/>
              <a:t>这里</a:t>
            </a:r>
            <a:endParaRPr lang="en-US" altLang="zh-CN" dirty="0" smtClean="0"/>
          </a:p>
          <a:p>
            <a:endParaRPr lang="en-US" altLang="zh-CN" dirty="0" smtClean="0"/>
          </a:p>
          <a:p>
            <a:endParaRPr lang="en-US" altLang="zh-CN" dirty="0" smtClean="0"/>
          </a:p>
          <a:p>
            <a:r>
              <a:rPr lang="zh-CN" altLang="en-US" dirty="0" smtClean="0"/>
              <a:t>解</a:t>
            </a:r>
            <a:endParaRPr lang="en-US" altLang="zh-CN" dirty="0" smtClean="0"/>
          </a:p>
        </p:txBody>
      </p:sp>
      <p:sp>
        <p:nvSpPr>
          <p:cNvPr id="3" name="标题 2"/>
          <p:cNvSpPr>
            <a:spLocks noGrp="1"/>
          </p:cNvSpPr>
          <p:nvPr>
            <p:ph type="title"/>
          </p:nvPr>
        </p:nvSpPr>
        <p:spPr/>
        <p:txBody>
          <a:bodyPr/>
          <a:lstStyle/>
          <a:p>
            <a:endParaRPr lang="zh-CN" altLang="en-US" dirty="0"/>
          </a:p>
        </p:txBody>
      </p:sp>
      <p:pic>
        <p:nvPicPr>
          <p:cNvPr id="16387" name="Picture 3"/>
          <p:cNvPicPr>
            <a:picLocks noChangeAspect="1" noChangeArrowheads="1"/>
          </p:cNvPicPr>
          <p:nvPr/>
        </p:nvPicPr>
        <p:blipFill>
          <a:blip r:embed="rId2"/>
          <a:srcRect/>
          <a:stretch>
            <a:fillRect/>
          </a:stretch>
        </p:blipFill>
        <p:spPr bwMode="auto">
          <a:xfrm>
            <a:off x="2071670" y="2071678"/>
            <a:ext cx="2867025" cy="590550"/>
          </a:xfrm>
          <a:prstGeom prst="rect">
            <a:avLst/>
          </a:prstGeom>
          <a:noFill/>
          <a:ln w="9525">
            <a:noFill/>
            <a:miter lim="800000"/>
            <a:headEnd/>
            <a:tailEnd/>
          </a:ln>
          <a:effectLst/>
        </p:spPr>
      </p:pic>
      <p:pic>
        <p:nvPicPr>
          <p:cNvPr id="16389" name="Picture 5"/>
          <p:cNvPicPr>
            <a:picLocks noChangeAspect="1" noChangeArrowheads="1"/>
          </p:cNvPicPr>
          <p:nvPr/>
        </p:nvPicPr>
        <p:blipFill>
          <a:blip r:embed="rId3"/>
          <a:srcRect/>
          <a:stretch>
            <a:fillRect/>
          </a:stretch>
        </p:blipFill>
        <p:spPr bwMode="auto">
          <a:xfrm>
            <a:off x="2214546" y="3571876"/>
            <a:ext cx="3409950" cy="809625"/>
          </a:xfrm>
          <a:prstGeom prst="rect">
            <a:avLst/>
          </a:prstGeom>
          <a:noFill/>
          <a:ln w="9525">
            <a:noFill/>
            <a:miter lim="800000"/>
            <a:headEnd/>
            <a:tailEnd/>
          </a:ln>
          <a:effectLst/>
        </p:spPr>
      </p:pic>
      <p:pic>
        <p:nvPicPr>
          <p:cNvPr id="16390" name="Picture 6"/>
          <p:cNvPicPr>
            <a:picLocks noChangeAspect="1" noChangeArrowheads="1"/>
          </p:cNvPicPr>
          <p:nvPr/>
        </p:nvPicPr>
        <p:blipFill>
          <a:blip r:embed="rId4"/>
          <a:srcRect/>
          <a:stretch>
            <a:fillRect/>
          </a:stretch>
        </p:blipFill>
        <p:spPr bwMode="auto">
          <a:xfrm>
            <a:off x="1643042" y="5072074"/>
            <a:ext cx="3343275"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二次样条</a:t>
            </a:r>
            <a:endParaRPr lang="en-US" altLang="zh-CN" dirty="0" smtClean="0"/>
          </a:p>
          <a:p>
            <a:endParaRPr lang="en-US" altLang="zh-CN" dirty="0" smtClean="0"/>
          </a:p>
          <a:p>
            <a:endParaRPr lang="en-US" altLang="zh-CN" dirty="0" smtClean="0"/>
          </a:p>
          <a:p>
            <a:r>
              <a:rPr lang="zh-CN" altLang="en-US" dirty="0" smtClean="0"/>
              <a:t>三次样条</a:t>
            </a:r>
            <a:endParaRPr lang="zh-CN" altLang="en-US" dirty="0"/>
          </a:p>
        </p:txBody>
      </p:sp>
      <p:sp>
        <p:nvSpPr>
          <p:cNvPr id="3" name="标题 2"/>
          <p:cNvSpPr>
            <a:spLocks noGrp="1"/>
          </p:cNvSpPr>
          <p:nvPr>
            <p:ph type="title"/>
          </p:nvPr>
        </p:nvSpPr>
        <p:spPr/>
        <p:txBody>
          <a:bodyPr/>
          <a:lstStyle/>
          <a:p>
            <a:r>
              <a:rPr lang="zh-CN" altLang="en-US" dirty="0" smtClean="0"/>
              <a:t>基的选择</a:t>
            </a:r>
            <a:endParaRPr lang="zh-CN" altLang="en-US" dirty="0"/>
          </a:p>
        </p:txBody>
      </p:sp>
      <p:pic>
        <p:nvPicPr>
          <p:cNvPr id="17410" name="Picture 2"/>
          <p:cNvPicPr>
            <a:picLocks noChangeAspect="1" noChangeArrowheads="1"/>
          </p:cNvPicPr>
          <p:nvPr/>
        </p:nvPicPr>
        <p:blipFill>
          <a:blip r:embed="rId2"/>
          <a:srcRect/>
          <a:stretch>
            <a:fillRect/>
          </a:stretch>
        </p:blipFill>
        <p:spPr bwMode="auto">
          <a:xfrm>
            <a:off x="1643042" y="2214554"/>
            <a:ext cx="5572125" cy="676275"/>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1214414" y="4572008"/>
            <a:ext cx="6543675" cy="61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非参数回归</a:t>
            </a:r>
            <a:endParaRPr lang="en-US" altLang="zh-CN" dirty="0" smtClean="0"/>
          </a:p>
          <a:p>
            <a:endParaRPr lang="en-US" altLang="zh-CN" dirty="0" smtClean="0"/>
          </a:p>
          <a:p>
            <a:r>
              <a:rPr lang="zh-CN" altLang="en-US" dirty="0" smtClean="0"/>
              <a:t>多项式回归</a:t>
            </a:r>
            <a:endParaRPr lang="en-US" altLang="zh-CN" dirty="0" smtClean="0"/>
          </a:p>
          <a:p>
            <a:endParaRPr lang="en-US" altLang="zh-CN" dirty="0" smtClean="0"/>
          </a:p>
          <a:p>
            <a:endParaRPr lang="en-US" altLang="zh-CN" dirty="0" smtClean="0"/>
          </a:p>
          <a:p>
            <a:pPr>
              <a:buNone/>
            </a:pPr>
            <a:endParaRPr lang="zh-CN" altLang="en-US" dirty="0"/>
          </a:p>
        </p:txBody>
      </p:sp>
      <p:sp>
        <p:nvSpPr>
          <p:cNvPr id="3" name="标题 2"/>
          <p:cNvSpPr>
            <a:spLocks noGrp="1"/>
          </p:cNvSpPr>
          <p:nvPr>
            <p:ph type="title"/>
          </p:nvPr>
        </p:nvSpPr>
        <p:spPr/>
        <p:txBody>
          <a:bodyPr/>
          <a:lstStyle/>
          <a:p>
            <a:r>
              <a:rPr lang="zh-CN" altLang="en-US" dirty="0" smtClean="0"/>
              <a:t>介绍</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286116" y="1643050"/>
            <a:ext cx="1885950" cy="533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428992" y="2786058"/>
            <a:ext cx="4105275" cy="62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即</a:t>
            </a:r>
            <a:endParaRPr lang="zh-CN" altLang="en-US" dirty="0"/>
          </a:p>
        </p:txBody>
      </p:sp>
      <p:sp>
        <p:nvSpPr>
          <p:cNvPr id="3" name="标题 2"/>
          <p:cNvSpPr>
            <a:spLocks noGrp="1"/>
          </p:cNvSpPr>
          <p:nvPr>
            <p:ph type="title"/>
          </p:nvPr>
        </p:nvSpPr>
        <p:spPr/>
        <p:txBody>
          <a:bodyPr/>
          <a:lstStyle/>
          <a:p>
            <a:endParaRPr lang="zh-CN" altLang="en-US"/>
          </a:p>
        </p:txBody>
      </p:sp>
      <p:pic>
        <p:nvPicPr>
          <p:cNvPr id="18434" name="Picture 2"/>
          <p:cNvPicPr>
            <a:picLocks noChangeAspect="1" noChangeArrowheads="1"/>
          </p:cNvPicPr>
          <p:nvPr/>
        </p:nvPicPr>
        <p:blipFill>
          <a:blip r:embed="rId2"/>
          <a:srcRect/>
          <a:stretch>
            <a:fillRect/>
          </a:stretch>
        </p:blipFill>
        <p:spPr bwMode="auto">
          <a:xfrm>
            <a:off x="357158" y="2071678"/>
            <a:ext cx="8520143" cy="14382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2143108" y="3643314"/>
            <a:ext cx="4038600"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a:t>
            </a:r>
            <a:r>
              <a:rPr lang="zh-CN" altLang="en-US" dirty="0" smtClean="0"/>
              <a:t>阶样条基</a:t>
            </a:r>
            <a:endParaRPr lang="en-US" altLang="zh-CN" dirty="0" smtClean="0"/>
          </a:p>
          <a:p>
            <a:endParaRPr lang="en-US" altLang="zh-CN" dirty="0" smtClean="0"/>
          </a:p>
          <a:p>
            <a:endParaRPr lang="en-US" altLang="zh-CN" dirty="0" smtClean="0"/>
          </a:p>
          <a:p>
            <a:r>
              <a:rPr lang="zh-CN" altLang="en-US" dirty="0" smtClean="0"/>
              <a:t> </a:t>
            </a:r>
            <a:r>
              <a:rPr lang="en-US" altLang="zh-CN" dirty="0" smtClean="0"/>
              <a:t>p</a:t>
            </a:r>
            <a:r>
              <a:rPr lang="zh-CN" altLang="en-US" dirty="0" smtClean="0"/>
              <a:t>阶样条回归</a:t>
            </a:r>
            <a:endParaRPr lang="en-US" altLang="zh-CN" dirty="0" smtClean="0"/>
          </a:p>
          <a:p>
            <a:endParaRPr lang="en-US" altLang="zh-CN" dirty="0" smtClean="0"/>
          </a:p>
          <a:p>
            <a:endParaRPr lang="en-US" altLang="zh-CN" dirty="0" smtClean="0"/>
          </a:p>
          <a:p>
            <a:endParaRPr lang="en-US" altLang="zh-CN" dirty="0" smtClean="0"/>
          </a:p>
        </p:txBody>
      </p:sp>
      <p:sp>
        <p:nvSpPr>
          <p:cNvPr id="3" name="标题 2"/>
          <p:cNvSpPr>
            <a:spLocks noGrp="1"/>
          </p:cNvSpPr>
          <p:nvPr>
            <p:ph type="title"/>
          </p:nvPr>
        </p:nvSpPr>
        <p:spPr/>
        <p:txBody>
          <a:bodyPr/>
          <a:lstStyle/>
          <a:p>
            <a:endParaRPr lang="zh-CN" altLang="en-US"/>
          </a:p>
        </p:txBody>
      </p:sp>
      <p:pic>
        <p:nvPicPr>
          <p:cNvPr id="19458" name="Picture 2"/>
          <p:cNvPicPr>
            <a:picLocks noChangeAspect="1" noChangeArrowheads="1"/>
          </p:cNvPicPr>
          <p:nvPr/>
        </p:nvPicPr>
        <p:blipFill>
          <a:blip r:embed="rId2"/>
          <a:srcRect/>
          <a:stretch>
            <a:fillRect/>
          </a:stretch>
        </p:blipFill>
        <p:spPr bwMode="auto">
          <a:xfrm>
            <a:off x="1214414" y="2071678"/>
            <a:ext cx="6210300" cy="733425"/>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3571868" y="3286124"/>
            <a:ext cx="1838325" cy="533400"/>
          </a:xfrm>
          <a:prstGeom prst="rect">
            <a:avLst/>
          </a:prstGeom>
          <a:noFill/>
          <a:ln w="9525">
            <a:noFill/>
            <a:miter lim="800000"/>
            <a:headEnd/>
            <a:tailEnd/>
          </a:ln>
          <a:effectLst/>
        </p:spPr>
      </p:pic>
      <p:pic>
        <p:nvPicPr>
          <p:cNvPr id="19461" name="Picture 5"/>
          <p:cNvPicPr>
            <a:picLocks noChangeAspect="1" noChangeArrowheads="1"/>
          </p:cNvPicPr>
          <p:nvPr/>
        </p:nvPicPr>
        <p:blipFill>
          <a:blip r:embed="rId4"/>
          <a:srcRect/>
          <a:stretch>
            <a:fillRect/>
          </a:stretch>
        </p:blipFill>
        <p:spPr bwMode="auto">
          <a:xfrm>
            <a:off x="1071538" y="4214818"/>
            <a:ext cx="6210300" cy="97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所有的</a:t>
            </a:r>
            <a:r>
              <a:rPr lang="en-US" altLang="zh-CN" dirty="0" smtClean="0"/>
              <a:t>B</a:t>
            </a:r>
            <a:r>
              <a:rPr lang="zh-CN" altLang="en-US" dirty="0" smtClean="0"/>
              <a:t>样条的全体组成一个线性空间，线性空间有基函数，这就是</a:t>
            </a:r>
            <a:r>
              <a:rPr lang="en-US" altLang="zh-CN" dirty="0" smtClean="0"/>
              <a:t>B</a:t>
            </a:r>
            <a:r>
              <a:rPr lang="zh-CN" altLang="en-US" dirty="0" smtClean="0"/>
              <a:t>样条基</a:t>
            </a:r>
            <a:r>
              <a:rPr lang="zh-CN" altLang="en-US" dirty="0" smtClean="0"/>
              <a:t>函数。</a:t>
            </a:r>
            <a:r>
              <a:rPr lang="en-US" altLang="zh-CN" dirty="0" smtClean="0"/>
              <a:t>de Boor-Cox</a:t>
            </a:r>
            <a:r>
              <a:rPr lang="zh-CN" altLang="en-US" dirty="0" smtClean="0"/>
              <a:t>递推定</a:t>
            </a:r>
            <a:r>
              <a:rPr lang="zh-CN" altLang="en-US" dirty="0" smtClean="0"/>
              <a:t>义（</a:t>
            </a:r>
            <a:r>
              <a:rPr lang="zh-CN" altLang="en-US" dirty="0" smtClean="0"/>
              <a:t>约定</a:t>
            </a:r>
            <a:r>
              <a:rPr lang="en-US" altLang="zh-CN" dirty="0" smtClean="0"/>
              <a:t>0/0=0</a:t>
            </a:r>
            <a:r>
              <a:rPr lang="zh-CN" altLang="en-US" dirty="0" smtClean="0"/>
              <a:t>）</a:t>
            </a:r>
            <a:endParaRPr lang="zh-CN" altLang="en-US" dirty="0" smtClean="0"/>
          </a:p>
          <a:p>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B </a:t>
            </a:r>
            <a:r>
              <a:rPr lang="zh-CN" altLang="en-US" dirty="0" smtClean="0"/>
              <a:t>样条 </a:t>
            </a: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1857356" y="3429000"/>
            <a:ext cx="3962400" cy="93345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928662" y="4786322"/>
            <a:ext cx="6743700" cy="101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局部支撑          在  </a:t>
            </a:r>
            <a:r>
              <a:rPr lang="en-US" altLang="zh-CN" dirty="0" smtClean="0"/>
              <a:t>j-1 </a:t>
            </a:r>
            <a:r>
              <a:rPr lang="zh-CN" altLang="en-US" dirty="0" smtClean="0"/>
              <a:t>到</a:t>
            </a:r>
            <a:r>
              <a:rPr lang="en-US" altLang="zh-CN" dirty="0" err="1" smtClean="0"/>
              <a:t>j+p</a:t>
            </a:r>
            <a:r>
              <a:rPr lang="zh-CN" altLang="en-US" dirty="0" smtClean="0"/>
              <a:t>结点 之间              大于零， 其他等于零。</a:t>
            </a:r>
            <a:endParaRPr lang="en-US" altLang="zh-CN" dirty="0" smtClean="0"/>
          </a:p>
          <a:p>
            <a:r>
              <a:rPr lang="zh-CN" altLang="en-US" dirty="0" smtClean="0"/>
              <a:t>权性         对所有</a:t>
            </a:r>
            <a:r>
              <a:rPr lang="en-US" altLang="zh-CN" dirty="0" smtClean="0"/>
              <a:t>j</a:t>
            </a:r>
            <a:r>
              <a:rPr lang="zh-CN" altLang="en-US" dirty="0" smtClean="0"/>
              <a:t>求和等于</a:t>
            </a:r>
            <a:r>
              <a:rPr lang="en-US" altLang="zh-CN" dirty="0" smtClean="0"/>
              <a:t>1</a:t>
            </a:r>
          </a:p>
          <a:p>
            <a:endParaRPr lang="zh-CN" altLang="en-US" dirty="0"/>
          </a:p>
        </p:txBody>
      </p:sp>
      <p:sp>
        <p:nvSpPr>
          <p:cNvPr id="3" name="标题 2"/>
          <p:cNvSpPr>
            <a:spLocks noGrp="1"/>
          </p:cNvSpPr>
          <p:nvPr>
            <p:ph type="title"/>
          </p:nvPr>
        </p:nvSpPr>
        <p:spPr/>
        <p:txBody>
          <a:bodyPr/>
          <a:lstStyle/>
          <a:p>
            <a:r>
              <a:rPr lang="zh-CN" altLang="en-US" dirty="0" smtClean="0"/>
              <a:t>性质</a:t>
            </a: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2643174" y="1571612"/>
            <a:ext cx="714375" cy="60960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1857356" y="2500306"/>
            <a:ext cx="714375"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1</a:t>
            </a:r>
            <a:r>
              <a:rPr lang="zh-CN" altLang="en-US" dirty="0" smtClean="0"/>
              <a:t>阶具体计算</a:t>
            </a:r>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1714480" y="1571612"/>
            <a:ext cx="4552950" cy="23241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1071538" y="4071942"/>
            <a:ext cx="6629400" cy="19335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29698" name="Picture 2"/>
          <p:cNvPicPr>
            <a:picLocks noChangeAspect="1" noChangeArrowheads="1"/>
          </p:cNvPicPr>
          <p:nvPr/>
        </p:nvPicPr>
        <p:blipFill>
          <a:blip r:embed="rId2"/>
          <a:srcRect/>
          <a:stretch>
            <a:fillRect/>
          </a:stretch>
        </p:blipFill>
        <p:spPr bwMode="auto">
          <a:xfrm>
            <a:off x="2428860" y="1500174"/>
            <a:ext cx="3333750" cy="23622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2285984" y="4214818"/>
            <a:ext cx="4086225" cy="371475"/>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a:srcRect/>
          <a:stretch>
            <a:fillRect/>
          </a:stretch>
        </p:blipFill>
        <p:spPr bwMode="auto">
          <a:xfrm>
            <a:off x="2357422" y="4786322"/>
            <a:ext cx="3705225" cy="12858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高阶</a:t>
            </a:r>
            <a:endParaRPr lang="zh-CN" altLang="en-US" dirty="0"/>
          </a:p>
        </p:txBody>
      </p:sp>
      <p:pic>
        <p:nvPicPr>
          <p:cNvPr id="30722" name="Picture 2"/>
          <p:cNvPicPr>
            <a:picLocks noChangeAspect="1" noChangeArrowheads="1"/>
          </p:cNvPicPr>
          <p:nvPr/>
        </p:nvPicPr>
        <p:blipFill>
          <a:blip r:embed="rId2"/>
          <a:srcRect/>
          <a:stretch>
            <a:fillRect/>
          </a:stretch>
        </p:blipFill>
        <p:spPr bwMode="auto">
          <a:xfrm>
            <a:off x="628650" y="2214563"/>
            <a:ext cx="7886700" cy="24288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4</a:t>
            </a:r>
            <a:r>
              <a:rPr lang="zh-CN" altLang="en-US" dirty="0" smtClean="0"/>
              <a:t>段</a:t>
            </a:r>
            <a:r>
              <a:rPr lang="en-US" altLang="zh-CN" dirty="0" smtClean="0"/>
              <a:t>5</a:t>
            </a:r>
            <a:r>
              <a:rPr lang="zh-CN" altLang="en-US" dirty="0" smtClean="0"/>
              <a:t>个结点</a:t>
            </a:r>
            <a:r>
              <a:rPr lang="en-US" altLang="zh-CN" dirty="0" smtClean="0"/>
              <a:t>16</a:t>
            </a:r>
            <a:r>
              <a:rPr lang="zh-CN" altLang="en-US" dirty="0" smtClean="0"/>
              <a:t>个参数</a:t>
            </a:r>
            <a:endParaRPr lang="zh-CN" altLang="en-US" dirty="0"/>
          </a:p>
        </p:txBody>
      </p:sp>
      <p:sp>
        <p:nvSpPr>
          <p:cNvPr id="3" name="标题 2"/>
          <p:cNvSpPr>
            <a:spLocks noGrp="1"/>
          </p:cNvSpPr>
          <p:nvPr>
            <p:ph type="title"/>
          </p:nvPr>
        </p:nvSpPr>
        <p:spPr/>
        <p:txBody>
          <a:bodyPr/>
          <a:lstStyle/>
          <a:p>
            <a:r>
              <a:rPr lang="zh-CN" altLang="en-US" dirty="0" smtClean="0"/>
              <a:t>例</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000100" y="2571744"/>
            <a:ext cx="5876925" cy="16668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15</a:t>
            </a:r>
            <a:r>
              <a:rPr lang="zh-CN" altLang="en-US" dirty="0" smtClean="0"/>
              <a:t>个连续</a:t>
            </a:r>
            <a:r>
              <a:rPr lang="zh-CN" altLang="en-US" dirty="0" smtClean="0"/>
              <a:t>条件</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1</a:t>
            </a:r>
            <a:r>
              <a:rPr lang="zh-CN" altLang="en-US" dirty="0" smtClean="0"/>
              <a:t>个归一条件</a:t>
            </a:r>
            <a:endParaRPr lang="zh-CN" altLang="en-US" dirty="0"/>
          </a:p>
        </p:txBody>
      </p:sp>
      <p:sp>
        <p:nvSpPr>
          <p:cNvPr id="3" name="标题 2"/>
          <p:cNvSpPr>
            <a:spLocks noGrp="1"/>
          </p:cNvSpPr>
          <p:nvPr>
            <p:ph type="title"/>
          </p:nvPr>
        </p:nvSpPr>
        <p:spPr/>
        <p:txBody>
          <a:bodyPr/>
          <a:lstStyle/>
          <a:p>
            <a:endParaRPr lang="zh-CN" altLang="en-US" dirty="0"/>
          </a:p>
        </p:txBody>
      </p:sp>
      <p:pic>
        <p:nvPicPr>
          <p:cNvPr id="32770" name="Picture 2"/>
          <p:cNvPicPr>
            <a:picLocks noChangeAspect="1" noChangeArrowheads="1"/>
          </p:cNvPicPr>
          <p:nvPr/>
        </p:nvPicPr>
        <p:blipFill>
          <a:blip r:embed="rId2"/>
          <a:srcRect/>
          <a:stretch>
            <a:fillRect/>
          </a:stretch>
        </p:blipFill>
        <p:spPr bwMode="auto">
          <a:xfrm>
            <a:off x="1142976" y="2071678"/>
            <a:ext cx="7029450" cy="210502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1714480" y="5072074"/>
            <a:ext cx="2962275" cy="2857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zh-CN" altLang="en-US" dirty="0" smtClean="0"/>
              <a:t>即</a:t>
            </a:r>
            <a:endParaRPr lang="zh-CN" altLang="en-US" dirty="0"/>
          </a:p>
        </p:txBody>
      </p:sp>
      <p:sp>
        <p:nvSpPr>
          <p:cNvPr id="3" name="标题 2"/>
          <p:cNvSpPr>
            <a:spLocks noGrp="1"/>
          </p:cNvSpPr>
          <p:nvPr>
            <p:ph type="title"/>
          </p:nvPr>
        </p:nvSpPr>
        <p:spPr/>
        <p:txBody>
          <a:bodyPr/>
          <a:lstStyle/>
          <a:p>
            <a:r>
              <a:rPr lang="zh-CN" altLang="en-US" dirty="0" smtClean="0"/>
              <a:t>结果</a:t>
            </a:r>
            <a:endParaRPr lang="zh-CN" altLang="en-US" dirty="0"/>
          </a:p>
        </p:txBody>
      </p:sp>
      <p:pic>
        <p:nvPicPr>
          <p:cNvPr id="33794" name="Picture 2"/>
          <p:cNvPicPr>
            <a:picLocks noChangeAspect="1" noChangeArrowheads="1"/>
          </p:cNvPicPr>
          <p:nvPr/>
        </p:nvPicPr>
        <p:blipFill>
          <a:blip r:embed="rId2"/>
          <a:srcRect/>
          <a:stretch>
            <a:fillRect/>
          </a:stretch>
        </p:blipFill>
        <p:spPr bwMode="auto">
          <a:xfrm>
            <a:off x="1071538" y="1714488"/>
            <a:ext cx="2809875" cy="150495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857224" y="4929198"/>
            <a:ext cx="7010400" cy="12573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分段线性回归</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Knots(change points) </a:t>
            </a:r>
            <a:endParaRPr lang="zh-CN" altLang="en-US" dirty="0"/>
          </a:p>
        </p:txBody>
      </p:sp>
      <p:sp>
        <p:nvSpPr>
          <p:cNvPr id="3" name="标题 2"/>
          <p:cNvSpPr>
            <a:spLocks noGrp="1"/>
          </p:cNvSpPr>
          <p:nvPr>
            <p:ph type="title"/>
          </p:nvPr>
        </p:nvSpPr>
        <p:spPr/>
        <p:txBody>
          <a:bodyPr/>
          <a:lstStyle/>
          <a:p>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2043113" y="2547938"/>
            <a:ext cx="5057775" cy="17621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786314" y="5214950"/>
            <a:ext cx="1914525" cy="21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曲线方程</a:t>
            </a:r>
            <a:endParaRPr lang="zh-CN" altLang="en-US" dirty="0"/>
          </a:p>
        </p:txBody>
      </p:sp>
      <p:pic>
        <p:nvPicPr>
          <p:cNvPr id="34818" name="Picture 2"/>
          <p:cNvPicPr>
            <a:picLocks noChangeAspect="1" noChangeArrowheads="1"/>
          </p:cNvPicPr>
          <p:nvPr/>
        </p:nvPicPr>
        <p:blipFill>
          <a:blip r:embed="rId2"/>
          <a:srcRect/>
          <a:stretch>
            <a:fillRect/>
          </a:stretch>
        </p:blipFill>
        <p:spPr bwMode="auto">
          <a:xfrm>
            <a:off x="1285852" y="1714488"/>
            <a:ext cx="4610100" cy="1552575"/>
          </a:xfrm>
          <a:prstGeom prst="rect">
            <a:avLst/>
          </a:prstGeom>
          <a:noFill/>
          <a:ln w="9525">
            <a:noFill/>
            <a:miter lim="800000"/>
            <a:headEnd/>
            <a:tailEnd/>
          </a:ln>
          <a:effectLst/>
        </p:spPr>
      </p:pic>
      <p:pic>
        <p:nvPicPr>
          <p:cNvPr id="34819" name="Picture 3"/>
          <p:cNvPicPr>
            <a:picLocks noGrp="1" noChangeAspect="1" noChangeArrowheads="1"/>
          </p:cNvPicPr>
          <p:nvPr>
            <p:ph idx="1"/>
          </p:nvPr>
        </p:nvPicPr>
        <p:blipFill>
          <a:blip r:embed="rId3"/>
          <a:srcRect/>
          <a:stretch>
            <a:fillRect/>
          </a:stretch>
        </p:blipFill>
        <p:spPr bwMode="auto">
          <a:xfrm>
            <a:off x="1357290" y="4071942"/>
            <a:ext cx="6534150" cy="13620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给定</a:t>
            </a:r>
            <a:r>
              <a:rPr lang="en-US" altLang="zh-CN" dirty="0" smtClean="0"/>
              <a:t>n</a:t>
            </a:r>
            <a:r>
              <a:rPr lang="zh-CN" altLang="en-US" dirty="0" smtClean="0"/>
              <a:t>个数据点，共有</a:t>
            </a:r>
            <a:r>
              <a:rPr lang="en-US" altLang="zh-CN" dirty="0" smtClean="0"/>
              <a:t>n-1</a:t>
            </a:r>
            <a:r>
              <a:rPr lang="zh-CN" altLang="en-US" dirty="0" smtClean="0"/>
              <a:t>个</a:t>
            </a:r>
            <a:r>
              <a:rPr lang="zh-CN" altLang="en-US" dirty="0" smtClean="0"/>
              <a:t>区间，</a:t>
            </a:r>
            <a:r>
              <a:rPr lang="zh-CN" altLang="en-US" dirty="0" smtClean="0"/>
              <a:t>需要确定</a:t>
            </a:r>
            <a:r>
              <a:rPr lang="en-US" altLang="zh-CN" dirty="0" smtClean="0"/>
              <a:t>4</a:t>
            </a:r>
            <a:r>
              <a:rPr lang="zh-CN" altLang="en-US" dirty="0" smtClean="0"/>
              <a:t>（</a:t>
            </a:r>
            <a:r>
              <a:rPr lang="en-US" altLang="zh-CN" dirty="0" smtClean="0"/>
              <a:t>n-1</a:t>
            </a:r>
            <a:r>
              <a:rPr lang="zh-CN" altLang="en-US" dirty="0" smtClean="0"/>
              <a:t>）个未知</a:t>
            </a:r>
            <a:r>
              <a:rPr lang="zh-CN" altLang="en-US" dirty="0" smtClean="0"/>
              <a:t>系数。</a:t>
            </a:r>
            <a:endParaRPr lang="en-US" altLang="zh-CN" dirty="0" smtClean="0"/>
          </a:p>
          <a:p>
            <a:r>
              <a:rPr lang="zh-CN" altLang="en-US" dirty="0" smtClean="0"/>
              <a:t>通过连续性、节点处一阶导数相等、二阶导数相等，可以得到</a:t>
            </a:r>
            <a:r>
              <a:rPr lang="en-US" altLang="zh-CN" dirty="0" smtClean="0"/>
              <a:t>4n-6</a:t>
            </a:r>
            <a:r>
              <a:rPr lang="zh-CN" altLang="en-US" dirty="0" smtClean="0"/>
              <a:t>个</a:t>
            </a:r>
            <a:r>
              <a:rPr lang="zh-CN" altLang="en-US" dirty="0" smtClean="0"/>
              <a:t>方程。</a:t>
            </a:r>
            <a:r>
              <a:rPr lang="zh-CN" altLang="en-US" dirty="0" smtClean="0"/>
              <a:t>需要人为添加</a:t>
            </a:r>
            <a:r>
              <a:rPr lang="en-US" altLang="zh-CN" dirty="0" smtClean="0"/>
              <a:t>2</a:t>
            </a:r>
            <a:r>
              <a:rPr lang="zh-CN" altLang="en-US" dirty="0" smtClean="0"/>
              <a:t>个边界条件</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三次样条曲线是使用最广泛的样条曲线</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b="1" dirty="0" smtClean="0"/>
              <a:t>自然边界：</a:t>
            </a:r>
            <a:r>
              <a:rPr lang="zh-CN" altLang="en-US" dirty="0" smtClean="0"/>
              <a:t>两个端点处的二阶导数为</a:t>
            </a:r>
            <a:r>
              <a:rPr lang="en-US" altLang="zh-CN" dirty="0" smtClean="0"/>
              <a:t>0</a:t>
            </a:r>
          </a:p>
          <a:p>
            <a:r>
              <a:rPr lang="zh-CN" altLang="en-US" b="1" dirty="0" smtClean="0"/>
              <a:t>固定边界：</a:t>
            </a:r>
            <a:r>
              <a:rPr lang="zh-CN" altLang="en-US" dirty="0" smtClean="0"/>
              <a:t>指定第一个和最后一个节点处的一阶导数值</a:t>
            </a:r>
          </a:p>
          <a:p>
            <a:r>
              <a:rPr lang="zh-CN" altLang="en-US" b="1" dirty="0" smtClean="0"/>
              <a:t>非节点边界：</a:t>
            </a:r>
            <a:r>
              <a:rPr lang="zh-CN" altLang="en-US" dirty="0" smtClean="0"/>
              <a:t>要求第二个和倒数第二个节点处的三阶导数连续，即要求前两个和最后两个相邻区域使用相同的三次函数，让前四个点确定一个三次多项式，最后四个点确定一个三次多项式。这个时候由于第二个和倒数第二个节点已经不是两个不同三次曲线的连接点了，所以被称为非节点条件。</a:t>
            </a:r>
          </a:p>
          <a:p>
            <a:endParaRPr lang="zh-CN" altLang="en-US" dirty="0"/>
          </a:p>
        </p:txBody>
      </p:sp>
      <p:sp>
        <p:nvSpPr>
          <p:cNvPr id="3" name="标题 2"/>
          <p:cNvSpPr>
            <a:spLocks noGrp="1"/>
          </p:cNvSpPr>
          <p:nvPr>
            <p:ph type="title"/>
          </p:nvPr>
        </p:nvSpPr>
        <p:spPr/>
        <p:txBody>
          <a:bodyPr/>
          <a:lstStyle/>
          <a:p>
            <a:r>
              <a:rPr lang="zh-CN" altLang="en-US" dirty="0" smtClean="0"/>
              <a:t>边界条件（一般有如下</a:t>
            </a:r>
            <a:r>
              <a:rPr lang="en-US" altLang="zh-CN" dirty="0" smtClean="0"/>
              <a:t>3</a:t>
            </a:r>
            <a:r>
              <a:rPr lang="zh-CN" altLang="en-US" dirty="0" smtClean="0"/>
              <a:t>种）</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经济现象突变时刻（例如金融危机）</a:t>
            </a:r>
            <a:endParaRPr lang="en-US" altLang="zh-CN" dirty="0" smtClean="0"/>
          </a:p>
          <a:p>
            <a:r>
              <a:rPr lang="zh-CN" altLang="en-US" dirty="0" smtClean="0"/>
              <a:t>相同样本点个数</a:t>
            </a:r>
            <a:endParaRPr lang="en-US" altLang="zh-CN" dirty="0" smtClean="0"/>
          </a:p>
          <a:p>
            <a:r>
              <a:rPr lang="zh-CN" altLang="en-US" dirty="0" smtClean="0"/>
              <a:t>区间长度相同</a:t>
            </a:r>
            <a:endParaRPr lang="en-US" altLang="zh-CN" dirty="0" smtClean="0"/>
          </a:p>
          <a:p>
            <a:r>
              <a:rPr lang="zh-CN" altLang="en-US" dirty="0" smtClean="0"/>
              <a:t>逐步回归模型选择方法</a:t>
            </a:r>
            <a:endParaRPr lang="en-US" altLang="zh-CN" dirty="0" smtClean="0"/>
          </a:p>
          <a:p>
            <a:pPr>
              <a:buNone/>
            </a:pPr>
            <a:endParaRPr lang="zh-CN" altLang="en-US" dirty="0"/>
          </a:p>
        </p:txBody>
      </p:sp>
      <p:sp>
        <p:nvSpPr>
          <p:cNvPr id="3" name="标题 2"/>
          <p:cNvSpPr>
            <a:spLocks noGrp="1"/>
          </p:cNvSpPr>
          <p:nvPr>
            <p:ph type="title"/>
          </p:nvPr>
        </p:nvSpPr>
        <p:spPr/>
        <p:txBody>
          <a:bodyPr/>
          <a:lstStyle/>
          <a:p>
            <a:r>
              <a:rPr lang="zh-CN" altLang="en-US" dirty="0" smtClean="0"/>
              <a:t>结点的选择</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交叉验证方法（</a:t>
            </a:r>
            <a:r>
              <a:rPr lang="en-US" altLang="zh-CN" dirty="0" smtClean="0"/>
              <a:t>Cross-Validation</a:t>
            </a:r>
            <a:r>
              <a:rPr lang="zh-CN" altLang="en-US" dirty="0" smtClean="0"/>
              <a:t>）</a:t>
            </a:r>
            <a:endParaRPr lang="en-US" altLang="zh-CN" dirty="0" smtClean="0"/>
          </a:p>
          <a:p>
            <a:r>
              <a:rPr lang="zh-CN" altLang="en-US" dirty="0" smtClean="0"/>
              <a:t>定义            为在</a:t>
            </a:r>
            <a:r>
              <a:rPr lang="en-US" altLang="zh-CN" dirty="0" smtClean="0"/>
              <a:t>x</a:t>
            </a:r>
            <a:r>
              <a:rPr lang="zh-CN" altLang="en-US" dirty="0" smtClean="0"/>
              <a:t>点估计值</a:t>
            </a:r>
            <a:endParaRPr lang="en-US" altLang="zh-CN" dirty="0" smtClean="0"/>
          </a:p>
          <a:p>
            <a:r>
              <a:rPr lang="zh-CN" altLang="en-US" dirty="0" smtClean="0"/>
              <a:t>残差平方和定义</a:t>
            </a:r>
            <a:endParaRPr lang="en-US" altLang="zh-CN" dirty="0" smtClean="0"/>
          </a:p>
          <a:p>
            <a:endParaRPr lang="en-US" altLang="zh-CN" dirty="0" smtClean="0"/>
          </a:p>
          <a:p>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dirty="0" smtClean="0"/>
              <a:t>光滑参数的选择</a:t>
            </a:r>
            <a:endParaRPr lang="zh-CN" altLang="en-US" dirty="0"/>
          </a:p>
        </p:txBody>
      </p:sp>
      <p:pic>
        <p:nvPicPr>
          <p:cNvPr id="25602" name="Picture 2"/>
          <p:cNvPicPr>
            <a:picLocks noChangeAspect="1" noChangeArrowheads="1"/>
          </p:cNvPicPr>
          <p:nvPr/>
        </p:nvPicPr>
        <p:blipFill>
          <a:blip r:embed="rId2"/>
          <a:srcRect/>
          <a:stretch>
            <a:fillRect/>
          </a:stretch>
        </p:blipFill>
        <p:spPr bwMode="auto">
          <a:xfrm>
            <a:off x="1928794" y="2285992"/>
            <a:ext cx="895350" cy="352425"/>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2357422" y="3500438"/>
            <a:ext cx="3057525" cy="79057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5715008" y="3714752"/>
            <a:ext cx="1638300" cy="43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交叉验证</a:t>
            </a:r>
            <a:r>
              <a:rPr lang="zh-CN" altLang="en-US" dirty="0" smtClean="0"/>
              <a:t>准则</a:t>
            </a:r>
            <a:endParaRPr lang="en-US" altLang="zh-CN" dirty="0" smtClean="0"/>
          </a:p>
          <a:p>
            <a:endParaRPr lang="en-US" altLang="zh-CN" dirty="0" smtClean="0"/>
          </a:p>
          <a:p>
            <a:endParaRPr lang="en-US" altLang="zh-CN" dirty="0" smtClean="0"/>
          </a:p>
          <a:p>
            <a:r>
              <a:rPr lang="zh-CN" altLang="en-US" dirty="0" smtClean="0"/>
              <a:t>这里        为去掉          的估计值</a:t>
            </a:r>
            <a:endParaRPr lang="en-US" altLang="zh-CN" dirty="0" smtClean="0"/>
          </a:p>
          <a:p>
            <a:endParaRPr lang="en-US" altLang="zh-CN" dirty="0" smtClean="0"/>
          </a:p>
          <a:p>
            <a:r>
              <a:rPr lang="zh-CN" altLang="en-US" dirty="0" smtClean="0"/>
              <a:t>选择    最小化                         </a:t>
            </a:r>
            <a:endParaRPr lang="zh-CN" altLang="en-US" dirty="0" smtClean="0"/>
          </a:p>
          <a:p>
            <a:endParaRPr lang="zh-CN" altLang="en-US" dirty="0"/>
          </a:p>
        </p:txBody>
      </p:sp>
      <p:sp>
        <p:nvSpPr>
          <p:cNvPr id="3" name="标题 2"/>
          <p:cNvSpPr>
            <a:spLocks noGrp="1"/>
          </p:cNvSpPr>
          <p:nvPr>
            <p:ph type="title"/>
          </p:nvPr>
        </p:nvSpPr>
        <p:spPr/>
        <p:txBody>
          <a:bodyPr/>
          <a:lstStyle/>
          <a:p>
            <a:endParaRPr lang="zh-CN" altLang="en-US"/>
          </a:p>
        </p:txBody>
      </p:sp>
      <p:pic>
        <p:nvPicPr>
          <p:cNvPr id="26626" name="Picture 2"/>
          <p:cNvPicPr>
            <a:picLocks noChangeAspect="1" noChangeArrowheads="1"/>
          </p:cNvPicPr>
          <p:nvPr/>
        </p:nvPicPr>
        <p:blipFill>
          <a:blip r:embed="rId2"/>
          <a:srcRect/>
          <a:stretch>
            <a:fillRect/>
          </a:stretch>
        </p:blipFill>
        <p:spPr bwMode="auto">
          <a:xfrm>
            <a:off x="1785918" y="3357562"/>
            <a:ext cx="628650" cy="409575"/>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3357554" y="1500174"/>
            <a:ext cx="3876675" cy="962025"/>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3929058" y="3357562"/>
            <a:ext cx="933450" cy="390525"/>
          </a:xfrm>
          <a:prstGeom prst="rect">
            <a:avLst/>
          </a:prstGeom>
          <a:noFill/>
          <a:ln w="9525">
            <a:noFill/>
            <a:miter lim="800000"/>
            <a:headEnd/>
            <a:tailEnd/>
          </a:ln>
          <a:effectLst/>
        </p:spPr>
      </p:pic>
      <p:pic>
        <p:nvPicPr>
          <p:cNvPr id="26630" name="Picture 6"/>
          <p:cNvPicPr>
            <a:picLocks noChangeAspect="1" noChangeArrowheads="1"/>
          </p:cNvPicPr>
          <p:nvPr/>
        </p:nvPicPr>
        <p:blipFill>
          <a:blip r:embed="rId5"/>
          <a:srcRect/>
          <a:stretch>
            <a:fillRect/>
          </a:stretch>
        </p:blipFill>
        <p:spPr bwMode="auto">
          <a:xfrm>
            <a:off x="3500430" y="4500570"/>
            <a:ext cx="1990725" cy="390525"/>
          </a:xfrm>
          <a:prstGeom prst="rect">
            <a:avLst/>
          </a:prstGeom>
          <a:noFill/>
          <a:ln w="9525">
            <a:noFill/>
            <a:miter lim="800000"/>
            <a:headEnd/>
            <a:tailEnd/>
          </a:ln>
          <a:effectLst/>
        </p:spPr>
      </p:pic>
      <p:pic>
        <p:nvPicPr>
          <p:cNvPr id="26631" name="Picture 7"/>
          <p:cNvPicPr>
            <a:picLocks noChangeAspect="1" noChangeArrowheads="1"/>
          </p:cNvPicPr>
          <p:nvPr/>
        </p:nvPicPr>
        <p:blipFill>
          <a:blip r:embed="rId6"/>
          <a:srcRect/>
          <a:stretch>
            <a:fillRect/>
          </a:stretch>
        </p:blipFill>
        <p:spPr bwMode="auto">
          <a:xfrm>
            <a:off x="1714480" y="4572008"/>
            <a:ext cx="276225"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这里</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广义交叉验证法</a:t>
            </a:r>
            <a:r>
              <a:rPr lang="en-US" altLang="zh-CN" dirty="0" smtClean="0"/>
              <a:t>Generalized Cross-Validation (GCV</a:t>
            </a:r>
            <a:r>
              <a:rPr lang="en-US" altLang="zh-CN" dirty="0" smtClean="0"/>
              <a:t>)</a:t>
            </a:r>
            <a:endParaRPr lang="zh-CN" altLang="en-US" dirty="0"/>
          </a:p>
        </p:txBody>
      </p:sp>
      <p:pic>
        <p:nvPicPr>
          <p:cNvPr id="27651" name="Picture 3"/>
          <p:cNvPicPr>
            <a:picLocks noChangeAspect="1" noChangeArrowheads="1"/>
          </p:cNvPicPr>
          <p:nvPr/>
        </p:nvPicPr>
        <p:blipFill>
          <a:blip r:embed="rId2"/>
          <a:srcRect/>
          <a:stretch>
            <a:fillRect/>
          </a:stretch>
        </p:blipFill>
        <p:spPr bwMode="auto">
          <a:xfrm>
            <a:off x="1500166" y="1571612"/>
            <a:ext cx="4991100" cy="2733675"/>
          </a:xfrm>
          <a:prstGeom prst="rect">
            <a:avLst/>
          </a:prstGeom>
          <a:noFill/>
          <a:ln w="9525">
            <a:noFill/>
            <a:miter lim="800000"/>
            <a:headEnd/>
            <a:tailEnd/>
          </a:ln>
          <a:effectLst/>
        </p:spPr>
      </p:pic>
      <p:pic>
        <p:nvPicPr>
          <p:cNvPr id="27652" name="Picture 4"/>
          <p:cNvPicPr>
            <a:picLocks noChangeAspect="1" noChangeArrowheads="1"/>
          </p:cNvPicPr>
          <p:nvPr/>
        </p:nvPicPr>
        <p:blipFill>
          <a:blip r:embed="rId3"/>
          <a:srcRect/>
          <a:stretch>
            <a:fillRect/>
          </a:stretch>
        </p:blipFill>
        <p:spPr bwMode="auto">
          <a:xfrm>
            <a:off x="2214546" y="4643446"/>
            <a:ext cx="3438525" cy="476250"/>
          </a:xfrm>
          <a:prstGeom prst="rect">
            <a:avLst/>
          </a:prstGeom>
          <a:noFill/>
          <a:ln w="9525">
            <a:noFill/>
            <a:miter lim="800000"/>
            <a:headEnd/>
            <a:tailEnd/>
          </a:ln>
          <a:effectLst/>
        </p:spPr>
      </p:pic>
      <p:pic>
        <p:nvPicPr>
          <p:cNvPr id="27653" name="Picture 5"/>
          <p:cNvPicPr>
            <a:picLocks noChangeAspect="1" noChangeArrowheads="1"/>
          </p:cNvPicPr>
          <p:nvPr/>
        </p:nvPicPr>
        <p:blipFill>
          <a:blip r:embed="rId4"/>
          <a:srcRect/>
          <a:stretch>
            <a:fillRect/>
          </a:stretch>
        </p:blipFill>
        <p:spPr bwMode="auto">
          <a:xfrm>
            <a:off x="2357422" y="5286388"/>
            <a:ext cx="1171575" cy="55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altLang="zh-CN" dirty="0" smtClean="0"/>
              <a:t>require(graphics)</a:t>
            </a:r>
          </a:p>
          <a:p>
            <a:endParaRPr lang="en-US" altLang="zh-CN" dirty="0" smtClean="0"/>
          </a:p>
          <a:p>
            <a:r>
              <a:rPr lang="en-US" altLang="zh-CN" dirty="0" smtClean="0"/>
              <a:t>attach(cars)</a:t>
            </a:r>
          </a:p>
          <a:p>
            <a:r>
              <a:rPr lang="en-US" altLang="zh-CN" dirty="0" smtClean="0"/>
              <a:t>plot(speed, dist, main = "data(cars)  &amp;  smoothing </a:t>
            </a:r>
            <a:r>
              <a:rPr lang="en-US" altLang="zh-CN" dirty="0" err="1" smtClean="0"/>
              <a:t>splines</a:t>
            </a:r>
            <a:r>
              <a:rPr lang="en-US" altLang="zh-CN" dirty="0" smtClean="0"/>
              <a:t>")</a:t>
            </a:r>
          </a:p>
          <a:p>
            <a:r>
              <a:rPr lang="en-US" altLang="zh-CN" dirty="0" smtClean="0"/>
              <a:t>cars.spl &lt;- </a:t>
            </a:r>
            <a:r>
              <a:rPr lang="en-US" altLang="zh-CN" dirty="0" err="1" smtClean="0"/>
              <a:t>smooth.spline</a:t>
            </a:r>
            <a:r>
              <a:rPr lang="en-US" altLang="zh-CN" dirty="0" smtClean="0"/>
              <a:t>(speed, dist)</a:t>
            </a:r>
          </a:p>
          <a:p>
            <a:r>
              <a:rPr lang="en-US" altLang="zh-CN" dirty="0" smtClean="0"/>
              <a:t>(cars.spl)</a:t>
            </a:r>
          </a:p>
          <a:p>
            <a:r>
              <a:rPr lang="en-US" altLang="zh-CN" dirty="0" smtClean="0"/>
              <a:t>## This example has duplicate points, so avoid </a:t>
            </a:r>
            <a:r>
              <a:rPr lang="en-US" altLang="zh-CN" dirty="0" err="1" smtClean="0"/>
              <a:t>cv</a:t>
            </a:r>
            <a:r>
              <a:rPr lang="en-US" altLang="zh-CN" dirty="0" smtClean="0"/>
              <a:t> = TRUE</a:t>
            </a:r>
          </a:p>
          <a:p>
            <a:endParaRPr lang="en-US" altLang="zh-CN" dirty="0" smtClean="0"/>
          </a:p>
          <a:p>
            <a:r>
              <a:rPr lang="en-US" altLang="zh-CN" dirty="0" smtClean="0"/>
              <a:t>lines(cars.spl, </a:t>
            </a:r>
            <a:r>
              <a:rPr lang="en-US" altLang="zh-CN" dirty="0" err="1" smtClean="0"/>
              <a:t>col</a:t>
            </a:r>
            <a:r>
              <a:rPr lang="en-US" altLang="zh-CN" dirty="0" smtClean="0"/>
              <a:t> = "blue")</a:t>
            </a:r>
          </a:p>
          <a:p>
            <a:r>
              <a:rPr lang="en-US" altLang="zh-CN" dirty="0" smtClean="0"/>
              <a:t>lines(</a:t>
            </a:r>
            <a:r>
              <a:rPr lang="en-US" altLang="zh-CN" dirty="0" err="1" smtClean="0"/>
              <a:t>spline</a:t>
            </a:r>
            <a:r>
              <a:rPr lang="en-US" altLang="zh-CN" dirty="0" smtClean="0"/>
              <a:t>(speed, dist, method="natural"), </a:t>
            </a:r>
            <a:r>
              <a:rPr lang="en-US" altLang="zh-CN" dirty="0" err="1" smtClean="0"/>
              <a:t>lty</a:t>
            </a:r>
            <a:r>
              <a:rPr lang="en-US" altLang="zh-CN" dirty="0" smtClean="0"/>
              <a:t> = 2, </a:t>
            </a:r>
            <a:r>
              <a:rPr lang="en-US" altLang="zh-CN" dirty="0" err="1" smtClean="0"/>
              <a:t>col</a:t>
            </a:r>
            <a:r>
              <a:rPr lang="en-US" altLang="zh-CN" dirty="0" smtClean="0"/>
              <a:t> = "red")</a:t>
            </a:r>
          </a:p>
          <a:p>
            <a:r>
              <a:rPr lang="en-US" altLang="zh-CN" dirty="0" smtClean="0"/>
              <a:t>legend(5,120,c(paste("default [C.V.] =&gt; </a:t>
            </a:r>
            <a:r>
              <a:rPr lang="en-US" altLang="zh-CN" dirty="0" err="1" smtClean="0"/>
              <a:t>df</a:t>
            </a:r>
            <a:r>
              <a:rPr lang="en-US" altLang="zh-CN" dirty="0" smtClean="0"/>
              <a:t> =",round(cars.spl$df,1)),</a:t>
            </a:r>
          </a:p>
          <a:p>
            <a:r>
              <a:rPr lang="en-US" altLang="zh-CN" dirty="0" smtClean="0"/>
              <a:t>               "nature cubic </a:t>
            </a:r>
            <a:r>
              <a:rPr lang="en-US" altLang="zh-CN" dirty="0" err="1" smtClean="0"/>
              <a:t>spline</a:t>
            </a:r>
            <a:r>
              <a:rPr lang="en-US" altLang="zh-CN" dirty="0" smtClean="0"/>
              <a:t> "), </a:t>
            </a:r>
            <a:r>
              <a:rPr lang="en-US" altLang="zh-CN" dirty="0" err="1" smtClean="0"/>
              <a:t>col</a:t>
            </a:r>
            <a:r>
              <a:rPr lang="en-US" altLang="zh-CN" dirty="0" smtClean="0"/>
              <a:t> = c("</a:t>
            </a:r>
            <a:r>
              <a:rPr lang="en-US" altLang="zh-CN" dirty="0" err="1" smtClean="0"/>
              <a:t>blue","red</a:t>
            </a:r>
            <a:r>
              <a:rPr lang="en-US" altLang="zh-CN" dirty="0" smtClean="0"/>
              <a:t>"), </a:t>
            </a:r>
            <a:r>
              <a:rPr lang="en-US" altLang="zh-CN" dirty="0" err="1" smtClean="0"/>
              <a:t>lty</a:t>
            </a:r>
            <a:r>
              <a:rPr lang="en-US" altLang="zh-CN" dirty="0" smtClean="0"/>
              <a:t> = 1:2,</a:t>
            </a:r>
          </a:p>
          <a:p>
            <a:r>
              <a:rPr lang="en-US" altLang="zh-CN" dirty="0" smtClean="0"/>
              <a:t>       </a:t>
            </a:r>
            <a:r>
              <a:rPr lang="en-US" altLang="zh-CN" dirty="0" err="1" smtClean="0"/>
              <a:t>bg</a:t>
            </a:r>
            <a:r>
              <a:rPr lang="en-US" altLang="zh-CN" dirty="0" smtClean="0"/>
              <a:t> = 'bisque')</a:t>
            </a:r>
            <a:endParaRPr lang="zh-CN" altLang="en-US" dirty="0"/>
          </a:p>
        </p:txBody>
      </p:sp>
      <p:sp>
        <p:nvSpPr>
          <p:cNvPr id="3" name="标题 2"/>
          <p:cNvSpPr>
            <a:spLocks noGrp="1"/>
          </p:cNvSpPr>
          <p:nvPr>
            <p:ph type="title"/>
          </p:nvPr>
        </p:nvSpPr>
        <p:spPr/>
        <p:txBody>
          <a:bodyPr>
            <a:normAutofit fontScale="90000"/>
          </a:bodyPr>
          <a:lstStyle/>
          <a:p>
            <a:r>
              <a:rPr lang="en-US" dirty="0" smtClean="0"/>
              <a:t>The data give the speed of cars and the distances taken to stop.</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pPr>
              <a:buNone/>
            </a:pPr>
            <a:r>
              <a:rPr lang="en-US" sz="3700" dirty="0" smtClean="0"/>
              <a:t>           </a:t>
            </a:r>
            <a:r>
              <a:rPr lang="en-US" sz="6200" dirty="0" smtClean="0"/>
              <a:t>source</a:t>
            </a:r>
            <a:r>
              <a:rPr lang="en-US" sz="6200" dirty="0" smtClean="0"/>
              <a:t>('http://www-stat.stanford.edu/~jtaylo/courses/stats203/R/inference+polynomial/Ftest.R</a:t>
            </a:r>
            <a:r>
              <a:rPr lang="en-US" sz="6200" dirty="0" smtClean="0"/>
              <a:t>')</a:t>
            </a:r>
            <a:r>
              <a:rPr lang="en-US" sz="6200" dirty="0" smtClean="0"/>
              <a:t/>
            </a:r>
            <a:br>
              <a:rPr lang="en-US" sz="6200" dirty="0" smtClean="0"/>
            </a:br>
            <a:r>
              <a:rPr lang="en-US" sz="6200" dirty="0" smtClean="0"/>
              <a:t># Read in the </a:t>
            </a:r>
            <a:r>
              <a:rPr lang="en-US" sz="6200" dirty="0" smtClean="0"/>
              <a:t>data</a:t>
            </a:r>
            <a:r>
              <a:rPr lang="en-US" sz="6200" dirty="0" smtClean="0"/>
              <a:t/>
            </a:r>
            <a:br>
              <a:rPr lang="en-US" sz="6200" dirty="0" smtClean="0"/>
            </a:br>
            <a:r>
              <a:rPr lang="en-US" sz="6200" dirty="0" smtClean="0"/>
              <a:t>voltage &lt;- </a:t>
            </a:r>
            <a:r>
              <a:rPr lang="en-US" sz="6200" dirty="0" err="1" smtClean="0"/>
              <a:t>read.table</a:t>
            </a:r>
            <a:r>
              <a:rPr lang="en-US" sz="6200" dirty="0" smtClean="0"/>
              <a:t>('http://www-stat.stanford.edu/~jtaylo/courses/stats203/data/voltagedrop.table', header=T, sep=',')</a:t>
            </a:r>
            <a:br>
              <a:rPr lang="en-US" sz="6200" dirty="0" smtClean="0"/>
            </a:br>
            <a:r>
              <a:rPr lang="en-US" sz="6200" dirty="0" smtClean="0"/>
              <a:t>attach(voltage</a:t>
            </a:r>
            <a:r>
              <a:rPr lang="en-US" sz="6200" dirty="0" smtClean="0"/>
              <a:t>)</a:t>
            </a:r>
            <a:r>
              <a:rPr lang="en-US" sz="6200" dirty="0" smtClean="0"/>
              <a:t/>
            </a:r>
            <a:br>
              <a:rPr lang="en-US" sz="6200" dirty="0" smtClean="0"/>
            </a:br>
            <a:r>
              <a:rPr lang="en-US" sz="6200" dirty="0" smtClean="0"/>
              <a:t># Use the </a:t>
            </a:r>
            <a:r>
              <a:rPr lang="en-US" sz="6200" dirty="0" err="1" smtClean="0"/>
              <a:t>splines</a:t>
            </a:r>
            <a:r>
              <a:rPr lang="en-US" sz="6200" dirty="0" smtClean="0"/>
              <a:t> </a:t>
            </a:r>
            <a:r>
              <a:rPr lang="en-US" sz="6200" dirty="0" smtClean="0"/>
              <a:t>library</a:t>
            </a:r>
            <a:r>
              <a:rPr lang="en-US" sz="6200" dirty="0" smtClean="0"/>
              <a:t/>
            </a:r>
            <a:br>
              <a:rPr lang="en-US" sz="6200" dirty="0" smtClean="0"/>
            </a:br>
            <a:r>
              <a:rPr lang="en-US" sz="6200" dirty="0" smtClean="0"/>
              <a:t>library(</a:t>
            </a:r>
            <a:r>
              <a:rPr lang="en-US" sz="6200" dirty="0" err="1" smtClean="0"/>
              <a:t>splines</a:t>
            </a:r>
            <a:r>
              <a:rPr lang="en-US" sz="6200" dirty="0" smtClean="0"/>
              <a:t>)</a:t>
            </a:r>
            <a:r>
              <a:rPr lang="en-US" sz="6200" dirty="0" smtClean="0"/>
              <a:t/>
            </a:r>
            <a:br>
              <a:rPr lang="en-US" sz="6200" dirty="0" smtClean="0"/>
            </a:br>
            <a:r>
              <a:rPr lang="en-US" sz="6200" dirty="0" smtClean="0"/>
              <a:t># Voltage drop vs. </a:t>
            </a:r>
            <a:r>
              <a:rPr lang="en-US" sz="6200" dirty="0" smtClean="0"/>
              <a:t>time</a:t>
            </a:r>
            <a:r>
              <a:rPr lang="en-US" sz="6200" dirty="0" smtClean="0"/>
              <a:t/>
            </a:r>
            <a:br>
              <a:rPr lang="en-US" sz="6200" dirty="0" smtClean="0"/>
            </a:br>
            <a:r>
              <a:rPr lang="en-US" sz="6200" dirty="0" smtClean="0"/>
              <a:t>plot(time, drop, </a:t>
            </a:r>
            <a:r>
              <a:rPr lang="en-US" sz="6200" dirty="0" err="1" smtClean="0"/>
              <a:t>bg</a:t>
            </a:r>
            <a:r>
              <a:rPr lang="en-US" sz="6200" dirty="0" smtClean="0"/>
              <a:t>='red', </a:t>
            </a:r>
            <a:r>
              <a:rPr lang="en-US" sz="6200" dirty="0" err="1" smtClean="0"/>
              <a:t>pch</a:t>
            </a:r>
            <a:r>
              <a:rPr lang="en-US" sz="6200" dirty="0" smtClean="0"/>
              <a:t>=23, </a:t>
            </a:r>
            <a:r>
              <a:rPr lang="en-US" sz="6200" dirty="0" err="1" smtClean="0"/>
              <a:t>cex</a:t>
            </a:r>
            <a:r>
              <a:rPr lang="en-US" sz="6200" dirty="0" smtClean="0"/>
              <a:t>=2</a:t>
            </a:r>
            <a:r>
              <a:rPr lang="en-US" sz="6200" dirty="0" smtClean="0"/>
              <a:t>)</a:t>
            </a:r>
            <a:r>
              <a:rPr lang="en-US" sz="6200" dirty="0" smtClean="0"/>
              <a:t/>
            </a:r>
            <a:br>
              <a:rPr lang="en-US" sz="6200" dirty="0" smtClean="0"/>
            </a:br>
            <a:r>
              <a:rPr lang="en-US" sz="6200" dirty="0" smtClean="0"/>
              <a:t># Fit a cubic </a:t>
            </a:r>
            <a:r>
              <a:rPr lang="en-US" sz="6200" dirty="0" err="1" smtClean="0"/>
              <a:t>spline</a:t>
            </a:r>
            <a:r>
              <a:rPr lang="en-US" sz="6200" dirty="0" smtClean="0"/>
              <a:t> </a:t>
            </a:r>
            <a:r>
              <a:rPr lang="en-US" sz="6200" dirty="0" smtClean="0"/>
              <a:t>model</a:t>
            </a:r>
            <a:r>
              <a:rPr lang="en-US" sz="6200" dirty="0" smtClean="0"/>
              <a:t/>
            </a:r>
            <a:br>
              <a:rPr lang="en-US" sz="6200" dirty="0" smtClean="0"/>
            </a:br>
            <a:r>
              <a:rPr lang="en-US" sz="6200" dirty="0" err="1" smtClean="0"/>
              <a:t>spline.lm</a:t>
            </a:r>
            <a:r>
              <a:rPr lang="en-US" sz="6200" dirty="0" smtClean="0"/>
              <a:t> &lt;- lm(drop ~ </a:t>
            </a:r>
            <a:r>
              <a:rPr lang="en-US" sz="6200" dirty="0" err="1" smtClean="0"/>
              <a:t>bs</a:t>
            </a:r>
            <a:r>
              <a:rPr lang="en-US" sz="6200" dirty="0" smtClean="0"/>
              <a:t>(time, knots=c(6.5,13)))</a:t>
            </a:r>
            <a:br>
              <a:rPr lang="en-US" sz="6200" dirty="0" smtClean="0"/>
            </a:br>
            <a:r>
              <a:rPr lang="en-US" sz="6200" dirty="0" smtClean="0"/>
              <a:t>lines(time, predict(</a:t>
            </a:r>
            <a:r>
              <a:rPr lang="en-US" sz="6200" dirty="0" err="1" smtClean="0"/>
              <a:t>spline.lm</a:t>
            </a:r>
            <a:r>
              <a:rPr lang="en-US" sz="6200" dirty="0" smtClean="0"/>
              <a:t>), </a:t>
            </a:r>
            <a:r>
              <a:rPr lang="en-US" sz="6200" dirty="0" err="1" smtClean="0"/>
              <a:t>lwd</a:t>
            </a:r>
            <a:r>
              <a:rPr lang="en-US" sz="6200" dirty="0" smtClean="0"/>
              <a:t>=2, </a:t>
            </a:r>
            <a:r>
              <a:rPr lang="en-US" sz="6200" dirty="0" err="1" smtClean="0"/>
              <a:t>col</a:t>
            </a:r>
            <a:r>
              <a:rPr lang="en-US" sz="6200" dirty="0" smtClean="0"/>
              <a:t>='yellow</a:t>
            </a:r>
            <a:r>
              <a:rPr lang="en-US" sz="6200" dirty="0" smtClean="0"/>
              <a:t>')</a:t>
            </a:r>
            <a:r>
              <a:rPr lang="en-US" sz="6200" dirty="0" smtClean="0"/>
              <a:t/>
            </a:r>
            <a:br>
              <a:rPr lang="en-US" sz="6200" dirty="0" smtClean="0"/>
            </a:br>
            <a:r>
              <a:rPr lang="en-US" sz="6200" dirty="0" smtClean="0"/>
              <a:t># Fit a reduced cubic model: important: this model is contained</a:t>
            </a:r>
            <a:br>
              <a:rPr lang="en-US" sz="6200" dirty="0" smtClean="0"/>
            </a:br>
            <a:r>
              <a:rPr lang="en-US" sz="6200" dirty="0" smtClean="0"/>
              <a:t># in the </a:t>
            </a:r>
            <a:r>
              <a:rPr lang="en-US" sz="6200" dirty="0" err="1" smtClean="0"/>
              <a:t>spline</a:t>
            </a:r>
            <a:r>
              <a:rPr lang="en-US" sz="6200" dirty="0" smtClean="0"/>
              <a:t> model</a:t>
            </a:r>
            <a:r>
              <a:rPr lang="en-US" sz="6200" dirty="0" smtClean="0"/>
              <a:t>.</a:t>
            </a:r>
            <a:r>
              <a:rPr lang="en-US" sz="6200" dirty="0" smtClean="0"/>
              <a:t/>
            </a:r>
            <a:br>
              <a:rPr lang="en-US" sz="6200" dirty="0" smtClean="0"/>
            </a:br>
            <a:r>
              <a:rPr lang="en-US" sz="6200" dirty="0" err="1" smtClean="0"/>
              <a:t>cubic.lm</a:t>
            </a:r>
            <a:r>
              <a:rPr lang="en-US" sz="6200" dirty="0" smtClean="0"/>
              <a:t> &lt;- lm(drop ~ poly(time, 3))</a:t>
            </a:r>
            <a:br>
              <a:rPr lang="en-US" sz="6200" dirty="0" smtClean="0"/>
            </a:br>
            <a:r>
              <a:rPr lang="en-US" sz="6200" dirty="0" smtClean="0"/>
              <a:t>lines(time, predict(</a:t>
            </a:r>
            <a:r>
              <a:rPr lang="en-US" sz="6200" dirty="0" err="1" smtClean="0"/>
              <a:t>cubic.lm</a:t>
            </a:r>
            <a:r>
              <a:rPr lang="en-US" sz="6200" dirty="0" smtClean="0"/>
              <a:t>), </a:t>
            </a:r>
            <a:r>
              <a:rPr lang="en-US" sz="6200" dirty="0" err="1" smtClean="0"/>
              <a:t>lwd</a:t>
            </a:r>
            <a:r>
              <a:rPr lang="en-US" sz="6200" dirty="0" smtClean="0"/>
              <a:t>=2, </a:t>
            </a:r>
            <a:r>
              <a:rPr lang="en-US" sz="6200" dirty="0" err="1" smtClean="0"/>
              <a:t>lty</a:t>
            </a:r>
            <a:r>
              <a:rPr lang="en-US" sz="6200" dirty="0" smtClean="0"/>
              <a:t>=2, </a:t>
            </a:r>
            <a:r>
              <a:rPr lang="en-US" sz="6200" dirty="0" err="1" smtClean="0"/>
              <a:t>col</a:t>
            </a:r>
            <a:r>
              <a:rPr lang="en-US" sz="6200" dirty="0" smtClean="0"/>
              <a:t>='green</a:t>
            </a:r>
            <a:r>
              <a:rPr lang="en-US" sz="6200" dirty="0" smtClean="0"/>
              <a:t>')</a:t>
            </a:r>
            <a:r>
              <a:rPr lang="en-US" sz="6200" dirty="0" smtClean="0"/>
              <a:t/>
            </a:r>
            <a:br>
              <a:rPr lang="en-US" sz="6200" dirty="0" smtClean="0"/>
            </a:br>
            <a:r>
              <a:rPr lang="en-US" sz="6200" dirty="0" smtClean="0"/>
              <a:t>print(</a:t>
            </a:r>
            <a:r>
              <a:rPr lang="en-US" sz="6200" dirty="0" err="1" smtClean="0"/>
              <a:t>Ftest</a:t>
            </a:r>
            <a:r>
              <a:rPr lang="en-US" sz="6200" dirty="0" smtClean="0"/>
              <a:t>(</a:t>
            </a:r>
            <a:r>
              <a:rPr lang="en-US" sz="6200" dirty="0" err="1" smtClean="0"/>
              <a:t>spline.lm</a:t>
            </a:r>
            <a:r>
              <a:rPr lang="en-US" sz="6200" dirty="0" smtClean="0"/>
              <a:t>, </a:t>
            </a:r>
            <a:r>
              <a:rPr lang="en-US" sz="6200" dirty="0" err="1" smtClean="0"/>
              <a:t>cubic.lm</a:t>
            </a:r>
            <a:r>
              <a:rPr lang="en-US" sz="6200" dirty="0" smtClean="0"/>
              <a:t>))</a:t>
            </a:r>
            <a:r>
              <a:rPr lang="en-US" sz="6200" dirty="0" smtClean="0"/>
              <a:t/>
            </a:r>
            <a:br>
              <a:rPr lang="en-US" sz="6200" dirty="0" smtClean="0"/>
            </a:br>
            <a:r>
              <a:rPr lang="en-US" sz="6200" dirty="0" smtClean="0"/>
              <a:t># Piecewise linear </a:t>
            </a:r>
            <a:r>
              <a:rPr lang="en-US" sz="6200" dirty="0" err="1" smtClean="0"/>
              <a:t>spline</a:t>
            </a:r>
            <a:r>
              <a:rPr lang="en-US" sz="6200" dirty="0" smtClean="0"/>
              <a:t/>
            </a:r>
            <a:br>
              <a:rPr lang="en-US" sz="6200" dirty="0" smtClean="0"/>
            </a:br>
            <a:r>
              <a:rPr lang="en-US" sz="6200" dirty="0" err="1" smtClean="0"/>
              <a:t>pl.lm</a:t>
            </a:r>
            <a:r>
              <a:rPr lang="en-US" sz="6200" dirty="0" smtClean="0"/>
              <a:t> &lt;- lm(drop ~ </a:t>
            </a:r>
            <a:r>
              <a:rPr lang="en-US" sz="6200" dirty="0" err="1" smtClean="0"/>
              <a:t>bs</a:t>
            </a:r>
            <a:r>
              <a:rPr lang="en-US" sz="6200" dirty="0" smtClean="0"/>
              <a:t>(time, degree=1, knots=</a:t>
            </a:r>
            <a:r>
              <a:rPr lang="en-US" sz="6200" dirty="0" err="1" smtClean="0"/>
              <a:t>seq</a:t>
            </a:r>
            <a:r>
              <a:rPr lang="en-US" sz="6200" dirty="0" smtClean="0"/>
              <a:t>(1,19,6)))</a:t>
            </a:r>
            <a:br>
              <a:rPr lang="en-US" sz="6200" dirty="0" smtClean="0"/>
            </a:br>
            <a:r>
              <a:rPr lang="en-US" sz="6200" dirty="0" smtClean="0"/>
              <a:t>lines(time, predict(</a:t>
            </a:r>
            <a:r>
              <a:rPr lang="en-US" sz="6200" dirty="0" err="1" smtClean="0"/>
              <a:t>pl.lm</a:t>
            </a:r>
            <a:r>
              <a:rPr lang="en-US" sz="6200" dirty="0" smtClean="0"/>
              <a:t>), </a:t>
            </a:r>
            <a:r>
              <a:rPr lang="en-US" sz="6200" dirty="0" err="1" smtClean="0"/>
              <a:t>lwd</a:t>
            </a:r>
            <a:r>
              <a:rPr lang="en-US" sz="6200" dirty="0" smtClean="0"/>
              <a:t>=4, </a:t>
            </a:r>
            <a:r>
              <a:rPr lang="en-US" sz="6200" dirty="0" err="1" smtClean="0"/>
              <a:t>col</a:t>
            </a:r>
            <a:r>
              <a:rPr lang="en-US" sz="6200" dirty="0" smtClean="0"/>
              <a:t>='black', </a:t>
            </a:r>
            <a:r>
              <a:rPr lang="en-US" sz="6200" dirty="0" err="1" smtClean="0"/>
              <a:t>lty</a:t>
            </a:r>
            <a:r>
              <a:rPr lang="en-US" sz="6200" dirty="0" smtClean="0"/>
              <a:t>=3)</a:t>
            </a:r>
            <a:br>
              <a:rPr lang="en-US" sz="6200" dirty="0" smtClean="0"/>
            </a:br>
            <a:r>
              <a:rPr lang="en-US" dirty="0" smtClean="0"/>
              <a:t/>
            </a:r>
            <a:br>
              <a:rPr lang="en-US" dirty="0" smtClean="0"/>
            </a:b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样条（</a:t>
            </a:r>
            <a:r>
              <a:rPr lang="en-US" altLang="zh-CN" dirty="0" err="1" smtClean="0"/>
              <a:t>Splines</a:t>
            </a:r>
            <a:r>
              <a:rPr lang="zh-CN" altLang="en-US" dirty="0" smtClean="0"/>
              <a:t>）</a:t>
            </a:r>
            <a:r>
              <a:rPr lang="en-US" altLang="zh-CN" dirty="0" smtClean="0"/>
              <a:t>: </a:t>
            </a:r>
            <a:r>
              <a:rPr lang="zh-CN" altLang="en-US" dirty="0" smtClean="0"/>
              <a:t>在结点（</a:t>
            </a:r>
            <a:r>
              <a:rPr lang="en-US" altLang="zh-CN" dirty="0" smtClean="0"/>
              <a:t>knots</a:t>
            </a:r>
            <a:r>
              <a:rPr lang="zh-CN" altLang="en-US" dirty="0" smtClean="0"/>
              <a:t>）光滑的分段回归</a:t>
            </a:r>
            <a:endParaRPr lang="en-US" altLang="zh-CN" dirty="0" smtClean="0"/>
          </a:p>
          <a:p>
            <a:endParaRPr lang="en-US" altLang="zh-CN" dirty="0" smtClean="0"/>
          </a:p>
          <a:p>
            <a:r>
              <a:rPr lang="zh-CN" altLang="en-US" dirty="0" smtClean="0"/>
              <a:t>惩罚样条：对结点个数和光滑程度进行惩罚。</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例子</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571604" y="1643050"/>
            <a:ext cx="5162550" cy="391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模型</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785918" y="1857364"/>
            <a:ext cx="4038600" cy="5524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785918" y="2928934"/>
            <a:ext cx="4476750" cy="97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拟合图，</a:t>
            </a:r>
            <a:r>
              <a:rPr lang="en-US" altLang="zh-CN" dirty="0" smtClean="0"/>
              <a:t>k=11</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571604" y="1643050"/>
            <a:ext cx="4829175"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最小二乘</a:t>
            </a:r>
            <a:endParaRPr lang="en-US" altLang="zh-CN" dirty="0" smtClean="0"/>
          </a:p>
          <a:p>
            <a:endParaRPr lang="en-US" altLang="zh-CN" dirty="0" smtClean="0"/>
          </a:p>
          <a:p>
            <a:endParaRPr lang="en-US" altLang="zh-CN" dirty="0" smtClean="0"/>
          </a:p>
          <a:p>
            <a:r>
              <a:rPr lang="zh-CN" altLang="en-US" dirty="0" smtClean="0"/>
              <a:t>解释变量</a:t>
            </a:r>
            <a:endParaRPr lang="zh-CN" altLang="en-US" dirty="0"/>
          </a:p>
        </p:txBody>
      </p:sp>
      <p:sp>
        <p:nvSpPr>
          <p:cNvPr id="3" name="标题 2"/>
          <p:cNvSpPr>
            <a:spLocks noGrp="1"/>
          </p:cNvSpPr>
          <p:nvPr>
            <p:ph type="title"/>
          </p:nvPr>
        </p:nvSpPr>
        <p:spPr/>
        <p:txBody>
          <a:bodyPr/>
          <a:lstStyle/>
          <a:p>
            <a:r>
              <a:rPr lang="zh-CN" altLang="en-US" dirty="0" smtClean="0"/>
              <a:t>估计方法</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2500298" y="2214554"/>
            <a:ext cx="3943350" cy="5048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857488" y="4143380"/>
            <a:ext cx="21336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r>
              <a:rPr lang="zh-CN" altLang="en-US" dirty="0" smtClean="0"/>
              <a:t>模型</a:t>
            </a:r>
            <a:endParaRPr lang="zh-CN" altLang="en-US" dirty="0"/>
          </a:p>
        </p:txBody>
      </p:sp>
      <p:sp>
        <p:nvSpPr>
          <p:cNvPr id="3" name="标题 2"/>
          <p:cNvSpPr>
            <a:spLocks noGrp="1"/>
          </p:cNvSpPr>
          <p:nvPr>
            <p:ph type="title"/>
          </p:nvPr>
        </p:nvSpPr>
        <p:spPr/>
        <p:txBody>
          <a:bodyPr/>
          <a:lstStyle/>
          <a:p>
            <a:r>
              <a:rPr lang="en-US" altLang="zh-CN" dirty="0" smtClean="0"/>
              <a:t> </a:t>
            </a:r>
            <a:r>
              <a:rPr lang="en-US" altLang="zh-CN" dirty="0" smtClean="0"/>
              <a:t>q </a:t>
            </a:r>
            <a:r>
              <a:rPr lang="zh-CN" altLang="en-US" dirty="0" smtClean="0"/>
              <a:t>个结点</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1714480" y="2071678"/>
            <a:ext cx="4962525" cy="5143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857356" y="4071942"/>
            <a:ext cx="4943475" cy="113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奇秀山川">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奇秀山川</Template>
  <TotalTime>193</TotalTime>
  <Words>584</Words>
  <PresentationFormat>全屏显示(4:3)</PresentationFormat>
  <Paragraphs>155</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奇秀山川</vt:lpstr>
      <vt:lpstr>样条回归</vt:lpstr>
      <vt:lpstr>介绍</vt:lpstr>
      <vt:lpstr>幻灯片 3</vt:lpstr>
      <vt:lpstr>幻灯片 4</vt:lpstr>
      <vt:lpstr>例子</vt:lpstr>
      <vt:lpstr>模型</vt:lpstr>
      <vt:lpstr>拟合图，k=11</vt:lpstr>
      <vt:lpstr>估计方法</vt:lpstr>
      <vt:lpstr> q 个结点</vt:lpstr>
      <vt:lpstr>5个结点</vt:lpstr>
      <vt:lpstr>样条一般定义</vt:lpstr>
      <vt:lpstr>惩罚样条</vt:lpstr>
      <vt:lpstr>幻灯片 13</vt:lpstr>
      <vt:lpstr>限制条件</vt:lpstr>
      <vt:lpstr>Lagrange乘数法</vt:lpstr>
      <vt:lpstr>其他的惩罚</vt:lpstr>
      <vt:lpstr>幻灯片 17</vt:lpstr>
      <vt:lpstr>幻灯片 18</vt:lpstr>
      <vt:lpstr>基的选择</vt:lpstr>
      <vt:lpstr>幻灯片 20</vt:lpstr>
      <vt:lpstr>幻灯片 21</vt:lpstr>
      <vt:lpstr>B 样条 </vt:lpstr>
      <vt:lpstr>性质</vt:lpstr>
      <vt:lpstr>1阶具体计算</vt:lpstr>
      <vt:lpstr>幻灯片 25</vt:lpstr>
      <vt:lpstr>高阶</vt:lpstr>
      <vt:lpstr>例</vt:lpstr>
      <vt:lpstr>幻灯片 28</vt:lpstr>
      <vt:lpstr>结果</vt:lpstr>
      <vt:lpstr>曲线方程</vt:lpstr>
      <vt:lpstr>三次样条曲线是使用最广泛的样条曲线</vt:lpstr>
      <vt:lpstr>边界条件（一般有如下3种）</vt:lpstr>
      <vt:lpstr>结点的选择</vt:lpstr>
      <vt:lpstr>光滑参数的选择</vt:lpstr>
      <vt:lpstr>幻灯片 35</vt:lpstr>
      <vt:lpstr>广义交叉验证法Generalized Cross-Validation (GCV)</vt:lpstr>
      <vt:lpstr>The data give the speed of cars and the distances taken to stop.</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样条回归</dc:title>
  <dc:creator>ustc</dc:creator>
  <cp:lastModifiedBy>ustc</cp:lastModifiedBy>
  <cp:revision>19</cp:revision>
  <dcterms:created xsi:type="dcterms:W3CDTF">2013-10-21T06:07:55Z</dcterms:created>
  <dcterms:modified xsi:type="dcterms:W3CDTF">2013-10-21T09:31:56Z</dcterms:modified>
</cp:coreProperties>
</file>