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456" r:id="rId3"/>
    <p:sldId id="411" r:id="rId4"/>
    <p:sldId id="412" r:id="rId5"/>
    <p:sldId id="409" r:id="rId6"/>
    <p:sldId id="410" r:id="rId7"/>
    <p:sldId id="413" r:id="rId8"/>
    <p:sldId id="414" r:id="rId9"/>
    <p:sldId id="415" r:id="rId10"/>
    <p:sldId id="418" r:id="rId11"/>
    <p:sldId id="419" r:id="rId12"/>
    <p:sldId id="416" r:id="rId13"/>
    <p:sldId id="417" r:id="rId14"/>
    <p:sldId id="420" r:id="rId15"/>
    <p:sldId id="421" r:id="rId16"/>
    <p:sldId id="423" r:id="rId17"/>
    <p:sldId id="422" r:id="rId18"/>
    <p:sldId id="424" r:id="rId19"/>
    <p:sldId id="425" r:id="rId20"/>
    <p:sldId id="458" r:id="rId21"/>
    <p:sldId id="459" r:id="rId22"/>
    <p:sldId id="460" r:id="rId23"/>
    <p:sldId id="461" r:id="rId24"/>
    <p:sldId id="447" r:id="rId25"/>
    <p:sldId id="448" r:id="rId26"/>
    <p:sldId id="452" r:id="rId27"/>
    <p:sldId id="450" r:id="rId28"/>
    <p:sldId id="451" r:id="rId29"/>
    <p:sldId id="453" r:id="rId30"/>
    <p:sldId id="454" r:id="rId31"/>
    <p:sldId id="462" r:id="rId32"/>
    <p:sldId id="463" r:id="rId33"/>
    <p:sldId id="464" r:id="rId34"/>
    <p:sldId id="465" r:id="rId35"/>
    <p:sldId id="426" r:id="rId36"/>
    <p:sldId id="428" r:id="rId37"/>
    <p:sldId id="429" r:id="rId38"/>
    <p:sldId id="430" r:id="rId39"/>
    <p:sldId id="449" r:id="rId40"/>
    <p:sldId id="431" r:id="rId41"/>
    <p:sldId id="432" r:id="rId42"/>
    <p:sldId id="433" r:id="rId43"/>
    <p:sldId id="434" r:id="rId44"/>
    <p:sldId id="435" r:id="rId45"/>
    <p:sldId id="455" r:id="rId46"/>
    <p:sldId id="436" r:id="rId47"/>
    <p:sldId id="437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>
              <a:alpha val="68000"/>
            </a:schemeClr>
          </a:solidFill>
        </p:spPr>
        <p:txBody>
          <a:bodyPr anchor="b"/>
          <a:lstStyle>
            <a:lvl1pPr algn="ctr">
              <a:defRPr sz="60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bg1">
              <a:alpha val="68000"/>
            </a:schemeClr>
          </a:solidFill>
        </p:spPr>
        <p:txBody>
          <a:bodyPr/>
          <a:lstStyle>
            <a:lvl1pPr marL="0" indent="0" algn="ctr">
              <a:buNone/>
              <a:defRPr sz="2400"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8000"/>
            </a:schemeClr>
          </a:solidFill>
        </p:spPr>
        <p:txBody>
          <a:bodyPr/>
          <a:lstStyle>
            <a:lvl1pPr>
              <a:defRPr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alpha val="68000"/>
            </a:schemeClr>
          </a:solidFill>
        </p:spPr>
        <p:txBody>
          <a:bodyPr/>
          <a:lstStyle>
            <a:lvl1pPr>
              <a:defRPr>
                <a:latin typeface="黑体" panose="02010609060101010101" charset="-122"/>
                <a:ea typeface="黑体" panose="02010609060101010101" charset="-122"/>
              </a:defRPr>
            </a:lvl1pPr>
            <a:lvl2pPr>
              <a:defRPr>
                <a:latin typeface="黑体" panose="02010609060101010101" charset="-122"/>
                <a:ea typeface="黑体" panose="02010609060101010101" charset="-122"/>
              </a:defRPr>
            </a:lvl2pPr>
            <a:lvl3pPr>
              <a:defRPr>
                <a:latin typeface="黑体" panose="02010609060101010101" charset="-122"/>
                <a:ea typeface="黑体" panose="02010609060101010101" charset="-122"/>
              </a:defRPr>
            </a:lvl3pPr>
            <a:lvl4pPr>
              <a:defRPr>
                <a:latin typeface="黑体" panose="02010609060101010101" charset="-122"/>
                <a:ea typeface="黑体" panose="02010609060101010101" charset="-122"/>
              </a:defRPr>
            </a:lvl4pPr>
            <a:lvl5pPr>
              <a:defRPr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32000"/>
            </a:schemeClr>
          </a:solidFill>
        </p:spPr>
        <p:txBody>
          <a:bodyPr/>
          <a:lstStyle/>
          <a:p>
            <a:r>
              <a:rPr lang="zh-CN"/>
              <a:t>递推，递归与分治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solidFill>
            <a:schemeClr val="bg1">
              <a:alpha val="29000"/>
            </a:schemeClr>
          </a:solidFill>
        </p:spPr>
        <p:txBody>
          <a:bodyPr/>
          <a:lstStyle/>
          <a:p>
            <a:r>
              <a:rPr lang="en-US" altLang="zh-CN" dirty="0" err="1"/>
              <a:t>zcysky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平面分割问题</a:t>
            </a:r>
            <a:r>
              <a:rPr lang="en-US" altLang="zh-CN"/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平面内有</a:t>
            </a:r>
            <a:r>
              <a:rPr lang="en-US" altLang="zh-CN" dirty="0"/>
              <a:t>n</a:t>
            </a:r>
            <a:r>
              <a:rPr lang="zh-CN" altLang="en-US" dirty="0"/>
              <a:t>条直线，最多可以把这个平面划分成多少区域？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考虑到这条线如果跟之前的每一条直线都相交，就会产生</a:t>
            </a:r>
            <a:r>
              <a:rPr lang="en-US" altLang="zh-CN" dirty="0"/>
              <a:t>n</a:t>
            </a:r>
            <a:r>
              <a:rPr lang="zh-CN" altLang="en-US" dirty="0"/>
              <a:t>个新的区域。</a:t>
            </a:r>
          </a:p>
          <a:p>
            <a:r>
              <a:rPr lang="zh-CN" altLang="en-US" dirty="0"/>
              <a:t>所以就很简单了！</a:t>
            </a:r>
            <a:r>
              <a:rPr lang="en-US" altLang="zh-CN" dirty="0"/>
              <a:t>f[n]=f[n-1]+n</a:t>
            </a:r>
          </a:p>
          <a:p>
            <a:r>
              <a:rPr lang="zh-CN" altLang="en-US" dirty="0"/>
              <a:t>由于这个递推关系只涉及了相邻两项，我们可以用高中的累加法得到通项：</a:t>
            </a:r>
            <a:r>
              <a:rPr lang="en-US" altLang="zh-CN" dirty="0"/>
              <a:t>f[n]=n*(n+1)/2+1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平面分割问题</a:t>
            </a:r>
            <a:r>
              <a:rPr lang="en-US" altLang="zh-CN"/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同一平面内有</a:t>
            </a:r>
            <a:r>
              <a:rPr lang="en-US" altLang="zh-CN" dirty="0">
                <a:sym typeface="+mn-ea"/>
              </a:rPr>
              <a:t>n（n≤500）</a:t>
            </a:r>
            <a:r>
              <a:rPr lang="zh-CN" altLang="en-US" dirty="0">
                <a:sym typeface="+mn-ea"/>
              </a:rPr>
              <a:t>条直线，已知其中</a:t>
            </a:r>
            <a:r>
              <a:rPr lang="en-US" altLang="zh-CN" dirty="0">
                <a:sym typeface="+mn-ea"/>
              </a:rPr>
              <a:t>p（p≥2）</a:t>
            </a:r>
            <a:r>
              <a:rPr lang="zh-CN" altLang="en-US" dirty="0">
                <a:sym typeface="+mn-ea"/>
              </a:rPr>
              <a:t>条直线相交于同一点，则这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条直线最多能将平面分割成多少个不同的区域？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由于共点直线的特殊性，我们决定先考虑</a:t>
            </a:r>
            <a:r>
              <a:rPr lang="en-US" altLang="zh-CN">
                <a:sym typeface="+mn-ea"/>
              </a:rPr>
              <a:t>p</a:t>
            </a:r>
            <a:r>
              <a:rPr lang="zh-CN" altLang="en-US" dirty="0">
                <a:sym typeface="+mn-ea"/>
              </a:rPr>
              <a:t>条相交于一点的直线，然后再考虑剩下的</a:t>
            </a:r>
            <a:r>
              <a:rPr lang="en-US" altLang="zh-CN">
                <a:sym typeface="+mn-ea"/>
              </a:rPr>
              <a:t>n-p</a:t>
            </a:r>
            <a:r>
              <a:rPr lang="zh-CN" altLang="en-US" dirty="0">
                <a:sym typeface="+mn-ea"/>
              </a:rPr>
              <a:t>条直线。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首先可以直接求出，</a:t>
            </a:r>
            <a:r>
              <a:rPr lang="en-US" altLang="zh-CN">
                <a:sym typeface="+mn-ea"/>
              </a:rPr>
              <a:t>p</a:t>
            </a:r>
            <a:r>
              <a:rPr lang="zh-CN" altLang="en-US" dirty="0">
                <a:sym typeface="+mn-ea"/>
              </a:rPr>
              <a:t>条相交于一点的直线将平面划分成的区域数为2</a:t>
            </a:r>
            <a:r>
              <a:rPr lang="en-US" altLang="zh-CN">
                <a:sym typeface="+mn-ea"/>
              </a:rPr>
              <a:t>p</a:t>
            </a:r>
            <a:r>
              <a:rPr lang="zh-CN" altLang="en-US" dirty="0">
                <a:sym typeface="+mn-ea"/>
              </a:rPr>
              <a:t>个；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然后在平面上已经有</a:t>
            </a:r>
            <a:r>
              <a:rPr lang="en-US" altLang="zh-CN">
                <a:sym typeface="+mn-ea"/>
              </a:rPr>
              <a:t>k（k≥p）</a:t>
            </a:r>
            <a:r>
              <a:rPr lang="zh-CN" altLang="en-US" dirty="0">
                <a:sym typeface="+mn-ea"/>
              </a:rPr>
              <a:t>条直线的基础上，再加上一条直线，最多可以与</a:t>
            </a:r>
            <a:r>
              <a:rPr lang="en-US" altLang="zh-CN">
                <a:sym typeface="+mn-ea"/>
              </a:rPr>
              <a:t>k</a:t>
            </a:r>
            <a:r>
              <a:rPr lang="zh-CN" altLang="en-US" dirty="0">
                <a:sym typeface="+mn-ea"/>
              </a:rPr>
              <a:t>条直线相交，而每次相交都会增加一个区域，与最后一条直线相交后，由于直线可以无限延伸，还会再增加一个区域。所以</a:t>
            </a:r>
            <a:r>
              <a:rPr lang="en-US" altLang="zh-CN" dirty="0" err="1">
                <a:sym typeface="+mn-ea"/>
              </a:rPr>
              <a:t>f</a:t>
            </a:r>
            <a:r>
              <a:rPr lang="en-US" altLang="zh-CN" baseline="-25000" dirty="0" err="1">
                <a:sym typeface="+mn-ea"/>
              </a:rPr>
              <a:t>i</a:t>
            </a:r>
            <a:r>
              <a:rPr lang="en-US" altLang="zh-CN">
                <a:sym typeface="+mn-ea"/>
              </a:rPr>
              <a:t>=</a:t>
            </a:r>
            <a:r>
              <a:rPr lang="en-US" altLang="zh-CN" dirty="0" err="1">
                <a:sym typeface="+mn-ea"/>
              </a:rPr>
              <a:t>f</a:t>
            </a:r>
            <a:r>
              <a:rPr lang="en-US" altLang="zh-CN" baseline="-25000" dirty="0" err="1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-1</a:t>
            </a:r>
            <a:r>
              <a:rPr lang="en-US" altLang="zh-CN">
                <a:sym typeface="+mn-ea"/>
              </a:rPr>
              <a:t>+i（i＞p），</a:t>
            </a:r>
            <a:r>
              <a:rPr lang="zh-CN" altLang="en-US" dirty="0">
                <a:sym typeface="+mn-ea"/>
              </a:rPr>
              <a:t>边界条件在前面已经计算过了，是</a:t>
            </a:r>
            <a:r>
              <a:rPr lang="en-US" altLang="zh-CN" dirty="0" err="1">
                <a:sym typeface="+mn-ea"/>
              </a:rPr>
              <a:t>f</a:t>
            </a:r>
            <a:r>
              <a:rPr lang="en-US" altLang="zh-CN" baseline="-25000" dirty="0" err="1">
                <a:sym typeface="+mn-ea"/>
              </a:rPr>
              <a:t>p</a:t>
            </a:r>
            <a:r>
              <a:rPr lang="en-US" altLang="zh-CN">
                <a:sym typeface="+mn-ea"/>
              </a:rPr>
              <a:t>=2p。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　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	 f(p)=2*p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      </a:t>
            </a:r>
          </a:p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		f(</a:t>
            </a:r>
            <a:r>
              <a:rPr lang="en-US" altLang="zh-CN" dirty="0" err="1">
                <a:latin typeface="宋体" panose="02010600030101010101" pitchFamily="2" charset="-122"/>
                <a:sym typeface="+mn-ea"/>
              </a:rPr>
              <a:t>i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)=f(i-1)+</a:t>
            </a:r>
            <a:r>
              <a:rPr lang="en-US" altLang="zh-CN" dirty="0" err="1">
                <a:latin typeface="宋体" panose="02010600030101010101" pitchFamily="2" charset="-122"/>
                <a:sym typeface="+mn-ea"/>
              </a:rPr>
              <a:t>i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    (</a:t>
            </a:r>
            <a:r>
              <a:rPr lang="en-US" altLang="zh-CN" dirty="0" err="1">
                <a:latin typeface="宋体" panose="02010600030101010101" pitchFamily="2" charset="-122"/>
                <a:sym typeface="+mn-ea"/>
              </a:rPr>
              <a:t>i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&gt;p)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3316" name="左大括号 13315"/>
          <p:cNvSpPr/>
          <p:nvPr/>
        </p:nvSpPr>
        <p:spPr>
          <a:xfrm>
            <a:off x="1618615" y="1825625"/>
            <a:ext cx="215900" cy="1871663"/>
          </a:xfrm>
          <a:prstGeom prst="leftBrace">
            <a:avLst>
              <a:gd name="adj1" fmla="val 7224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还是平面分割问题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平面内有</a:t>
            </a:r>
            <a:r>
              <a:rPr lang="en-US" altLang="zh-CN" dirty="0"/>
              <a:t>n</a:t>
            </a:r>
            <a:r>
              <a:rPr lang="zh-CN" altLang="en-US" dirty="0"/>
              <a:t>条封闭曲线，任意两条封闭曲线交于两点，任意三条封闭曲线不交于一点，求划分出的区域数量？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</a:t>
            </a:r>
            <a:r>
              <a:rPr lang="en-US" altLang="zh-CN" dirty="0"/>
              <a:t>n</a:t>
            </a:r>
            <a:r>
              <a:rPr lang="zh-CN" altLang="en-US" dirty="0"/>
              <a:t>条曲线划分出来的区域数量为</a:t>
            </a:r>
            <a:r>
              <a:rPr lang="en-US" altLang="zh-CN" dirty="0"/>
              <a:t>f[n]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条曲线被前</a:t>
            </a:r>
            <a:r>
              <a:rPr lang="en-US" altLang="zh-CN" dirty="0"/>
              <a:t>n-1</a:t>
            </a:r>
            <a:r>
              <a:rPr lang="zh-CN" altLang="en-US" dirty="0"/>
              <a:t>条曲线分割成</a:t>
            </a:r>
            <a:r>
              <a:rPr lang="en-US" altLang="zh-CN" dirty="0"/>
              <a:t>2(n-1)</a:t>
            </a:r>
            <a:r>
              <a:rPr lang="zh-CN" altLang="en-US" dirty="0"/>
              <a:t>段弧线</a:t>
            </a:r>
          </a:p>
          <a:p>
            <a:r>
              <a:rPr lang="zh-CN" altLang="en-US" dirty="0"/>
              <a:t>每一段弧线又会将一个区域划分出两个区域，所以是比原来多了</a:t>
            </a:r>
            <a:r>
              <a:rPr lang="en-US" altLang="zh-CN" dirty="0"/>
              <a:t>2(n-1)</a:t>
            </a:r>
            <a:r>
              <a:rPr lang="zh-CN" altLang="en-US" dirty="0"/>
              <a:t>个区域</a:t>
            </a:r>
          </a:p>
          <a:p>
            <a:r>
              <a:rPr lang="en-US" altLang="zh-CN" dirty="0"/>
              <a:t>f[n]=f[n-1]+2(n-1)</a:t>
            </a:r>
          </a:p>
          <a:p>
            <a:r>
              <a:rPr lang="zh-CN" altLang="en-US" dirty="0"/>
              <a:t>通过喜闻乐见的累加法，我们得到了通项：</a:t>
            </a:r>
          </a:p>
          <a:p>
            <a:r>
              <a:rPr lang="en-US" altLang="zh-CN" dirty="0"/>
              <a:t>f[n]=n^2-n+2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小学数学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给定一张网格图，你在</a:t>
            </a:r>
            <a:r>
              <a:rPr lang="en-US" altLang="zh-CN" dirty="0"/>
              <a:t>(1,1),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有多少走法？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标数字！</a:t>
            </a:r>
          </a:p>
          <a:p>
            <a:r>
              <a:rPr lang="zh-CN" altLang="en-US" dirty="0"/>
              <a:t>用递推的语言说，定义</a:t>
            </a:r>
            <a:r>
              <a:rPr lang="en-US" altLang="zh-CN" dirty="0"/>
              <a:t>f[x][y]</a:t>
            </a:r>
            <a:r>
              <a:rPr lang="zh-CN" altLang="en-US" dirty="0"/>
              <a:t>为从</a:t>
            </a:r>
            <a:r>
              <a:rPr lang="en-US" altLang="zh-CN" dirty="0"/>
              <a:t>(0,0)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的方案数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][j]=f[i-1][j]+f[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</a:p>
          <a:p>
            <a:r>
              <a:rPr lang="zh-CN" altLang="en-US" dirty="0"/>
              <a:t>有点像组合数的递推式？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另一种解法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如果是从</a:t>
            </a:r>
            <a:r>
              <a:rPr lang="en-US" altLang="zh-CN" dirty="0"/>
              <a:t>(0,0)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n,n</a:t>
            </a:r>
            <a:r>
              <a:rPr lang="en-US" altLang="zh-CN" dirty="0"/>
              <a:t>)</a:t>
            </a:r>
            <a:r>
              <a:rPr lang="zh-CN" altLang="en-US" dirty="0"/>
              <a:t>呢？</a:t>
            </a:r>
          </a:p>
          <a:p>
            <a:r>
              <a:rPr lang="zh-CN" altLang="en-US" dirty="0"/>
              <a:t>常规的递推当然可行，但是我们发现答案相当于允许</a:t>
            </a:r>
            <a:r>
              <a:rPr lang="en-US" altLang="zh-CN" dirty="0"/>
              <a:t>n</a:t>
            </a:r>
            <a:r>
              <a:rPr lang="zh-CN" altLang="en-US" dirty="0"/>
              <a:t>次右移和</a:t>
            </a:r>
            <a:r>
              <a:rPr lang="en-US" altLang="zh-CN" dirty="0"/>
              <a:t>n</a:t>
            </a:r>
            <a:r>
              <a:rPr lang="zh-CN" altLang="en-US" dirty="0"/>
              <a:t>次上移，位置可以随意安排</a:t>
            </a:r>
          </a:p>
          <a:p>
            <a:r>
              <a:rPr lang="en-US" altLang="zh-CN" dirty="0"/>
              <a:t>C(2n,n)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BA380-15E6-4057-A2C6-C720094E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今天会讲什么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46FDE-268B-4142-82B6-6C8398BF5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递推以及一些应用</a:t>
            </a:r>
            <a:endParaRPr lang="en-US" altLang="zh-CN" dirty="0"/>
          </a:p>
          <a:p>
            <a:r>
              <a:rPr lang="zh-CN" altLang="en-US" dirty="0"/>
              <a:t>简单的组合计数</a:t>
            </a:r>
            <a:endParaRPr lang="en-US" altLang="zh-CN" dirty="0"/>
          </a:p>
          <a:p>
            <a:r>
              <a:rPr lang="zh-CN" altLang="en-US" dirty="0"/>
              <a:t>递归怎么写</a:t>
            </a:r>
            <a:endParaRPr lang="en-US" altLang="zh-CN" dirty="0"/>
          </a:p>
          <a:p>
            <a:r>
              <a:rPr lang="zh-CN" altLang="en-US" dirty="0"/>
              <a:t>分治算法的实例分析</a:t>
            </a:r>
          </a:p>
        </p:txBody>
      </p:sp>
    </p:spTree>
    <p:extLst>
      <p:ext uri="{BB962C8B-B14F-4D97-AF65-F5344CB8AC3E}">
        <p14:creationId xmlns:p14="http://schemas.microsoft.com/office/powerpoint/2010/main" val="570370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A6A80-6725-4D1C-81BD-60E2B6D9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抽屉原理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AC7D2-1009-4BB7-BFC0-8A2BE148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n+1</a:t>
            </a:r>
            <a:r>
              <a:rPr lang="zh-CN" altLang="en-US" dirty="0"/>
              <a:t>件东西放入</a:t>
            </a:r>
            <a:r>
              <a:rPr lang="en-US" altLang="zh-CN" dirty="0"/>
              <a:t>n</a:t>
            </a:r>
            <a:r>
              <a:rPr lang="zh-CN" altLang="en-US" dirty="0"/>
              <a:t>个抽屉，则至少有一个抽屉里放了两件或两件以上的东西。从另一个角度说，把</a:t>
            </a:r>
            <a:r>
              <a:rPr lang="en-US" altLang="zh-CN" dirty="0"/>
              <a:t>n-1</a:t>
            </a:r>
            <a:r>
              <a:rPr lang="zh-CN" altLang="en-US" dirty="0"/>
              <a:t>件东西放入</a:t>
            </a:r>
            <a:r>
              <a:rPr lang="en-US" altLang="zh-CN" dirty="0"/>
              <a:t>n</a:t>
            </a:r>
            <a:r>
              <a:rPr lang="zh-CN" altLang="en-US" dirty="0"/>
              <a:t>个抽屉，则至少有一个抽屉是空的。</a:t>
            </a:r>
          </a:p>
          <a:p>
            <a:r>
              <a:rPr lang="zh-CN" altLang="en-US" dirty="0"/>
              <a:t>这个很显然吧。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25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8B67B-D71C-4652-BB3A-1500025C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D73F8-4339-4D1F-9E5C-840E25297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如果完成事件</a:t>
            </a:r>
            <a:r>
              <a:rPr lang="en-US" altLang="zh-CN" dirty="0"/>
              <a:t>A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种方法，完成事件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种方法，那么完成两者之一有</a:t>
            </a:r>
            <a:r>
              <a:rPr lang="en-US" altLang="zh-CN" dirty="0" err="1"/>
              <a:t>n+m</a:t>
            </a:r>
            <a:r>
              <a:rPr lang="zh-CN" altLang="en-US" dirty="0"/>
              <a:t>种方法。</a:t>
            </a:r>
          </a:p>
          <a:p>
            <a:r>
              <a:rPr lang="zh-CN" altLang="en-US" dirty="0"/>
              <a:t>这个也很显然吧。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272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28DDE-BE86-4477-9A9F-94262A0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75644-9B31-4C80-A011-222067631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如果完成事件</a:t>
            </a:r>
            <a:r>
              <a:rPr lang="en-US" altLang="zh-CN" dirty="0"/>
              <a:t>A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种方法，完成事件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种方法，那么先完成</a:t>
            </a:r>
            <a:r>
              <a:rPr lang="en-US" altLang="zh-CN" dirty="0"/>
              <a:t>A</a:t>
            </a:r>
            <a:r>
              <a:rPr lang="zh-CN" altLang="en-US" dirty="0"/>
              <a:t>再完成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m</a:t>
            </a:r>
            <a:r>
              <a:rPr lang="zh-CN" altLang="en-US" dirty="0"/>
              <a:t>种方法。</a:t>
            </a:r>
          </a:p>
          <a:p>
            <a:r>
              <a:rPr lang="zh-CN" altLang="en-US" dirty="0"/>
              <a:t>这个还是很显然吧。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980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62F5F-31D7-43C2-B0DB-2859ACD7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6DF1A-9BB1-42D9-BA5A-3990C0BE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把多加的减掉，把多减的加上</a:t>
            </a:r>
            <a:endParaRPr lang="en-US" altLang="zh-CN" dirty="0"/>
          </a:p>
          <a:p>
            <a:r>
              <a:rPr lang="zh-CN" altLang="en-US" dirty="0"/>
              <a:t>画图理解</a:t>
            </a:r>
          </a:p>
        </p:txBody>
      </p:sp>
    </p:spTree>
    <p:extLst>
      <p:ext uri="{BB962C8B-B14F-4D97-AF65-F5344CB8AC3E}">
        <p14:creationId xmlns:p14="http://schemas.microsoft.com/office/powerpoint/2010/main" val="2607263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A9AF8-9029-492E-97D4-315A41CF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排列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1BE45-BBFE-43B2-AEF4-A455BB68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排列：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n</a:t>
            </a:r>
            <a:r>
              <a:rPr lang="zh-CN" altLang="en-US" dirty="0"/>
              <a:t>个数中有序地选出</a:t>
            </a:r>
            <a:r>
              <a:rPr lang="en-US" altLang="zh-CN" dirty="0"/>
              <a:t>m</a:t>
            </a:r>
            <a:r>
              <a:rPr lang="zh-CN" altLang="en-US" dirty="0"/>
              <a:t>个数的方案数是多少？</a:t>
            </a:r>
            <a:endParaRPr lang="en-US" altLang="zh-CN" dirty="0"/>
          </a:p>
          <a:p>
            <a:r>
              <a:rPr lang="zh-CN" altLang="en-US" dirty="0"/>
              <a:t>第一个数有</a:t>
            </a:r>
            <a:r>
              <a:rPr lang="en-US" altLang="zh-CN" dirty="0"/>
              <a:t>n</a:t>
            </a:r>
            <a:r>
              <a:rPr lang="zh-CN" altLang="en-US" dirty="0"/>
              <a:t>种取法，第二个数有</a:t>
            </a:r>
            <a:r>
              <a:rPr lang="en-US" altLang="zh-CN" dirty="0"/>
              <a:t>n-1</a:t>
            </a:r>
            <a:r>
              <a:rPr lang="zh-CN" altLang="en-US" dirty="0"/>
              <a:t>种取法</a:t>
            </a:r>
            <a:r>
              <a:rPr lang="en-US" altLang="zh-CN" dirty="0"/>
              <a:t>……</a:t>
            </a:r>
            <a:r>
              <a:rPr lang="zh-CN" altLang="en-US" dirty="0"/>
              <a:t>第</a:t>
            </a:r>
            <a:r>
              <a:rPr lang="en-US" altLang="zh-CN" dirty="0"/>
              <a:t>m</a:t>
            </a:r>
            <a:r>
              <a:rPr lang="zh-CN" altLang="en-US" dirty="0"/>
              <a:t>个数有</a:t>
            </a:r>
            <a:r>
              <a:rPr lang="en-US" altLang="zh-CN" dirty="0"/>
              <a:t>n-m+1</a:t>
            </a:r>
            <a:r>
              <a:rPr lang="zh-CN" altLang="en-US" dirty="0"/>
              <a:t>种取法。</a:t>
            </a:r>
            <a:endParaRPr lang="en-US" altLang="zh-CN" dirty="0"/>
          </a:p>
          <a:p>
            <a:r>
              <a:rPr lang="en-US" altLang="zh-CN" dirty="0"/>
              <a:t>n*(n-1)*…*(n-m+1)=n!/(n-m)!</a:t>
            </a:r>
          </a:p>
          <a:p>
            <a:r>
              <a:rPr lang="zh-CN" altLang="en-US" dirty="0"/>
              <a:t>记为</a:t>
            </a:r>
            <a:r>
              <a:rPr lang="en-US" altLang="zh-CN" dirty="0"/>
              <a:t>A(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468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2AC4A-7775-420C-A351-87BE6B8A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89457-CD8B-48DC-83ED-8F1AF07D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n</a:t>
            </a:r>
            <a:r>
              <a:rPr lang="zh-CN" altLang="en-US" dirty="0"/>
              <a:t>个数中无序地选出</a:t>
            </a:r>
            <a:r>
              <a:rPr lang="en-US" altLang="zh-CN" dirty="0"/>
              <a:t>m</a:t>
            </a:r>
            <a:r>
              <a:rPr lang="zh-CN" altLang="en-US" dirty="0"/>
              <a:t>个数的方案数是多少？</a:t>
            </a:r>
            <a:endParaRPr lang="en-US" altLang="zh-CN" dirty="0"/>
          </a:p>
          <a:p>
            <a:r>
              <a:rPr lang="zh-CN" altLang="en-US" dirty="0"/>
              <a:t>先有序地取</a:t>
            </a:r>
            <a:r>
              <a:rPr lang="en-US" altLang="zh-CN" dirty="0"/>
              <a:t>m</a:t>
            </a:r>
            <a:r>
              <a:rPr lang="zh-CN" altLang="en-US" dirty="0"/>
              <a:t>个数。</a:t>
            </a:r>
            <a:endParaRPr lang="en-US" altLang="zh-CN" dirty="0"/>
          </a:p>
          <a:p>
            <a:r>
              <a:rPr lang="zh-CN" altLang="en-US" dirty="0"/>
              <a:t>那么无序的</a:t>
            </a:r>
            <a:r>
              <a:rPr lang="en-US" altLang="zh-CN" dirty="0"/>
              <a:t>m</a:t>
            </a:r>
            <a:r>
              <a:rPr lang="zh-CN" altLang="en-US" dirty="0"/>
              <a:t>个数会被取到</a:t>
            </a:r>
            <a:r>
              <a:rPr lang="en-US" altLang="zh-CN" dirty="0"/>
              <a:t>m!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en-US" altLang="zh-CN" dirty="0"/>
              <a:t>A(</a:t>
            </a:r>
            <a:r>
              <a:rPr lang="en-US" altLang="zh-CN" dirty="0" err="1"/>
              <a:t>n,m</a:t>
            </a:r>
            <a:r>
              <a:rPr lang="en-US" altLang="zh-CN" dirty="0"/>
              <a:t>)/m!=n!/[m!(n-m)!]</a:t>
            </a:r>
          </a:p>
          <a:p>
            <a:r>
              <a:rPr lang="zh-CN" altLang="en-US" dirty="0"/>
              <a:t>记为</a:t>
            </a:r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)=C(n-1,m)+C(n-1,m-1)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260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D9921-7AF5-44A3-92FF-94170FC2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递推组合数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C7742-B491-4AB5-BFBE-78E221B4E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杨辉三角形（帕斯卡三角形）</a:t>
            </a:r>
            <a:endParaRPr lang="en-US" altLang="zh-CN" dirty="0"/>
          </a:p>
          <a:p>
            <a:r>
              <a:rPr lang="pt-BR" altLang="zh-CN" dirty="0"/>
              <a:t>C(n,m)=C(n-1,m-1)+C(n-1,m)</a:t>
            </a:r>
          </a:p>
          <a:p>
            <a:r>
              <a:rPr lang="zh-CN" altLang="en-US" dirty="0"/>
              <a:t>考虑新加进来的元素，如果不选他就是</a:t>
            </a:r>
            <a:r>
              <a:rPr lang="en-US" altLang="zh-CN" dirty="0"/>
              <a:t>C(n-1,m)</a:t>
            </a:r>
            <a:r>
              <a:rPr lang="zh-CN" altLang="en-US" dirty="0"/>
              <a:t>，如果选了它，那么就要在剩下</a:t>
            </a:r>
            <a:r>
              <a:rPr lang="en-US" altLang="zh-CN" dirty="0"/>
              <a:t>n-1</a:t>
            </a:r>
            <a:r>
              <a:rPr lang="zh-CN" altLang="en-US" dirty="0"/>
              <a:t>个数中选出</a:t>
            </a:r>
            <a:r>
              <a:rPr lang="en-US" altLang="zh-CN" dirty="0"/>
              <a:t>m-1</a:t>
            </a:r>
            <a:r>
              <a:rPr lang="zh-CN" altLang="en-US" dirty="0"/>
              <a:t>个，那么就是</a:t>
            </a:r>
            <a:r>
              <a:rPr lang="en-US" altLang="zh-CN" dirty="0"/>
              <a:t>C(n-1,m-1)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07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4A3E6-F342-4E68-8402-9B54E28D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EF8BF-B8D0-45AA-8371-21F77166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C(n,0)+C(n,1)+…+C(</a:t>
            </a:r>
            <a:r>
              <a:rPr lang="en-US" altLang="zh-CN" dirty="0" err="1"/>
              <a:t>n,n</a:t>
            </a:r>
            <a:r>
              <a:rPr lang="en-US" altLang="zh-CN" dirty="0"/>
              <a:t>)</a:t>
            </a:r>
            <a:r>
              <a:rPr lang="zh-CN" altLang="en-US" dirty="0"/>
              <a:t>对</a:t>
            </a:r>
            <a:r>
              <a:rPr lang="en-US" altLang="zh-CN" dirty="0"/>
              <a:t>6662333</a:t>
            </a:r>
            <a:r>
              <a:rPr lang="zh-CN" altLang="en-US" dirty="0"/>
              <a:t>取模的结果。</a:t>
            </a:r>
            <a:endParaRPr lang="en-US" altLang="zh-CN" dirty="0"/>
          </a:p>
          <a:p>
            <a:r>
              <a:rPr lang="en-US" altLang="zh-CN" dirty="0"/>
              <a:t>n&lt;=10^18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题目来源：洛谷</a:t>
            </a:r>
            <a:r>
              <a:rPr lang="en-US" altLang="zh-CN" dirty="0"/>
              <a:t>3414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654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B8B84-88AF-4C29-B0DB-7B57514E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CD8B-3F6D-47F0-93EA-5C108DFD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答案就是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因为选</a:t>
            </a:r>
            <a:r>
              <a:rPr lang="en-US" altLang="zh-CN" dirty="0"/>
              <a:t>0</a:t>
            </a:r>
            <a:r>
              <a:rPr lang="zh-CN" altLang="en-US" dirty="0"/>
              <a:t>个</a:t>
            </a:r>
            <a:r>
              <a:rPr lang="en-US" altLang="zh-CN" dirty="0"/>
              <a:t>+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+…+</a:t>
            </a:r>
            <a:r>
              <a:rPr lang="zh-CN" altLang="en-US" dirty="0"/>
              <a:t>选</a:t>
            </a:r>
            <a:r>
              <a:rPr lang="en-US" altLang="zh-CN" dirty="0"/>
              <a:t>n</a:t>
            </a:r>
            <a:r>
              <a:rPr lang="zh-CN" altLang="en-US" dirty="0"/>
              <a:t>个等价于选任意多个，那么每个元素都可以选或不选。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54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6DBD7-9816-4800-8532-A3A844D0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隔板法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0977B-C129-4F4A-8B80-D7FAFE69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个相同的球放到</a:t>
            </a:r>
            <a:r>
              <a:rPr lang="en-US" altLang="zh-CN" dirty="0"/>
              <a:t>m</a:t>
            </a:r>
            <a:r>
              <a:rPr lang="zh-CN" altLang="en-US" dirty="0"/>
              <a:t>个不同的袋子里有多少种方案？</a:t>
            </a:r>
            <a:endParaRPr lang="en-US" altLang="zh-CN" dirty="0"/>
          </a:p>
          <a:p>
            <a:r>
              <a:rPr lang="zh-CN" altLang="en-US" dirty="0"/>
              <a:t>考虑从一排</a:t>
            </a:r>
            <a:r>
              <a:rPr lang="en-US" altLang="zh-CN" dirty="0"/>
              <a:t>n+m-1</a:t>
            </a:r>
            <a:r>
              <a:rPr lang="zh-CN" altLang="en-US" dirty="0"/>
              <a:t>个元素中选出</a:t>
            </a:r>
            <a:r>
              <a:rPr lang="en-US" altLang="zh-CN" dirty="0"/>
              <a:t>m-1</a:t>
            </a:r>
            <a:r>
              <a:rPr lang="zh-CN" altLang="en-US" dirty="0"/>
              <a:t>个，这</a:t>
            </a:r>
            <a:r>
              <a:rPr lang="en-US" altLang="zh-CN" dirty="0"/>
              <a:t>m-1</a:t>
            </a:r>
            <a:r>
              <a:rPr lang="zh-CN" altLang="en-US" dirty="0"/>
              <a:t>个元素将序列分成了</a:t>
            </a:r>
            <a:r>
              <a:rPr lang="en-US" altLang="zh-CN" dirty="0"/>
              <a:t>m</a:t>
            </a:r>
            <a:r>
              <a:rPr lang="zh-CN" altLang="en-US" dirty="0"/>
              <a:t>段，第</a:t>
            </a:r>
            <a:r>
              <a:rPr lang="en-US" altLang="zh-CN" dirty="0" err="1"/>
              <a:t>i</a:t>
            </a:r>
            <a:r>
              <a:rPr lang="zh-CN" altLang="en-US" dirty="0"/>
              <a:t>段的元素个数就是第</a:t>
            </a:r>
            <a:r>
              <a:rPr lang="en-US" altLang="zh-CN" dirty="0" err="1"/>
              <a:t>i</a:t>
            </a:r>
            <a:r>
              <a:rPr lang="zh-CN" altLang="en-US" dirty="0"/>
              <a:t>个袋子中球的个数。</a:t>
            </a:r>
            <a:endParaRPr lang="el-GR" altLang="zh-CN" dirty="0"/>
          </a:p>
          <a:p>
            <a:r>
              <a:rPr lang="zh-CN" altLang="en-US" dirty="0"/>
              <a:t>不难发现选元素的方案和放球的方案一一对应，因此方案数就是</a:t>
            </a:r>
            <a:r>
              <a:rPr lang="en-US" altLang="zh-CN" dirty="0"/>
              <a:t>C(n+m-1,m-1)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endParaRPr lang="en-US" altLang="zh-CN" b="1" baseline="30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55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啥是递推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宋体" panose="02010600030101010101" pitchFamily="2" charset="-122"/>
                <a:sym typeface="+mn-ea"/>
              </a:rPr>
              <a:t>有些问题中，相邻两项或多项数字（或状态）之间存在某种关系，可以通过前一项或多项按照某一规律推出其后一项数字（或状态），或者是通过后一项或多项按照某一规律推出其前一项数字（或状态）。我们可将这种规律归纳成如下递推关系式：</a:t>
            </a:r>
            <a:endParaRPr lang="zh-CN" altLang="en-US" dirty="0"/>
          </a:p>
          <a:p>
            <a:pPr algn="just"/>
            <a:r>
              <a:rPr lang="en-US" altLang="zh-CN">
                <a:latin typeface="宋体" panose="02010600030101010101" pitchFamily="2" charset="-122"/>
                <a:sym typeface="+mn-ea"/>
              </a:rPr>
              <a:t>F</a:t>
            </a:r>
            <a:r>
              <a:rPr lang="en-US" altLang="zh-CN" baseline="-25000">
                <a:latin typeface="宋体" panose="02010600030101010101" pitchFamily="2" charset="-122"/>
                <a:sym typeface="+mn-ea"/>
              </a:rPr>
              <a:t>n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=g(F</a:t>
            </a:r>
            <a:r>
              <a:rPr lang="en-US" altLang="zh-CN" baseline="-25000">
                <a:latin typeface="宋体" panose="02010600030101010101" pitchFamily="2" charset="-122"/>
                <a:sym typeface="+mn-ea"/>
              </a:rPr>
              <a:t>n-1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或者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</a:t>
            </a:r>
            <a:r>
              <a:rPr lang="en-US" altLang="zh-CN" baseline="-25000">
                <a:latin typeface="宋体" panose="02010600030101010101" pitchFamily="2" charset="-122"/>
                <a:sym typeface="+mn-ea"/>
              </a:rPr>
              <a:t>n-1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=g＇(F</a:t>
            </a:r>
            <a:r>
              <a:rPr lang="en-US" altLang="zh-CN" baseline="-25000">
                <a:latin typeface="宋体" panose="02010600030101010101" pitchFamily="2" charset="-122"/>
                <a:sym typeface="+mn-ea"/>
              </a:rPr>
              <a:t>n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3FEBC-DB2B-40D3-BE04-55E2A8F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另一个例题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0179A-C972-4D53-82DF-63F386B7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个不同的球放到</a:t>
            </a:r>
            <a:r>
              <a:rPr lang="en-US" altLang="zh-CN" dirty="0"/>
              <a:t>m</a:t>
            </a:r>
            <a:r>
              <a:rPr lang="zh-CN" altLang="en-US" dirty="0"/>
              <a:t>个不同的袋子里有多少种方案？对</a:t>
            </a:r>
            <a:r>
              <a:rPr lang="en-US" altLang="zh-CN" dirty="0"/>
              <a:t>10^9+7</a:t>
            </a:r>
            <a:r>
              <a:rPr lang="zh-CN" altLang="en-US" dirty="0"/>
              <a:t>取模。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直接输出</a:t>
            </a:r>
            <a:r>
              <a:rPr lang="en-US" altLang="zh-CN" dirty="0" err="1"/>
              <a:t>m</a:t>
            </a:r>
            <a:r>
              <a:rPr lang="en-US" altLang="zh-CN" baseline="30000" dirty="0" err="1"/>
              <a:t>n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473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A5228-A68B-4692-AB49-7CCE8AC2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65F40-C2C2-4B62-A627-C12ED58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个不同的球放到</a:t>
            </a:r>
            <a:r>
              <a:rPr lang="en-US" altLang="zh-CN" dirty="0"/>
              <a:t>m</a:t>
            </a:r>
            <a:r>
              <a:rPr lang="zh-CN" altLang="en-US" dirty="0"/>
              <a:t>个相同的袋子里有多少种方案？对</a:t>
            </a:r>
            <a:r>
              <a:rPr lang="en-US" altLang="zh-CN" dirty="0"/>
              <a:t>10^9+7</a:t>
            </a:r>
            <a:r>
              <a:rPr lang="zh-CN" altLang="en-US" dirty="0"/>
              <a:t>取模。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&lt;=1000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528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E57BA-C6EC-4027-8EB1-CF29C950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B2D8-4935-4FC0-A4EF-12D2FE78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表示将</a:t>
            </a:r>
            <a:r>
              <a:rPr lang="en-US" altLang="zh-CN" dirty="0" err="1"/>
              <a:t>i</a:t>
            </a:r>
            <a:r>
              <a:rPr lang="zh-CN" altLang="en-US" dirty="0"/>
              <a:t>个不同的球放到</a:t>
            </a:r>
            <a:r>
              <a:rPr lang="en-US" altLang="zh-CN" dirty="0"/>
              <a:t>j</a:t>
            </a:r>
            <a:r>
              <a:rPr lang="zh-CN" altLang="en-US" dirty="0"/>
              <a:t>个相同的袋子，并保证每个袋子里都有球的方案数。</a:t>
            </a:r>
            <a:endParaRPr lang="en-US" altLang="zh-CN" dirty="0"/>
          </a:p>
          <a:p>
            <a:r>
              <a:rPr lang="zh-CN" altLang="en-US" dirty="0"/>
              <a:t>考虑第</a:t>
            </a:r>
            <a:r>
              <a:rPr lang="en-US" altLang="zh-CN" dirty="0" err="1"/>
              <a:t>i</a:t>
            </a:r>
            <a:r>
              <a:rPr lang="zh-CN" altLang="en-US" dirty="0"/>
              <a:t>个球是不是单独放的。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][j]=f[i-1][j-1]+f[i-1][j]*j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答案是</a:t>
            </a:r>
            <a:r>
              <a:rPr lang="en-US" altLang="zh-CN" dirty="0"/>
              <a:t>f[n][0]+f[n][1]+…+f[n][m]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O(nm)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172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D2F43-3D77-4CA1-9F5E-7C61F220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另一个例题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A4858-F19B-4D6B-A9A1-37652A095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监狱有编号为</a:t>
            </a:r>
            <a:r>
              <a:rPr lang="en-US" altLang="zh-CN" dirty="0"/>
              <a:t>1...N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个房间，每个房间关押一个犯人。有</a:t>
            </a:r>
            <a:r>
              <a:rPr lang="en-US" altLang="zh-CN" dirty="0"/>
              <a:t>M</a:t>
            </a:r>
            <a:r>
              <a:rPr lang="zh-CN" altLang="en-US" dirty="0"/>
              <a:t>种宗教，每个犯人可能信仰其中一种。如果编号相邻的房间的犯人信仰的宗教相同，就会发生越狱，求有多少种状态会发生越狱。对</a:t>
            </a:r>
            <a:r>
              <a:rPr lang="en-US" altLang="zh-CN" dirty="0"/>
              <a:t>10003</a:t>
            </a:r>
            <a:r>
              <a:rPr lang="zh-CN" altLang="en-US" dirty="0"/>
              <a:t>取模。</a:t>
            </a:r>
            <a:endParaRPr lang="en-US" altLang="zh-CN" dirty="0"/>
          </a:p>
          <a:p>
            <a:r>
              <a:rPr lang="en-US" altLang="zh-CN" dirty="0"/>
              <a:t>1&lt;=n&lt;=10^12</a:t>
            </a:r>
            <a:r>
              <a:rPr lang="zh-CN" altLang="en-US" dirty="0"/>
              <a:t>，</a:t>
            </a:r>
            <a:r>
              <a:rPr lang="en-US" altLang="zh-CN" dirty="0"/>
              <a:t>1&lt;=m&lt;=10^8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题目来源：洛谷</a:t>
            </a:r>
            <a:r>
              <a:rPr lang="en-US" altLang="zh-CN" dirty="0"/>
              <a:t>3197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925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EC107-C5B7-45FB-8233-E845789E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BFA24-8920-467F-8A8D-E0AF3093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考虑用总方案数减去不会越狱的方案数。</a:t>
            </a:r>
            <a:endParaRPr lang="en-US" altLang="zh-CN" dirty="0"/>
          </a:p>
          <a:p>
            <a:r>
              <a:rPr lang="zh-CN" altLang="en-US" dirty="0"/>
              <a:t>总方案数就是</a:t>
            </a:r>
            <a:r>
              <a:rPr lang="en-US" altLang="zh-CN" dirty="0" err="1"/>
              <a:t>m</a:t>
            </a:r>
            <a:r>
              <a:rPr lang="en-US" altLang="zh-CN" baseline="30000" dirty="0" err="1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不会越狱的方案数是</a:t>
            </a:r>
            <a:r>
              <a:rPr lang="en-US" altLang="zh-CN" dirty="0"/>
              <a:t>m*(m-1)</a:t>
            </a:r>
            <a:r>
              <a:rPr lang="en-US" altLang="zh-CN" baseline="30000" dirty="0"/>
              <a:t>n-1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这是因为第</a:t>
            </a:r>
            <a:r>
              <a:rPr lang="en-US" altLang="zh-CN" dirty="0"/>
              <a:t>2~n</a:t>
            </a:r>
            <a:r>
              <a:rPr lang="zh-CN" altLang="en-US" dirty="0"/>
              <a:t>个犯人信仰的宗教需要和上一个人不一样。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100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一个非常重要的递推关系：卡特兰数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现在有</a:t>
            </a:r>
            <a:r>
              <a:rPr lang="en-US" altLang="zh-CN" dirty="0"/>
              <a:t>n</a:t>
            </a:r>
            <a:r>
              <a:rPr lang="zh-CN" altLang="en-US" dirty="0"/>
              <a:t>对括号，可以组成多少种合法的括号序列？</a:t>
            </a:r>
          </a:p>
          <a:p>
            <a:r>
              <a:rPr lang="zh-CN" altLang="en-US" dirty="0"/>
              <a:t>合法的括号序列：左右匹配，先左后右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卡特兰数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</a:t>
            </a:r>
            <a:r>
              <a:rPr lang="en-US" altLang="zh-CN"/>
              <a:t>C(n)</a:t>
            </a:r>
            <a:r>
              <a:rPr lang="zh-CN" altLang="en-US"/>
              <a:t>是</a:t>
            </a:r>
            <a:r>
              <a:rPr lang="en-US" altLang="zh-CN"/>
              <a:t>n</a:t>
            </a:r>
            <a:r>
              <a:rPr lang="zh-CN" altLang="en-US"/>
              <a:t>对括号时，合法的括号序列的数量</a:t>
            </a:r>
          </a:p>
          <a:p>
            <a:r>
              <a:rPr lang="zh-CN" altLang="en-US"/>
              <a:t>为了区分，我们给每一对括号一个编号</a:t>
            </a:r>
          </a:p>
          <a:p>
            <a:r>
              <a:rPr lang="zh-CN" altLang="en-US"/>
              <a:t>那么假设最后一个右括号是编号为</a:t>
            </a:r>
            <a:r>
              <a:rPr lang="en-US" altLang="zh-CN"/>
              <a:t>x</a:t>
            </a:r>
            <a:r>
              <a:rPr lang="zh-CN" altLang="en-US"/>
              <a:t>的，它的总方案数就是</a:t>
            </a:r>
          </a:p>
          <a:p>
            <a:r>
              <a:rPr lang="en-US" altLang="zh-CN"/>
              <a:t>C(x-1)*C(n-x)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30" y="3993515"/>
            <a:ext cx="7769225" cy="1038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卡特兰数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defTabSz="609585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  <m:t>−1)</m:t>
                                </m:r>
                              </m:e>
                            </m:nary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>
                  <a:latin typeface="微软雅黑" charset="0"/>
                  <a:ea typeface="微软雅黑" charset="0"/>
                </a:endParaRPr>
              </a:p>
              <a:p>
                <a:pPr defTabSz="609585">
                  <a:lnSpc>
                    <a:spcPct val="150000"/>
                  </a:lnSpc>
                </a:pPr>
                <a:r>
                  <a:rPr lang="zh-CN" altLang="en-US" b="1" dirty="0">
                    <a:latin typeface="微软雅黑" charset="0"/>
                    <a:ea typeface="微软雅黑" charset="0"/>
                  </a:rPr>
                  <a:t>递推式：</a:t>
                </a:r>
                <a:endParaRPr lang="en-US" altLang="zh-CN" b="1" dirty="0">
                  <a:latin typeface="微软雅黑" charset="0"/>
                  <a:ea typeface="微软雅黑" charset="0"/>
                </a:endParaRPr>
              </a:p>
              <a:p>
                <a:pPr defTabSz="609585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</a:rPr>
                          <m:t>+1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−1)</m:t>
                    </m:r>
                  </m:oMath>
                </a14:m>
                <a:endParaRPr lang="en-US" altLang="zh-CN" dirty="0">
                  <a:latin typeface="微软雅黑" charset="0"/>
                  <a:ea typeface="微软雅黑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卡特兰数问题常见的变形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对括号的括号序列数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个数的出栈序列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个点能构成多少种不同的二叉树</a:t>
            </a:r>
          </a:p>
          <a:p>
            <a:r>
              <a:rPr lang="en-US" altLang="zh-CN" dirty="0"/>
              <a:t>……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9F6D1-53BB-4DA8-9A76-7F040B44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一个小问题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0355E8-E0A3-4588-9E82-E82B39727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defTabSz="609585">
                  <a:lnSpc>
                    <a:spcPct val="150000"/>
                  </a:lnSpc>
                </a:pPr>
                <a:r>
                  <a:rPr lang="zh-CN" altLang="en-US" b="1" dirty="0">
                    <a:latin typeface="微软雅黑" charset="0"/>
                    <a:ea typeface="微软雅黑" charset="0"/>
                  </a:rPr>
                  <a:t>问：</a:t>
                </a:r>
                <a:r>
                  <a:rPr lang="zh-CN" altLang="en-US" dirty="0">
                    <a:latin typeface="微软雅黑" charset="0"/>
                    <a:ea typeface="微软雅黑" charset="0"/>
                  </a:rPr>
                  <a:t>在二维平面上，从原点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dirty="0">
                    <a:latin typeface="微软雅黑" charset="0"/>
                    <a:ea typeface="微软雅黑" charset="0"/>
                  </a:rPr>
                  <a:t>出发，每次只能向下或向右走一个单位，且不能走到直线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微软雅黑" charset="0"/>
                    <a:ea typeface="微软雅黑" charset="0"/>
                  </a:rPr>
                  <a:t> 以上，问走到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微软雅黑" charset="0"/>
                      </a:rPr>
                      <m:t>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微软雅黑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微软雅黑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dirty="0">
                    <a:latin typeface="微软雅黑" charset="0"/>
                    <a:ea typeface="微软雅黑" charset="0"/>
                  </a:rPr>
                  <a:t>的最短路径数量。</a:t>
                </a:r>
                <a:endParaRPr lang="en-US" altLang="zh-CN" dirty="0">
                  <a:latin typeface="微软雅黑" charset="0"/>
                  <a:ea typeface="微软雅黑" charset="0"/>
                </a:endParaRPr>
              </a:p>
              <a:p>
                <a:pPr defTabSz="609585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b="1" dirty="0">
                    <a:latin typeface="微软雅黑" charset="0"/>
                    <a:ea typeface="微软雅黑" charset="0"/>
                  </a:rPr>
                  <a:t>解：</a:t>
                </a:r>
                <a:r>
                  <a:rPr lang="zh-CN" altLang="en-US" dirty="0">
                    <a:latin typeface="微软雅黑" charset="0"/>
                    <a:ea typeface="微软雅黑" charset="0"/>
                  </a:rPr>
                  <a:t>答案为从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(0,0)</m:t>
                    </m:r>
                  </m:oMath>
                </a14:m>
                <a:r>
                  <a:rPr lang="zh-CN" altLang="en-US" dirty="0">
                    <a:latin typeface="微软雅黑" charset="0"/>
                    <a:ea typeface="微软雅黑" charset="0"/>
                  </a:rPr>
                  <a:t> 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微软雅黑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dirty="0">
                    <a:latin typeface="微软雅黑" charset="0"/>
                    <a:ea typeface="微软雅黑" charset="0"/>
                  </a:rPr>
                  <a:t>的路径条数减去经过了对角线的路径条数。可以发现，穿过了对角线的路径一定经过了直线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+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微软雅黑" charset="0"/>
                    <a:ea typeface="微软雅黑" charset="0"/>
                  </a:rPr>
                  <a:t>.</a:t>
                </a:r>
              </a:p>
              <a:p>
                <a:pPr defTabSz="609585">
                  <a:lnSpc>
                    <a:spcPct val="150000"/>
                  </a:lnSpc>
                </a:pPr>
                <a:r>
                  <a:rPr lang="zh-CN" altLang="en-US" dirty="0">
                    <a:latin typeface="微软雅黑" charset="0"/>
                    <a:ea typeface="微软雅黑" charset="0"/>
                  </a:rPr>
                  <a:t>将它们第一次经过直线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+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微软雅黑" charset="0"/>
                    <a:ea typeface="微软雅黑" charset="0"/>
                  </a:rPr>
                  <a:t> 之前的路径沿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+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微软雅黑" charset="0"/>
                    <a:ea typeface="微软雅黑" charset="0"/>
                  </a:rPr>
                  <a:t> 对称，发现其与从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1,1)</m:t>
                    </m:r>
                  </m:oMath>
                </a14:m>
                <a:r>
                  <a:rPr lang="zh-CN" altLang="en-US" dirty="0">
                    <a:latin typeface="微软雅黑" charset="0"/>
                    <a:ea typeface="微软雅黑" charset="0"/>
                  </a:rPr>
                  <a:t> 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微软雅黑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charset="0"/>
                    <a:ea typeface="微软雅黑" charset="0"/>
                  </a:rPr>
                  <a:t> 的路径一一对应。答案即为</a:t>
                </a:r>
                <a:endParaRPr lang="en-US" altLang="zh-CN" dirty="0">
                  <a:latin typeface="微软雅黑" charset="0"/>
                  <a:ea typeface="微软雅黑" charset="0"/>
                </a:endParaRPr>
              </a:p>
              <a:p>
                <a:pPr defTabSz="609585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charset="0"/>
                      </a:rPr>
                      <m:t>)</m:t>
                    </m:r>
                  </m:oMath>
                </a14:m>
                <a:endParaRPr lang="zh-CN" altLang="en-US" dirty="0">
                  <a:latin typeface="微软雅黑" charset="0"/>
                  <a:ea typeface="微软雅黑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0355E8-E0A3-4588-9E82-E82B39727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54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已知初始值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</a:t>
            </a:r>
            <a:r>
              <a:rPr lang="en-US" altLang="zh-CN" baseline="-25000">
                <a:latin typeface="宋体" panose="02010600030101010101" pitchFamily="2" charset="-122"/>
                <a:sym typeface="+mn-ea"/>
              </a:rPr>
              <a:t>1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，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通过递推关系式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</a:t>
            </a:r>
            <a:r>
              <a:rPr lang="en-US" altLang="zh-CN" baseline="-25000">
                <a:latin typeface="宋体" panose="02010600030101010101" pitchFamily="2" charset="-122"/>
                <a:sym typeface="+mn-ea"/>
              </a:rPr>
              <a:t>n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=g(F</a:t>
            </a:r>
            <a:r>
              <a:rPr lang="en-US" altLang="zh-CN" baseline="-25000">
                <a:latin typeface="宋体" panose="02010600030101010101" pitchFamily="2" charset="-122"/>
                <a:sym typeface="+mn-ea"/>
              </a:rPr>
              <a:t>n-1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求出最终结果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</a:t>
            </a:r>
            <a:r>
              <a:rPr lang="en-US" altLang="zh-CN" baseline="-25000">
                <a:latin typeface="宋体" panose="02010600030101010101" pitchFamily="2" charset="-122"/>
                <a:sym typeface="+mn-ea"/>
              </a:rPr>
              <a:t>n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的递推方式称为</a:t>
            </a:r>
            <a:r>
              <a:rPr lang="zh-CN" altLang="en-US" i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顺推法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；同理，把已知最终结果为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Fn，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通过递推关系式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</a:t>
            </a:r>
            <a:r>
              <a:rPr lang="en-US" altLang="zh-CN" baseline="-25000">
                <a:latin typeface="宋体" panose="02010600030101010101" pitchFamily="2" charset="-122"/>
                <a:sym typeface="+mn-ea"/>
              </a:rPr>
              <a:t>n-1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=g＇(F</a:t>
            </a:r>
            <a:r>
              <a:rPr lang="en-US" altLang="zh-CN" baseline="-25000">
                <a:latin typeface="宋体" panose="02010600030101010101" pitchFamily="2" charset="-122"/>
                <a:sym typeface="+mn-ea"/>
              </a:rPr>
              <a:t>n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求出初始值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</a:t>
            </a:r>
            <a:r>
              <a:rPr lang="en-US" altLang="zh-CN" baseline="-25000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的递推方式称为</a:t>
            </a:r>
            <a:r>
              <a:rPr lang="zh-CN" altLang="en-US" i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倒推法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dirty="0"/>
          </a:p>
          <a:p>
            <a:r>
              <a:rPr lang="zh-CN" altLang="en-US"/>
              <a:t>两种方法在程序里分别对应着两种工具，也就是我们今天要讲的递推和递归。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>
                <a:sym typeface="+mn-ea"/>
              </a:rPr>
              <a:t>递归算法</a:t>
            </a:r>
            <a:endParaRPr lang="zh-CN" altLang="en-US" dirty="0"/>
          </a:p>
          <a:p>
            <a:pPr algn="just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		设一个未知函数</a:t>
            </a:r>
            <a:r>
              <a:rPr lang="en-US" altLang="zh-CN" dirty="0">
                <a:sym typeface="+mn-ea"/>
              </a:rPr>
              <a:t>f，</a:t>
            </a:r>
            <a:r>
              <a:rPr lang="zh-CN" altLang="en-US" dirty="0">
                <a:sym typeface="+mn-ea"/>
              </a:rPr>
              <a:t>用其自身构成的已知函数</a:t>
            </a:r>
            <a:r>
              <a:rPr lang="en-US" altLang="zh-CN" dirty="0">
                <a:sym typeface="+mn-ea"/>
              </a:rPr>
              <a:t>g</a:t>
            </a:r>
            <a:r>
              <a:rPr lang="zh-CN" altLang="en-US" dirty="0">
                <a:sym typeface="+mn-ea"/>
              </a:rPr>
              <a:t>来定义：</a:t>
            </a:r>
            <a:endParaRPr lang="zh-CN" altLang="en-US" dirty="0"/>
          </a:p>
          <a:p>
            <a:pPr algn="just">
              <a:lnSpc>
                <a:spcPct val="90000"/>
              </a:lnSpc>
              <a:buNone/>
            </a:pPr>
            <a:r>
              <a:rPr lang="en-US" altLang="zh-CN" dirty="0">
                <a:sym typeface="+mn-ea"/>
              </a:rPr>
              <a:t>		f(n)=g(n,f(n-1))   n&gt;0</a:t>
            </a:r>
            <a:endParaRPr lang="en-US" altLang="zh-CN" dirty="0"/>
          </a:p>
          <a:p>
            <a:pPr algn="just">
              <a:lnSpc>
                <a:spcPct val="90000"/>
              </a:lnSpc>
              <a:buNone/>
            </a:pPr>
            <a:r>
              <a:rPr lang="en-US" altLang="zh-CN" dirty="0">
                <a:sym typeface="+mn-ea"/>
              </a:rPr>
              <a:t>		f(0)=a             n=0</a:t>
            </a:r>
            <a:endParaRPr lang="en-US" altLang="zh-CN" dirty="0"/>
          </a:p>
          <a:p>
            <a:pPr algn="just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		则称函数</a:t>
            </a:r>
            <a:r>
              <a:rPr lang="en-US" altLang="zh-CN" dirty="0">
                <a:sym typeface="+mn-ea"/>
              </a:rPr>
              <a:t>f</a:t>
            </a:r>
            <a:r>
              <a:rPr lang="zh-CN" altLang="en-US" dirty="0">
                <a:sym typeface="+mn-ea"/>
              </a:rPr>
              <a:t>为递归函数（递归公式），为了求</a:t>
            </a:r>
            <a:r>
              <a:rPr lang="en-US" altLang="zh-CN" dirty="0">
                <a:sym typeface="+mn-ea"/>
              </a:rPr>
              <a:t>f(n)，</a:t>
            </a:r>
            <a:r>
              <a:rPr lang="zh-CN" altLang="en-US" dirty="0">
                <a:sym typeface="+mn-ea"/>
              </a:rPr>
              <a:t>我们必须先求</a:t>
            </a:r>
            <a:r>
              <a:rPr lang="en-US" altLang="zh-CN" dirty="0">
                <a:sym typeface="+mn-ea"/>
              </a:rPr>
              <a:t>f(n-1)，</a:t>
            </a:r>
            <a:r>
              <a:rPr lang="zh-CN" altLang="en-US" dirty="0">
                <a:sym typeface="+mn-ea"/>
              </a:rPr>
              <a:t>为了求</a:t>
            </a:r>
            <a:r>
              <a:rPr lang="en-US" altLang="zh-CN" dirty="0">
                <a:sym typeface="+mn-ea"/>
              </a:rPr>
              <a:t>f(n-1),</a:t>
            </a:r>
            <a:r>
              <a:rPr lang="zh-CN" altLang="en-US" dirty="0">
                <a:sym typeface="+mn-ea"/>
              </a:rPr>
              <a:t>又必须去求</a:t>
            </a:r>
            <a:r>
              <a:rPr lang="en-US" altLang="zh-CN" dirty="0">
                <a:sym typeface="+mn-ea"/>
              </a:rPr>
              <a:t>f(n-2)，</a:t>
            </a:r>
            <a:r>
              <a:rPr lang="en-US" altLang="zh-CN" dirty="0">
                <a:latin typeface="Times New Roman" panose="02020603050405020304" charset="0"/>
                <a:sym typeface="+mn-ea"/>
              </a:rPr>
              <a:t>……</a:t>
            </a:r>
            <a:r>
              <a:rPr lang="en-US" altLang="zh-CN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为了求</a:t>
            </a:r>
            <a:r>
              <a:rPr lang="en-US" altLang="zh-CN" dirty="0">
                <a:sym typeface="+mn-ea"/>
              </a:rPr>
              <a:t>f(1),</a:t>
            </a:r>
            <a:r>
              <a:rPr lang="zh-CN" altLang="en-US" dirty="0">
                <a:sym typeface="+mn-ea"/>
              </a:rPr>
              <a:t>必须先求</a:t>
            </a:r>
            <a:r>
              <a:rPr lang="en-US" altLang="zh-CN" dirty="0">
                <a:sym typeface="+mn-ea"/>
              </a:rPr>
              <a:t>f(0),</a:t>
            </a:r>
            <a:r>
              <a:rPr lang="zh-CN" altLang="en-US" dirty="0">
                <a:sym typeface="+mn-ea"/>
              </a:rPr>
              <a:t>而</a:t>
            </a:r>
            <a:r>
              <a:rPr lang="en-US" altLang="zh-CN" dirty="0">
                <a:sym typeface="+mn-ea"/>
              </a:rPr>
              <a:t>f(0)</a:t>
            </a:r>
            <a:r>
              <a:rPr lang="zh-CN" altLang="en-US" dirty="0">
                <a:sym typeface="+mn-ea"/>
              </a:rPr>
              <a:t>是已知的。这种定义函数的方式称为递归定义。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一个递归定义必须是有确切含义的，也就是说一步比一步简单，最终是有终结的，决不能无限循环下去。比如上例中的</a:t>
            </a:r>
            <a:r>
              <a:rPr lang="en-US" altLang="zh-CN" dirty="0">
                <a:sym typeface="+mn-ea"/>
              </a:rPr>
              <a:t>f(0)=a，</a:t>
            </a:r>
            <a:r>
              <a:rPr lang="zh-CN" altLang="en-US" dirty="0">
                <a:sym typeface="+mn-ea"/>
              </a:rPr>
              <a:t>这种最简单的情况（终结条件），称为递归边界，它是递归定义必不可少的一部分。 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描述递归定义的函数或求解递归问题的过程称为递归算法。</a:t>
            </a:r>
          </a:p>
          <a:p>
            <a:r>
              <a:rPr lang="zh-CN" altLang="en-US"/>
              <a:t>递归和递推描述的过程非常相像，递归是倒着的，递推是顺着的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什么时候会用到递归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>
                <a:sym typeface="+mn-ea"/>
              </a:rPr>
              <a:t>递归算法一般适用在三个场合：</a:t>
            </a:r>
            <a:endParaRPr lang="zh-CN" altLang="en-US" dirty="0"/>
          </a:p>
          <a:p>
            <a:pPr algn="just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		一是数据的定义形式是递归的，如求</a:t>
            </a:r>
            <a:r>
              <a:rPr lang="en-US" altLang="zh-CN" dirty="0" err="1">
                <a:sym typeface="+mn-ea"/>
              </a:rPr>
              <a:t>Fibonacci</a:t>
            </a:r>
            <a:r>
              <a:rPr lang="zh-CN" altLang="en-US" dirty="0">
                <a:sym typeface="+mn-ea"/>
              </a:rPr>
              <a:t>数列问题；</a:t>
            </a:r>
            <a:endParaRPr lang="zh-CN" altLang="en-US" dirty="0"/>
          </a:p>
          <a:p>
            <a:pPr algn="just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		二是数据之间的逻辑关系（即数据结构）是递归的，如树、图等的定义和操作；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		三是某些问题虽然没有明显的递归关系或结构，但问题的解法是不断重复执行一种操作，只是问题规模由大化小，直至某个原操作（基本操作）就结束，如汉诺塔问题，这种问题使用递归思想来求解比其它方法更简单。 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小练手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我们怎么用递归的方法求</a:t>
            </a:r>
            <a:r>
              <a:rPr lang="en-US" altLang="zh-CN"/>
              <a:t>Fibonacci</a:t>
            </a:r>
            <a:r>
              <a:rPr lang="zh-CN" altLang="en-US"/>
              <a:t>数列？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70" y="2604770"/>
            <a:ext cx="4937760" cy="2118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发现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如果跑一下，我们会发现这个代码跑起来好慢啊，比递推慢多了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我们发现，对于一个值我们重复计算了多次，能不能把它记下来让它只算一次呢？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记忆化搜索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" y="3377565"/>
            <a:ext cx="5410200" cy="2080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0FB00-1EC2-4E1F-A808-ED178802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练手：全排列的生成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F0AD0-DCF3-4F18-A348-7AA21BA35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如何用递归输出所有的排列呢？</a:t>
            </a:r>
          </a:p>
        </p:txBody>
      </p:sp>
    </p:spTree>
    <p:extLst>
      <p:ext uri="{BB962C8B-B14F-4D97-AF65-F5344CB8AC3E}">
        <p14:creationId xmlns:p14="http://schemas.microsoft.com/office/powerpoint/2010/main" val="4094002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是在</a:t>
            </a:r>
            <a:r>
              <a:rPr lang="en-US" altLang="zh-CN" dirty="0"/>
              <a:t>OI</a:t>
            </a:r>
            <a:r>
              <a:rPr lang="zh-CN" altLang="en-US" dirty="0"/>
              <a:t>中用的很多的一种思想，我们先入个门，下面在各处都会有很多的介绍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分治就是分而治之，把一个问题划分成若干个同样的小问题，然后各个击破</a:t>
            </a:r>
          </a:p>
          <a:p>
            <a:r>
              <a:rPr lang="zh-CN" altLang="en-US"/>
              <a:t>我们发现了，分治和递归思想是一脉相承的，大化小，小化了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5655" y="1902460"/>
            <a:ext cx="10864850" cy="4452620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/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分情况讨论：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是偶数，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是奇数，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这样每次只要计算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dirty="0"/>
                  <a:t>的规模减半</a:t>
                </a:r>
                <a:endParaRPr lang="en-US" altLang="zh-CN" dirty="0"/>
              </a:p>
              <a:p>
                <a:r>
                  <a:rPr lang="zh-CN" altLang="en-US" dirty="0"/>
                  <a:t>时间复杂度是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说到排序，大家已经学会了许多排序方法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比如选择排序、冒泡排序、插入排序、快速排序、堆排序等等等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比如写个</a:t>
            </a:r>
            <a:r>
              <a:rPr lang="en-US" altLang="zh-CN" dirty="0">
                <a:sym typeface="+mn-ea"/>
              </a:rPr>
              <a:t>set</a:t>
            </a:r>
            <a:r>
              <a:rPr lang="zh-CN" altLang="en-US" dirty="0">
                <a:sym typeface="+mn-ea"/>
              </a:rPr>
              <a:t>、手写平衡树等等等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比如</a:t>
            </a:r>
            <a:r>
              <a:rPr lang="en-US" altLang="zh-CN" dirty="0">
                <a:sym typeface="+mn-ea"/>
              </a:rPr>
              <a:t>std::sort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std::</a:t>
            </a:r>
            <a:r>
              <a:rPr lang="en-US" altLang="zh-CN" dirty="0" err="1">
                <a:sym typeface="+mn-ea"/>
              </a:rPr>
              <a:t>stable_sort</a:t>
            </a:r>
            <a:r>
              <a:rPr lang="zh-CN" altLang="en-US" dirty="0">
                <a:sym typeface="+mn-ea"/>
              </a:rPr>
              <a:t>等等</a:t>
            </a:r>
            <a:endParaRPr lang="en-US" altLang="zh-CN" dirty="0"/>
          </a:p>
          <a:p>
            <a:r>
              <a:rPr lang="zh-CN" dirty="0">
                <a:sym typeface="+mn-ea"/>
              </a:rPr>
              <a:t>今天介绍下归并排序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引入：斐波那契数列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定义一个数列为</a:t>
            </a:r>
            <a:r>
              <a:rPr lang="en-US" altLang="zh-CN" dirty="0"/>
              <a:t>Fibonacci</a:t>
            </a:r>
            <a:r>
              <a:rPr lang="zh-CN" altLang="en-US" dirty="0"/>
              <a:t>数列：</a:t>
            </a:r>
          </a:p>
          <a:p>
            <a:r>
              <a:rPr lang="en-US" altLang="zh-CN" dirty="0"/>
              <a:t>f[0]=0,f[1]=1</a:t>
            </a:r>
          </a:p>
          <a:p>
            <a:r>
              <a:rPr lang="en-US" altLang="zh-CN" dirty="0"/>
              <a:t>f[n]=f[n-1]+f[n-2]</a:t>
            </a:r>
          </a:p>
          <a:p>
            <a:r>
              <a:rPr lang="zh-CN" altLang="en-US" dirty="0"/>
              <a:t>你能写一个程序求出这个数列的第</a:t>
            </a:r>
            <a:r>
              <a:rPr lang="en-US" altLang="zh-CN" dirty="0"/>
              <a:t>n</a:t>
            </a:r>
            <a:r>
              <a:rPr lang="zh-CN" altLang="en-US" dirty="0"/>
              <a:t>项吗？</a:t>
            </a:r>
          </a:p>
          <a:p>
            <a:r>
              <a:rPr lang="zh-CN" altLang="en-US" dirty="0"/>
              <a:t>数列的来源是</a:t>
            </a:r>
            <a:r>
              <a:rPr lang="en-US" altLang="zh-CN" dirty="0"/>
              <a:t>Fibonacci</a:t>
            </a:r>
            <a:r>
              <a:rPr lang="zh-CN" altLang="en-US" dirty="0"/>
              <a:t>提出的著名的兔子繁殖问题。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假设现在我们要对下标在</a:t>
            </a:r>
            <a:r>
              <a:rPr lang="en-US" altLang="zh-CN"/>
              <a:t>[l,r]</a:t>
            </a:r>
            <a:r>
              <a:rPr lang="zh-CN" altLang="en-US"/>
              <a:t>的部分排个序</a:t>
            </a:r>
          </a:p>
          <a:p>
            <a:r>
              <a:rPr lang="zh-CN" altLang="en-US"/>
              <a:t>那么我们先求出中点</a:t>
            </a:r>
            <a:r>
              <a:rPr lang="en-US" altLang="zh-CN"/>
              <a:t>m=(l+r)/2,</a:t>
            </a:r>
            <a:r>
              <a:rPr lang="zh-CN" altLang="en-US"/>
              <a:t>然后分别对</a:t>
            </a:r>
            <a:r>
              <a:rPr lang="en-US" altLang="zh-CN"/>
              <a:t>[l,m],[m+1,r]</a:t>
            </a:r>
            <a:r>
              <a:rPr lang="zh-CN" altLang="en-US"/>
              <a:t>考虑</a:t>
            </a:r>
          </a:p>
          <a:p>
            <a:r>
              <a:rPr lang="zh-CN" altLang="en-US"/>
              <a:t>然后我们考虑把已经有序的两段合并起来</a:t>
            </a:r>
          </a:p>
          <a:p>
            <a:r>
              <a:rPr lang="zh-CN" altLang="en-US"/>
              <a:t>由于这两段已经有序 ，所以用两个指针扫描下即可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求逆序对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归并排序的一个很重要的应用就是求逆序对</a:t>
            </a:r>
          </a:p>
          <a:p>
            <a:r>
              <a:rPr lang="zh-CN" altLang="en-US" dirty="0"/>
              <a:t>跟之前一样，我们先考虑求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当中的逆序对个数</a:t>
            </a:r>
          </a:p>
          <a:p>
            <a:r>
              <a:rPr lang="zh-CN" altLang="en-US" dirty="0"/>
              <a:t>按照套路，我们先求出中点</a:t>
            </a:r>
            <a:r>
              <a:rPr lang="en-US" altLang="zh-CN" dirty="0"/>
              <a:t>m</a:t>
            </a:r>
          </a:p>
          <a:p>
            <a:r>
              <a:rPr lang="zh-CN" altLang="en-US" dirty="0"/>
              <a:t>然后我们将逆序对分为两种：跨越中点</a:t>
            </a:r>
            <a:r>
              <a:rPr lang="en-US" altLang="zh-CN" dirty="0"/>
              <a:t>m</a:t>
            </a:r>
            <a:r>
              <a:rPr lang="zh-CN" altLang="en-US" dirty="0"/>
              <a:t>的和不跨越中点的</a:t>
            </a:r>
          </a:p>
          <a:p>
            <a:r>
              <a:rPr lang="zh-CN" altLang="en-US" dirty="0"/>
              <a:t>对于不跨越中点的，我们把它看成</a:t>
            </a:r>
            <a:r>
              <a:rPr lang="en-US" altLang="zh-CN" dirty="0"/>
              <a:t>[</a:t>
            </a:r>
            <a:r>
              <a:rPr lang="en-US" altLang="zh-CN" dirty="0" err="1"/>
              <a:t>l,m</a:t>
            </a:r>
            <a:r>
              <a:rPr lang="en-US" altLang="zh-CN" dirty="0"/>
              <a:t>][m+1,r]</a:t>
            </a:r>
            <a:r>
              <a:rPr lang="zh-CN" altLang="en-US" dirty="0"/>
              <a:t>两个子问题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求逆序对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跨越的如何计算呢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我们考虑用上面的归并排序的方法，在求逆序对的时候顺便排好序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那么每次就是对于两个有序的序列统计，有多少个逆序对。逆序对的两个元素一个在左边的序列，一个在右边的序列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这样在就用两个指针扫一下，即可直接统计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时间复杂度和归并排序分析的方法一样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我们发现序列上的分治问题有一个很常见的套路：</a:t>
            </a:r>
          </a:p>
          <a:p>
            <a:r>
              <a:rPr lang="zh-CN" altLang="en-US" dirty="0"/>
              <a:t>把区间二分，先解决每个区间内的，再考虑跨越端点的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一个练手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P1115 </a:t>
            </a:r>
            <a:r>
              <a:rPr lang="zh-CN" altLang="en-US" dirty="0"/>
              <a:t>最大子段和</a:t>
            </a:r>
          </a:p>
          <a:p>
            <a:r>
              <a:rPr lang="zh-CN" altLang="en-US" dirty="0">
                <a:sym typeface="+mn-ea"/>
              </a:rPr>
              <a:t>最大子段和是个经典问题，有许多做法。这里给出一个用到了分治的做法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老套路，分成子段跨越中点和不跨越中点的两个情况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对于跨越中点的，只要找到左边的最大后缀和以及右边的最大前缀和，直接相加就是这种情况下的答案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谢谢大家！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怎么做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我们会发现，像多米诺骨牌一样，我们知道了</a:t>
            </a:r>
            <a:r>
              <a:rPr lang="en-US" altLang="zh-CN" dirty="0"/>
              <a:t>f[0]</a:t>
            </a:r>
            <a:r>
              <a:rPr lang="zh-CN" altLang="en-US" dirty="0"/>
              <a:t>和</a:t>
            </a:r>
            <a:r>
              <a:rPr lang="en-US" altLang="zh-CN" dirty="0"/>
              <a:t>f[1]</a:t>
            </a:r>
            <a:r>
              <a:rPr lang="zh-CN" altLang="en-US" dirty="0"/>
              <a:t>，就能够依次往后推，求得每一项的值。</a:t>
            </a:r>
          </a:p>
          <a:p>
            <a:r>
              <a:rPr lang="zh-CN" altLang="en-US" dirty="0"/>
              <a:t>所以代码就非常直白啦！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5" y="3533775"/>
            <a:ext cx="8401685" cy="955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小结：我们怎么解决递推问题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找到初始状态</a:t>
            </a:r>
          </a:p>
          <a:p>
            <a:r>
              <a:rPr lang="zh-CN" altLang="en-US"/>
              <a:t>找到递推公式</a:t>
            </a:r>
          </a:p>
          <a:p>
            <a:r>
              <a:rPr lang="zh-CN" altLang="en-US"/>
              <a:t>开始循环算即可。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一个小练手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当然啦，一般的</a:t>
            </a:r>
            <a:r>
              <a:rPr lang="en-US" altLang="zh-CN" dirty="0"/>
              <a:t>OI</a:t>
            </a:r>
            <a:r>
              <a:rPr lang="zh-CN" altLang="en-US" dirty="0"/>
              <a:t>题</a:t>
            </a:r>
            <a:r>
              <a:rPr lang="en-US" altLang="zh-CN" dirty="0"/>
              <a:t>/</a:t>
            </a:r>
            <a:r>
              <a:rPr lang="zh-CN" altLang="en-US" dirty="0"/>
              <a:t>高考题都不会这么裸，递推关系是需要你自己寻找的。</a:t>
            </a:r>
          </a:p>
          <a:p>
            <a:r>
              <a:rPr lang="zh-CN" altLang="en-US" dirty="0"/>
              <a:t>一个简单的例题：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1*2</a:t>
            </a:r>
            <a:r>
              <a:rPr lang="zh-CN" altLang="en-US" dirty="0"/>
              <a:t>的骨牌铺满</a:t>
            </a:r>
            <a:r>
              <a:rPr lang="en-US" altLang="zh-CN" dirty="0"/>
              <a:t>2*n</a:t>
            </a:r>
            <a:r>
              <a:rPr lang="zh-CN" altLang="en-US" dirty="0"/>
              <a:t>的棋盘，总共有多少方案数。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我们发现一块骨牌只会影响最多两个格子</a:t>
            </a:r>
          </a:p>
          <a:p>
            <a:r>
              <a:rPr lang="zh-CN" altLang="en-US"/>
              <a:t>也就是说，某一个位置只可能是两横或是一竖</a:t>
            </a:r>
          </a:p>
          <a:p>
            <a:r>
              <a:rPr lang="en-US" altLang="zh-CN"/>
              <a:t>f[n]=f[n-1]+f[n-2]</a:t>
            </a:r>
          </a:p>
          <a:p>
            <a:r>
              <a:rPr lang="zh-CN" altLang="en-US"/>
              <a:t>发现了什么？斐波那契数列的递推式！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2831</Words>
  <Application>Microsoft Office PowerPoint</Application>
  <PresentationFormat>宽屏</PresentationFormat>
  <Paragraphs>231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黑体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递推，递归与分治</vt:lpstr>
      <vt:lpstr>今天会讲什么</vt:lpstr>
      <vt:lpstr>啥是递推</vt:lpstr>
      <vt:lpstr>定义</vt:lpstr>
      <vt:lpstr>引入：斐波那契数列</vt:lpstr>
      <vt:lpstr>怎么做</vt:lpstr>
      <vt:lpstr>小结：我们怎么解决递推问题</vt:lpstr>
      <vt:lpstr>一个小练手</vt:lpstr>
      <vt:lpstr>解法</vt:lpstr>
      <vt:lpstr>平面分割问题1</vt:lpstr>
      <vt:lpstr>解答</vt:lpstr>
      <vt:lpstr>平面分割问题2</vt:lpstr>
      <vt:lpstr>解法</vt:lpstr>
      <vt:lpstr>PowerPoint 演示文稿</vt:lpstr>
      <vt:lpstr>还是平面分割问题</vt:lpstr>
      <vt:lpstr>解答</vt:lpstr>
      <vt:lpstr>小学数学</vt:lpstr>
      <vt:lpstr>解法</vt:lpstr>
      <vt:lpstr>另一种解法</vt:lpstr>
      <vt:lpstr>抽屉原理</vt:lpstr>
      <vt:lpstr>加法原理</vt:lpstr>
      <vt:lpstr>乘法原理</vt:lpstr>
      <vt:lpstr>容斥原理</vt:lpstr>
      <vt:lpstr>排列</vt:lpstr>
      <vt:lpstr>组合</vt:lpstr>
      <vt:lpstr>递推组合数</vt:lpstr>
      <vt:lpstr>小练手</vt:lpstr>
      <vt:lpstr>解答</vt:lpstr>
      <vt:lpstr>隔板法</vt:lpstr>
      <vt:lpstr>另一个例题</vt:lpstr>
      <vt:lpstr>一个例题</vt:lpstr>
      <vt:lpstr>解答</vt:lpstr>
      <vt:lpstr>另一个例题</vt:lpstr>
      <vt:lpstr>解答</vt:lpstr>
      <vt:lpstr>一个非常重要的递推关系：卡特兰数</vt:lpstr>
      <vt:lpstr>卡特兰数</vt:lpstr>
      <vt:lpstr>卡特兰数</vt:lpstr>
      <vt:lpstr>卡特兰数问题常见的变形</vt:lpstr>
      <vt:lpstr>一个小问题</vt:lpstr>
      <vt:lpstr>递归</vt:lpstr>
      <vt:lpstr>递归</vt:lpstr>
      <vt:lpstr>什么时候会用到递归</vt:lpstr>
      <vt:lpstr>小练手</vt:lpstr>
      <vt:lpstr>发现</vt:lpstr>
      <vt:lpstr>练手：全排列的生成</vt:lpstr>
      <vt:lpstr>关于递归</vt:lpstr>
      <vt:lpstr>分治</vt:lpstr>
      <vt:lpstr>快速幂</vt:lpstr>
      <vt:lpstr>归并排序</vt:lpstr>
      <vt:lpstr>归并排序</vt:lpstr>
      <vt:lpstr>求逆序对</vt:lpstr>
      <vt:lpstr>求逆序对</vt:lpstr>
      <vt:lpstr>小结</vt:lpstr>
      <vt:lpstr>一个练手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递推，递归与分治</dc:title>
  <dc:creator/>
  <cp:lastModifiedBy>zcysky@126.com</cp:lastModifiedBy>
  <cp:revision>564</cp:revision>
  <dcterms:created xsi:type="dcterms:W3CDTF">2015-05-05T08:02:00Z</dcterms:created>
  <dcterms:modified xsi:type="dcterms:W3CDTF">2019-07-24T03:52:41Z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