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8"/>
  </p:notesMasterIdLst>
  <p:sldIdLst>
    <p:sldId id="256" r:id="rId2"/>
    <p:sldId id="359" r:id="rId3"/>
    <p:sldId id="334" r:id="rId4"/>
    <p:sldId id="335" r:id="rId5"/>
    <p:sldId id="336" r:id="rId6"/>
    <p:sldId id="337" r:id="rId7"/>
    <p:sldId id="338" r:id="rId8"/>
    <p:sldId id="339" r:id="rId9"/>
    <p:sldId id="340" r:id="rId10"/>
    <p:sldId id="341" r:id="rId11"/>
    <p:sldId id="342" r:id="rId12"/>
    <p:sldId id="404" r:id="rId13"/>
    <p:sldId id="405" r:id="rId14"/>
    <p:sldId id="406" r:id="rId15"/>
    <p:sldId id="343" r:id="rId16"/>
    <p:sldId id="344" r:id="rId17"/>
    <p:sldId id="346" r:id="rId18"/>
    <p:sldId id="450" r:id="rId19"/>
    <p:sldId id="345" r:id="rId20"/>
    <p:sldId id="347" r:id="rId21"/>
    <p:sldId id="348" r:id="rId22"/>
    <p:sldId id="349" r:id="rId23"/>
    <p:sldId id="350" r:id="rId24"/>
    <p:sldId id="351" r:id="rId25"/>
    <p:sldId id="352" r:id="rId26"/>
    <p:sldId id="353" r:id="rId27"/>
    <p:sldId id="354" r:id="rId28"/>
    <p:sldId id="355" r:id="rId29"/>
    <p:sldId id="356" r:id="rId30"/>
    <p:sldId id="357" r:id="rId31"/>
    <p:sldId id="358" r:id="rId32"/>
    <p:sldId id="413" r:id="rId33"/>
    <p:sldId id="414" r:id="rId34"/>
    <p:sldId id="373" r:id="rId35"/>
    <p:sldId id="407" r:id="rId36"/>
    <p:sldId id="408" r:id="rId37"/>
    <p:sldId id="409" r:id="rId38"/>
    <p:sldId id="410" r:id="rId39"/>
    <p:sldId id="411" r:id="rId40"/>
    <p:sldId id="412" r:id="rId41"/>
    <p:sldId id="448" r:id="rId42"/>
    <p:sldId id="449" r:id="rId43"/>
    <p:sldId id="361" r:id="rId44"/>
    <p:sldId id="362" r:id="rId45"/>
    <p:sldId id="366" r:id="rId46"/>
    <p:sldId id="367" r:id="rId47"/>
    <p:sldId id="368" r:id="rId48"/>
    <p:sldId id="369" r:id="rId49"/>
    <p:sldId id="370" r:id="rId50"/>
    <p:sldId id="371" r:id="rId51"/>
    <p:sldId id="372" r:id="rId52"/>
    <p:sldId id="374" r:id="rId53"/>
    <p:sldId id="375" r:id="rId54"/>
    <p:sldId id="376" r:id="rId55"/>
    <p:sldId id="377" r:id="rId56"/>
    <p:sldId id="378" r:id="rId57"/>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167998" y="0"/>
            <a:ext cx="3188595" cy="574719"/>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2019/7/25</a:t>
            </a:fld>
            <a:endParaRPr lang="zh-CN" altLang="en-US"/>
          </a:p>
        </p:txBody>
      </p:sp>
      <p:sp>
        <p:nvSpPr>
          <p:cNvPr id="4" name="幻灯片图像占位符 3"/>
          <p:cNvSpPr>
            <a:spLocks noGrp="1" noRot="1" noChangeAspect="1"/>
          </p:cNvSpPr>
          <p:nvPr>
            <p:ph type="sldImg" idx="2"/>
          </p:nvPr>
        </p:nvSpPr>
        <p:spPr>
          <a:xfrm>
            <a:off x="242770" y="1431824"/>
            <a:ext cx="6872756" cy="38659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35830" y="5512523"/>
            <a:ext cx="5886637" cy="4510246"/>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10879875"/>
            <a:ext cx="3188595" cy="57471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167998" y="10879875"/>
            <a:ext cx="3188595" cy="574718"/>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242888" y="1431925"/>
            <a:ext cx="6872287" cy="3865563"/>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242888" y="1431925"/>
            <a:ext cx="6872287" cy="3865563"/>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242888" y="1431925"/>
            <a:ext cx="6872287" cy="3865563"/>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242888" y="1431925"/>
            <a:ext cx="6872287" cy="3865563"/>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242888" y="1431925"/>
            <a:ext cx="6872287" cy="3865563"/>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680"/>
            <a:ext cx="10515600" cy="2387600"/>
          </a:xfrm>
          <a:solidFill>
            <a:schemeClr val="bg1">
              <a:alpha val="58000"/>
            </a:schemeClr>
          </a:solidFill>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838200" y="3602355"/>
            <a:ext cx="10515600" cy="1655445"/>
          </a:xfrm>
          <a:solidFill>
            <a:schemeClr val="bg1">
              <a:alpha val="58000"/>
            </a:schemeClr>
          </a:solidFill>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t>2019/7/25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a:solidFill>
            <a:schemeClr val="bg1">
              <a:alpha val="58000"/>
            </a:schemeClr>
          </a:solidFill>
        </p:spPr>
        <p:txBody>
          <a:bodyPr anchor="b" anchorCtr="0"/>
          <a:lstStyle/>
          <a:p>
            <a:r>
              <a:rPr lang="zh-CN" altLang="en-US"/>
              <a:t>单击此处编辑母版标题样式</a:t>
            </a:r>
          </a:p>
        </p:txBody>
      </p:sp>
      <p:sp>
        <p:nvSpPr>
          <p:cNvPr id="3" name="内容占位符 2"/>
          <p:cNvSpPr>
            <a:spLocks noGrp="1"/>
          </p:cNvSpPr>
          <p:nvPr>
            <p:ph idx="1"/>
          </p:nvPr>
        </p:nvSpPr>
        <p:spPr>
          <a:xfrm>
            <a:off x="838200" y="1702435"/>
            <a:ext cx="10515600" cy="4474845"/>
          </a:xfrm>
          <a:solidFill>
            <a:schemeClr val="bg1">
              <a:alpha val="58000"/>
            </a:schemeClr>
          </a:solidFill>
        </p:spPr>
        <p:txBody>
          <a:bodyPr/>
          <a:lstStyle>
            <a:lvl2pPr>
              <a:defRPr/>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9100"/>
            <a:ext cx="10515600" cy="2781300"/>
          </a:xfrm>
        </p:spPr>
        <p:txBody>
          <a:bodyPr anchor="t" anchorCtr="0"/>
          <a:lstStyle>
            <a:lvl1pPr>
              <a:defRPr sz="4800"/>
            </a:lvl1pPr>
          </a:lstStyle>
          <a:p>
            <a:r>
              <a:rPr lang="zh-CN" altLang="en-US"/>
              <a:t>单击此处编辑母版标题样式</a:t>
            </a:r>
          </a:p>
        </p:txBody>
      </p:sp>
      <p:sp>
        <p:nvSpPr>
          <p:cNvPr id="3" name="文本占位符 2"/>
          <p:cNvSpPr>
            <a:spLocks noGrp="1"/>
          </p:cNvSpPr>
          <p:nvPr>
            <p:ph type="body" idx="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2019/7/25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800100"/>
          </a:xfrm>
        </p:spPr>
        <p:txBody>
          <a:bodyPr anchor="ctr" anchorCtr="0"/>
          <a:lstStyle>
            <a:lvl1pPr algn="ctr">
              <a:defRPr/>
            </a:lvl1pPr>
          </a:lstStyle>
          <a:p>
            <a:r>
              <a:rPr lang="zh-CN" altLang="en-US"/>
              <a:t>单击此处编辑母版标题样式</a:t>
            </a:r>
          </a:p>
        </p:txBody>
      </p:sp>
      <p:sp>
        <p:nvSpPr>
          <p:cNvPr id="3" name="文本占位符 2"/>
          <p:cNvSpPr>
            <a:spLocks noGrp="1"/>
          </p:cNvSpPr>
          <p:nvPr>
            <p:ph type="body" idx="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838200" y="2368550"/>
            <a:ext cx="5222240" cy="3820795"/>
          </a:xfrm>
        </p:spPr>
        <p:txBody>
          <a:bodyPr/>
          <a:lstStyle>
            <a:lvl1pPr>
              <a:defRPr sz="2800"/>
            </a:lvl1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655" y="2368550"/>
            <a:ext cx="5097145" cy="3820795"/>
          </a:xfrm>
        </p:spPr>
        <p:txBody>
          <a:bodyPr/>
          <a:lstStyle>
            <a:lvl1pPr>
              <a:defRPr sz="2800"/>
            </a:lvl1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2019/7/25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a:t>单击此处编辑母版标题样式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7350125" y="457200"/>
            <a:ext cx="4392295" cy="1055370"/>
          </a:xfrm>
        </p:spPr>
        <p:txBody>
          <a:bodyPr anchor="b" anchorCtr="0"/>
          <a:lstStyle>
            <a:lvl1pPr>
              <a:defRPr sz="3200"/>
            </a:lvl1pPr>
          </a:lstStyle>
          <a:p>
            <a:r>
              <a:rPr lang="zh-CN" altLang="en-US"/>
              <a:t>单击此处编辑母版标题样式</a:t>
            </a:r>
          </a:p>
        </p:txBody>
      </p:sp>
      <p:sp>
        <p:nvSpPr>
          <p:cNvPr id="4" name="文本占位符 3"/>
          <p:cNvSpPr>
            <a:spLocks noGrp="1"/>
          </p:cNvSpPr>
          <p:nvPr>
            <p:ph type="body" sz="half" idx="2"/>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2019/7/25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409575" y="457200"/>
            <a:ext cx="4279900" cy="1055370"/>
          </a:xfrm>
        </p:spPr>
        <p:txBody>
          <a:bodyPr anchor="t" anchorCtr="0"/>
          <a:lstStyle>
            <a:lvl1pPr>
              <a:defRPr sz="3200"/>
            </a:lvl1pPr>
          </a:lstStyle>
          <a:p>
            <a:r>
              <a:rPr lang="zh-CN" altLang="en-US"/>
              <a:t>单击此处编辑母版标题样式</a:t>
            </a:r>
          </a:p>
        </p:txBody>
      </p:sp>
      <p:sp>
        <p:nvSpPr>
          <p:cNvPr id="4" name="文本占位符 3"/>
          <p:cNvSpPr>
            <a:spLocks noGrp="1"/>
          </p:cNvSpPr>
          <p:nvPr>
            <p:ph type="body" sz="half" idx="2"/>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2019/7/25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t>2019/7/25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
        <p:nvSpPr>
          <p:cNvPr id="3"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7"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charset="-122"/>
                <a:ea typeface="微软雅黑 Light" panose="020B0502040204020203" charset="-122"/>
              </a:defRPr>
            </a:lvl1pPr>
          </a:lstStyle>
          <a:p>
            <a:fld id="{82F288E0-7875-42C4-84C8-98DBBD3BF4D2}" type="datetimeFigureOut">
              <a:rPr lang="zh-CN" altLang="en-US" smtClean="0"/>
              <a:t>2019/7/25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charset="-122"/>
                <a:ea typeface="微软雅黑 Light" panose="020B0502040204020203"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charset="-122"/>
                <a:ea typeface="微软雅黑 Light" panose="020B0502040204020203" charset="-122"/>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微软雅黑" panose="020B0503020204020204" charset="-122"/>
          <a:ea typeface="微软雅黑"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solidFill>
            <a:schemeClr val="bg1">
              <a:alpha val="63000"/>
            </a:schemeClr>
          </a:solidFill>
        </p:spPr>
        <p:txBody>
          <a:bodyPr/>
          <a:lstStyle/>
          <a:p>
            <a:r>
              <a:rPr lang="zh-CN" altLang="en-US"/>
              <a:t>树和图</a:t>
            </a:r>
            <a:endParaRPr lang="en-US" altLang="zh-CN"/>
          </a:p>
        </p:txBody>
      </p:sp>
      <p:sp>
        <p:nvSpPr>
          <p:cNvPr id="7" name="副标题 6"/>
          <p:cNvSpPr>
            <a:spLocks noGrp="1"/>
          </p:cNvSpPr>
          <p:nvPr>
            <p:ph type="subTitle" idx="1"/>
          </p:nvPr>
        </p:nvSpPr>
        <p:spPr>
          <a:solidFill>
            <a:schemeClr val="bg1">
              <a:alpha val="63000"/>
            </a:schemeClr>
          </a:solidFill>
        </p:spPr>
        <p:txBody>
          <a:bodyPr/>
          <a:lstStyle/>
          <a:p>
            <a:r>
              <a:rPr lang="en-US" altLang="zh-CN" dirty="0" err="1"/>
              <a:t>zcysky</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二叉树的一些简单的小性质</a:t>
            </a:r>
          </a:p>
        </p:txBody>
      </p:sp>
      <p:sp>
        <p:nvSpPr>
          <p:cNvPr id="3" name="内容占位符 2"/>
          <p:cNvSpPr>
            <a:spLocks noGrp="1"/>
          </p:cNvSpPr>
          <p:nvPr>
            <p:ph idx="1"/>
          </p:nvPr>
        </p:nvSpPr>
        <p:spPr/>
        <p:txBody>
          <a:bodyPr/>
          <a:lstStyle/>
          <a:p>
            <a:r>
              <a:rPr lang="zh-CN" altLang="en-US"/>
              <a:t>一棵二叉树的第</a:t>
            </a:r>
            <a:r>
              <a:rPr lang="en-US" altLang="zh-CN"/>
              <a:t>i</a:t>
            </a:r>
            <a:r>
              <a:rPr lang="zh-CN" altLang="en-US"/>
              <a:t>层有最多       个节点</a:t>
            </a:r>
          </a:p>
          <a:p>
            <a:r>
              <a:rPr lang="zh-CN" altLang="en-US"/>
              <a:t>一个总共有</a:t>
            </a:r>
            <a:r>
              <a:rPr lang="en-US" altLang="zh-CN"/>
              <a:t>k</a:t>
            </a:r>
            <a:r>
              <a:rPr lang="zh-CN" altLang="en-US"/>
              <a:t>层的二叉树最多有           个节点。</a:t>
            </a:r>
          </a:p>
          <a:p>
            <a:r>
              <a:rPr lang="zh-CN"/>
              <a:t>如果是一棵满二叉树，将其逐层编号。编号为</a:t>
            </a:r>
            <a:r>
              <a:rPr lang="en-US" altLang="zh-CN"/>
              <a:t>i</a:t>
            </a:r>
            <a:r>
              <a:rPr lang="zh-CN" altLang="en-US"/>
              <a:t>的节点的两个子节点的编号为</a:t>
            </a:r>
            <a:r>
              <a:rPr lang="en-US" altLang="zh-CN"/>
              <a:t>2*i</a:t>
            </a:r>
            <a:r>
              <a:rPr lang="zh-CN" altLang="en-US"/>
              <a:t>和</a:t>
            </a:r>
            <a:r>
              <a:rPr lang="en-US" altLang="zh-CN"/>
              <a:t>2*i+1</a:t>
            </a:r>
          </a:p>
        </p:txBody>
      </p:sp>
      <p:graphicFrame>
        <p:nvGraphicFramePr>
          <p:cNvPr id="4" name="对象 3">
            <a:hlinkClick r:id="" action="ppaction://ole?verb=0"/>
          </p:cNvPr>
          <p:cNvGraphicFramePr>
            <a:graphicFrameLocks noChangeAspect="1"/>
          </p:cNvGraphicFramePr>
          <p:nvPr/>
        </p:nvGraphicFramePr>
        <p:xfrm>
          <a:off x="5192395" y="1702435"/>
          <a:ext cx="626745" cy="553085"/>
        </p:xfrm>
        <a:graphic>
          <a:graphicData uri="http://schemas.openxmlformats.org/presentationml/2006/ole">
            <mc:AlternateContent xmlns:mc="http://schemas.openxmlformats.org/markup-compatibility/2006">
              <mc:Choice xmlns:v="urn:schemas-microsoft-com:vml" Requires="v">
                <p:oleObj spid="_x0000_s1041" r:id="rId3" imgW="215900" imgH="190500" progId="Equation.KSEE3">
                  <p:embed/>
                </p:oleObj>
              </mc:Choice>
              <mc:Fallback>
                <p:oleObj r:id="rId3" imgW="215900" imgH="190500" progId="Equation.KSEE3">
                  <p:embed/>
                  <p:pic>
                    <p:nvPicPr>
                      <p:cNvPr id="0" name="图片 1024"/>
                      <p:cNvPicPr/>
                      <p:nvPr/>
                    </p:nvPicPr>
                    <p:blipFill>
                      <a:blip r:embed="rId4"/>
                      <a:stretch>
                        <a:fillRect/>
                      </a:stretch>
                    </p:blipFill>
                    <p:spPr>
                      <a:xfrm>
                        <a:off x="5192395" y="1702435"/>
                        <a:ext cx="626745" cy="553085"/>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6077585" y="2376170"/>
          <a:ext cx="980440" cy="544830"/>
        </p:xfrm>
        <a:graphic>
          <a:graphicData uri="http://schemas.openxmlformats.org/presentationml/2006/ole">
            <mc:AlternateContent xmlns:mc="http://schemas.openxmlformats.org/markup-compatibility/2006">
              <mc:Choice xmlns:v="urn:schemas-microsoft-com:vml" Requires="v">
                <p:oleObj spid="_x0000_s1042" r:id="rId5" imgW="342900" imgH="190500" progId="Equation.KSEE3">
                  <p:embed/>
                </p:oleObj>
              </mc:Choice>
              <mc:Fallback>
                <p:oleObj r:id="rId5" imgW="342900" imgH="190500" progId="Equation.KSEE3">
                  <p:embed/>
                  <p:pic>
                    <p:nvPicPr>
                      <p:cNvPr id="0" name="图片 1025"/>
                      <p:cNvPicPr/>
                      <p:nvPr/>
                    </p:nvPicPr>
                    <p:blipFill>
                      <a:blip r:embed="rId6"/>
                      <a:stretch>
                        <a:fillRect/>
                      </a:stretch>
                    </p:blipFill>
                    <p:spPr>
                      <a:xfrm>
                        <a:off x="6077585" y="2376170"/>
                        <a:ext cx="980440" cy="544830"/>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如何存储一棵树</a:t>
            </a:r>
          </a:p>
        </p:txBody>
      </p:sp>
      <p:sp>
        <p:nvSpPr>
          <p:cNvPr id="3" name="内容占位符 2"/>
          <p:cNvSpPr>
            <a:spLocks noGrp="1"/>
          </p:cNvSpPr>
          <p:nvPr>
            <p:ph idx="1"/>
          </p:nvPr>
        </p:nvSpPr>
        <p:spPr/>
        <p:txBody>
          <a:bodyPr/>
          <a:lstStyle/>
          <a:p>
            <a:r>
              <a:rPr lang="zh-CN" altLang="en-US"/>
              <a:t>记录这棵树的每一条边即可。</a:t>
            </a:r>
          </a:p>
          <a:p>
            <a:r>
              <a:rPr lang="zh-CN" altLang="en-US"/>
              <a:t>那么我们怎么记录这些边，怎么访问呢？</a:t>
            </a:r>
          </a:p>
          <a:p>
            <a:r>
              <a:rPr lang="zh-CN" altLang="en-US"/>
              <a:t>下面介绍一些方法。</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邻接矩阵</a:t>
            </a:r>
          </a:p>
        </p:txBody>
      </p:sp>
      <p:sp>
        <p:nvSpPr>
          <p:cNvPr id="3" name="内容占位符 2"/>
          <p:cNvSpPr>
            <a:spLocks noGrp="1"/>
          </p:cNvSpPr>
          <p:nvPr>
            <p:ph idx="1"/>
          </p:nvPr>
        </p:nvSpPr>
        <p:spPr/>
        <p:txBody>
          <a:bodyPr/>
          <a:lstStyle/>
          <a:p>
            <a:r>
              <a:rPr lang="zh-CN" altLang="en-US"/>
              <a:t>存储一棵树和存储一张图是很类似的，我们先考虑一种很暴力的做法。</a:t>
            </a:r>
          </a:p>
          <a:p>
            <a:r>
              <a:rPr lang="zh-CN" altLang="en-US"/>
              <a:t>假设用一个二维数组表示这张图，那么</a:t>
            </a:r>
            <a:r>
              <a:rPr lang="en-US" altLang="zh-CN"/>
              <a:t>a[u][v]</a:t>
            </a:r>
            <a:r>
              <a:rPr lang="zh-CN" altLang="en-US"/>
              <a:t>就表示了点</a:t>
            </a:r>
            <a:r>
              <a:rPr lang="en-US" altLang="zh-CN"/>
              <a:t>u</a:t>
            </a:r>
            <a:r>
              <a:rPr lang="zh-CN" altLang="en-US"/>
              <a:t>和点</a:t>
            </a:r>
            <a:r>
              <a:rPr lang="en-US" altLang="zh-CN"/>
              <a:t>v</a:t>
            </a:r>
            <a:r>
              <a:rPr lang="zh-CN" altLang="en-US"/>
              <a:t>的连边情况，有边的话直接让他</a:t>
            </a:r>
            <a:r>
              <a:rPr lang="en-US" altLang="zh-CN"/>
              <a:t>=1</a:t>
            </a:r>
            <a:r>
              <a:rPr lang="zh-CN" altLang="en-US"/>
              <a:t>，初始这个矩阵都是</a:t>
            </a:r>
            <a:r>
              <a:rPr lang="en-US" altLang="zh-CN"/>
              <a:t>0</a:t>
            </a:r>
            <a:r>
              <a:rPr lang="zh-CN" altLang="en-US"/>
              <a:t>就好了。</a:t>
            </a:r>
          </a:p>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lstStyle/>
          <a:p>
            <a:r>
              <a:rPr lang="zh-CN" altLang="en-US"/>
              <a:t>第二种办法</a:t>
            </a:r>
          </a:p>
        </p:txBody>
      </p:sp>
      <p:sp>
        <p:nvSpPr>
          <p:cNvPr id="3" name="内容占位符 2"/>
          <p:cNvSpPr>
            <a:spLocks noGrp="1"/>
          </p:cNvSpPr>
          <p:nvPr>
            <p:ph idx="1"/>
          </p:nvPr>
        </p:nvSpPr>
        <p:spPr/>
        <p:txBody>
          <a:bodyPr/>
          <a:lstStyle/>
          <a:p>
            <a:r>
              <a:rPr lang="zh-CN" altLang="en-US"/>
              <a:t>我们考虑记下来一个点和哪些点有连边，这样也就相当于记下了所有的边。</a:t>
            </a:r>
          </a:p>
          <a:p>
            <a:r>
              <a:rPr lang="zh-CN" altLang="en-US"/>
              <a:t>那么我们对每个点开一个数组，记录一下哪些点跟他有边相连就好了。</a:t>
            </a:r>
          </a:p>
          <a:p>
            <a:r>
              <a:rPr lang="zh-CN" altLang="en-US"/>
              <a:t>但是这个数组要开到多大呢？开一个</a:t>
            </a:r>
            <a:r>
              <a:rPr lang="en-US" altLang="zh-CN"/>
              <a:t>a[n][n]</a:t>
            </a:r>
            <a:r>
              <a:rPr lang="zh-CN" altLang="en-US"/>
              <a:t>的数组很显然会爆空间，还会造成很大的空间浪费。这样我们就回到了邻接矩阵的问题了。</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解决的办法</a:t>
            </a:r>
          </a:p>
        </p:txBody>
      </p:sp>
      <p:sp>
        <p:nvSpPr>
          <p:cNvPr id="3" name="内容占位符 2"/>
          <p:cNvSpPr>
            <a:spLocks noGrp="1"/>
          </p:cNvSpPr>
          <p:nvPr>
            <p:ph idx="1"/>
          </p:nvPr>
        </p:nvSpPr>
        <p:spPr/>
        <p:txBody>
          <a:bodyPr/>
          <a:lstStyle/>
          <a:p>
            <a:r>
              <a:rPr lang="zh-CN" altLang="en-US"/>
              <a:t>这个时候我们回顾一下之前学的数据结构，什么数据结构可以用在这里呢？</a:t>
            </a:r>
          </a:p>
          <a:p>
            <a:r>
              <a:rPr lang="zh-CN" altLang="en-US"/>
              <a:t>最容易想到的是对每个点开的数组并不要静态的，而是开一个长度可变的数组，即开即用，这样就不容易造成空间浪费导致</a:t>
            </a:r>
            <a:r>
              <a:rPr lang="en-US" altLang="zh-CN"/>
              <a:t>MLE</a:t>
            </a:r>
            <a:r>
              <a:rPr lang="zh-CN" altLang="en-US"/>
              <a:t>了。</a:t>
            </a:r>
          </a:p>
          <a:p>
            <a:r>
              <a:rPr lang="zh-CN" altLang="en-US"/>
              <a:t>当然这一步也可以用链表代替，这种写法通常被称作链式前向星。由于两种做法是等价的，因此我们今天只讲授第一种，第二种做法仅告诉大家代码，大家看得懂一些题解就好了。</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前向星（大家自己看看就好了，不做重点）</a:t>
            </a:r>
          </a:p>
        </p:txBody>
      </p:sp>
      <p:sp>
        <p:nvSpPr>
          <p:cNvPr id="3" name="内容占位符 2"/>
          <p:cNvSpPr>
            <a:spLocks noGrp="1"/>
          </p:cNvSpPr>
          <p:nvPr>
            <p:ph idx="1"/>
          </p:nvPr>
        </p:nvSpPr>
        <p:spPr/>
        <p:txBody>
          <a:bodyPr>
            <a:normAutofit lnSpcReduction="10000"/>
          </a:bodyPr>
          <a:lstStyle/>
          <a:p>
            <a:r>
              <a:rPr lang="zh-CN" altLang="en-US">
                <a:sym typeface="+mn-ea"/>
              </a:rPr>
              <a:t>前向星是一种特殊的边集数组,我们把边集数组中的每一条边按照起点从小到大排序,如果起点相同就按照终点从小到大排序,</a:t>
            </a:r>
            <a:endParaRPr lang="zh-CN" altLang="en-US"/>
          </a:p>
          <a:p>
            <a:r>
              <a:rPr lang="zh-CN" altLang="en-US">
                <a:sym typeface="+mn-ea"/>
              </a:rPr>
              <a:t>并记录下以某个点为起点的所有边在数组中的起始位置和存储长度,那么前向星就构造好了.</a:t>
            </a:r>
            <a:endParaRPr lang="zh-CN" altLang="en-US"/>
          </a:p>
          <a:p>
            <a:r>
              <a:rPr lang="en-US" altLang="zh-CN">
                <a:sym typeface="+mn-ea"/>
              </a:rPr>
              <a:t>head</a:t>
            </a:r>
            <a:r>
              <a:rPr lang="zh-CN" altLang="en-US">
                <a:sym typeface="+mn-ea"/>
              </a:rPr>
              <a:t>数组存储以每个</a:t>
            </a:r>
            <a:r>
              <a:rPr lang="en-US" altLang="zh-CN">
                <a:sym typeface="+mn-ea"/>
              </a:rPr>
              <a:t>u</a:t>
            </a:r>
            <a:r>
              <a:rPr lang="zh-CN" altLang="en-US">
                <a:sym typeface="+mn-ea"/>
              </a:rPr>
              <a:t>为起点第一个相连的位置。</a:t>
            </a:r>
            <a:endParaRPr lang="zh-CN" altLang="en-US"/>
          </a:p>
          <a:p>
            <a:r>
              <a:rPr lang="zh-CN" altLang="en-US">
                <a:sym typeface="+mn-ea"/>
              </a:rPr>
              <a:t>这样在遍历时是倒着遍历的,也就是说与输入顺序是相反的,不过这样不影响结果的正确性.</a:t>
            </a:r>
          </a:p>
          <a:p>
            <a:r>
              <a:rPr lang="zh-CN" altLang="en-US"/>
              <a:t>当然，前向星的本质就是用链表代替了前文的</a:t>
            </a:r>
            <a:r>
              <a:rPr lang="en-US" altLang="zh-CN"/>
              <a:t>vector</a:t>
            </a:r>
            <a:r>
              <a:rPr lang="zh-CN" altLang="en-US"/>
              <a:t>。</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二叉树的存储与遍历</a:t>
            </a:r>
          </a:p>
        </p:txBody>
      </p:sp>
      <p:sp>
        <p:nvSpPr>
          <p:cNvPr id="3" name="内容占位符 2"/>
          <p:cNvSpPr>
            <a:spLocks noGrp="1"/>
          </p:cNvSpPr>
          <p:nvPr>
            <p:ph idx="1"/>
          </p:nvPr>
        </p:nvSpPr>
        <p:spPr/>
        <p:txBody>
          <a:bodyPr/>
          <a:lstStyle/>
          <a:p>
            <a:r>
              <a:rPr lang="zh-CN" altLang="en-US"/>
              <a:t>二叉树的时候由于要保证有序，同时子节点个数是限定的，直接保存每个节点的左右儿子是谁即可。</a:t>
            </a:r>
          </a:p>
          <a:p>
            <a:r>
              <a:rPr lang="zh-CN" altLang="en-US"/>
              <a:t>先序遍历：根</a:t>
            </a:r>
            <a:r>
              <a:rPr lang="en-US" altLang="zh-CN"/>
              <a:t>-&gt;</a:t>
            </a:r>
            <a:r>
              <a:rPr lang="zh-CN" altLang="en-US"/>
              <a:t>左</a:t>
            </a:r>
            <a:r>
              <a:rPr lang="en-US" altLang="zh-CN"/>
              <a:t>-&gt;</a:t>
            </a:r>
            <a:r>
              <a:rPr lang="zh-CN" altLang="en-US"/>
              <a:t>右</a:t>
            </a:r>
          </a:p>
          <a:p>
            <a:r>
              <a:rPr lang="zh-CN" altLang="en-US"/>
              <a:t>中序遍历：左</a:t>
            </a:r>
            <a:r>
              <a:rPr lang="en-US" altLang="zh-CN"/>
              <a:t>-&gt;</a:t>
            </a:r>
            <a:r>
              <a:rPr lang="zh-CN" altLang="en-US"/>
              <a:t>根</a:t>
            </a:r>
            <a:r>
              <a:rPr lang="en-US" altLang="zh-CN"/>
              <a:t>-&gt;</a:t>
            </a:r>
            <a:r>
              <a:rPr lang="zh-CN" altLang="en-US"/>
              <a:t>右</a:t>
            </a:r>
          </a:p>
          <a:p>
            <a:r>
              <a:rPr lang="zh-CN" altLang="en-US"/>
              <a:t>后序遍历：左</a:t>
            </a:r>
            <a:r>
              <a:rPr lang="en-US" altLang="zh-CN"/>
              <a:t>-&gt;</a:t>
            </a:r>
            <a:r>
              <a:rPr lang="zh-CN" altLang="en-US"/>
              <a:t>右</a:t>
            </a:r>
            <a:r>
              <a:rPr lang="en-US" altLang="zh-CN"/>
              <a:t>-&gt;</a:t>
            </a:r>
            <a:r>
              <a:rPr lang="zh-CN" altLang="en-US"/>
              <a:t>根</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二叉排序树</a:t>
            </a:r>
          </a:p>
        </p:txBody>
      </p:sp>
      <p:sp>
        <p:nvSpPr>
          <p:cNvPr id="3" name="内容占位符 2"/>
          <p:cNvSpPr>
            <a:spLocks noGrp="1"/>
          </p:cNvSpPr>
          <p:nvPr>
            <p:ph idx="1"/>
          </p:nvPr>
        </p:nvSpPr>
        <p:spPr/>
        <p:txBody>
          <a:bodyPr/>
          <a:lstStyle/>
          <a:p>
            <a:r>
              <a:rPr lang="zh-CN" altLang="en-US"/>
              <a:t>如果一棵树的中序遍历会保证有序，那么我们称这种树为二叉排序树。</a:t>
            </a:r>
          </a:p>
          <a:p>
            <a:r>
              <a:rPr lang="zh-CN" altLang="en-US"/>
              <a:t>换而言之，二叉排序树满足左</a:t>
            </a:r>
            <a:r>
              <a:rPr lang="en-US" altLang="zh-CN"/>
              <a:t>&lt;</a:t>
            </a:r>
            <a:r>
              <a:rPr lang="zh-CN" altLang="en-US"/>
              <a:t>根</a:t>
            </a:r>
            <a:r>
              <a:rPr lang="en-US" altLang="zh-CN"/>
              <a:t>&lt;</a:t>
            </a:r>
            <a:r>
              <a:rPr lang="zh-CN" altLang="en-US"/>
              <a:t>右这一性质。</a:t>
            </a:r>
            <a:endParaRPr lang="en-US" altLang="zh-CN"/>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EBCB25-7035-43B1-B25D-5DBDE9CF0BA7}"/>
              </a:ext>
            </a:extLst>
          </p:cNvPr>
          <p:cNvSpPr>
            <a:spLocks noGrp="1"/>
          </p:cNvSpPr>
          <p:nvPr>
            <p:ph type="title"/>
          </p:nvPr>
        </p:nvSpPr>
        <p:spPr/>
        <p:txBody>
          <a:bodyPr/>
          <a:lstStyle/>
          <a:p>
            <a:r>
              <a:rPr lang="zh-CN" altLang="en-US"/>
              <a:t>一道很经典的例题</a:t>
            </a:r>
          </a:p>
        </p:txBody>
      </p:sp>
      <p:sp>
        <p:nvSpPr>
          <p:cNvPr id="3" name="内容占位符 2">
            <a:extLst>
              <a:ext uri="{FF2B5EF4-FFF2-40B4-BE49-F238E27FC236}">
                <a16:creationId xmlns:a16="http://schemas.microsoft.com/office/drawing/2014/main" id="{C94812ED-DC37-4263-859E-D63A0BFA170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405355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一道树的简单例题</a:t>
            </a:r>
          </a:p>
        </p:txBody>
      </p:sp>
      <p:sp>
        <p:nvSpPr>
          <p:cNvPr id="3" name="内容占位符 2"/>
          <p:cNvSpPr>
            <a:spLocks noGrp="1"/>
          </p:cNvSpPr>
          <p:nvPr>
            <p:ph idx="1"/>
          </p:nvPr>
        </p:nvSpPr>
        <p:spPr/>
        <p:txBody>
          <a:bodyPr/>
          <a:lstStyle/>
          <a:p>
            <a:r>
              <a:rPr lang="en-US" altLang="zh-CN">
                <a:sym typeface="+mn-ea"/>
              </a:rPr>
              <a:t>HDU4707</a:t>
            </a:r>
            <a:endParaRPr lang="en-US" altLang="zh-CN"/>
          </a:p>
          <a:p>
            <a:r>
              <a:rPr lang="en-US" altLang="zh-CN">
                <a:sym typeface="+mn-ea"/>
              </a:rPr>
              <a:t>题意：所有房子组成一颗树，求出离根节点0的距离大于d的节点数目</a:t>
            </a:r>
            <a:endParaRPr lang="en-US" altLang="zh-CN"/>
          </a:p>
          <a:p>
            <a:endParaRPr lang="en-US" altLang="zh-CN"/>
          </a:p>
          <a:p>
            <a:r>
              <a:rPr lang="zh-CN" altLang="en-US">
                <a:sym typeface="+mn-ea"/>
              </a:rPr>
              <a:t>做法：</a:t>
            </a:r>
            <a:r>
              <a:rPr lang="en-US" altLang="zh-CN">
                <a:sym typeface="+mn-ea"/>
              </a:rPr>
              <a:t>dfs</a:t>
            </a:r>
            <a:r>
              <a:rPr lang="zh-CN" altLang="en-US">
                <a:sym typeface="+mn-ea"/>
              </a:rPr>
              <a:t>一遍树，顺手求出深度。</a:t>
            </a:r>
            <a:endParaRPr lang="zh-CN" altLang="en-US"/>
          </a:p>
          <a:p>
            <a:r>
              <a:rPr lang="zh-CN" altLang="en-US">
                <a:sym typeface="+mn-ea"/>
              </a:rPr>
              <a:t>具体详见代码</a:t>
            </a:r>
            <a:endParaRPr lang="zh-CN" altLang="en-US"/>
          </a:p>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bg1">
              <a:alpha val="81000"/>
            </a:schemeClr>
          </a:solidFill>
        </p:spPr>
        <p:txBody>
          <a:bodyPr/>
          <a:lstStyle/>
          <a:p>
            <a:r>
              <a:rPr lang="zh-CN" altLang="zh-CN"/>
              <a:t>关于本课件</a:t>
            </a:r>
          </a:p>
        </p:txBody>
      </p:sp>
      <p:sp>
        <p:nvSpPr>
          <p:cNvPr id="3" name="内容占位符 2"/>
          <p:cNvSpPr>
            <a:spLocks noGrp="1"/>
          </p:cNvSpPr>
          <p:nvPr>
            <p:ph idx="1"/>
          </p:nvPr>
        </p:nvSpPr>
        <p:spPr>
          <a:solidFill>
            <a:schemeClr val="bg1">
              <a:alpha val="72000"/>
            </a:schemeClr>
          </a:solidFill>
        </p:spPr>
        <p:txBody>
          <a:bodyPr/>
          <a:lstStyle/>
          <a:p>
            <a:r>
              <a:rPr lang="zh-CN" altLang="en-US" dirty="0"/>
              <a:t>可以用于非商业性用途，例如校内讲课。</a:t>
            </a:r>
          </a:p>
          <a:p>
            <a:r>
              <a:rPr lang="zh-CN" altLang="en-US" dirty="0"/>
              <a:t>引用本课件内容不需要和作者联系，因为作者太菜了。</a:t>
            </a:r>
          </a:p>
          <a:p>
            <a:r>
              <a:rPr lang="zh-CN" altLang="en-US" dirty="0"/>
              <a:t>允许二次编辑，但是不可以修改</a:t>
            </a:r>
            <a:r>
              <a:rPr lang="en-US" altLang="zh-CN" dirty="0"/>
              <a:t>ppt</a:t>
            </a:r>
            <a:r>
              <a:rPr lang="zh-CN" altLang="en-US" dirty="0"/>
              <a:t>背景图片。</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树的一些奇奇怪怪的东西</a:t>
            </a:r>
          </a:p>
        </p:txBody>
      </p:sp>
      <p:sp>
        <p:nvSpPr>
          <p:cNvPr id="3" name="内容占位符 2"/>
          <p:cNvSpPr>
            <a:spLocks noGrp="1"/>
          </p:cNvSpPr>
          <p:nvPr>
            <p:ph idx="1"/>
          </p:nvPr>
        </p:nvSpPr>
        <p:spPr/>
        <p:txBody>
          <a:bodyPr/>
          <a:lstStyle/>
          <a:p>
            <a:r>
              <a:rPr lang="zh-CN" altLang="en-US"/>
              <a:t>树的重心。</a:t>
            </a:r>
          </a:p>
          <a:p>
            <a:r>
              <a:rPr lang="zh-CN" altLang="en-US"/>
              <a:t>什么是树的重心呢？和物理学上的重心类似，如果我们挑选某个节点作为树的根节点的话，剩下的各个子树大小会相对接近，这就是树的重心。</a:t>
            </a:r>
          </a:p>
          <a:p>
            <a:r>
              <a:rPr lang="zh-CN" altLang="en-US"/>
              <a:t>这玩意儿有啥实际的用处呢？可以用于树分治算法。</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树的重心</a:t>
            </a:r>
          </a:p>
        </p:txBody>
      </p:sp>
      <p:sp>
        <p:nvSpPr>
          <p:cNvPr id="3" name="内容占位符 2"/>
          <p:cNvSpPr>
            <a:spLocks noGrp="1"/>
          </p:cNvSpPr>
          <p:nvPr>
            <p:ph idx="1"/>
          </p:nvPr>
        </p:nvSpPr>
        <p:spPr/>
        <p:txBody>
          <a:bodyPr/>
          <a:lstStyle/>
          <a:p>
            <a:r>
              <a:rPr lang="zh-CN" altLang="en-US">
                <a:latin typeface="黑体" panose="02010609060101010101" pitchFamily="2" charset="-122"/>
                <a:ea typeface="黑体" panose="02010609060101010101" pitchFamily="2" charset="-122"/>
                <a:sym typeface="+mn-ea"/>
              </a:rPr>
              <a:t>重心的性质：</a:t>
            </a:r>
            <a:endParaRPr lang="zh-CN" altLang="en-US">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性质 1 ：树中所有点到某个点的距离和中，到重心的距离和是最小的，如果有两个重心，到他们的距离和一样。</a:t>
            </a:r>
            <a:endParaRPr lang="zh-CN" altLang="en-US">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性质 2 ：把两棵树通过某一点相连得到一颗新的树，新的树的重心必然在连接原来两棵树重心的路径上。</a:t>
            </a:r>
            <a:endParaRPr lang="zh-CN" altLang="en-US">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性质 3 ：一棵树添加或者删除一个节点，树的重心最多只移动一条边的位置。</a:t>
            </a:r>
            <a:endParaRPr lang="zh-CN" altLang="en-US">
              <a:latin typeface="黑体" panose="02010609060101010101" pitchFamily="2" charset="-122"/>
              <a:ea typeface="黑体" panose="02010609060101010101" pitchFamily="2" charset="-122"/>
            </a:endParaRPr>
          </a:p>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如何求树的重心呢？</a:t>
            </a:r>
          </a:p>
        </p:txBody>
      </p:sp>
      <p:sp>
        <p:nvSpPr>
          <p:cNvPr id="3" name="内容占位符 2"/>
          <p:cNvSpPr>
            <a:spLocks noGrp="1"/>
          </p:cNvSpPr>
          <p:nvPr>
            <p:ph idx="1"/>
          </p:nvPr>
        </p:nvSpPr>
        <p:spPr/>
        <p:txBody>
          <a:bodyPr/>
          <a:lstStyle/>
          <a:p>
            <a:r>
              <a:rPr lang="zh-CN" altLang="en-US">
                <a:latin typeface="黑体" panose="02010609060101010101" pitchFamily="2" charset="-122"/>
                <a:ea typeface="黑体" panose="02010609060101010101" pitchFamily="2" charset="-122"/>
                <a:sym typeface="+mn-ea"/>
              </a:rPr>
              <a:t>那么找到一颗树的重心有以下算法：</a:t>
            </a:r>
            <a:endParaRPr lang="zh-CN" altLang="en-US">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（1）dfs一次，算出以每个点为根的子树大小。</a:t>
            </a:r>
            <a:endParaRPr lang="zh-CN" altLang="en-US">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（2）记录以每个结点为根的最大子树的大小。</a:t>
            </a:r>
            <a:endParaRPr lang="zh-CN" altLang="en-US">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（3）判断：如果以当前结点为根的最大子树大小比当前根更优，更新当前根。</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树的直径</a:t>
            </a:r>
          </a:p>
        </p:txBody>
      </p:sp>
      <p:sp>
        <p:nvSpPr>
          <p:cNvPr id="3" name="内容占位符 2"/>
          <p:cNvSpPr>
            <a:spLocks noGrp="1"/>
          </p:cNvSpPr>
          <p:nvPr>
            <p:ph idx="1"/>
          </p:nvPr>
        </p:nvSpPr>
        <p:spPr/>
        <p:txBody>
          <a:bodyPr/>
          <a:lstStyle/>
          <a:p>
            <a:r>
              <a:rPr lang="zh-CN" altLang="en-US"/>
              <a:t>直径的定义：树上最长的一条树链。</a:t>
            </a:r>
          </a:p>
          <a:p>
            <a:r>
              <a:rPr lang="zh-CN" altLang="en-US"/>
              <a:t>我们怎么求树的直径呢？</a:t>
            </a:r>
          </a:p>
          <a:p>
            <a:r>
              <a:rPr lang="zh-CN" altLang="en-US"/>
              <a:t>下面介绍两种办法。</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方法一：动态规划</a:t>
            </a:r>
          </a:p>
        </p:txBody>
      </p:sp>
      <p:sp>
        <p:nvSpPr>
          <p:cNvPr id="3" name="内容占位符 2"/>
          <p:cNvSpPr>
            <a:spLocks noGrp="1"/>
          </p:cNvSpPr>
          <p:nvPr>
            <p:ph idx="1"/>
          </p:nvPr>
        </p:nvSpPr>
        <p:spPr/>
        <p:txBody>
          <a:bodyPr/>
          <a:lstStyle/>
          <a:p>
            <a:r>
              <a:rPr lang="zh-CN" altLang="en-US">
                <a:latin typeface="黑体" panose="02010609060101010101" pitchFamily="2" charset="-122"/>
                <a:ea typeface="黑体" panose="02010609060101010101" pitchFamily="2" charset="-122"/>
                <a:sym typeface="+mn-ea"/>
              </a:rPr>
              <a:t>我们直接求这个最长链似乎并不是很简单，但是如果我们枚举树上一个点，可以发现经过这个点的最长链一定是由从这个节点出发向子树的最长链</a:t>
            </a:r>
            <a:r>
              <a:rPr lang="en-US" altLang="zh-CN">
                <a:latin typeface="黑体" panose="02010609060101010101" pitchFamily="2" charset="-122"/>
                <a:ea typeface="黑体" panose="02010609060101010101" pitchFamily="2" charset="-122"/>
                <a:sym typeface="+mn-ea"/>
              </a:rPr>
              <a:t>+</a:t>
            </a:r>
            <a:r>
              <a:rPr lang="zh-CN" altLang="en-US">
                <a:latin typeface="黑体" panose="02010609060101010101" pitchFamily="2" charset="-122"/>
                <a:ea typeface="黑体" panose="02010609060101010101" pitchFamily="2" charset="-122"/>
                <a:sym typeface="+mn-ea"/>
              </a:rPr>
              <a:t>不在同一个子树的次长链组成。</a:t>
            </a:r>
            <a:endParaRPr lang="zh-CN" altLang="en-US">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于是这个问题就可以随便</a:t>
            </a:r>
            <a:r>
              <a:rPr lang="en-US" altLang="zh-CN">
                <a:latin typeface="黑体" panose="02010609060101010101" pitchFamily="2" charset="-122"/>
                <a:ea typeface="黑体" panose="02010609060101010101" pitchFamily="2" charset="-122"/>
                <a:sym typeface="+mn-ea"/>
              </a:rPr>
              <a:t>dp</a:t>
            </a:r>
            <a:r>
              <a:rPr lang="zh-CN" altLang="en-US">
                <a:latin typeface="黑体" panose="02010609060101010101" pitchFamily="2" charset="-122"/>
                <a:ea typeface="黑体" panose="02010609060101010101" pitchFamily="2" charset="-122"/>
                <a:sym typeface="+mn-ea"/>
              </a:rPr>
              <a:t>解决了。</a:t>
            </a:r>
            <a:endParaRPr lang="zh-CN" altLang="en-US">
              <a:latin typeface="黑体" panose="02010609060101010101" pitchFamily="2" charset="-122"/>
              <a:ea typeface="黑体" panose="02010609060101010101" pitchFamily="2" charset="-122"/>
            </a:endParaRPr>
          </a:p>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方法二：</a:t>
            </a:r>
            <a:r>
              <a:rPr lang="en-US" altLang="zh-CN"/>
              <a:t>dfs</a:t>
            </a:r>
          </a:p>
        </p:txBody>
      </p:sp>
      <p:sp>
        <p:nvSpPr>
          <p:cNvPr id="3" name="内容占位符 2"/>
          <p:cNvSpPr>
            <a:spLocks noGrp="1"/>
          </p:cNvSpPr>
          <p:nvPr>
            <p:ph idx="1"/>
          </p:nvPr>
        </p:nvSpPr>
        <p:spPr/>
        <p:txBody>
          <a:bodyPr>
            <a:normAutofit fontScale="92500" lnSpcReduction="10000"/>
          </a:bodyPr>
          <a:lstStyle/>
          <a:p>
            <a:r>
              <a:rPr lang="zh-CN" altLang="en-US">
                <a:latin typeface="黑体" panose="02010609060101010101" pitchFamily="2" charset="-122"/>
                <a:ea typeface="黑体" panose="02010609060101010101" pitchFamily="2" charset="-122"/>
                <a:sym typeface="+mn-ea"/>
              </a:rPr>
              <a:t>这里不给出严格证明，只是简单的理解一下：</a:t>
            </a:r>
            <a:endParaRPr lang="zh-CN" altLang="en-US">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直径是一棵树上最长的一条树链。</a:t>
            </a:r>
            <a:endParaRPr lang="zh-CN" altLang="en-US">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那么我们先求出到一个点最远的点。</a:t>
            </a:r>
            <a:endParaRPr lang="zh-CN" altLang="en-US">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很显然，这条路径大概是这样：跑到直径，然后沿着直径到最后一个端点。</a:t>
            </a:r>
            <a:endParaRPr lang="zh-CN" altLang="en-US">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这样我们就找到了直径的一个端点。</a:t>
            </a:r>
            <a:endParaRPr lang="zh-CN" altLang="en-US">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在进行一遍同样的</a:t>
            </a:r>
            <a:r>
              <a:rPr lang="en-US" altLang="zh-CN">
                <a:latin typeface="黑体" panose="02010609060101010101" pitchFamily="2" charset="-122"/>
                <a:ea typeface="黑体" panose="02010609060101010101" pitchFamily="2" charset="-122"/>
                <a:sym typeface="+mn-ea"/>
              </a:rPr>
              <a:t>dfs</a:t>
            </a:r>
            <a:r>
              <a:rPr lang="zh-CN" altLang="en-US">
                <a:latin typeface="黑体" panose="02010609060101010101" pitchFamily="2" charset="-122"/>
                <a:ea typeface="黑体" panose="02010609060101010101" pitchFamily="2" charset="-122"/>
                <a:sym typeface="+mn-ea"/>
              </a:rPr>
              <a:t>，求出另一个端点，就知道了答案。</a:t>
            </a:r>
            <a:endParaRPr lang="zh-CN" altLang="en-US">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两个算法的复杂度均为</a:t>
            </a:r>
            <a:r>
              <a:rPr lang="en-US" altLang="zh-CN">
                <a:latin typeface="黑体" panose="02010609060101010101" pitchFamily="2" charset="-122"/>
                <a:ea typeface="黑体" panose="02010609060101010101" pitchFamily="2" charset="-122"/>
                <a:sym typeface="+mn-ea"/>
              </a:rPr>
              <a:t>O(n)</a:t>
            </a:r>
            <a:endParaRPr lang="en-US" altLang="zh-CN">
              <a:latin typeface="黑体" panose="02010609060101010101" pitchFamily="2" charset="-122"/>
              <a:ea typeface="黑体" panose="02010609060101010101" pitchFamily="2" charset="-122"/>
            </a:endParaRPr>
          </a:p>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一道简单的例题</a:t>
            </a:r>
          </a:p>
        </p:txBody>
      </p:sp>
      <p:sp>
        <p:nvSpPr>
          <p:cNvPr id="3" name="内容占位符 2"/>
          <p:cNvSpPr>
            <a:spLocks noGrp="1"/>
          </p:cNvSpPr>
          <p:nvPr>
            <p:ph idx="1"/>
          </p:nvPr>
        </p:nvSpPr>
        <p:spPr/>
        <p:txBody>
          <a:bodyPr/>
          <a:lstStyle/>
          <a:p>
            <a:r>
              <a:rPr lang="zh-CN" altLang="en-US">
                <a:latin typeface="黑体" panose="02010609060101010101" pitchFamily="2" charset="-122"/>
                <a:ea typeface="黑体" panose="02010609060101010101" pitchFamily="2" charset="-122"/>
                <a:sym typeface="+mn-ea"/>
              </a:rPr>
              <a:t>现给出一个树，以及每条边的权值，现在需要重新构建一个树，每条边的权值为原树上两点之间的距离。问权值之和最大为多少。</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一道简单的例题</a:t>
            </a:r>
          </a:p>
        </p:txBody>
      </p:sp>
      <p:sp>
        <p:nvSpPr>
          <p:cNvPr id="3" name="内容占位符 2"/>
          <p:cNvSpPr>
            <a:spLocks noGrp="1"/>
          </p:cNvSpPr>
          <p:nvPr>
            <p:ph idx="1"/>
          </p:nvPr>
        </p:nvSpPr>
        <p:spPr/>
        <p:txBody>
          <a:bodyPr/>
          <a:lstStyle/>
          <a:p>
            <a:r>
              <a:rPr lang="zh-CN" altLang="en-US"/>
              <a:t>这好像是</a:t>
            </a:r>
            <a:r>
              <a:rPr lang="en-US" altLang="zh-CN"/>
              <a:t>2017</a:t>
            </a:r>
            <a:r>
              <a:rPr lang="zh-CN" altLang="en-US"/>
              <a:t>年江苏省</a:t>
            </a:r>
            <a:r>
              <a:rPr lang="en-US" altLang="zh-CN"/>
              <a:t>ACM</a:t>
            </a:r>
            <a:r>
              <a:rPr lang="zh-CN" altLang="en-US"/>
              <a:t>省赛的一个签到题</a:t>
            </a:r>
          </a:p>
          <a:p>
            <a:pPr algn="l"/>
            <a:r>
              <a:rPr lang="zh-CN" altLang="en-US"/>
              <a:t>考虑下直径的性质</a:t>
            </a:r>
          </a:p>
          <a:p>
            <a:pPr algn="l"/>
            <a:r>
              <a:rPr lang="zh-CN" altLang="en-US">
                <a:sym typeface="+mn-ea"/>
              </a:rPr>
              <a:t>先找出直径，然后再搜索出每个点分别到直径的两个端点的距离，求和并加上直径的长度即答案。</a:t>
            </a:r>
          </a:p>
          <a:p>
            <a:pPr algn="l"/>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最近公共祖先（</a:t>
            </a:r>
            <a:r>
              <a:rPr lang="en-US" altLang="zh-CN"/>
              <a:t>LCA</a:t>
            </a:r>
            <a:r>
              <a:rPr lang="zh-CN" altLang="en-US"/>
              <a:t>）</a:t>
            </a:r>
          </a:p>
        </p:txBody>
      </p:sp>
      <p:sp>
        <p:nvSpPr>
          <p:cNvPr id="3" name="内容占位符 2"/>
          <p:cNvSpPr>
            <a:spLocks noGrp="1"/>
          </p:cNvSpPr>
          <p:nvPr>
            <p:ph idx="1"/>
          </p:nvPr>
        </p:nvSpPr>
        <p:spPr/>
        <p:txBody>
          <a:bodyPr/>
          <a:lstStyle/>
          <a:p>
            <a:r>
              <a:rPr lang="zh-CN" altLang="en-US"/>
              <a:t>什么是最近公共祖先呢？</a:t>
            </a:r>
          </a:p>
          <a:p>
            <a:r>
              <a:rPr lang="zh-CN" altLang="en-US"/>
              <a:t>最简单的看法，两个点不停地往上走，最先相遇的那个点就是他们的最近公共祖先。</a:t>
            </a:r>
          </a:p>
          <a:p>
            <a:r>
              <a:rPr lang="zh-CN" altLang="en-US"/>
              <a:t>这也提供了一种最暴力的</a:t>
            </a:r>
            <a:r>
              <a:rPr lang="en-US" altLang="zh-CN"/>
              <a:t>LCA</a:t>
            </a:r>
            <a:r>
              <a:rPr lang="zh-CN" altLang="en-US"/>
              <a:t>求法：暴力往上跳。</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倍增</a:t>
            </a:r>
          </a:p>
        </p:txBody>
      </p:sp>
      <p:sp>
        <p:nvSpPr>
          <p:cNvPr id="3" name="内容占位符 2"/>
          <p:cNvSpPr>
            <a:spLocks noGrp="1"/>
          </p:cNvSpPr>
          <p:nvPr>
            <p:ph idx="1"/>
          </p:nvPr>
        </p:nvSpPr>
        <p:spPr/>
        <p:txBody>
          <a:bodyPr/>
          <a:lstStyle/>
          <a:p>
            <a:r>
              <a:rPr lang="zh-CN" altLang="en-US"/>
              <a:t>考虑之前的暴力算法，我们之前每次提升的深度为</a:t>
            </a:r>
            <a:r>
              <a:rPr lang="en-US" altLang="zh-CN"/>
              <a:t>1</a:t>
            </a:r>
          </a:p>
          <a:p>
            <a:r>
              <a:rPr lang="zh-CN" altLang="en-US"/>
              <a:t>我们考虑加速</a:t>
            </a:r>
            <a:r>
              <a:rPr lang="en-US" altLang="zh-CN"/>
              <a:t>“</a:t>
            </a:r>
            <a:r>
              <a:rPr lang="zh-CN" altLang="en-US"/>
              <a:t>上提</a:t>
            </a:r>
            <a:r>
              <a:rPr lang="en-US" altLang="zh-CN"/>
              <a:t>”</a:t>
            </a:r>
            <a:r>
              <a:rPr lang="zh-CN" altLang="en-US"/>
              <a:t>这一过程，最常见的加速就是我们把每次提升的高度由简单的</a:t>
            </a:r>
            <a:r>
              <a:rPr lang="en-US" altLang="zh-CN"/>
              <a:t>1</a:t>
            </a:r>
            <a:r>
              <a:rPr lang="zh-CN" altLang="en-US"/>
              <a:t>改为</a:t>
            </a:r>
            <a:r>
              <a:rPr lang="en-US" altLang="zh-CN"/>
              <a:t>2</a:t>
            </a:r>
            <a:r>
              <a:rPr lang="zh-CN" altLang="en-US"/>
              <a:t>的幂次，这一复杂度就变成了单次  </a:t>
            </a:r>
            <a:r>
              <a:rPr lang="en-US" altLang="zh-CN"/>
              <a:t>logn</a:t>
            </a:r>
            <a:r>
              <a:rPr lang="zh-CN" altLang="en-US"/>
              <a:t>的</a:t>
            </a:r>
          </a:p>
          <a:p>
            <a:r>
              <a:rPr lang="zh-CN" altLang="en-US"/>
              <a:t>具体详见代码。</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一些简单的</a:t>
            </a:r>
            <a:r>
              <a:rPr lang="en-US" altLang="zh-CN"/>
              <a:t>FAQ</a:t>
            </a:r>
          </a:p>
        </p:txBody>
      </p:sp>
      <p:sp>
        <p:nvSpPr>
          <p:cNvPr id="3" name="内容占位符 2"/>
          <p:cNvSpPr>
            <a:spLocks noGrp="1"/>
          </p:cNvSpPr>
          <p:nvPr>
            <p:ph idx="1"/>
          </p:nvPr>
        </p:nvSpPr>
        <p:spPr/>
        <p:txBody>
          <a:bodyPr>
            <a:normAutofit/>
          </a:bodyPr>
          <a:lstStyle/>
          <a:p>
            <a:r>
              <a:rPr lang="zh-CN" altLang="en-US" dirty="0"/>
              <a:t>我们今天学什么？</a:t>
            </a:r>
          </a:p>
          <a:p>
            <a:r>
              <a:rPr lang="zh-CN" altLang="en-US" dirty="0"/>
              <a:t>我们学一点基础概念，一些经典算法交给</a:t>
            </a:r>
            <a:r>
              <a:rPr lang="en-US" altLang="zh-CN" dirty="0" err="1"/>
              <a:t>wjh</a:t>
            </a:r>
            <a:r>
              <a:rPr lang="zh-CN" altLang="en-US" dirty="0"/>
              <a:t>下面讲。</a:t>
            </a:r>
          </a:p>
          <a:p>
            <a:pPr algn="l"/>
            <a:r>
              <a:rPr lang="zh-CN" altLang="en-US" dirty="0"/>
              <a:t>为什么要学这个东西？</a:t>
            </a:r>
          </a:p>
          <a:p>
            <a:pPr algn="l"/>
            <a:r>
              <a:rPr lang="zh-CN" altLang="en-US" dirty="0">
                <a:sym typeface="+mn-ea"/>
              </a:rPr>
              <a:t>因为NOIP要考</a:t>
            </a:r>
            <a:endParaRPr lang="zh-CN" altLang="en-US" dirty="0"/>
          </a:p>
          <a:p>
            <a:pPr algn="l"/>
            <a:r>
              <a:rPr lang="zh-CN" altLang="en-US" dirty="0">
                <a:sym typeface="+mn-ea"/>
              </a:rPr>
              <a:t>也是为学习高级数据结构等打下基础。</a:t>
            </a:r>
          </a:p>
          <a:p>
            <a:pPr algn="l"/>
            <a:r>
              <a:rPr lang="en-US" altLang="zh-CN" dirty="0">
                <a:sym typeface="+mn-ea"/>
              </a:rPr>
              <a:t>ppt</a:t>
            </a:r>
            <a:r>
              <a:rPr lang="zh-CN" altLang="en-US" dirty="0">
                <a:sym typeface="+mn-ea"/>
              </a:rPr>
              <a:t>背景的妹子是谁？</a:t>
            </a:r>
          </a:p>
          <a:p>
            <a:pPr algn="l"/>
            <a:r>
              <a:rPr lang="en-US" altLang="zh-CN" err="1">
                <a:sym typeface="+mn-ea"/>
              </a:rPr>
              <a:t>Umi</a:t>
            </a:r>
            <a:r>
              <a:rPr lang="en-US" altLang="zh-CN">
                <a:sym typeface="+mn-ea"/>
              </a:rPr>
              <a:t>&amp;Shiroha</a:t>
            </a:r>
            <a:r>
              <a:rPr lang="zh-CN">
                <a:sym typeface="+mn-ea"/>
              </a:rPr>
              <a:t>，</a:t>
            </a:r>
            <a:r>
              <a:rPr lang="zh-CN" dirty="0">
                <a:sym typeface="+mn-ea"/>
              </a:rPr>
              <a:t>《</a:t>
            </a:r>
            <a:r>
              <a:rPr lang="en-US" altLang="zh-CN" dirty="0">
                <a:sym typeface="+mn-ea"/>
              </a:rPr>
              <a:t>Summer Pockets</a:t>
            </a:r>
            <a:r>
              <a:rPr lang="zh-CN" dirty="0">
                <a:sym typeface="+mn-ea"/>
              </a:rPr>
              <a:t>》</a:t>
            </a:r>
            <a:endParaRPr lang="zh-CN" altLang="en-US" dirty="0"/>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LCA</a:t>
            </a:r>
            <a:r>
              <a:rPr lang="zh-CN" altLang="en-US"/>
              <a:t>的常见应用</a:t>
            </a:r>
          </a:p>
        </p:txBody>
      </p:sp>
      <p:sp>
        <p:nvSpPr>
          <p:cNvPr id="3" name="内容占位符 2"/>
          <p:cNvSpPr>
            <a:spLocks noGrp="1"/>
          </p:cNvSpPr>
          <p:nvPr>
            <p:ph idx="1"/>
          </p:nvPr>
        </p:nvSpPr>
        <p:spPr/>
        <p:txBody>
          <a:bodyPr/>
          <a:lstStyle/>
          <a:p>
            <a:r>
              <a:rPr lang="zh-CN" altLang="en-US"/>
              <a:t>给定一棵树，让你求点</a:t>
            </a:r>
            <a:r>
              <a:rPr lang="en-US" altLang="zh-CN"/>
              <a:t>u</a:t>
            </a:r>
            <a:r>
              <a:rPr lang="zh-CN" altLang="en-US"/>
              <a:t>，</a:t>
            </a:r>
            <a:r>
              <a:rPr lang="en-US" altLang="zh-CN"/>
              <a:t>v</a:t>
            </a:r>
            <a:r>
              <a:rPr lang="zh-CN" altLang="en-US"/>
              <a:t>之间的最短路。</a:t>
            </a:r>
          </a:p>
          <a:p>
            <a:r>
              <a:rPr lang="zh-CN" altLang="en-US"/>
              <a:t>最短路？</a:t>
            </a:r>
            <a:r>
              <a:rPr lang="en-US" altLang="zh-CN"/>
              <a:t>dijkstra</a:t>
            </a:r>
            <a:r>
              <a:rPr lang="zh-CN" altLang="en-US"/>
              <a:t>？</a:t>
            </a:r>
          </a:p>
          <a:p>
            <a:r>
              <a:rPr lang="zh-CN" altLang="en-US"/>
              <a:t>上述做法都是比较</a:t>
            </a:r>
            <a:r>
              <a:rPr lang="en-US" altLang="zh-CN"/>
              <a:t>naive</a:t>
            </a:r>
            <a:r>
              <a:rPr lang="zh-CN" altLang="en-US"/>
              <a:t>的，它忽略了树天生自带的一些性质。强行忽略树的性质带来的是复杂度的损失以及做法变得丑陋。</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LCA</a:t>
            </a:r>
            <a:r>
              <a:rPr lang="zh-CN" altLang="en-US"/>
              <a:t>的简单应用</a:t>
            </a:r>
          </a:p>
        </p:txBody>
      </p:sp>
      <p:sp>
        <p:nvSpPr>
          <p:cNvPr id="3" name="内容占位符 2"/>
          <p:cNvSpPr>
            <a:spLocks noGrp="1"/>
          </p:cNvSpPr>
          <p:nvPr>
            <p:ph idx="1"/>
          </p:nvPr>
        </p:nvSpPr>
        <p:spPr/>
        <p:txBody>
          <a:bodyPr>
            <a:normAutofit fontScale="92500" lnSpcReduction="10000"/>
          </a:bodyPr>
          <a:lstStyle/>
          <a:p>
            <a:r>
              <a:rPr lang="zh-CN" altLang="en-US">
                <a:latin typeface="黑体" panose="02010609060101010101" pitchFamily="2" charset="-122"/>
                <a:ea typeface="黑体" panose="02010609060101010101" pitchFamily="2" charset="-122"/>
                <a:sym typeface="+mn-ea"/>
              </a:rPr>
              <a:t>前面讲过，树的边数</a:t>
            </a:r>
            <a:r>
              <a:rPr lang="en-US" altLang="zh-CN">
                <a:latin typeface="黑体" panose="02010609060101010101" pitchFamily="2" charset="-122"/>
                <a:ea typeface="黑体" panose="02010609060101010101" pitchFamily="2" charset="-122"/>
                <a:sym typeface="+mn-ea"/>
              </a:rPr>
              <a:t>=</a:t>
            </a:r>
            <a:r>
              <a:rPr lang="zh-CN" altLang="en-US">
                <a:latin typeface="黑体" panose="02010609060101010101" pitchFamily="2" charset="-122"/>
                <a:ea typeface="黑体" panose="02010609060101010101" pitchFamily="2" charset="-122"/>
                <a:sym typeface="+mn-ea"/>
              </a:rPr>
              <a:t>点数</a:t>
            </a:r>
            <a:r>
              <a:rPr lang="en-US" altLang="zh-CN">
                <a:latin typeface="黑体" panose="02010609060101010101" pitchFamily="2" charset="-122"/>
                <a:ea typeface="黑体" panose="02010609060101010101" pitchFamily="2" charset="-122"/>
                <a:sym typeface="+mn-ea"/>
              </a:rPr>
              <a:t>-1</a:t>
            </a:r>
            <a:endParaRPr lang="en-US" altLang="zh-CN">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也就是说，树的点对之间路径是唯一的，只要不无聊去走重复的点，走到的路径肯定是唯一而且最短的（也就是所谓的简单路径）</a:t>
            </a:r>
            <a:endParaRPr lang="zh-CN" altLang="en-US">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那么画一个图，我们发现路径的情况其实只有两种。</a:t>
            </a:r>
            <a:endParaRPr lang="zh-CN" altLang="en-US">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记录下一个节点相对于根节点的深度</a:t>
            </a:r>
            <a:r>
              <a:rPr lang="en-US" altLang="zh-CN">
                <a:latin typeface="黑体" panose="02010609060101010101" pitchFamily="2" charset="-122"/>
                <a:ea typeface="黑体" panose="02010609060101010101" pitchFamily="2" charset="-122"/>
                <a:sym typeface="+mn-ea"/>
              </a:rPr>
              <a:t>d</a:t>
            </a:r>
            <a:r>
              <a:rPr lang="zh-CN" altLang="en-US">
                <a:latin typeface="黑体" panose="02010609060101010101" pitchFamily="2" charset="-122"/>
                <a:ea typeface="黑体" panose="02010609060101010101" pitchFamily="2" charset="-122"/>
                <a:sym typeface="+mn-ea"/>
              </a:rPr>
              <a:t>，那么回想之前的</a:t>
            </a:r>
            <a:r>
              <a:rPr lang="en-US" altLang="zh-CN">
                <a:latin typeface="黑体" panose="02010609060101010101" pitchFamily="2" charset="-122"/>
                <a:ea typeface="黑体" panose="02010609060101010101" pitchFamily="2" charset="-122"/>
                <a:sym typeface="+mn-ea"/>
              </a:rPr>
              <a:t>lca</a:t>
            </a:r>
            <a:r>
              <a:rPr lang="zh-CN" altLang="en-US">
                <a:latin typeface="黑体" panose="02010609060101010101" pitchFamily="2" charset="-122"/>
                <a:ea typeface="黑体" panose="02010609060101010101" pitchFamily="2" charset="-122"/>
                <a:sym typeface="+mn-ea"/>
              </a:rPr>
              <a:t>：</a:t>
            </a:r>
            <a:endParaRPr lang="zh-CN" altLang="en-US">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我们发现第一种走法就是</a:t>
            </a:r>
            <a:r>
              <a:rPr lang="en-US" altLang="zh-CN">
                <a:latin typeface="黑体" panose="02010609060101010101" pitchFamily="2" charset="-122"/>
                <a:ea typeface="黑体" panose="02010609060101010101" pitchFamily="2" charset="-122"/>
                <a:sym typeface="+mn-ea"/>
              </a:rPr>
              <a:t>u-&gt;lca,lca-&gt;v.</a:t>
            </a:r>
            <a:endParaRPr lang="en-US" altLang="zh-CN">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第二种走法就是</a:t>
            </a:r>
            <a:r>
              <a:rPr lang="en-US" altLang="zh-CN">
                <a:latin typeface="黑体" panose="02010609060101010101" pitchFamily="2" charset="-122"/>
                <a:ea typeface="黑体" panose="02010609060101010101" pitchFamily="2" charset="-122"/>
                <a:sym typeface="+mn-ea"/>
              </a:rPr>
              <a:t>u-&gt;v,</a:t>
            </a:r>
            <a:r>
              <a:rPr lang="zh-CN" altLang="en-US">
                <a:latin typeface="黑体" panose="02010609060101010101" pitchFamily="2" charset="-122"/>
                <a:ea typeface="黑体" panose="02010609060101010101" pitchFamily="2" charset="-122"/>
                <a:sym typeface="+mn-ea"/>
              </a:rPr>
              <a:t>但是</a:t>
            </a:r>
            <a:r>
              <a:rPr lang="en-US" altLang="zh-CN">
                <a:latin typeface="黑体" panose="02010609060101010101" pitchFamily="2" charset="-122"/>
                <a:ea typeface="黑体" panose="02010609060101010101" pitchFamily="2" charset="-122"/>
                <a:sym typeface="+mn-ea"/>
              </a:rPr>
              <a:t>lca(u,v)=v</a:t>
            </a:r>
            <a:endParaRPr lang="en-US" altLang="zh-CN">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再考虑到每次其实是在走深度差，</a:t>
            </a:r>
            <a:r>
              <a:rPr lang="en-US" altLang="zh-CN">
                <a:latin typeface="黑体" panose="02010609060101010101" pitchFamily="2" charset="-122"/>
                <a:ea typeface="黑体" panose="02010609060101010101" pitchFamily="2" charset="-122"/>
                <a:sym typeface="+mn-ea"/>
              </a:rPr>
              <a:t>dis=d[u]+d[v]-2*d[lca]</a:t>
            </a:r>
            <a:endParaRPr lang="en-US" altLang="zh-CN">
              <a:latin typeface="黑体" panose="02010609060101010101" pitchFamily="2" charset="-122"/>
              <a:ea typeface="黑体" panose="02010609060101010101" pitchFamily="2" charset="-122"/>
            </a:endParaRPr>
          </a:p>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一些例题</a:t>
            </a:r>
          </a:p>
        </p:txBody>
      </p:sp>
      <p:sp>
        <p:nvSpPr>
          <p:cNvPr id="3" name="内容占位符 2"/>
          <p:cNvSpPr>
            <a:spLocks noGrp="1"/>
          </p:cNvSpPr>
          <p:nvPr>
            <p:ph idx="1"/>
          </p:nvPr>
        </p:nvSpPr>
        <p:spPr/>
        <p:txBody>
          <a:bodyPr/>
          <a:lstStyle/>
          <a:p>
            <a:r>
              <a:rPr lang="zh-CN" altLang="en-US">
                <a:latin typeface="黑体" panose="02010609060101010101" pitchFamily="2" charset="-122"/>
                <a:ea typeface="黑体" panose="02010609060101010101" pitchFamily="2" charset="-122"/>
                <a:sym typeface="+mn-ea"/>
              </a:rPr>
              <a:t>P2912 [USACO08OCT]牧场散步Pasture Walking</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一些例题</a:t>
            </a:r>
          </a:p>
        </p:txBody>
      </p:sp>
      <p:sp>
        <p:nvSpPr>
          <p:cNvPr id="3" name="内容占位符 2"/>
          <p:cNvSpPr>
            <a:spLocks noGrp="1"/>
          </p:cNvSpPr>
          <p:nvPr>
            <p:ph idx="1"/>
          </p:nvPr>
        </p:nvSpPr>
        <p:spPr/>
        <p:txBody>
          <a:bodyPr/>
          <a:lstStyle/>
          <a:p>
            <a:r>
              <a:rPr lang="zh-CN" altLang="en-US">
                <a:latin typeface="黑体" panose="02010609060101010101" pitchFamily="2" charset="-122"/>
                <a:ea typeface="黑体" panose="02010609060101010101" pitchFamily="2" charset="-122"/>
                <a:sym typeface="+mn-ea"/>
              </a:rPr>
              <a:t>预处理到根结点的距离，然后直接按照之前的公式计算即可</a:t>
            </a:r>
            <a:endParaRPr lang="zh-CN" altLang="en-US">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（我不会说示例的代码就是这题的）</a:t>
            </a:r>
            <a:endParaRPr lang="zh-CN" altLang="en-US">
              <a:latin typeface="黑体" panose="02010609060101010101" pitchFamily="2" charset="-122"/>
              <a:ea typeface="黑体" panose="02010609060101010101" pitchFamily="2" charset="-122"/>
            </a:endParaRPr>
          </a:p>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图的概念</a:t>
            </a:r>
          </a:p>
        </p:txBody>
      </p:sp>
      <p:sp>
        <p:nvSpPr>
          <p:cNvPr id="3" name="内容占位符 2"/>
          <p:cNvSpPr>
            <a:spLocks noGrp="1"/>
          </p:cNvSpPr>
          <p:nvPr>
            <p:ph idx="1"/>
          </p:nvPr>
        </p:nvSpPr>
        <p:spPr/>
        <p:txBody>
          <a:bodyPr/>
          <a:lstStyle/>
          <a:p>
            <a:r>
              <a:rPr lang="zh-CN" altLang="en-US"/>
              <a:t>图跟树其实差不多，唯一的区别就是多对多</a:t>
            </a:r>
          </a:p>
          <a:p>
            <a:r>
              <a:rPr lang="zh-CN" altLang="en-US"/>
              <a:t>树是一种特殊的图</a:t>
            </a:r>
          </a:p>
          <a:p>
            <a:r>
              <a:rPr lang="zh-CN" altLang="en-US"/>
              <a:t>图的关系在生活中更加常见，图论的历史也是源远流长的。</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图论的起源</a:t>
            </a:r>
          </a:p>
        </p:txBody>
      </p:sp>
      <p:sp>
        <p:nvSpPr>
          <p:cNvPr id="3" name="内容占位符 2"/>
          <p:cNvSpPr>
            <a:spLocks noGrp="1"/>
          </p:cNvSpPr>
          <p:nvPr>
            <p:ph idx="1"/>
          </p:nvPr>
        </p:nvSpPr>
        <p:spPr/>
        <p:txBody>
          <a:bodyPr>
            <a:normAutofit fontScale="92500" lnSpcReduction="10000"/>
          </a:bodyPr>
          <a:lstStyle/>
          <a:p>
            <a:r>
              <a:rPr lang="zh-CN" altLang="en-US"/>
              <a:t>最早的图论问题被认为是哥尼斯堡七桥问题。</a:t>
            </a:r>
          </a:p>
          <a:p>
            <a:endParaRPr lang="zh-CN" altLang="en-US"/>
          </a:p>
          <a:p>
            <a:endParaRPr lang="zh-CN" altLang="en-US"/>
          </a:p>
          <a:p>
            <a:endParaRPr lang="zh-CN" altLang="en-US"/>
          </a:p>
          <a:p>
            <a:endParaRPr lang="zh-CN" altLang="en-US"/>
          </a:p>
          <a:p>
            <a:endParaRPr lang="zh-CN" altLang="en-US"/>
          </a:p>
          <a:p>
            <a:r>
              <a:rPr lang="zh-CN" altLang="en-US"/>
              <a:t>一个步行者能不能不重复、不遗漏地一次走完七座桥，并且经过所有岛呢？</a:t>
            </a:r>
          </a:p>
          <a:p>
            <a:endParaRPr lang="zh-CN" altLang="en-US"/>
          </a:p>
        </p:txBody>
      </p:sp>
      <p:pic>
        <p:nvPicPr>
          <p:cNvPr id="4" name="图片 3"/>
          <p:cNvPicPr>
            <a:picLocks noChangeAspect="1"/>
          </p:cNvPicPr>
          <p:nvPr/>
        </p:nvPicPr>
        <p:blipFill>
          <a:blip r:embed="rId2"/>
          <a:stretch>
            <a:fillRect/>
          </a:stretch>
        </p:blipFill>
        <p:spPr>
          <a:xfrm>
            <a:off x="1190625" y="2385060"/>
            <a:ext cx="5236845" cy="243014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图论的起源</a:t>
            </a:r>
          </a:p>
        </p:txBody>
      </p:sp>
      <p:sp>
        <p:nvSpPr>
          <p:cNvPr id="3" name="内容占位符 2"/>
          <p:cNvSpPr>
            <a:spLocks noGrp="1"/>
          </p:cNvSpPr>
          <p:nvPr>
            <p:ph idx="1"/>
          </p:nvPr>
        </p:nvSpPr>
        <p:spPr/>
        <p:txBody>
          <a:bodyPr/>
          <a:lstStyle/>
          <a:p>
            <a:r>
              <a:rPr lang="zh-CN" altLang="en-US"/>
              <a:t>这个问题困扰了人们很多年，后来最早解决这个问题的是数学家欧拉。</a:t>
            </a:r>
          </a:p>
          <a:p>
            <a:r>
              <a:rPr lang="zh-CN" altLang="en-US"/>
              <a:t>欧拉首先建了这么一个模型表示刚才那张图：</a:t>
            </a:r>
          </a:p>
          <a:p>
            <a:endParaRPr lang="zh-CN" altLang="en-US"/>
          </a:p>
        </p:txBody>
      </p:sp>
      <p:pic>
        <p:nvPicPr>
          <p:cNvPr id="4" name="图片 3"/>
          <p:cNvPicPr>
            <a:picLocks noChangeAspect="1"/>
          </p:cNvPicPr>
          <p:nvPr/>
        </p:nvPicPr>
        <p:blipFill>
          <a:blip r:embed="rId2"/>
          <a:stretch>
            <a:fillRect/>
          </a:stretch>
        </p:blipFill>
        <p:spPr>
          <a:xfrm>
            <a:off x="2786380" y="3433445"/>
            <a:ext cx="2886075" cy="310324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图论的起源</a:t>
            </a:r>
          </a:p>
        </p:txBody>
      </p:sp>
      <p:sp>
        <p:nvSpPr>
          <p:cNvPr id="3" name="内容占位符 2"/>
          <p:cNvSpPr>
            <a:spLocks noGrp="1"/>
          </p:cNvSpPr>
          <p:nvPr>
            <p:ph idx="1"/>
          </p:nvPr>
        </p:nvSpPr>
        <p:spPr/>
        <p:txBody>
          <a:bodyPr/>
          <a:lstStyle/>
          <a:p>
            <a:r>
              <a:rPr lang="zh-CN" altLang="en-US"/>
              <a:t>建出这个模型之后，怎么解决这个问题呢？</a:t>
            </a:r>
          </a:p>
          <a:p>
            <a:r>
              <a:rPr lang="zh-CN" altLang="en-US"/>
              <a:t>我们发现，原问题等价于，一张图该如何一笔画。</a:t>
            </a:r>
          </a:p>
          <a:p>
            <a:r>
              <a:rPr lang="zh-CN" altLang="en-US"/>
              <a:t>首先这个图必须是一个联通的图，如果存在跟别的点都没有边的</a:t>
            </a:r>
            <a:r>
              <a:rPr lang="en-US" altLang="zh-CN"/>
              <a:t>“</a:t>
            </a:r>
            <a:r>
              <a:rPr lang="zh-CN" altLang="en-US"/>
              <a:t>孤岛</a:t>
            </a:r>
            <a:r>
              <a:rPr lang="en-US" altLang="zh-CN"/>
              <a:t>”</a:t>
            </a:r>
            <a:r>
              <a:rPr lang="zh-CN" altLang="en-US"/>
              <a:t>，那肯定是没法画完的。</a:t>
            </a:r>
          </a:p>
          <a:p>
            <a:r>
              <a:rPr lang="zh-CN" altLang="en-US"/>
              <a:t>其次我们分析一下路径经过的点，那么一定有一个起点开始画，也有一个终点。图上其它的点是“过路点”——画的时候要经过它。</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500" fill="hold">
                                          <p:stCondLst>
                                            <p:cond delay="0"/>
                                          </p:stCondLst>
                                        </p:cTn>
                                        <p:tgtEl>
                                          <p:spTgt spid="3">
                                            <p:txEl>
                                              <p:pRg st="1" end="1"/>
                                            </p:txEl>
                                          </p:spTgt>
                                        </p:tgtEl>
                                        <p:attrNameLst>
                                          <p:attrName>style.visibility</p:attrName>
                                        </p:attrNameLst>
                                      </p:cBhvr>
                                      <p:to>
                                        <p:strVal val="visible"/>
                                      </p:to>
                                    </p:set>
                                    <p:animEffect transition="in" filter="wheel(1)">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500" fill="hold">
                                          <p:stCondLst>
                                            <p:cond delay="0"/>
                                          </p:stCondLst>
                                        </p:cTn>
                                        <p:tgtEl>
                                          <p:spTgt spid="3">
                                            <p:txEl>
                                              <p:pRg st="2" end="2"/>
                                            </p:txEl>
                                          </p:spTgt>
                                        </p:tgtEl>
                                        <p:attrNameLst>
                                          <p:attrName>style.visibility</p:attrName>
                                        </p:attrNameLst>
                                      </p:cBhvr>
                                      <p:to>
                                        <p:strVal val="visible"/>
                                      </p:to>
                                    </p:set>
                                    <p:animEffect transition="in" filter="wheel(1)">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500" fill="hold">
                                          <p:stCondLst>
                                            <p:cond delay="0"/>
                                          </p:stCondLst>
                                        </p:cTn>
                                        <p:tgtEl>
                                          <p:spTgt spid="3">
                                            <p:txEl>
                                              <p:pRg st="3" end="3"/>
                                            </p:txEl>
                                          </p:spTgt>
                                        </p:tgtEl>
                                        <p:attrNameLst>
                                          <p:attrName>style.visibility</p:attrName>
                                        </p:attrNameLst>
                                      </p:cBhvr>
                                      <p:to>
                                        <p:strVal val="visible"/>
                                      </p:to>
                                    </p:set>
                                    <p:animEffect transition="in" filter="wheel(1)">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图论的起源</a:t>
            </a:r>
          </a:p>
        </p:txBody>
      </p:sp>
      <p:sp>
        <p:nvSpPr>
          <p:cNvPr id="3" name="内容占位符 2"/>
          <p:cNvSpPr>
            <a:spLocks noGrp="1"/>
          </p:cNvSpPr>
          <p:nvPr>
            <p:ph idx="1"/>
          </p:nvPr>
        </p:nvSpPr>
        <p:spPr/>
        <p:txBody>
          <a:bodyPr/>
          <a:lstStyle/>
          <a:p>
            <a:r>
              <a:rPr lang="zh-CN" altLang="en-US"/>
              <a:t>起点终点不谈，中间经过的</a:t>
            </a:r>
            <a:r>
              <a:rPr lang="en-US" altLang="zh-CN"/>
              <a:t>“</a:t>
            </a:r>
            <a:r>
              <a:rPr lang="zh-CN" altLang="en-US"/>
              <a:t>过路点</a:t>
            </a:r>
            <a:r>
              <a:rPr lang="en-US" altLang="zh-CN"/>
              <a:t>”</a:t>
            </a:r>
            <a:r>
              <a:rPr lang="zh-CN" altLang="en-US"/>
              <a:t>有什么性质呢？</a:t>
            </a:r>
          </a:p>
          <a:p>
            <a:r>
              <a:rPr lang="zh-CN" altLang="en-US"/>
              <a:t>它应该是“有进有出”的点，有一条边进这点，那么就要有一条边出这点，不可能是有进无出，如果有进无出，它就是终点，也不可能有出无进，如果有出无进，它就是起点。因此，在“过路点”进出的边总数应该是偶数。</a:t>
            </a:r>
          </a:p>
          <a:p>
            <a:r>
              <a:rPr lang="zh-CN" altLang="en-US"/>
              <a:t>为了方便我们的讲述，我们把度数为偶数的点为偶点，反之称作奇点。</a:t>
            </a:r>
          </a:p>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图论的起源</a:t>
            </a:r>
          </a:p>
        </p:txBody>
      </p:sp>
      <p:sp>
        <p:nvSpPr>
          <p:cNvPr id="3" name="内容占位符 2"/>
          <p:cNvSpPr>
            <a:spLocks noGrp="1"/>
          </p:cNvSpPr>
          <p:nvPr>
            <p:ph idx="1"/>
          </p:nvPr>
        </p:nvSpPr>
        <p:spPr/>
        <p:txBody>
          <a:bodyPr/>
          <a:lstStyle/>
          <a:p>
            <a:r>
              <a:rPr lang="zh-CN" altLang="en-US"/>
              <a:t>那么如果起点和终点重合，奇点个数</a:t>
            </a:r>
            <a:r>
              <a:rPr lang="en-US" altLang="zh-CN"/>
              <a:t>=0</a:t>
            </a:r>
          </a:p>
          <a:p>
            <a:r>
              <a:rPr lang="zh-CN" altLang="en-US"/>
              <a:t>如果起点和终点不重合，那么奇点个数</a:t>
            </a:r>
            <a:r>
              <a:rPr lang="en-US" altLang="zh-CN"/>
              <a:t>=2</a:t>
            </a:r>
          </a:p>
          <a:p>
            <a:r>
              <a:rPr lang="zh-CN" altLang="en-US"/>
              <a:t>不满足上述两种情况的任何一种的话，都不可能存在一笔画的路径。</a:t>
            </a:r>
          </a:p>
          <a:p>
            <a:r>
              <a:rPr lang="zh-CN" altLang="en-US"/>
              <a:t>后人为了纪念欧拉，把这种路径称作图的欧拉路。如果起点终点重合，这种路径被称作欧拉回路。</a:t>
            </a:r>
          </a:p>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什么是树和图？</a:t>
            </a:r>
          </a:p>
        </p:txBody>
      </p:sp>
      <p:sp>
        <p:nvSpPr>
          <p:cNvPr id="3" name="内容占位符 2"/>
          <p:cNvSpPr>
            <a:spLocks noGrp="1"/>
          </p:cNvSpPr>
          <p:nvPr>
            <p:ph idx="1"/>
          </p:nvPr>
        </p:nvSpPr>
        <p:spPr/>
        <p:txBody>
          <a:bodyPr/>
          <a:lstStyle/>
          <a:p>
            <a:r>
              <a:rPr lang="zh-CN" altLang="en-US">
                <a:sym typeface="+mn-ea"/>
              </a:rPr>
              <a:t>一种数据的组织处理方式</a:t>
            </a:r>
            <a:endParaRPr lang="zh-CN" altLang="en-US"/>
          </a:p>
          <a:p>
            <a:r>
              <a:rPr lang="zh-CN" altLang="en-US">
                <a:sym typeface="+mn-ea"/>
              </a:rPr>
              <a:t>线性表-&gt;树-&gt;图是从特殊到一般的关系。</a:t>
            </a:r>
            <a:endParaRPr lang="zh-CN" altLang="en-US"/>
          </a:p>
          <a:p>
            <a:r>
              <a:rPr lang="zh-CN" altLang="en-US"/>
              <a:t>在生活中随处可见。</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图论的起源</a:t>
            </a:r>
          </a:p>
        </p:txBody>
      </p:sp>
      <p:sp>
        <p:nvSpPr>
          <p:cNvPr id="3" name="内容占位符 2"/>
          <p:cNvSpPr>
            <a:spLocks noGrp="1"/>
          </p:cNvSpPr>
          <p:nvPr>
            <p:ph idx="1"/>
          </p:nvPr>
        </p:nvSpPr>
        <p:spPr/>
        <p:txBody>
          <a:bodyPr/>
          <a:lstStyle/>
          <a:p>
            <a:r>
              <a:rPr lang="zh-CN" altLang="en-US"/>
              <a:t>我们回到哥尼斯堡七桥问题：</a:t>
            </a:r>
          </a:p>
          <a:p>
            <a:endParaRPr lang="zh-CN" altLang="en-US"/>
          </a:p>
          <a:p>
            <a:endParaRPr lang="zh-CN" altLang="en-US"/>
          </a:p>
          <a:p>
            <a:endParaRPr lang="zh-CN" altLang="en-US"/>
          </a:p>
          <a:p>
            <a:endParaRPr lang="zh-CN" altLang="en-US"/>
          </a:p>
          <a:p>
            <a:r>
              <a:rPr lang="zh-CN" altLang="en-US"/>
              <a:t>图上有</a:t>
            </a:r>
            <a:r>
              <a:rPr lang="en-US" altLang="zh-CN"/>
              <a:t>4</a:t>
            </a:r>
            <a:r>
              <a:rPr lang="zh-CN" altLang="en-US"/>
              <a:t>个奇点，所以不可能存在欧拉路。</a:t>
            </a:r>
          </a:p>
          <a:p>
            <a:r>
              <a:rPr lang="zh-CN" altLang="en-US"/>
              <a:t>这个问题就这么解决了。图论是不是很奇妙呢？</a:t>
            </a:r>
          </a:p>
          <a:p>
            <a:endParaRPr lang="zh-CN" altLang="en-US"/>
          </a:p>
        </p:txBody>
      </p:sp>
      <p:pic>
        <p:nvPicPr>
          <p:cNvPr id="4" name="图片 3"/>
          <p:cNvPicPr>
            <a:picLocks noChangeAspect="1"/>
          </p:cNvPicPr>
          <p:nvPr/>
        </p:nvPicPr>
        <p:blipFill>
          <a:blip r:embed="rId2"/>
          <a:stretch>
            <a:fillRect/>
          </a:stretch>
        </p:blipFill>
        <p:spPr>
          <a:xfrm>
            <a:off x="1200785" y="2216150"/>
            <a:ext cx="3444240" cy="220789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基本概念</a:t>
            </a:r>
          </a:p>
        </p:txBody>
      </p:sp>
      <p:sp>
        <p:nvSpPr>
          <p:cNvPr id="3" name="内容占位符 2"/>
          <p:cNvSpPr>
            <a:spLocks noGrp="1"/>
          </p:cNvSpPr>
          <p:nvPr>
            <p:ph idx="1"/>
          </p:nvPr>
        </p:nvSpPr>
        <p:spPr/>
        <p:txBody>
          <a:bodyPr/>
          <a:lstStyle/>
          <a:p>
            <a:r>
              <a:rPr lang="zh-CN" altLang="en-US"/>
              <a:t>什么是图呢？</a:t>
            </a:r>
          </a:p>
          <a:p>
            <a:r>
              <a:rPr lang="en-US" altLang="zh-CN"/>
              <a:t>G(V,E)</a:t>
            </a:r>
            <a:r>
              <a:rPr lang="zh-CN" altLang="en-US"/>
              <a:t>，由边和点组成的二元组</a:t>
            </a:r>
          </a:p>
          <a:p>
            <a:r>
              <a:rPr lang="zh-CN" altLang="en-US"/>
              <a:t>基本概念：边，点，环，自环，有向图，无向图，有向无环图</a:t>
            </a:r>
          </a:p>
          <a:p>
            <a:r>
              <a:rPr lang="zh-CN" altLang="en-US"/>
              <a:t>点权，边权</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最暴力的存储方式</a:t>
            </a:r>
            <a:r>
              <a:rPr lang="en-US" altLang="zh-CN"/>
              <a:t>——</a:t>
            </a:r>
            <a:r>
              <a:rPr lang="zh-CN" altLang="en-US"/>
              <a:t>邻接矩阵</a:t>
            </a:r>
          </a:p>
        </p:txBody>
      </p:sp>
      <p:sp>
        <p:nvSpPr>
          <p:cNvPr id="3" name="内容占位符 2"/>
          <p:cNvSpPr>
            <a:spLocks noGrp="1"/>
          </p:cNvSpPr>
          <p:nvPr>
            <p:ph idx="1"/>
          </p:nvPr>
        </p:nvSpPr>
        <p:spPr/>
        <p:txBody>
          <a:bodyPr/>
          <a:lstStyle/>
          <a:p>
            <a:r>
              <a:rPr lang="zh-CN" altLang="en-US"/>
              <a:t>定义</a:t>
            </a:r>
            <a:r>
              <a:rPr lang="en-US" altLang="zh-CN"/>
              <a:t>a[N][N]</a:t>
            </a:r>
            <a:r>
              <a:rPr lang="zh-CN" altLang="en-US"/>
              <a:t>为一个二维数组</a:t>
            </a:r>
          </a:p>
          <a:p>
            <a:r>
              <a:rPr lang="zh-CN" altLang="en-US"/>
              <a:t>如果</a:t>
            </a:r>
            <a:r>
              <a:rPr lang="en-US" altLang="zh-CN"/>
              <a:t>u</a:t>
            </a:r>
            <a:r>
              <a:rPr lang="zh-CN" altLang="en-US"/>
              <a:t>和</a:t>
            </a:r>
            <a:r>
              <a:rPr lang="en-US" altLang="zh-CN"/>
              <a:t>v</a:t>
            </a:r>
            <a:r>
              <a:rPr lang="zh-CN" altLang="en-US"/>
              <a:t>之前有边相连</a:t>
            </a:r>
            <a:r>
              <a:rPr lang="en-US" altLang="zh-CN"/>
              <a:t>a[u][v]=1</a:t>
            </a:r>
            <a:r>
              <a:rPr lang="zh-CN" altLang="en-US"/>
              <a:t>，反之为</a:t>
            </a:r>
            <a:r>
              <a:rPr lang="en-US" altLang="zh-CN"/>
              <a:t>0</a:t>
            </a:r>
          </a:p>
          <a:p>
            <a:r>
              <a:rPr lang="zh-CN" altLang="en-US"/>
              <a:t>最常见的应用是</a:t>
            </a:r>
            <a:r>
              <a:rPr lang="en-US" altLang="zh-CN"/>
              <a:t>floyed</a:t>
            </a:r>
            <a:r>
              <a:rPr lang="zh-CN" altLang="en-US"/>
              <a:t>求最短路</a:t>
            </a:r>
          </a:p>
          <a:p>
            <a:r>
              <a:rPr lang="zh-CN" altLang="en-US"/>
              <a:t>当然大家以后学了矩阵乘法和矩阵树定理之类的东西就知道这个矩阵有很多玄妙的作用</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图的存储和遍历</a:t>
            </a:r>
          </a:p>
        </p:txBody>
      </p:sp>
      <p:sp>
        <p:nvSpPr>
          <p:cNvPr id="3" name="内容占位符 2"/>
          <p:cNvSpPr>
            <a:spLocks noGrp="1"/>
          </p:cNvSpPr>
          <p:nvPr>
            <p:ph idx="1"/>
          </p:nvPr>
        </p:nvSpPr>
        <p:spPr/>
        <p:txBody>
          <a:bodyPr/>
          <a:lstStyle/>
          <a:p>
            <a:r>
              <a:rPr lang="zh-CN" altLang="en-US"/>
              <a:t>跟树类似，详见代码</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一些例题</a:t>
            </a:r>
          </a:p>
        </p:txBody>
      </p:sp>
      <p:sp>
        <p:nvSpPr>
          <p:cNvPr id="3" name="内容占位符 2"/>
          <p:cNvSpPr>
            <a:spLocks noGrp="1"/>
          </p:cNvSpPr>
          <p:nvPr>
            <p:ph idx="1"/>
          </p:nvPr>
        </p:nvSpPr>
        <p:spPr/>
        <p:txBody>
          <a:bodyPr/>
          <a:lstStyle/>
          <a:p>
            <a:r>
              <a:rPr lang="zh-CN" altLang="en-US"/>
              <a:t>P1330 封锁阳光大学</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题解</a:t>
            </a:r>
          </a:p>
        </p:txBody>
      </p:sp>
      <p:sp>
        <p:nvSpPr>
          <p:cNvPr id="3" name="内容占位符 2"/>
          <p:cNvSpPr>
            <a:spLocks noGrp="1"/>
          </p:cNvSpPr>
          <p:nvPr>
            <p:ph idx="1"/>
          </p:nvPr>
        </p:nvSpPr>
        <p:spPr/>
        <p:txBody>
          <a:bodyPr/>
          <a:lstStyle/>
          <a:p>
            <a:r>
              <a:rPr lang="zh-CN" altLang="en-US"/>
              <a:t>首先图不保证联通，换而言之会出现一堆小的联通块。</a:t>
            </a:r>
          </a:p>
          <a:p>
            <a:r>
              <a:rPr lang="zh-CN" altLang="en-US"/>
              <a:t>为了封锁整张图，每条边两个端点必须且只能被选中一个。</a:t>
            </a:r>
          </a:p>
          <a:p>
            <a:r>
              <a:rPr lang="zh-CN" altLang="en-US"/>
              <a:t>因此我们对每一个联通块进行黑白染色，选择黑点或者白点中数目较小的作为封锁这个联通块的代价即可。</a:t>
            </a:r>
          </a:p>
          <a:p>
            <a:r>
              <a:rPr lang="zh-CN" altLang="en-US"/>
              <a:t>一旦在染色的过程中出现不合法情况输出</a:t>
            </a:r>
            <a:r>
              <a:rPr lang="en-US" altLang="zh-CN"/>
              <a:t>impossible</a:t>
            </a:r>
            <a:r>
              <a:rPr lang="zh-CN" altLang="en-US"/>
              <a:t>。</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一些例题</a:t>
            </a:r>
          </a:p>
        </p:txBody>
      </p:sp>
      <p:sp>
        <p:nvSpPr>
          <p:cNvPr id="3" name="内容占位符 2"/>
          <p:cNvSpPr>
            <a:spLocks noGrp="1"/>
          </p:cNvSpPr>
          <p:nvPr>
            <p:ph idx="1"/>
          </p:nvPr>
        </p:nvSpPr>
        <p:spPr>
          <a:xfrm>
            <a:off x="838200" y="1671320"/>
            <a:ext cx="10515600" cy="4474845"/>
          </a:xfrm>
        </p:spPr>
        <p:txBody>
          <a:bodyPr/>
          <a:lstStyle/>
          <a:p>
            <a:r>
              <a:rPr lang="zh-CN" altLang="en-US"/>
              <a:t>P2661 信息传递</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题解</a:t>
            </a:r>
          </a:p>
        </p:txBody>
      </p:sp>
      <p:sp>
        <p:nvSpPr>
          <p:cNvPr id="3" name="内容占位符 2"/>
          <p:cNvSpPr>
            <a:spLocks noGrp="1"/>
          </p:cNvSpPr>
          <p:nvPr>
            <p:ph idx="1"/>
          </p:nvPr>
        </p:nvSpPr>
        <p:spPr/>
        <p:txBody>
          <a:bodyPr/>
          <a:lstStyle/>
          <a:p>
            <a:r>
              <a:rPr lang="zh-CN" altLang="en-US"/>
              <a:t>题意很简单，求一张图上的最小环。</a:t>
            </a:r>
          </a:p>
          <a:p>
            <a:r>
              <a:rPr lang="zh-CN" altLang="en-US"/>
              <a:t>同时注意到每一个点的出度只能为</a:t>
            </a:r>
            <a:r>
              <a:rPr lang="en-US" altLang="zh-CN"/>
              <a:t>1</a:t>
            </a:r>
          </a:p>
          <a:p>
            <a:r>
              <a:rPr lang="zh-CN" altLang="en-US"/>
              <a:t>如果边数</a:t>
            </a:r>
            <a:r>
              <a:rPr lang="en-US" altLang="zh-CN"/>
              <a:t>=</a:t>
            </a:r>
            <a:r>
              <a:rPr lang="zh-CN" altLang="en-US"/>
              <a:t>点数</a:t>
            </a:r>
            <a:r>
              <a:rPr lang="en-US" altLang="zh-CN"/>
              <a:t>-1</a:t>
            </a:r>
            <a:r>
              <a:rPr lang="zh-CN" altLang="en-US"/>
              <a:t>，那么这是一棵树，不可能出现环。</a:t>
            </a:r>
          </a:p>
          <a:p>
            <a:r>
              <a:rPr lang="zh-CN" altLang="en-US"/>
              <a:t>但是这个题边数</a:t>
            </a:r>
            <a:r>
              <a:rPr lang="en-US" altLang="zh-CN"/>
              <a:t>=</a:t>
            </a:r>
            <a:r>
              <a:rPr lang="zh-CN" altLang="en-US"/>
              <a:t>点数，所以成环数大概最多只能有</a:t>
            </a:r>
            <a:r>
              <a:rPr lang="en-US" altLang="zh-CN"/>
              <a:t>1</a:t>
            </a:r>
          </a:p>
          <a:p>
            <a:r>
              <a:rPr lang="zh-CN" altLang="zh-CN"/>
              <a:t>对每一个节点打一个时间戳，比较两次进入同一节点的时间戳之差即可。</a:t>
            </a:r>
            <a:endParaRPr lang="en-US" altLang="zh-CN"/>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一些例题</a:t>
            </a:r>
          </a:p>
        </p:txBody>
      </p:sp>
      <p:sp>
        <p:nvSpPr>
          <p:cNvPr id="3" name="内容占位符 2"/>
          <p:cNvSpPr>
            <a:spLocks noGrp="1"/>
          </p:cNvSpPr>
          <p:nvPr>
            <p:ph idx="1"/>
          </p:nvPr>
        </p:nvSpPr>
        <p:spPr/>
        <p:txBody>
          <a:bodyPr/>
          <a:lstStyle/>
          <a:p>
            <a:r>
              <a:rPr lang="en-US" altLang="zh-CN"/>
              <a:t>UNR#2 UOJ</a:t>
            </a:r>
            <a:r>
              <a:rPr lang="zh-CN" altLang="en-US"/>
              <a:t>拯救计划</a:t>
            </a:r>
          </a:p>
          <a:p>
            <a:endParaRPr lang="zh-CN" altLang="en-US"/>
          </a:p>
        </p:txBody>
      </p:sp>
      <p:pic>
        <p:nvPicPr>
          <p:cNvPr id="5" name="内容占位符 4"/>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669925" y="2334260"/>
            <a:ext cx="11208385" cy="3396615"/>
          </a:xfrm>
          <a:prstGeom prst="rect">
            <a:avLst/>
          </a:prstGeom>
          <a:noFill/>
          <a:ln>
            <a:noFill/>
          </a:ln>
          <a:effec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题解</a:t>
            </a:r>
          </a:p>
        </p:txBody>
      </p:sp>
      <p:sp>
        <p:nvSpPr>
          <p:cNvPr id="3" name="内容占位符 2"/>
          <p:cNvSpPr>
            <a:spLocks noGrp="1"/>
          </p:cNvSpPr>
          <p:nvPr>
            <p:ph idx="1"/>
          </p:nvPr>
        </p:nvSpPr>
        <p:spPr/>
        <p:txBody>
          <a:bodyPr/>
          <a:lstStyle/>
          <a:p>
            <a:r>
              <a:rPr lang="en-US" altLang="zh-CN"/>
              <a:t>UOJ NOI Round</a:t>
            </a:r>
            <a:r>
              <a:rPr lang="zh-CN" altLang="en-US"/>
              <a:t>！是不是很难啊</a:t>
            </a:r>
          </a:p>
          <a:p>
            <a:r>
              <a:rPr lang="zh-CN" altLang="en-US"/>
              <a:t>然而</a:t>
            </a:r>
            <a:r>
              <a:rPr lang="en-US" altLang="zh-CN"/>
              <a:t>UNR</a:t>
            </a:r>
            <a:r>
              <a:rPr lang="zh-CN" altLang="en-US"/>
              <a:t>也并没有那么难</a:t>
            </a:r>
            <a:r>
              <a:rPr lang="en-US" altLang="zh-CN"/>
              <a:t>2333</a:t>
            </a:r>
          </a:p>
          <a:p>
            <a:r>
              <a:rPr lang="zh-CN" altLang="en-US"/>
              <a:t>首先我们发现答案是</a:t>
            </a:r>
            <a:r>
              <a:rPr lang="en-US" altLang="zh-CN"/>
              <a:t>%6</a:t>
            </a:r>
            <a:r>
              <a:rPr lang="zh-CN" altLang="en-US"/>
              <a:t>的，这给我们一个很奇怪的启发。</a:t>
            </a:r>
          </a:p>
          <a:p>
            <a:r>
              <a:rPr lang="zh-CN" altLang="en-US"/>
              <a:t>我们发现答案</a:t>
            </a:r>
            <a:r>
              <a:rPr lang="en-US" altLang="zh-CN"/>
              <a:t>=</a:t>
            </a:r>
          </a:p>
          <a:p>
            <a:r>
              <a:rPr lang="zh-CN" altLang="en-US"/>
              <a:t>这个</a:t>
            </a:r>
            <a:r>
              <a:rPr lang="en-US" altLang="zh-CN"/>
              <a:t>%6</a:t>
            </a:r>
            <a:r>
              <a:rPr lang="zh-CN" altLang="en-US"/>
              <a:t>是干嘛的呢？</a:t>
            </a:r>
          </a:p>
          <a:p>
            <a:r>
              <a:rPr lang="zh-CN" altLang="en-US"/>
              <a:t>我们发现当</a:t>
            </a:r>
            <a:r>
              <a:rPr lang="en-US" altLang="zh-CN"/>
              <a:t>i&gt;=3</a:t>
            </a:r>
            <a:r>
              <a:rPr lang="zh-CN" altLang="en-US"/>
              <a:t>时候，对答案的贡献是</a:t>
            </a:r>
            <a:r>
              <a:rPr lang="en-US" altLang="zh-CN"/>
              <a:t>6|A(k,i)=0</a:t>
            </a:r>
            <a:r>
              <a:rPr lang="zh-CN" altLang="en-US"/>
              <a:t>，所以不予考虑即可。</a:t>
            </a:r>
            <a:endParaRPr lang="en-US" altLang="zh-CN"/>
          </a:p>
          <a:p>
            <a:endParaRPr lang="en-US" altLang="zh-CN"/>
          </a:p>
          <a:p>
            <a:endParaRPr lang="en-US" altLang="zh-CN"/>
          </a:p>
        </p:txBody>
      </p:sp>
      <p:graphicFrame>
        <p:nvGraphicFramePr>
          <p:cNvPr id="5" name="对象 4">
            <a:hlinkClick r:id="" action="ppaction://ole?verb=0"/>
          </p:cNvPr>
          <p:cNvGraphicFramePr>
            <a:graphicFrameLocks noChangeAspect="1"/>
          </p:cNvGraphicFramePr>
          <p:nvPr/>
        </p:nvGraphicFramePr>
        <p:xfrm>
          <a:off x="3705860" y="3510280"/>
          <a:ext cx="4314190" cy="905510"/>
        </p:xfrm>
        <a:graphic>
          <a:graphicData uri="http://schemas.openxmlformats.org/presentationml/2006/ole">
            <mc:AlternateContent xmlns:mc="http://schemas.openxmlformats.org/markup-compatibility/2006">
              <mc:Choice xmlns:v="urn:schemas-microsoft-com:vml" Requires="v">
                <p:oleObj spid="_x0000_s2058" r:id="rId3" imgW="2057400" imgH="431800" progId="Equation.KSEE3">
                  <p:embed/>
                </p:oleObj>
              </mc:Choice>
              <mc:Fallback>
                <p:oleObj r:id="rId3" imgW="2057400" imgH="431800" progId="Equation.KSEE3">
                  <p:embed/>
                  <p:pic>
                    <p:nvPicPr>
                      <p:cNvPr id="0" name="图片 2048"/>
                      <p:cNvPicPr/>
                      <p:nvPr/>
                    </p:nvPicPr>
                    <p:blipFill>
                      <a:blip r:embed="rId4"/>
                      <a:stretch>
                        <a:fillRect/>
                      </a:stretch>
                    </p:blipFill>
                    <p:spPr>
                      <a:xfrm>
                        <a:off x="3705860" y="3510280"/>
                        <a:ext cx="4314190" cy="905510"/>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什么是树</a:t>
            </a:r>
          </a:p>
        </p:txBody>
      </p:sp>
      <p:sp>
        <p:nvSpPr>
          <p:cNvPr id="3" name="内容占位符 2"/>
          <p:cNvSpPr>
            <a:spLocks noGrp="1"/>
          </p:cNvSpPr>
          <p:nvPr>
            <p:ph idx="1"/>
          </p:nvPr>
        </p:nvSpPr>
        <p:spPr/>
        <p:txBody>
          <a:bodyPr/>
          <a:lstStyle/>
          <a:p>
            <a:r>
              <a:rPr lang="zh-CN" altLang="en-US"/>
              <a:t>橡树是一种树。</a:t>
            </a:r>
          </a:p>
        </p:txBody>
      </p:sp>
      <p:pic>
        <p:nvPicPr>
          <p:cNvPr id="5" name="图片 4" descr="X6~H}Y1O1TH{JJ~]XEIWXUX"/>
          <p:cNvPicPr>
            <a:picLocks noChangeAspect="1"/>
          </p:cNvPicPr>
          <p:nvPr/>
        </p:nvPicPr>
        <p:blipFill>
          <a:blip r:embed="rId2"/>
          <a:stretch>
            <a:fillRect/>
          </a:stretch>
        </p:blipFill>
        <p:spPr>
          <a:xfrm>
            <a:off x="838200" y="2249170"/>
            <a:ext cx="3030855" cy="284353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题解</a:t>
            </a:r>
          </a:p>
        </p:txBody>
      </p:sp>
      <p:sp>
        <p:nvSpPr>
          <p:cNvPr id="3" name="内容占位符 2"/>
          <p:cNvSpPr>
            <a:spLocks noGrp="1"/>
          </p:cNvSpPr>
          <p:nvPr>
            <p:ph idx="1"/>
          </p:nvPr>
        </p:nvSpPr>
        <p:spPr/>
        <p:txBody>
          <a:bodyPr/>
          <a:lstStyle/>
          <a:p>
            <a:r>
              <a:rPr lang="zh-CN" altLang="en-US"/>
              <a:t>所以我们只要考虑</a:t>
            </a:r>
            <a:r>
              <a:rPr lang="en-US" altLang="zh-CN"/>
              <a:t>i=1,i=2</a:t>
            </a:r>
            <a:r>
              <a:rPr lang="zh-CN" altLang="en-US"/>
              <a:t>两种情况就好了。</a:t>
            </a:r>
          </a:p>
          <a:p>
            <a:r>
              <a:rPr lang="en-US" altLang="zh-CN"/>
              <a:t>i=1</a:t>
            </a:r>
            <a:r>
              <a:rPr lang="zh-CN" altLang="en-US"/>
              <a:t>的时候，只有</a:t>
            </a:r>
            <a:r>
              <a:rPr lang="en-US" altLang="zh-CN"/>
              <a:t>m=0</a:t>
            </a:r>
            <a:r>
              <a:rPr lang="zh-CN" altLang="en-US"/>
              <a:t>才能有解。</a:t>
            </a:r>
          </a:p>
          <a:p>
            <a:r>
              <a:rPr lang="en-US" altLang="zh-CN"/>
              <a:t>i=2</a:t>
            </a:r>
            <a:r>
              <a:rPr lang="zh-CN" altLang="en-US"/>
              <a:t>的时候，就是让你求图的二染色方案数。</a:t>
            </a:r>
          </a:p>
          <a:p>
            <a:r>
              <a:rPr lang="zh-CN" altLang="en-US"/>
              <a:t>这咋办呢？参考前面那个题，我们先判断整张图是不是二分图，答案就是</a:t>
            </a:r>
            <a:r>
              <a:rPr lang="en-US" altLang="zh-CN"/>
              <a:t>2^</a:t>
            </a:r>
            <a:r>
              <a:rPr lang="zh-CN" altLang="en-US"/>
              <a:t>联通块个数个。</a:t>
            </a:r>
          </a:p>
          <a:p>
            <a:r>
              <a:rPr lang="en-US" altLang="zh-CN"/>
              <a:t>NOI Round</a:t>
            </a:r>
            <a:r>
              <a:rPr lang="zh-CN" altLang="en-US"/>
              <a:t>的题目，是不是也很简单呢？</a:t>
            </a:r>
          </a:p>
          <a:p>
            <a:endParaRPr lang="en-US" altLang="zh-CN"/>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题解</a:t>
            </a:r>
          </a:p>
        </p:txBody>
      </p:sp>
      <p:sp>
        <p:nvSpPr>
          <p:cNvPr id="3" name="内容占位符 2"/>
          <p:cNvSpPr>
            <a:spLocks noGrp="1"/>
          </p:cNvSpPr>
          <p:nvPr>
            <p:ph idx="1"/>
          </p:nvPr>
        </p:nvSpPr>
        <p:spPr/>
        <p:txBody>
          <a:bodyPr/>
          <a:lstStyle/>
          <a:p>
            <a:r>
              <a:rPr lang="zh-CN" altLang="en-US"/>
              <a:t>那么我们怎么判断一张图是不是二分图呢？</a:t>
            </a:r>
          </a:p>
          <a:p>
            <a:r>
              <a:rPr lang="zh-CN" altLang="en-US"/>
              <a:t>这很简单，考虑染色的办法。</a:t>
            </a:r>
          </a:p>
          <a:p>
            <a:r>
              <a:rPr lang="zh-CN" altLang="en-US"/>
              <a:t>具体可以画图。</a:t>
            </a:r>
          </a:p>
          <a:p>
            <a:endParaRPr lang="zh-CN" altLang="en-US"/>
          </a:p>
        </p:txBody>
      </p:sp>
      <p:pic>
        <p:nvPicPr>
          <p:cNvPr id="4" name="图片 3"/>
          <p:cNvPicPr>
            <a:picLocks noChangeAspect="1"/>
          </p:cNvPicPr>
          <p:nvPr/>
        </p:nvPicPr>
        <p:blipFill>
          <a:blip r:embed="rId2"/>
          <a:stretch>
            <a:fillRect/>
          </a:stretch>
        </p:blipFill>
        <p:spPr>
          <a:xfrm>
            <a:off x="4624705" y="753110"/>
            <a:ext cx="6857365" cy="593344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t>
            </a:r>
            <a:r>
              <a:rPr lang="zh-CN" altLang="en-US"/>
              <a:t>选讲</a:t>
            </a:r>
            <a:r>
              <a:rPr lang="en-US" altLang="zh-CN"/>
              <a:t>]</a:t>
            </a:r>
            <a:r>
              <a:rPr lang="zh-CN" altLang="en-US"/>
              <a:t>树上差分</a:t>
            </a:r>
          </a:p>
        </p:txBody>
      </p:sp>
      <p:sp>
        <p:nvSpPr>
          <p:cNvPr id="3" name="内容占位符 2"/>
          <p:cNvSpPr>
            <a:spLocks noGrp="1"/>
          </p:cNvSpPr>
          <p:nvPr>
            <p:ph idx="1"/>
          </p:nvPr>
        </p:nvSpPr>
        <p:spPr/>
        <p:txBody>
          <a:bodyPr/>
          <a:lstStyle/>
          <a:p>
            <a:r>
              <a:rPr lang="zh-CN" altLang="en-US"/>
              <a:t>大家还记得之前讲的序列差分嘛</a:t>
            </a:r>
          </a:p>
          <a:p>
            <a:r>
              <a:rPr lang="zh-CN" altLang="en-US"/>
              <a:t>考虑把这个问题搬到树上，每次是一条树链加，最后询问树链的区间和。</a:t>
            </a:r>
          </a:p>
          <a:p>
            <a:r>
              <a:rPr lang="zh-CN" altLang="en-US"/>
              <a:t>我们知道怎么拆区间了，那么树链怎么拆呢？</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t>
            </a:r>
            <a:r>
              <a:rPr lang="zh-CN" altLang="en-US"/>
              <a:t>选讲</a:t>
            </a:r>
            <a:r>
              <a:rPr lang="en-US" altLang="zh-CN"/>
              <a:t>]</a:t>
            </a:r>
            <a:r>
              <a:rPr lang="zh-CN" altLang="en-US"/>
              <a:t>树上差分</a:t>
            </a:r>
          </a:p>
        </p:txBody>
      </p:sp>
      <p:sp>
        <p:nvSpPr>
          <p:cNvPr id="3" name="内容占位符 2"/>
          <p:cNvSpPr>
            <a:spLocks noGrp="1"/>
          </p:cNvSpPr>
          <p:nvPr>
            <p:ph idx="1"/>
          </p:nvPr>
        </p:nvSpPr>
        <p:spPr/>
        <p:txBody>
          <a:bodyPr/>
          <a:lstStyle/>
          <a:p>
            <a:r>
              <a:rPr lang="zh-CN" altLang="en-US"/>
              <a:t>我们考虑这么拆分一条树上的路径</a:t>
            </a:r>
          </a:p>
          <a:p>
            <a:endParaRPr lang="zh-CN" altLang="en-US"/>
          </a:p>
        </p:txBody>
      </p:sp>
      <p:pic>
        <p:nvPicPr>
          <p:cNvPr id="14338" name="图片 3"/>
          <p:cNvPicPr>
            <a:picLocks noChangeAspect="1"/>
          </p:cNvPicPr>
          <p:nvPr/>
        </p:nvPicPr>
        <p:blipFill>
          <a:blip r:embed="rId2"/>
          <a:stretch>
            <a:fillRect/>
          </a:stretch>
        </p:blipFill>
        <p:spPr>
          <a:xfrm>
            <a:off x="2263458" y="1098233"/>
            <a:ext cx="7451725" cy="466090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additive="base">
                                        <p:cTn id="7" dur="500" fill="hold"/>
                                        <p:tgtEl>
                                          <p:spTgt spid="14338"/>
                                        </p:tgtEl>
                                        <p:attrNameLst>
                                          <p:attrName>ppt_x</p:attrName>
                                        </p:attrNameLst>
                                      </p:cBhvr>
                                      <p:tavLst>
                                        <p:tav tm="0">
                                          <p:val>
                                            <p:strVal val="#ppt_x"/>
                                          </p:val>
                                        </p:tav>
                                        <p:tav tm="100000">
                                          <p:val>
                                            <p:strVal val="#ppt_x"/>
                                          </p:val>
                                        </p:tav>
                                      </p:tavLst>
                                    </p:anim>
                                    <p:anim calcmode="lin" valueType="num">
                                      <p:cBhvr additive="base">
                                        <p:cTn id="8" dur="500" fill="hold"/>
                                        <p:tgtEl>
                                          <p:spTgt spid="143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一个小例题</a:t>
            </a:r>
          </a:p>
        </p:txBody>
      </p:sp>
      <p:sp>
        <p:nvSpPr>
          <p:cNvPr id="3" name="内容占位符 2"/>
          <p:cNvSpPr>
            <a:spLocks noGrp="1"/>
          </p:cNvSpPr>
          <p:nvPr>
            <p:ph idx="1"/>
          </p:nvPr>
        </p:nvSpPr>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noProof="0" dirty="0" err="1">
                <a:ln>
                  <a:noFill/>
                </a:ln>
                <a:effectLst/>
                <a:uLnTx/>
                <a:uFillTx/>
                <a:sym typeface="+mn-ea"/>
              </a:rPr>
              <a:t>Luogu</a:t>
            </a:r>
            <a:r>
              <a:rPr lang="zh-CN" altLang="en-US" b="1" noProof="0" dirty="0">
                <a:ln>
                  <a:noFill/>
                </a:ln>
                <a:effectLst/>
                <a:uLnTx/>
                <a:uFillTx/>
                <a:sym typeface="+mn-ea"/>
              </a:rPr>
              <a:t> </a:t>
            </a:r>
            <a:r>
              <a:rPr lang="en-US" altLang="zh-CN" noProof="0" dirty="0">
                <a:ln>
                  <a:noFill/>
                </a:ln>
                <a:effectLst/>
                <a:uLnTx/>
                <a:uFillTx/>
                <a:sym typeface="+mn-ea"/>
              </a:rPr>
              <a:t>3128</a:t>
            </a:r>
            <a:endParaRPr kumimoji="0" lang="en-US" altLang="zh-CN" b="0" i="0" u="none" strike="noStrike" kern="1200" cap="none" spc="0" normalizeH="0" baseline="0" noProof="0" dirty="0">
              <a:ln>
                <a:noFill/>
              </a:ln>
              <a:solidFill>
                <a:schemeClr val="tx1"/>
              </a:solidFill>
              <a:effectLst/>
              <a:uLnTx/>
              <a:uFillTx/>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zh-CN" altLang="en-US" noProof="0" dirty="0">
                <a:ln>
                  <a:noFill/>
                </a:ln>
                <a:effectLst/>
                <a:uLnTx/>
                <a:uFillTx/>
                <a:sym typeface="+mn-ea"/>
              </a:rPr>
              <a:t>给出一棵树，</a:t>
            </a:r>
            <a:r>
              <a:rPr lang="en-US" altLang="zh-CN" noProof="0" dirty="0">
                <a:ln>
                  <a:noFill/>
                </a:ln>
                <a:effectLst/>
                <a:uLnTx/>
                <a:uFillTx/>
                <a:sym typeface="+mn-ea"/>
              </a:rPr>
              <a:t>50000</a:t>
            </a:r>
            <a:r>
              <a:rPr lang="zh-CN" altLang="en-US" noProof="0" dirty="0">
                <a:ln>
                  <a:noFill/>
                </a:ln>
                <a:effectLst/>
                <a:uLnTx/>
                <a:uFillTx/>
                <a:sym typeface="+mn-ea"/>
              </a:rPr>
              <a:t>个节点，</a:t>
            </a:r>
            <a:r>
              <a:rPr lang="en-US" altLang="zh-CN" noProof="0" dirty="0">
                <a:ln>
                  <a:noFill/>
                </a:ln>
                <a:effectLst/>
                <a:uLnTx/>
                <a:uFillTx/>
                <a:sym typeface="+mn-ea"/>
              </a:rPr>
              <a:t>100000</a:t>
            </a:r>
            <a:r>
              <a:rPr lang="zh-CN" altLang="en-US" noProof="0" dirty="0">
                <a:ln>
                  <a:noFill/>
                </a:ln>
                <a:effectLst/>
                <a:uLnTx/>
                <a:uFillTx/>
                <a:sym typeface="+mn-ea"/>
              </a:rPr>
              <a:t>次修改，每次给定</a:t>
            </a:r>
            <a:r>
              <a:rPr lang="en-US" altLang="zh-CN" noProof="0" dirty="0">
                <a:ln>
                  <a:noFill/>
                </a:ln>
                <a:effectLst/>
                <a:uLnTx/>
                <a:uFillTx/>
                <a:sym typeface="+mn-ea"/>
              </a:rPr>
              <a:t>s</a:t>
            </a:r>
            <a:r>
              <a:rPr lang="zh-CN" altLang="en-US" noProof="0" dirty="0">
                <a:ln>
                  <a:noFill/>
                </a:ln>
                <a:effectLst/>
                <a:uLnTx/>
                <a:uFillTx/>
                <a:sym typeface="+mn-ea"/>
              </a:rPr>
              <a:t>和</a:t>
            </a:r>
            <a:r>
              <a:rPr lang="en-US" altLang="zh-CN" noProof="0" dirty="0">
                <a:ln>
                  <a:noFill/>
                </a:ln>
                <a:effectLst/>
                <a:uLnTx/>
                <a:uFillTx/>
                <a:sym typeface="+mn-ea"/>
              </a:rPr>
              <a:t>t</a:t>
            </a:r>
            <a:r>
              <a:rPr lang="zh-CN" altLang="en-US" noProof="0" dirty="0">
                <a:ln>
                  <a:noFill/>
                </a:ln>
                <a:effectLst/>
                <a:uLnTx/>
                <a:uFillTx/>
                <a:sym typeface="+mn-ea"/>
              </a:rPr>
              <a:t>，把</a:t>
            </a:r>
            <a:r>
              <a:rPr lang="en-US" altLang="zh-CN" noProof="0" dirty="0">
                <a:ln>
                  <a:noFill/>
                </a:ln>
                <a:effectLst/>
                <a:uLnTx/>
                <a:uFillTx/>
                <a:sym typeface="+mn-ea"/>
              </a:rPr>
              <a:t>s</a:t>
            </a:r>
            <a:r>
              <a:rPr lang="zh-CN" altLang="en-US" noProof="0" dirty="0">
                <a:ln>
                  <a:noFill/>
                </a:ln>
                <a:effectLst/>
                <a:uLnTx/>
                <a:uFillTx/>
                <a:sym typeface="+mn-ea"/>
              </a:rPr>
              <a:t>到</a:t>
            </a:r>
            <a:r>
              <a:rPr lang="en-US" altLang="zh-CN" noProof="0" dirty="0">
                <a:ln>
                  <a:noFill/>
                </a:ln>
                <a:effectLst/>
                <a:uLnTx/>
                <a:uFillTx/>
                <a:sym typeface="+mn-ea"/>
              </a:rPr>
              <a:t>t</a:t>
            </a:r>
            <a:r>
              <a:rPr lang="zh-CN" altLang="en-US" noProof="0" dirty="0">
                <a:ln>
                  <a:noFill/>
                </a:ln>
                <a:effectLst/>
                <a:uLnTx/>
                <a:uFillTx/>
                <a:sym typeface="+mn-ea"/>
              </a:rPr>
              <a:t>的路径上的点权</a:t>
            </a:r>
            <a:r>
              <a:rPr lang="en-US" altLang="zh-CN" noProof="0" dirty="0">
                <a:ln>
                  <a:noFill/>
                </a:ln>
                <a:effectLst/>
                <a:uLnTx/>
                <a:uFillTx/>
                <a:sym typeface="+mn-ea"/>
              </a:rPr>
              <a:t>+1</a:t>
            </a:r>
            <a:r>
              <a:rPr lang="zh-CN" altLang="en-US" noProof="0" dirty="0">
                <a:ln>
                  <a:noFill/>
                </a:ln>
                <a:effectLst/>
                <a:uLnTx/>
                <a:uFillTx/>
                <a:sym typeface="+mn-ea"/>
              </a:rPr>
              <a:t>，问</a:t>
            </a:r>
            <a:r>
              <a:rPr lang="en-US" altLang="zh-CN" noProof="0" dirty="0">
                <a:ln>
                  <a:noFill/>
                </a:ln>
                <a:effectLst/>
                <a:uLnTx/>
                <a:uFillTx/>
                <a:sym typeface="+mn-ea"/>
              </a:rPr>
              <a:t>k</a:t>
            </a:r>
            <a:r>
              <a:rPr lang="zh-CN" altLang="en-US" noProof="0" dirty="0">
                <a:ln>
                  <a:noFill/>
                </a:ln>
                <a:effectLst/>
                <a:uLnTx/>
                <a:uFillTx/>
                <a:sym typeface="+mn-ea"/>
              </a:rPr>
              <a:t>次操作后最大点权。</a:t>
            </a:r>
            <a:endParaRPr lang="zh-CN" altLang="en-US"/>
          </a:p>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题解</a:t>
            </a:r>
          </a:p>
        </p:txBody>
      </p:sp>
      <p:sp>
        <p:nvSpPr>
          <p:cNvPr id="3" name="内容占位符 2"/>
          <p:cNvSpPr>
            <a:spLocks noGrp="1"/>
          </p:cNvSpPr>
          <p:nvPr>
            <p:ph idx="1"/>
          </p:nvPr>
        </p:nvSpPr>
        <p:spPr/>
        <p:txBody>
          <a:bodyPr/>
          <a:lstStyle/>
          <a:p>
            <a:r>
              <a:rPr lang="zh-CN" altLang="en-US"/>
              <a:t>直接进行上述的树上差分，最后做一遍树上的前缀和即可。</a:t>
            </a:r>
          </a:p>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结束了</a:t>
            </a:r>
          </a:p>
        </p:txBody>
      </p:sp>
      <p:sp>
        <p:nvSpPr>
          <p:cNvPr id="3" name="内容占位符 2"/>
          <p:cNvSpPr>
            <a:spLocks noGrp="1"/>
          </p:cNvSpPr>
          <p:nvPr>
            <p:ph idx="1"/>
          </p:nvPr>
        </p:nvSpPr>
        <p:spPr/>
        <p:txBody>
          <a:bodyPr/>
          <a:lstStyle/>
          <a:p>
            <a:r>
              <a:rPr lang="zh-CN" altLang="en-US"/>
              <a:t>本来在之前十一的冲刺营，这节课只是当时半节课的内容。</a:t>
            </a:r>
          </a:p>
          <a:p>
            <a:r>
              <a:rPr lang="zh-CN" altLang="en-US"/>
              <a:t>剩下的有趣的内容，最短路和最小生成树在</a:t>
            </a:r>
            <a:r>
              <a:rPr lang="en-US"/>
              <a:t>wjh</a:t>
            </a:r>
            <a:r>
              <a:rPr lang="zh-CN" altLang="en-US"/>
              <a:t>学长的课上，那部分内容是很重要而且很有意思的，希望大家好好听。</a:t>
            </a:r>
          </a:p>
          <a:p>
            <a:r>
              <a:rPr lang="zh-CN" altLang="en-US"/>
              <a:t>当然今天的基础也希望大家多加练习。</a:t>
            </a:r>
          </a:p>
          <a:p>
            <a:r>
              <a:rPr lang="zh-CN" altLang="en-US"/>
              <a:t>讲师非常的菜，希望海涵。</a:t>
            </a:r>
          </a:p>
          <a:p>
            <a:r>
              <a:rPr lang="zh-CN" altLang="en-US" strike="sngStrike">
                <a:solidFill>
                  <a:schemeClr val="tx1">
                    <a:lumMod val="85000"/>
                    <a:lumOff val="15000"/>
                  </a:schemeClr>
                </a:solidFill>
                <a:uFillTx/>
              </a:rPr>
              <a:t>希望大家有空去玩《</a:t>
            </a:r>
            <a:r>
              <a:rPr lang="en-US" altLang="zh-CN" strike="sngStrike">
                <a:solidFill>
                  <a:schemeClr val="tx1">
                    <a:lumMod val="85000"/>
                    <a:lumOff val="15000"/>
                  </a:schemeClr>
                </a:solidFill>
                <a:uFillTx/>
              </a:rPr>
              <a:t>Summer Pockets</a:t>
            </a:r>
            <a:r>
              <a:rPr lang="zh-CN" altLang="en-US" strike="sngStrike">
                <a:solidFill>
                  <a:schemeClr val="tx1">
                    <a:lumMod val="85000"/>
                    <a:lumOff val="15000"/>
                  </a:schemeClr>
                </a:solidFill>
                <a:uFillTx/>
              </a:rPr>
              <a:t>》，真的很棒的作品</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什么是树</a:t>
            </a:r>
          </a:p>
        </p:txBody>
      </p:sp>
      <p:sp>
        <p:nvSpPr>
          <p:cNvPr id="3" name="内容占位符 2"/>
          <p:cNvSpPr>
            <a:spLocks noGrp="1"/>
          </p:cNvSpPr>
          <p:nvPr>
            <p:ph idx="1"/>
          </p:nvPr>
        </p:nvSpPr>
        <p:spPr/>
        <p:txBody>
          <a:bodyPr/>
          <a:lstStyle/>
          <a:p>
            <a:r>
              <a:rPr lang="zh-CN" altLang="en-US"/>
              <a:t>然而计算机科学里面的树是这个样子的：</a:t>
            </a:r>
          </a:p>
          <a:p>
            <a:endParaRPr lang="zh-CN" altLang="en-US"/>
          </a:p>
        </p:txBody>
      </p:sp>
      <p:pic>
        <p:nvPicPr>
          <p:cNvPr id="4" name="图片 3"/>
          <p:cNvPicPr>
            <a:picLocks noChangeAspect="1"/>
          </p:cNvPicPr>
          <p:nvPr/>
        </p:nvPicPr>
        <p:blipFill>
          <a:blip r:embed="rId2"/>
          <a:stretch>
            <a:fillRect/>
          </a:stretch>
        </p:blipFill>
        <p:spPr>
          <a:xfrm>
            <a:off x="1452245" y="2444750"/>
            <a:ext cx="5971540" cy="341884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树的一些基础性质</a:t>
            </a:r>
          </a:p>
        </p:txBody>
      </p:sp>
      <p:sp>
        <p:nvSpPr>
          <p:cNvPr id="3" name="内容占位符 2"/>
          <p:cNvSpPr>
            <a:spLocks noGrp="1"/>
          </p:cNvSpPr>
          <p:nvPr>
            <p:ph idx="1"/>
          </p:nvPr>
        </p:nvSpPr>
        <p:spPr/>
        <p:txBody>
          <a:bodyPr/>
          <a:lstStyle/>
          <a:p>
            <a:pPr algn="l"/>
            <a:r>
              <a:rPr lang="zh-CN" altLang="en-US">
                <a:sym typeface="+mn-ea"/>
              </a:rPr>
              <a:t>一对多的关系，一个父亲有多个孩子。</a:t>
            </a:r>
            <a:endParaRPr lang="zh-CN" altLang="en-US"/>
          </a:p>
          <a:p>
            <a:pPr algn="l"/>
            <a:r>
              <a:rPr lang="zh-CN" altLang="en-US">
                <a:sym typeface="+mn-ea"/>
              </a:rPr>
              <a:t>层次性，递归定义。</a:t>
            </a:r>
            <a:endParaRPr lang="zh-CN" altLang="en-US"/>
          </a:p>
          <a:p>
            <a:pPr algn="l"/>
            <a:r>
              <a:rPr lang="zh-CN" altLang="en-US">
                <a:sym typeface="+mn-ea"/>
              </a:rPr>
              <a:t>边数=点数-1</a:t>
            </a:r>
            <a:endParaRPr lang="zh-CN" altLang="en-US"/>
          </a:p>
          <a:p>
            <a:pPr algn="l"/>
            <a:r>
              <a:rPr lang="zh-CN" altLang="en-US">
                <a:sym typeface="+mn-ea"/>
              </a:rPr>
              <a:t>树上两点之间路径唯一，不存在环。</a:t>
            </a:r>
            <a:endParaRPr lang="zh-CN" altLang="en-US">
              <a:latin typeface="黑体" panose="02010609060101010101" pitchFamily="2" charset="-122"/>
              <a:ea typeface="黑体" panose="02010609060101010101" pitchFamily="2" charset="-122"/>
            </a:endParaRPr>
          </a:p>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一些简单的术语</a:t>
            </a:r>
          </a:p>
        </p:txBody>
      </p:sp>
      <p:sp>
        <p:nvSpPr>
          <p:cNvPr id="3" name="内容占位符 2"/>
          <p:cNvSpPr>
            <a:spLocks noGrp="1"/>
          </p:cNvSpPr>
          <p:nvPr>
            <p:ph idx="1"/>
          </p:nvPr>
        </p:nvSpPr>
        <p:spPr/>
        <p:txBody>
          <a:bodyPr/>
          <a:lstStyle/>
          <a:p>
            <a:r>
              <a:rPr lang="zh-CN" altLang="en-US"/>
              <a:t>深度：选定根节点后，这棵树有几层。</a:t>
            </a:r>
          </a:p>
          <a:p>
            <a:r>
              <a:rPr lang="zh-CN" altLang="en-US"/>
              <a:t>节点的度：这个节点往外连了几条边。</a:t>
            </a:r>
          </a:p>
          <a:p>
            <a:r>
              <a:rPr lang="zh-CN" altLang="en-US"/>
              <a:t>子节点，父节点，兄弟节点</a:t>
            </a:r>
          </a:p>
          <a:p>
            <a:r>
              <a:rPr lang="zh-CN" altLang="en-US"/>
              <a:t>叶子节点：没有孩子的节点。</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二叉树</a:t>
            </a:r>
          </a:p>
        </p:txBody>
      </p:sp>
      <p:sp>
        <p:nvSpPr>
          <p:cNvPr id="3" name="内容占位符 2"/>
          <p:cNvSpPr>
            <a:spLocks noGrp="1"/>
          </p:cNvSpPr>
          <p:nvPr>
            <p:ph idx="1"/>
          </p:nvPr>
        </p:nvSpPr>
        <p:spPr/>
        <p:txBody>
          <a:bodyPr/>
          <a:lstStyle/>
          <a:p>
            <a:r>
              <a:rPr lang="zh-CN" altLang="en-US"/>
              <a:t>树如其名，每个节点最多只有两个子节点。</a:t>
            </a:r>
          </a:p>
          <a:p>
            <a:r>
              <a:rPr lang="zh-CN" altLang="en-US"/>
              <a:t>二叉树是一棵有序树，换而言之左儿子和右儿子一般而言是不能随便交换的。</a:t>
            </a:r>
          </a:p>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3056</Words>
  <Application>Microsoft Office PowerPoint</Application>
  <PresentationFormat>宽屏</PresentationFormat>
  <Paragraphs>235</Paragraphs>
  <Slides>56</Slides>
  <Notes>5</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56</vt:i4>
      </vt:variant>
    </vt:vector>
  </HeadingPairs>
  <TitlesOfParts>
    <vt:vector size="64" baseType="lpstr">
      <vt:lpstr>黑体</vt:lpstr>
      <vt:lpstr>宋体</vt:lpstr>
      <vt:lpstr>微软雅黑</vt:lpstr>
      <vt:lpstr>微软雅黑 Light</vt:lpstr>
      <vt:lpstr>Arial</vt:lpstr>
      <vt:lpstr>Calibri</vt:lpstr>
      <vt:lpstr>Office 主题</vt:lpstr>
      <vt:lpstr>Equation.KSEE3</vt:lpstr>
      <vt:lpstr>树和图</vt:lpstr>
      <vt:lpstr>关于本课件</vt:lpstr>
      <vt:lpstr>一些简单的FAQ</vt:lpstr>
      <vt:lpstr>什么是树和图？</vt:lpstr>
      <vt:lpstr>什么是树</vt:lpstr>
      <vt:lpstr>什么是树</vt:lpstr>
      <vt:lpstr>树的一些基础性质</vt:lpstr>
      <vt:lpstr>一些简单的术语</vt:lpstr>
      <vt:lpstr>二叉树</vt:lpstr>
      <vt:lpstr>二叉树的一些简单的小性质</vt:lpstr>
      <vt:lpstr>如何存储一棵树</vt:lpstr>
      <vt:lpstr>邻接矩阵</vt:lpstr>
      <vt:lpstr>第二种办法</vt:lpstr>
      <vt:lpstr>解决的办法</vt:lpstr>
      <vt:lpstr>前向星（大家自己看看就好了，不做重点）</vt:lpstr>
      <vt:lpstr>二叉树的存储与遍历</vt:lpstr>
      <vt:lpstr>二叉排序树</vt:lpstr>
      <vt:lpstr>一道很经典的例题</vt:lpstr>
      <vt:lpstr>一道树的简单例题</vt:lpstr>
      <vt:lpstr>树的一些奇奇怪怪的东西</vt:lpstr>
      <vt:lpstr>树的重心</vt:lpstr>
      <vt:lpstr>如何求树的重心呢？</vt:lpstr>
      <vt:lpstr>树的直径</vt:lpstr>
      <vt:lpstr>方法一：动态规划</vt:lpstr>
      <vt:lpstr>方法二：dfs</vt:lpstr>
      <vt:lpstr>一道简单的例题</vt:lpstr>
      <vt:lpstr>一道简单的例题</vt:lpstr>
      <vt:lpstr>最近公共祖先（LCA）</vt:lpstr>
      <vt:lpstr>倍增</vt:lpstr>
      <vt:lpstr>LCA的常见应用</vt:lpstr>
      <vt:lpstr>LCA的简单应用</vt:lpstr>
      <vt:lpstr>一些例题</vt:lpstr>
      <vt:lpstr>一些例题</vt:lpstr>
      <vt:lpstr>图的概念</vt:lpstr>
      <vt:lpstr>图论的起源</vt:lpstr>
      <vt:lpstr>图论的起源</vt:lpstr>
      <vt:lpstr>图论的起源</vt:lpstr>
      <vt:lpstr>图论的起源</vt:lpstr>
      <vt:lpstr>图论的起源</vt:lpstr>
      <vt:lpstr>图论的起源</vt:lpstr>
      <vt:lpstr>基本概念</vt:lpstr>
      <vt:lpstr>最暴力的存储方式——邻接矩阵</vt:lpstr>
      <vt:lpstr>图的存储和遍历</vt:lpstr>
      <vt:lpstr>一些例题</vt:lpstr>
      <vt:lpstr>题解</vt:lpstr>
      <vt:lpstr>一些例题</vt:lpstr>
      <vt:lpstr>题解</vt:lpstr>
      <vt:lpstr>一些例题</vt:lpstr>
      <vt:lpstr>题解</vt:lpstr>
      <vt:lpstr>题解</vt:lpstr>
      <vt:lpstr>题解</vt:lpstr>
      <vt:lpstr>[选讲]树上差分</vt:lpstr>
      <vt:lpstr>[选讲]树上差分</vt:lpstr>
      <vt:lpstr>一个小例题</vt:lpstr>
      <vt:lpstr>题解</vt:lpstr>
      <vt:lpstr>结束了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ThinkPad</dc:creator>
  <cp:lastModifiedBy>zcysky@126.com</cp:lastModifiedBy>
  <cp:revision>463</cp:revision>
  <dcterms:created xsi:type="dcterms:W3CDTF">2017-08-03T09:01:00Z</dcterms:created>
  <dcterms:modified xsi:type="dcterms:W3CDTF">2019-07-24T23:26:31Z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2052-11.1.0.8888</vt:lpwstr>
  </property>
</Properties>
</file>