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  <p:sldMasterId id="2147483696" r:id="rId2"/>
  </p:sldMasterIdLst>
  <p:notesMasterIdLst>
    <p:notesMasterId r:id="rId12"/>
  </p:notesMasterIdLst>
  <p:handoutMasterIdLst>
    <p:handoutMasterId r:id="rId13"/>
  </p:handoutMasterIdLst>
  <p:sldIdLst>
    <p:sldId id="617" r:id="rId3"/>
    <p:sldId id="618" r:id="rId4"/>
    <p:sldId id="619" r:id="rId5"/>
    <p:sldId id="620" r:id="rId6"/>
    <p:sldId id="621" r:id="rId7"/>
    <p:sldId id="622" r:id="rId8"/>
    <p:sldId id="623" r:id="rId9"/>
    <p:sldId id="624" r:id="rId10"/>
    <p:sldId id="626" r:id="rId11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algn="l" rtl="0" fontAlgn="base">
      <a:lnSpc>
        <a:spcPct val="110000"/>
      </a:lnSpc>
      <a:spcBef>
        <a:spcPct val="0"/>
      </a:spcBef>
      <a:spcAft>
        <a:spcPct val="0"/>
      </a:spcAft>
      <a:defRPr sz="1400" kern="14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lnSpc>
        <a:spcPct val="110000"/>
      </a:lnSpc>
      <a:spcBef>
        <a:spcPct val="0"/>
      </a:spcBef>
      <a:spcAft>
        <a:spcPct val="0"/>
      </a:spcAft>
      <a:defRPr sz="1400" kern="14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lnSpc>
        <a:spcPct val="110000"/>
      </a:lnSpc>
      <a:spcBef>
        <a:spcPct val="0"/>
      </a:spcBef>
      <a:spcAft>
        <a:spcPct val="0"/>
      </a:spcAft>
      <a:defRPr sz="1400" kern="14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lnSpc>
        <a:spcPct val="110000"/>
      </a:lnSpc>
      <a:spcBef>
        <a:spcPct val="0"/>
      </a:spcBef>
      <a:spcAft>
        <a:spcPct val="0"/>
      </a:spcAft>
      <a:defRPr sz="1400" kern="14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lnSpc>
        <a:spcPct val="110000"/>
      </a:lnSpc>
      <a:spcBef>
        <a:spcPct val="0"/>
      </a:spcBef>
      <a:spcAft>
        <a:spcPct val="0"/>
      </a:spcAft>
      <a:defRPr sz="1400" kern="14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400" kern="14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1400" kern="14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1400" kern="14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1400" kern="14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>
          <p15:clr>
            <a:srgbClr val="A4A3A4"/>
          </p15:clr>
        </p15:guide>
        <p15:guide id="2" orient="horz" pos="2455">
          <p15:clr>
            <a:srgbClr val="A4A3A4"/>
          </p15:clr>
        </p15:guide>
        <p15:guide id="3" orient="horz" pos="2546">
          <p15:clr>
            <a:srgbClr val="A4A3A4"/>
          </p15:clr>
        </p15:guide>
        <p15:guide id="4" orient="horz" pos="3884">
          <p15:clr>
            <a:srgbClr val="A4A3A4"/>
          </p15:clr>
        </p15:guide>
        <p15:guide id="5" orient="horz" pos="890">
          <p15:clr>
            <a:srgbClr val="A4A3A4"/>
          </p15:clr>
        </p15:guide>
        <p15:guide id="6" orient="horz" pos="1116">
          <p15:clr>
            <a:srgbClr val="A4A3A4"/>
          </p15:clr>
        </p15:guide>
        <p15:guide id="7" orient="horz" pos="4088">
          <p15:clr>
            <a:srgbClr val="A4A3A4"/>
          </p15:clr>
        </p15:guide>
        <p15:guide id="8" orient="horz" pos="4232">
          <p15:clr>
            <a:srgbClr val="A4A3A4"/>
          </p15:clr>
        </p15:guide>
        <p15:guide id="9" orient="horz" pos="3635">
          <p15:clr>
            <a:srgbClr val="A4A3A4"/>
          </p15:clr>
        </p15:guide>
        <p15:guide id="10" pos="340">
          <p15:clr>
            <a:srgbClr val="A4A3A4"/>
          </p15:clr>
        </p15:guide>
        <p15:guide id="11" pos="2880">
          <p15:clr>
            <a:srgbClr val="A4A3A4"/>
          </p15:clr>
        </p15:guide>
        <p15:guide id="12" pos="2971">
          <p15:clr>
            <a:srgbClr val="A4A3A4"/>
          </p15:clr>
        </p15:guide>
        <p15:guide id="13" pos="5511">
          <p15:clr>
            <a:srgbClr val="A4A3A4"/>
          </p15:clr>
        </p15:guide>
        <p15:guide id="14" pos="158">
          <p15:clr>
            <a:srgbClr val="A4A3A4"/>
          </p15:clr>
        </p15:guide>
        <p15:guide id="15" pos="46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99"/>
    <a:srgbClr val="EB780A"/>
    <a:srgbClr val="FFD85D"/>
    <a:srgbClr val="D7D7CD"/>
    <a:srgbClr val="DDDDDD"/>
    <a:srgbClr val="99CCFF"/>
    <a:srgbClr val="E5EBEF"/>
    <a:srgbClr val="000000"/>
    <a:srgbClr val="55A0B9"/>
    <a:srgbClr val="0064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08" autoAdjust="0"/>
    <p:restoredTop sz="71458" autoAdjust="0"/>
  </p:normalViewPr>
  <p:slideViewPr>
    <p:cSldViewPr snapToGrid="0" snapToObjects="1">
      <p:cViewPr varScale="1">
        <p:scale>
          <a:sx n="76" d="100"/>
          <a:sy n="76" d="100"/>
        </p:scale>
        <p:origin x="1374" y="84"/>
      </p:cViewPr>
      <p:guideLst>
        <p:guide orient="horz" pos="618"/>
        <p:guide orient="horz" pos="2455"/>
        <p:guide orient="horz" pos="2546"/>
        <p:guide orient="horz" pos="3884"/>
        <p:guide orient="horz" pos="890"/>
        <p:guide orient="horz" pos="1116"/>
        <p:guide orient="horz" pos="4088"/>
        <p:guide orient="horz" pos="4232"/>
        <p:guide orient="horz" pos="3635"/>
        <p:guide pos="340"/>
        <p:guide pos="2880"/>
        <p:guide pos="2971"/>
        <p:guide pos="5511"/>
        <p:guide pos="158"/>
        <p:guide pos="46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 snapToObjects="1">
      <p:cViewPr varScale="1">
        <p:scale>
          <a:sx n="59" d="100"/>
          <a:sy n="59" d="100"/>
        </p:scale>
        <p:origin x="-2678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0"/>
            <a:ext cx="6858000" cy="684213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84538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4000" tIns="144000" rIns="144000" bIns="14400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0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573463" y="0"/>
            <a:ext cx="328295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4000" tIns="144000" rIns="144000" bIns="1440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0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04250"/>
            <a:ext cx="3284538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4000" tIns="144000" rIns="144000" bIns="14400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0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573463" y="8604250"/>
            <a:ext cx="3282950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4000" tIns="144000" rIns="144000" bIns="14400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000" smtClean="0"/>
            </a:lvl1pPr>
          </a:lstStyle>
          <a:p>
            <a:pPr>
              <a:defRPr/>
            </a:pPr>
            <a:r>
              <a:rPr lang="en-US"/>
              <a:t>Handout </a:t>
            </a:r>
            <a:fld id="{DD2939DC-3CD9-4A2E-98A6-53A4C1A93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33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84538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4000" tIns="144000" rIns="144000" bIns="14400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0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573463" y="0"/>
            <a:ext cx="328295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4000" tIns="144000" rIns="144000" bIns="1440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0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4213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60350" y="4572000"/>
            <a:ext cx="6337300" cy="3744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04250"/>
            <a:ext cx="3284538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4000" tIns="144000" rIns="144000" bIns="14400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0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573463" y="8604250"/>
            <a:ext cx="3282950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4000" tIns="144000" rIns="144000" bIns="14400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000" smtClean="0"/>
            </a:lvl1pPr>
          </a:lstStyle>
          <a:p>
            <a:pPr>
              <a:defRPr/>
            </a:pPr>
            <a:r>
              <a:rPr lang="en-US"/>
              <a:t>Memo </a:t>
            </a:r>
            <a:fld id="{1C4C1A90-3B38-4236-956E-B6B3038416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593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Memo </a:t>
            </a:r>
            <a:fld id="{1C4C1A90-3B38-4236-956E-B6B30384166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8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Memo </a:t>
            </a:r>
            <a:fld id="{1C4C1A90-3B38-4236-956E-B6B30384166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05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1.vml"/><Relationship Id="rId6" Type="http://schemas.openxmlformats.org/officeDocument/2006/relationships/tags" Target="../tags/tag9.xml"/><Relationship Id="rId11" Type="http://schemas.openxmlformats.org/officeDocument/2006/relationships/image" Target="../media/image1.wmf"/><Relationship Id="rId5" Type="http://schemas.openxmlformats.org/officeDocument/2006/relationships/tags" Target="../tags/tag8.xml"/><Relationship Id="rId10" Type="http://schemas.openxmlformats.org/officeDocument/2006/relationships/image" Target="../media/image2.emf"/><Relationship Id="rId4" Type="http://schemas.openxmlformats.org/officeDocument/2006/relationships/tags" Target="../tags/tag7.xml"/><Relationship Id="rId9" Type="http://schemas.openxmlformats.org/officeDocument/2006/relationships/oleObject" Target="../embeddings/oleObject1.bin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no image (big bar down)" type="title" preserve="1">
  <p:cSld name="Title (big bar dow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0" y="0"/>
            <a:ext cx="9144000" cy="4142287"/>
          </a:xfrm>
          <a:prstGeom prst="rect">
            <a:avLst/>
          </a:prstGeom>
          <a:solidFill>
            <a:srgbClr val="D7D7C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noProof="0" dirty="0">
              <a:solidFill>
                <a:srgbClr val="879BAA"/>
              </a:solidFill>
            </a:endParaRPr>
          </a:p>
        </p:txBody>
      </p:sp>
      <p:sp>
        <p:nvSpPr>
          <p:cNvPr id="57351" name="Rectangle 116"/>
          <p:cNvSpPr>
            <a:spLocks noGrp="1" noChangeArrowheads="1"/>
          </p:cNvSpPr>
          <p:nvPr>
            <p:ph type="subTitle" idx="1" hasCustomPrompt="1"/>
          </p:nvPr>
        </p:nvSpPr>
        <p:spPr bwMode="gray">
          <a:xfrm>
            <a:off x="250825" y="3752347"/>
            <a:ext cx="8893175" cy="393082"/>
          </a:xfrm>
          <a:prstGeom prst="rect">
            <a:avLst/>
          </a:prstGeom>
          <a:solidFill>
            <a:srgbClr val="233746">
              <a:alpha val="65098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270000" tIns="18000" rIns="0" bIns="36000" numCol="1" anchor="b" anchorCtr="0" compatLnSpc="1">
            <a:prstTxWarp prst="textNoShape">
              <a:avLst/>
            </a:prstTxWarp>
            <a:noAutofit/>
          </a:bodyPr>
          <a:lstStyle>
            <a:lvl1pPr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tabLst/>
              <a:defRPr lang="en-US" sz="2000" baseline="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noProof="0" dirty="0" smtClean="0"/>
              <a:t>Click to add presentation subtitle</a:t>
            </a:r>
          </a:p>
        </p:txBody>
      </p:sp>
      <p:sp>
        <p:nvSpPr>
          <p:cNvPr id="57350" name="Rectangle 115"/>
          <p:cNvSpPr>
            <a:spLocks noGrp="1" noChangeArrowheads="1"/>
          </p:cNvSpPr>
          <p:nvPr>
            <p:ph type="ctrTitle" hasCustomPrompt="1"/>
          </p:nvPr>
        </p:nvSpPr>
        <p:spPr bwMode="gray">
          <a:xfrm>
            <a:off x="250825" y="4142287"/>
            <a:ext cx="8893175" cy="1485567"/>
          </a:xfrm>
          <a:solidFill>
            <a:srgbClr val="879BAA"/>
          </a:solidFill>
          <a:ln w="9525">
            <a:noFill/>
            <a:miter lim="800000"/>
            <a:headEnd/>
            <a:tailEnd/>
          </a:ln>
        </p:spPr>
        <p:txBody>
          <a:bodyPr vert="horz" wrap="square" lIns="270000" tIns="144000" rIns="370800" bIns="108000" numCol="1" anchor="t" anchorCtr="0" compatLnSpc="1">
            <a:prstTxWarp prst="textNoShape">
              <a:avLst/>
            </a:prstTxWarp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4000" b="1" noProof="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noProof="0" dirty="0" smtClean="0"/>
              <a:t>Click to add presentation title</a:t>
            </a:r>
            <a:br>
              <a:rPr lang="en-US" noProof="0" dirty="0" smtClean="0"/>
            </a:br>
            <a:endParaRPr lang="en-US" noProof="0" dirty="0" smtClean="0"/>
          </a:p>
        </p:txBody>
      </p:sp>
      <p:pic>
        <p:nvPicPr>
          <p:cNvPr id="11" name="Grafik 10" descr="SIE_Logo_Layer_Petrol_RGB_A3_76mm.w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39750" y="-4"/>
            <a:ext cx="1728000" cy="967833"/>
          </a:xfrm>
          <a:prstGeom prst="rect">
            <a:avLst/>
          </a:prstGeom>
        </p:spPr>
      </p:pic>
      <p:sp>
        <p:nvSpPr>
          <p:cNvPr id="10" name="Rectangle 168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4716463" y="6588125"/>
            <a:ext cx="4032250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lvl1pPr algn="ctr" eaLnBrk="0" hangingPunct="0">
              <a:lnSpc>
                <a:spcPct val="110000"/>
              </a:lnSpc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algn="ctr" eaLnBrk="0" hangingPunct="0">
              <a:lnSpc>
                <a:spcPct val="110000"/>
              </a:lnSpc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algn="ctr" eaLnBrk="0" hangingPunct="0">
              <a:lnSpc>
                <a:spcPct val="110000"/>
              </a:lnSpc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algn="ctr" eaLnBrk="0" hangingPunct="0">
              <a:lnSpc>
                <a:spcPct val="110000"/>
              </a:lnSpc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algn="ctr" eaLnBrk="0" hangingPunct="0">
              <a:lnSpc>
                <a:spcPct val="110000"/>
              </a:lnSpc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r" eaLnBrk="1" hangingPunct="1">
              <a:lnSpc>
                <a:spcPct val="100000"/>
              </a:lnSpc>
            </a:pPr>
            <a:r>
              <a:rPr lang="en-US" altLang="en-US" sz="1000" b="1" smtClean="0">
                <a:solidFill>
                  <a:schemeClr val="accent1"/>
                </a:solidFill>
              </a:rPr>
              <a:t>Restricted © Siemens AG 2014. All rights reserved</a:t>
            </a:r>
            <a:endParaRPr lang="en-US" altLang="en-US" sz="10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x + Image" preserve="1" userDrawn="1">
  <p:cSld name="1_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Click to add core message of slide</a:t>
            </a:r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41338" y="1412875"/>
            <a:ext cx="8207375" cy="215444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pPr lvl="0"/>
            <a:r>
              <a:rPr lang="en-US" noProof="0" dirty="0" smtClean="0"/>
              <a:t>Title (description of slide content), Arial 14 </a:t>
            </a:r>
            <a:r>
              <a:rPr lang="en-US" noProof="0" dirty="0" err="1" smtClean="0"/>
              <a:t>pt</a:t>
            </a:r>
            <a:r>
              <a:rPr lang="en-US" noProof="0" dirty="0" smtClean="0"/>
              <a:t>, maximum of 1 line</a:t>
            </a:r>
          </a:p>
        </p:txBody>
      </p:sp>
      <p:pic>
        <p:nvPicPr>
          <p:cNvPr id="215043" name="Picture 3" descr="D:\Dropbox\Customization\NET\Siemens CT\input\140716\image8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17"/>
          <a:stretch/>
        </p:blipFill>
        <p:spPr bwMode="auto">
          <a:xfrm>
            <a:off x="4716463" y="1774825"/>
            <a:ext cx="4032250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ildplatzhalter 4"/>
          <p:cNvSpPr>
            <a:spLocks noGrp="1"/>
          </p:cNvSpPr>
          <p:nvPr>
            <p:ph type="pic" sz="quarter" idx="16"/>
          </p:nvPr>
        </p:nvSpPr>
        <p:spPr>
          <a:xfrm>
            <a:off x="4716463" y="1774826"/>
            <a:ext cx="4032250" cy="4391025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539750" y="1774582"/>
            <a:ext cx="4030663" cy="360850"/>
          </a:xfr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144000" tIns="72000" rIns="72000" bIns="72000" anchor="ctr"/>
          <a:lstStyle>
            <a:lvl1pPr>
              <a:defRPr lang="de-DE" b="1" kern="1400" dirty="0" smtClean="0">
                <a:latin typeface="Arial" charset="0"/>
                <a:ea typeface="ＭＳ Ｐゴシック" pitchFamily="34" charset="-128"/>
              </a:defRPr>
            </a:lvl1pPr>
            <a:lvl2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2pPr>
            <a:lvl3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3pPr>
            <a:lvl4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4pPr>
            <a:lvl5pPr>
              <a:defRPr lang="de-DE" kern="1400" dirty="0">
                <a:latin typeface="Arial" charset="0"/>
                <a:ea typeface="ＭＳ Ｐゴシック" pitchFamily="34" charset="-128"/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 dirty="0" smtClean="0"/>
              <a:t>Header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39750" y="2135188"/>
            <a:ext cx="4030663" cy="4030662"/>
          </a:xfrm>
          <a:ln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>
              <a:defRPr lang="de-DE" kern="1400" dirty="0" smtClean="0"/>
            </a:lvl1pPr>
          </a:lstStyle>
          <a:p>
            <a:pPr lvl="0" eaLnBrk="0" hangingPunct="0"/>
            <a:r>
              <a:rPr lang="en-US" dirty="0" smtClean="0"/>
              <a:t>Note: Increase indent level to start bullet list / </a:t>
            </a:r>
            <a:r>
              <a:rPr lang="en-US" dirty="0" err="1" smtClean="0"/>
              <a:t>Vergrößern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die </a:t>
            </a:r>
            <a:r>
              <a:rPr lang="en-US" dirty="0" err="1" smtClean="0"/>
              <a:t>Einzugsebene</a:t>
            </a:r>
            <a:r>
              <a:rPr lang="en-US" dirty="0" smtClean="0"/>
              <a:t>, um Bullets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erhalten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3457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" preserve="1" userDrawn="1">
  <p:cSld name="1_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Click to add core message of slide</a:t>
            </a:r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41338" y="1412875"/>
            <a:ext cx="8207375" cy="215444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pPr lvl="0"/>
            <a:r>
              <a:rPr lang="en-US" noProof="0" dirty="0" smtClean="0"/>
              <a:t>Title (description of slide content), Arial 14 </a:t>
            </a:r>
            <a:r>
              <a:rPr lang="en-US" noProof="0" dirty="0" err="1" smtClean="0"/>
              <a:t>pt</a:t>
            </a:r>
            <a:r>
              <a:rPr lang="en-US" noProof="0" dirty="0" smtClean="0"/>
              <a:t>, maximum of 1 line</a:t>
            </a:r>
          </a:p>
        </p:txBody>
      </p:sp>
      <p:pic>
        <p:nvPicPr>
          <p:cNvPr id="215042" name="Picture 2" descr="D:\Dropbox\Customization\NET\Siemens CT\input\140716\image6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27"/>
          <a:stretch/>
        </p:blipFill>
        <p:spPr bwMode="auto">
          <a:xfrm>
            <a:off x="541339" y="1774582"/>
            <a:ext cx="4019026" cy="471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4716463" y="1774582"/>
            <a:ext cx="4032250" cy="4715118"/>
          </a:xfrm>
          <a:solidFill>
            <a:srgbClr val="D7D7CD"/>
          </a:solidFill>
          <a:ln>
            <a:noFill/>
          </a:ln>
        </p:spPr>
        <p:txBody>
          <a:bodyPr vert="horz" wrap="square" lIns="252000" tIns="144000" rIns="180000" bIns="14400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de-DE" b="1" kern="1400" dirty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500"/>
              </a:spcBef>
              <a:spcAft>
                <a:spcPts val="500"/>
              </a:spcAft>
              <a:tabLst>
                <a:tab pos="806450" algn="l"/>
              </a:tabLst>
            </a:pPr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49591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1B90967-1428-44D7-B8D6-EFF88CC3D8AA}" type="datetime1">
              <a:rPr lang="de-DE" smtClean="0"/>
              <a:pPr/>
              <a:t>11.06.2015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833019-25D8-4290-9809-51F61E1EAB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D1F7-CCF1-4448-A5EC-EAFE4E437FFF}" type="datetime1">
              <a:rPr lang="de-DE" smtClean="0"/>
              <a:pPr/>
              <a:t>11.06.2015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348E-F583-4122-AFD2-F2C15042C0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23BDF-5AFF-4B97-9498-C06074DDA9CB}" type="datetime1">
              <a:rPr lang="de-DE" smtClean="0"/>
              <a:pPr/>
              <a:t>11.06.2015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348E-F583-4122-AFD2-F2C15042C0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9B132-B21D-42BA-A54A-5C413B96B15E}" type="datetime1">
              <a:rPr lang="de-DE" smtClean="0"/>
              <a:pPr/>
              <a:t>11.06.2015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348E-F583-4122-AFD2-F2C15042C0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B43-62F1-4D6F-853B-8B25BE0FAA43}" type="datetime1">
              <a:rPr lang="de-DE" smtClean="0"/>
              <a:pPr/>
              <a:t>11.06.2015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348E-F583-4122-AFD2-F2C15042C0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4A30A-A182-4E8E-8771-8CFA03805DDD}" type="datetime1">
              <a:rPr lang="de-DE" smtClean="0"/>
              <a:pPr/>
              <a:t>11.06.2015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348E-F583-4122-AFD2-F2C15042C0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60D38-1F20-4EBF-AB84-A63F7DDCE897}" type="datetime1">
              <a:rPr lang="de-DE" smtClean="0"/>
              <a:pPr/>
              <a:t>11.06.2015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348E-F583-4122-AFD2-F2C15042C0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926A-41D4-4E4A-A8FD-08984FEAA7EE}" type="datetime1">
              <a:rPr lang="de-DE" smtClean="0"/>
              <a:pPr/>
              <a:t>11.06.2015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348E-F583-4122-AFD2-F2C15042C0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(big bar down)" type="title" preserve="1">
  <p:cSld name="1_Title (big bar dow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081" name="Picture 65" descr="D:\Dropbox\Customization\NET\Siemens CT\input\140716\image4.jp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414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Object 9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41783264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28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Picture 9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0" name="Rectangle 115"/>
          <p:cNvSpPr>
            <a:spLocks noGrp="1" noChangeArrowheads="1"/>
          </p:cNvSpPr>
          <p:nvPr>
            <p:ph type="ctrTitle" hasCustomPrompt="1"/>
            <p:custDataLst>
              <p:tags r:id="rId3"/>
            </p:custDataLst>
          </p:nvPr>
        </p:nvSpPr>
        <p:spPr bwMode="gray">
          <a:xfrm>
            <a:off x="250825" y="4143600"/>
            <a:ext cx="8893175" cy="1485567"/>
          </a:xfrm>
          <a:solidFill>
            <a:srgbClr val="879BAA"/>
          </a:solidFill>
          <a:ln w="9525">
            <a:noFill/>
            <a:miter lim="800000"/>
            <a:headEnd/>
            <a:tailEnd/>
          </a:ln>
        </p:spPr>
        <p:txBody>
          <a:bodyPr vert="horz" wrap="square" lIns="270000" tIns="144000" rIns="370800" bIns="10800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4000" noProof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add presentation title</a:t>
            </a:r>
            <a:br>
              <a:rPr lang="en-US" noProof="0" dirty="0" smtClean="0"/>
            </a:br>
            <a:endParaRPr lang="en-US" noProof="0" dirty="0" smtClean="0"/>
          </a:p>
        </p:txBody>
      </p:sp>
      <p:pic>
        <p:nvPicPr>
          <p:cNvPr id="11" name="Grafik 10" descr="SIE_Logo_Layer_Petrol_RGB_A3_76mm.wmf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539750" y="-4"/>
            <a:ext cx="1728000" cy="967833"/>
          </a:xfrm>
          <a:prstGeom prst="rect">
            <a:avLst/>
          </a:prstGeom>
        </p:spPr>
      </p:pic>
      <p:sp>
        <p:nvSpPr>
          <p:cNvPr id="57351" name="Rectangle 116"/>
          <p:cNvSpPr>
            <a:spLocks noGrp="1" noChangeArrowheads="1"/>
          </p:cNvSpPr>
          <p:nvPr>
            <p:ph type="subTitle" idx="1" hasCustomPrompt="1"/>
            <p:custDataLst>
              <p:tags r:id="rId5"/>
            </p:custDataLst>
          </p:nvPr>
        </p:nvSpPr>
        <p:spPr bwMode="gray">
          <a:xfrm>
            <a:off x="250825" y="3752347"/>
            <a:ext cx="8893175" cy="393082"/>
          </a:xfrm>
          <a:prstGeom prst="rect">
            <a:avLst/>
          </a:prstGeom>
          <a:solidFill>
            <a:srgbClr val="006487">
              <a:alpha val="74902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270000" tIns="18000" rIns="0" bIns="36000" numCol="1" anchor="b" anchorCtr="0" compatLnSpc="1">
            <a:prstTxWarp prst="textNoShape">
              <a:avLst/>
            </a:prstTxWarp>
            <a:noAutofit/>
          </a:bodyPr>
          <a:lstStyle>
            <a:lvl1pPr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tabLst/>
              <a:defRPr lang="en-US" sz="2000" baseline="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noProof="0" dirty="0" smtClean="0"/>
              <a:t>Click to add presentation subtitle</a:t>
            </a:r>
          </a:p>
        </p:txBody>
      </p:sp>
      <p:sp>
        <p:nvSpPr>
          <p:cNvPr id="8" name="Rectangle 168"/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auto">
          <a:xfrm>
            <a:off x="4716463" y="6588125"/>
            <a:ext cx="4032250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lvl1pPr algn="ctr" eaLnBrk="0" hangingPunct="0">
              <a:lnSpc>
                <a:spcPct val="110000"/>
              </a:lnSpc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algn="ctr" eaLnBrk="0" hangingPunct="0">
              <a:lnSpc>
                <a:spcPct val="110000"/>
              </a:lnSpc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algn="ctr" eaLnBrk="0" hangingPunct="0">
              <a:lnSpc>
                <a:spcPct val="110000"/>
              </a:lnSpc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algn="ctr" eaLnBrk="0" hangingPunct="0">
              <a:lnSpc>
                <a:spcPct val="110000"/>
              </a:lnSpc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algn="ctr" eaLnBrk="0" hangingPunct="0">
              <a:lnSpc>
                <a:spcPct val="110000"/>
              </a:lnSpc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r" eaLnBrk="1" hangingPunct="1">
              <a:lnSpc>
                <a:spcPct val="100000"/>
              </a:lnSpc>
            </a:pPr>
            <a:r>
              <a:rPr lang="en-US" altLang="en-US" sz="1000" b="1" smtClean="0">
                <a:solidFill>
                  <a:schemeClr val="accent1"/>
                </a:solidFill>
              </a:rPr>
              <a:t>Restricted © Siemens AG 2014. All rights reserved</a:t>
            </a:r>
            <a:endParaRPr lang="en-US" altLang="en-US" sz="10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944F1-E043-4ED0-8C29-A33D6AB03521}" type="datetime1">
              <a:rPr lang="de-DE" smtClean="0"/>
              <a:pPr/>
              <a:t>11.06.2015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348E-F583-4122-AFD2-F2C15042C0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8DA2-66AB-4D33-88BA-9BACAFF85868}" type="datetime1">
              <a:rPr lang="de-DE" smtClean="0"/>
              <a:pPr/>
              <a:t>11.06.2015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348E-F583-4122-AFD2-F2C15042C0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CF924-4996-461E-951D-EE4BCB93D201}" type="datetime1">
              <a:rPr lang="de-DE" smtClean="0"/>
              <a:pPr/>
              <a:t>11.06.2015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348E-F583-4122-AFD2-F2C15042C0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DFFC-D711-4686-9BC3-D1CC364FB2F9}" type="datetime1">
              <a:rPr lang="de-DE" smtClean="0"/>
              <a:pPr/>
              <a:t>11.06.2015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348E-F583-4122-AFD2-F2C15042C0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userDrawn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Click to add core message of slide</a:t>
            </a:r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41338" y="1412875"/>
            <a:ext cx="8207375" cy="215444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pPr lvl="0"/>
            <a:r>
              <a:rPr lang="en-US" noProof="0" dirty="0" smtClean="0"/>
              <a:t>Title (description of slide content), Arial 14 </a:t>
            </a:r>
            <a:r>
              <a:rPr lang="en-US" noProof="0" dirty="0" err="1" smtClean="0"/>
              <a:t>pt</a:t>
            </a:r>
            <a:r>
              <a:rPr lang="en-US" noProof="0" dirty="0" smtClean="0"/>
              <a:t>, maximum of 1 line</a:t>
            </a:r>
          </a:p>
        </p:txBody>
      </p:sp>
    </p:spTree>
    <p:extLst>
      <p:ext uri="{BB962C8B-B14F-4D97-AF65-F5344CB8AC3E}">
        <p14:creationId xmlns:p14="http://schemas.microsoft.com/office/powerpoint/2010/main" val="3469734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" preserve="1" userDrawn="1">
  <p:cSld name="1_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Click to add core message of slide</a:t>
            </a:r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41338" y="1412875"/>
            <a:ext cx="8207375" cy="215444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pPr lvl="0"/>
            <a:r>
              <a:rPr lang="en-US" noProof="0" dirty="0" smtClean="0"/>
              <a:t>Title (description of slide content), Arial 14 </a:t>
            </a:r>
            <a:r>
              <a:rPr lang="en-US" noProof="0" dirty="0" err="1" smtClean="0"/>
              <a:t>pt</a:t>
            </a:r>
            <a:r>
              <a:rPr lang="en-US" noProof="0" dirty="0" smtClean="0"/>
              <a:t>, maximum of 1 line</a:t>
            </a:r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774582"/>
            <a:ext cx="8208963" cy="4391268"/>
          </a:xfrm>
          <a:ln>
            <a:noFill/>
          </a:ln>
        </p:spPr>
        <p:txBody>
          <a:bodyPr vert="horz" wrap="square" lIns="0" tIns="0" rIns="0" bIns="0" rtlCol="0">
            <a:noAutofit/>
          </a:bodyPr>
          <a:lstStyle>
            <a:lvl1pPr>
              <a:defRPr lang="de-DE" kern="1400" baseline="0" smtClean="0"/>
            </a:lvl1pPr>
            <a:lvl2pPr>
              <a:defRPr lang="de-DE" kern="1400" smtClean="0">
                <a:cs typeface="+mn-cs"/>
              </a:defRPr>
            </a:lvl2pPr>
            <a:lvl3pPr>
              <a:defRPr lang="de-DE" kern="1400" smtClean="0">
                <a:cs typeface="+mn-cs"/>
              </a:defRPr>
            </a:lvl3pPr>
            <a:lvl4pPr>
              <a:defRPr lang="de-DE" kern="1400" smtClean="0">
                <a:cs typeface="+mn-cs"/>
              </a:defRPr>
            </a:lvl4pPr>
            <a:lvl5pPr>
              <a:defRPr lang="de-DE" kern="1400">
                <a:cs typeface="+mn-cs"/>
              </a:defRPr>
            </a:lvl5pPr>
          </a:lstStyle>
          <a:p>
            <a:pPr lvl="0" eaLnBrk="0" hangingPunct="0"/>
            <a:r>
              <a:rPr lang="en-US" dirty="0" smtClean="0"/>
              <a:t>Note: Increase indent level to start bullet list / </a:t>
            </a:r>
            <a:r>
              <a:rPr lang="en-US" dirty="0" err="1" smtClean="0"/>
              <a:t>Vergrößern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die </a:t>
            </a:r>
            <a:r>
              <a:rPr lang="en-US" dirty="0" err="1" smtClean="0"/>
              <a:t>Einzugsebene</a:t>
            </a:r>
            <a:r>
              <a:rPr lang="en-US" dirty="0" smtClean="0"/>
              <a:t>, um Bullets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erhalten</a:t>
            </a:r>
            <a:r>
              <a:rPr lang="en-US" dirty="0" smtClean="0"/>
              <a:t>.</a:t>
            </a:r>
          </a:p>
          <a:p>
            <a:pPr marL="179388" lvl="1" indent="-179388" eaLnBrk="0" hangingPunct="0">
              <a:buClr>
                <a:schemeClr val="accent1"/>
              </a:buClr>
            </a:pPr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marL="358775" lvl="2" eaLnBrk="0" hangingPunct="0"/>
            <a:r>
              <a:rPr lang="en-US" dirty="0" err="1" smtClean="0"/>
              <a:t>Dritte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marL="538163" lvl="3" eaLnBrk="0" hangingPunct="0"/>
            <a:r>
              <a:rPr lang="en-US" dirty="0" err="1" smtClean="0"/>
              <a:t>Vierte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marL="717550" lvl="4" eaLnBrk="0" hangingPunct="0"/>
            <a:r>
              <a:rPr lang="en-US" dirty="0" err="1" smtClean="0"/>
              <a:t>Fünfte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174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Box" preserve="1" userDrawn="1">
  <p:cSld name="1_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Click to add core message of slide</a:t>
            </a:r>
            <a:endParaRPr lang="en-US" noProof="0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41338" y="1412875"/>
            <a:ext cx="8207375" cy="215444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pPr lvl="0"/>
            <a:r>
              <a:rPr lang="en-US" noProof="0" dirty="0" smtClean="0"/>
              <a:t>Title (description of slide content), Arial 14 </a:t>
            </a:r>
            <a:r>
              <a:rPr lang="en-US" noProof="0" dirty="0" err="1" smtClean="0"/>
              <a:t>pt</a:t>
            </a:r>
            <a:r>
              <a:rPr lang="en-US" noProof="0" dirty="0" smtClean="0"/>
              <a:t>, maximum of 1 line</a:t>
            </a:r>
          </a:p>
        </p:txBody>
      </p:sp>
      <p:sp>
        <p:nvSpPr>
          <p:cNvPr id="7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539750" y="1774582"/>
            <a:ext cx="8208963" cy="360850"/>
          </a:xfr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144000" tIns="72000" rIns="72000" bIns="72000" anchor="ctr"/>
          <a:lstStyle>
            <a:lvl1pPr>
              <a:defRPr lang="de-DE" b="1" kern="1400" dirty="0" smtClean="0">
                <a:latin typeface="Arial" charset="0"/>
                <a:ea typeface="ＭＳ Ｐゴシック" pitchFamily="34" charset="-128"/>
              </a:defRPr>
            </a:lvl1pPr>
            <a:lvl2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2pPr>
            <a:lvl3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3pPr>
            <a:lvl4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4pPr>
            <a:lvl5pPr>
              <a:defRPr lang="de-DE" kern="1400" dirty="0">
                <a:latin typeface="Arial" charset="0"/>
                <a:ea typeface="ＭＳ Ｐゴシック" pitchFamily="34" charset="-128"/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 dirty="0" smtClean="0"/>
              <a:t>Header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6" hasCustomPrompt="1"/>
          </p:nvPr>
        </p:nvSpPr>
        <p:spPr>
          <a:xfrm>
            <a:off x="539750" y="2135188"/>
            <a:ext cx="8208963" cy="4030662"/>
          </a:xfrm>
          <a:ln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>
              <a:defRPr lang="de-DE" kern="1400" dirty="0" smtClean="0"/>
            </a:lvl1pPr>
          </a:lstStyle>
          <a:p>
            <a:pPr lvl="0" eaLnBrk="0" hangingPunct="0"/>
            <a:r>
              <a:rPr lang="en-US" dirty="0" smtClean="0"/>
              <a:t>Note: Increase indent level to start bullet list / </a:t>
            </a:r>
            <a:r>
              <a:rPr lang="en-US" dirty="0" err="1" smtClean="0"/>
              <a:t>Vergrößern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die </a:t>
            </a:r>
            <a:r>
              <a:rPr lang="en-US" dirty="0" err="1" smtClean="0"/>
              <a:t>Einzugsebene</a:t>
            </a:r>
            <a:r>
              <a:rPr lang="en-US" dirty="0" smtClean="0"/>
              <a:t>, um Bullets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erhalten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7952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Boxes" preserve="1" userDrawn="1">
  <p:cSld name="1_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Click to add core message of slide</a:t>
            </a:r>
            <a:endParaRPr lang="en-US" noProof="0" dirty="0"/>
          </a:p>
        </p:txBody>
      </p:sp>
      <p:sp>
        <p:nvSpPr>
          <p:cNvPr id="12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41338" y="1412875"/>
            <a:ext cx="8207375" cy="215444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pPr lvl="0"/>
            <a:r>
              <a:rPr lang="en-US" noProof="0" dirty="0" smtClean="0"/>
              <a:t>Title (description of slide content), Arial 14 </a:t>
            </a:r>
            <a:r>
              <a:rPr lang="en-US" noProof="0" dirty="0" err="1" smtClean="0"/>
              <a:t>pt</a:t>
            </a:r>
            <a:r>
              <a:rPr lang="en-US" noProof="0" dirty="0" smtClean="0"/>
              <a:t>, maximum of 1 line</a:t>
            </a:r>
          </a:p>
        </p:txBody>
      </p:sp>
      <p:sp>
        <p:nvSpPr>
          <p:cNvPr id="15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539750" y="1774582"/>
            <a:ext cx="4030663" cy="360850"/>
          </a:xfr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144000" tIns="72000" rIns="72000" bIns="72000" anchor="ctr"/>
          <a:lstStyle>
            <a:lvl1pPr>
              <a:defRPr lang="de-DE" b="1" kern="1400" dirty="0" smtClean="0">
                <a:latin typeface="Arial" charset="0"/>
                <a:ea typeface="ＭＳ Ｐゴシック" pitchFamily="34" charset="-128"/>
              </a:defRPr>
            </a:lvl1pPr>
            <a:lvl2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2pPr>
            <a:lvl3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3pPr>
            <a:lvl4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4pPr>
            <a:lvl5pPr>
              <a:defRPr lang="de-DE" kern="1400" dirty="0">
                <a:latin typeface="Arial" charset="0"/>
                <a:ea typeface="ＭＳ Ｐゴシック" pitchFamily="34" charset="-128"/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 dirty="0" smtClean="0"/>
              <a:t>Header</a:t>
            </a:r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39750" y="2135188"/>
            <a:ext cx="4030663" cy="4030662"/>
          </a:xfrm>
          <a:ln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>
              <a:defRPr lang="de-DE" kern="1400" dirty="0" smtClean="0"/>
            </a:lvl1pPr>
          </a:lstStyle>
          <a:p>
            <a:pPr lvl="0" eaLnBrk="0" hangingPunct="0"/>
            <a:r>
              <a:rPr lang="en-US" dirty="0" smtClean="0"/>
              <a:t>Note: Increase indent level to start bullet list / </a:t>
            </a:r>
            <a:r>
              <a:rPr lang="en-US" dirty="0" err="1" smtClean="0"/>
              <a:t>Vergrößern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die </a:t>
            </a:r>
            <a:r>
              <a:rPr lang="en-US" dirty="0" err="1" smtClean="0"/>
              <a:t>Einzugsebene</a:t>
            </a:r>
            <a:r>
              <a:rPr lang="en-US" dirty="0" smtClean="0"/>
              <a:t>, um Bullets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erhalten</a:t>
            </a:r>
            <a:r>
              <a:rPr lang="en-US" dirty="0" smtClean="0"/>
              <a:t>.</a:t>
            </a:r>
          </a:p>
        </p:txBody>
      </p:sp>
      <p:sp>
        <p:nvSpPr>
          <p:cNvPr id="20" name="Textplatzhalt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718050" y="1774582"/>
            <a:ext cx="4030663" cy="360850"/>
          </a:xfr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144000" tIns="72000" rIns="72000" bIns="72000" rtlCol="0" anchor="ctr">
            <a:spAutoFit/>
          </a:bodyPr>
          <a:lstStyle>
            <a:lvl1pPr>
              <a:defRPr lang="de-DE" b="1" kern="1400" dirty="0" smtClean="0">
                <a:latin typeface="Arial" charset="0"/>
                <a:ea typeface="ＭＳ Ｐゴシック" pitchFamily="34" charset="-128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Header</a:t>
            </a:r>
          </a:p>
        </p:txBody>
      </p:sp>
      <p:sp>
        <p:nvSpPr>
          <p:cNvPr id="21" name="Textplatzhalter 8"/>
          <p:cNvSpPr>
            <a:spLocks noGrp="1"/>
          </p:cNvSpPr>
          <p:nvPr>
            <p:ph type="body" sz="quarter" idx="19" hasCustomPrompt="1"/>
          </p:nvPr>
        </p:nvSpPr>
        <p:spPr>
          <a:xfrm>
            <a:off x="4718050" y="2135188"/>
            <a:ext cx="4030663" cy="4030662"/>
          </a:xfrm>
          <a:ln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>
              <a:defRPr lang="de-DE" kern="1400" dirty="0" smtClean="0"/>
            </a:lvl1pPr>
          </a:lstStyle>
          <a:p>
            <a:pPr lvl="0" eaLnBrk="0" hangingPunct="0"/>
            <a:r>
              <a:rPr lang="en-US" dirty="0" smtClean="0"/>
              <a:t>Note: Increase indent level to start bullet list / </a:t>
            </a:r>
            <a:r>
              <a:rPr lang="en-US" dirty="0" err="1" smtClean="0"/>
              <a:t>Vergrößern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die </a:t>
            </a:r>
            <a:r>
              <a:rPr lang="en-US" dirty="0" err="1" smtClean="0"/>
              <a:t>Einzugsebene</a:t>
            </a:r>
            <a:r>
              <a:rPr lang="en-US" dirty="0" smtClean="0"/>
              <a:t>, um Bullets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erhalten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3121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Boxes" preserve="1" userDrawn="1">
  <p:cSld name="1_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Click to add core message of slide</a:t>
            </a:r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41338" y="1412875"/>
            <a:ext cx="8207375" cy="215444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pPr lvl="0"/>
            <a:r>
              <a:rPr lang="en-US" noProof="0" dirty="0" smtClean="0"/>
              <a:t>Title (description of slide content), Arial 14 </a:t>
            </a:r>
            <a:r>
              <a:rPr lang="en-US" noProof="0" dirty="0" err="1" smtClean="0"/>
              <a:t>pt</a:t>
            </a:r>
            <a:r>
              <a:rPr lang="en-US" noProof="0" dirty="0" smtClean="0"/>
              <a:t>, maximum of 1 line</a:t>
            </a:r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539750" y="1774582"/>
            <a:ext cx="2638425" cy="360850"/>
          </a:xfr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144000" tIns="72000" rIns="72000" bIns="72000" anchor="ctr"/>
          <a:lstStyle>
            <a:lvl1pPr>
              <a:defRPr lang="de-DE" b="1" kern="1400" baseline="0" dirty="0" smtClean="0">
                <a:latin typeface="Arial" charset="0"/>
                <a:ea typeface="ＭＳ Ｐゴシック" pitchFamily="34" charset="-128"/>
              </a:defRPr>
            </a:lvl1pPr>
            <a:lvl2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2pPr>
            <a:lvl3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3pPr>
            <a:lvl4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4pPr>
            <a:lvl5pPr>
              <a:defRPr lang="de-DE" kern="1400" dirty="0">
                <a:latin typeface="Arial" charset="0"/>
                <a:ea typeface="ＭＳ Ｐゴシック" pitchFamily="34" charset="-128"/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 dirty="0" smtClean="0"/>
              <a:t>Header</a:t>
            </a:r>
          </a:p>
        </p:txBody>
      </p:sp>
      <p:sp>
        <p:nvSpPr>
          <p:cNvPr id="20" name="Textplatzhalter 8"/>
          <p:cNvSpPr>
            <a:spLocks noGrp="1"/>
          </p:cNvSpPr>
          <p:nvPr>
            <p:ph type="body" sz="quarter" idx="23" hasCustomPrompt="1"/>
          </p:nvPr>
        </p:nvSpPr>
        <p:spPr>
          <a:xfrm>
            <a:off x="6108700" y="2135188"/>
            <a:ext cx="2640013" cy="4030662"/>
          </a:xfrm>
          <a:ln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>
              <a:defRPr lang="de-DE" kern="1400" dirty="0" smtClean="0"/>
            </a:lvl1pPr>
          </a:lstStyle>
          <a:p>
            <a:pPr lvl="0" eaLnBrk="0" hangingPunct="0"/>
            <a:r>
              <a:rPr lang="en-US" dirty="0" smtClean="0"/>
              <a:t>Note: Increase indent level to start bullet list / </a:t>
            </a:r>
            <a:r>
              <a:rPr lang="en-US" dirty="0" err="1" smtClean="0"/>
              <a:t>Vergrößern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die </a:t>
            </a:r>
            <a:r>
              <a:rPr lang="en-US" dirty="0" err="1" smtClean="0"/>
              <a:t>Einzugsebene</a:t>
            </a:r>
            <a:r>
              <a:rPr lang="en-US" dirty="0" smtClean="0"/>
              <a:t>, um Bullets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erhalten</a:t>
            </a:r>
            <a:r>
              <a:rPr lang="en-US" dirty="0" smtClean="0"/>
              <a:t>.</a:t>
            </a: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9" hasCustomPrompt="1"/>
          </p:nvPr>
        </p:nvSpPr>
        <p:spPr>
          <a:xfrm>
            <a:off x="539750" y="2135188"/>
            <a:ext cx="2638425" cy="4030662"/>
          </a:xfrm>
          <a:ln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 lang="de-DE" kern="1400" dirty="0" smtClean="0"/>
            </a:lvl1pPr>
          </a:lstStyle>
          <a:p>
            <a:pPr lvl="0" eaLnBrk="0" hangingPunct="0"/>
            <a:r>
              <a:rPr lang="en-US" dirty="0" smtClean="0"/>
              <a:t>Note: Increase indent level to start bullet list / </a:t>
            </a:r>
            <a:r>
              <a:rPr lang="en-US" dirty="0" err="1" smtClean="0"/>
              <a:t>Vergrößern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die </a:t>
            </a:r>
            <a:r>
              <a:rPr lang="en-US" dirty="0" err="1" smtClean="0"/>
              <a:t>Einzugsebene</a:t>
            </a:r>
            <a:r>
              <a:rPr lang="en-US" dirty="0" smtClean="0"/>
              <a:t>, um Bullets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erhalten</a:t>
            </a:r>
            <a:r>
              <a:rPr lang="en-US" dirty="0" smtClean="0"/>
              <a:t>.</a:t>
            </a:r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22" hasCustomPrompt="1"/>
          </p:nvPr>
        </p:nvSpPr>
        <p:spPr>
          <a:xfrm>
            <a:off x="6108700" y="1774582"/>
            <a:ext cx="2640013" cy="360850"/>
          </a:xfr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144000" tIns="72000" rIns="72000" bIns="72000" rtlCol="0" anchor="ctr">
            <a:spAutoFit/>
          </a:bodyPr>
          <a:lstStyle>
            <a:lvl1pPr>
              <a:defRPr lang="de-DE" b="1" kern="1400" dirty="0" smtClean="0">
                <a:latin typeface="Arial" charset="0"/>
                <a:ea typeface="ＭＳ Ｐゴシック" pitchFamily="34" charset="-128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Header</a:t>
            </a:r>
          </a:p>
        </p:txBody>
      </p:sp>
      <p:sp>
        <p:nvSpPr>
          <p:cNvPr id="18" name="Textplatzhalter 8"/>
          <p:cNvSpPr>
            <a:spLocks noGrp="1"/>
          </p:cNvSpPr>
          <p:nvPr>
            <p:ph type="body" sz="quarter" idx="21" hasCustomPrompt="1"/>
          </p:nvPr>
        </p:nvSpPr>
        <p:spPr>
          <a:xfrm>
            <a:off x="3324225" y="2135188"/>
            <a:ext cx="2640013" cy="4030662"/>
          </a:xfrm>
          <a:ln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 lang="de-DE" kern="1400" dirty="0" smtClean="0"/>
            </a:lvl1pPr>
          </a:lstStyle>
          <a:p>
            <a:pPr lvl="0" eaLnBrk="0" hangingPunct="0"/>
            <a:r>
              <a:rPr lang="en-US" dirty="0" smtClean="0"/>
              <a:t>Note: Increase indent level to start bullet list / </a:t>
            </a:r>
            <a:r>
              <a:rPr lang="en-US" dirty="0" err="1" smtClean="0"/>
              <a:t>Vergrößern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die </a:t>
            </a:r>
            <a:r>
              <a:rPr lang="en-US" dirty="0" err="1" smtClean="0"/>
              <a:t>Einzugsebene</a:t>
            </a:r>
            <a:r>
              <a:rPr lang="en-US" dirty="0" smtClean="0"/>
              <a:t>, um Bullets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erhalten</a:t>
            </a:r>
            <a:r>
              <a:rPr lang="en-US" dirty="0" smtClean="0"/>
              <a:t>.</a:t>
            </a:r>
          </a:p>
        </p:txBody>
      </p:sp>
      <p:sp>
        <p:nvSpPr>
          <p:cNvPr id="17" name="Textplatzhalter 8"/>
          <p:cNvSpPr>
            <a:spLocks noGrp="1"/>
          </p:cNvSpPr>
          <p:nvPr>
            <p:ph type="body" sz="quarter" idx="20" hasCustomPrompt="1"/>
          </p:nvPr>
        </p:nvSpPr>
        <p:spPr>
          <a:xfrm>
            <a:off x="3324225" y="1774582"/>
            <a:ext cx="2640013" cy="360850"/>
          </a:xfr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144000" tIns="72000" rIns="72000" bIns="72000" rtlCol="0" anchor="ctr">
            <a:spAutoFit/>
          </a:bodyPr>
          <a:lstStyle>
            <a:lvl1pPr>
              <a:defRPr lang="de-DE" b="1" kern="1400" dirty="0" smtClean="0">
                <a:latin typeface="Arial" charset="0"/>
                <a:ea typeface="ＭＳ Ｐゴシック" pitchFamily="34" charset="-128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467180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Boxes" preserve="1" userDrawn="1">
  <p:cSld name="1_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Click to add core message of slide</a:t>
            </a:r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41338" y="1412875"/>
            <a:ext cx="8207375" cy="215444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pPr lvl="0"/>
            <a:r>
              <a:rPr lang="en-US" noProof="0" dirty="0" smtClean="0"/>
              <a:t>Title (description of slide content), Arial 14 </a:t>
            </a:r>
            <a:r>
              <a:rPr lang="en-US" noProof="0" dirty="0" err="1" smtClean="0"/>
              <a:t>pt</a:t>
            </a:r>
            <a:r>
              <a:rPr lang="en-US" noProof="0" dirty="0" smtClean="0"/>
              <a:t>, maximum of 1 line</a:t>
            </a:r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539750" y="1774582"/>
            <a:ext cx="4030663" cy="360850"/>
          </a:xfr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144000" tIns="72000" rIns="72000" bIns="72000" anchor="ctr"/>
          <a:lstStyle>
            <a:lvl1pPr>
              <a:defRPr lang="de-DE" b="1" kern="1400" dirty="0" smtClean="0">
                <a:latin typeface="Arial" charset="0"/>
                <a:ea typeface="ＭＳ Ｐゴシック" pitchFamily="34" charset="-128"/>
              </a:defRPr>
            </a:lvl1pPr>
            <a:lvl2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2pPr>
            <a:lvl3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3pPr>
            <a:lvl4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4pPr>
            <a:lvl5pPr>
              <a:defRPr lang="de-DE" kern="1400" dirty="0">
                <a:latin typeface="Arial" charset="0"/>
                <a:ea typeface="ＭＳ Ｐゴシック" pitchFamily="34" charset="-128"/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 dirty="0" smtClean="0"/>
              <a:t>Header</a:t>
            </a:r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23" hasCustomPrompt="1"/>
          </p:nvPr>
        </p:nvSpPr>
        <p:spPr>
          <a:xfrm>
            <a:off x="4718050" y="2135189"/>
            <a:ext cx="4030663" cy="1762125"/>
          </a:xfrm>
          <a:ln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>
              <a:defRPr lang="de-DE" kern="1400" dirty="0" smtClean="0"/>
            </a:lvl1pPr>
          </a:lstStyle>
          <a:p>
            <a:pPr lvl="0" eaLnBrk="0" hangingPunct="0"/>
            <a:r>
              <a:rPr lang="en-US" dirty="0" smtClean="0"/>
              <a:t>Note: Increase indent level to start bullet list / </a:t>
            </a:r>
            <a:r>
              <a:rPr lang="en-US" dirty="0" err="1" smtClean="0"/>
              <a:t>Vergrößern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die </a:t>
            </a:r>
            <a:r>
              <a:rPr lang="en-US" dirty="0" err="1" smtClean="0"/>
              <a:t>Einzugsebene</a:t>
            </a:r>
            <a:r>
              <a:rPr lang="en-US" dirty="0" smtClean="0"/>
              <a:t>, um Bullets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erhalten</a:t>
            </a:r>
            <a:r>
              <a:rPr lang="en-US" dirty="0" smtClean="0"/>
              <a:t>.</a:t>
            </a:r>
          </a:p>
        </p:txBody>
      </p:sp>
      <p:sp>
        <p:nvSpPr>
          <p:cNvPr id="17" name="Textplatzhalter 8"/>
          <p:cNvSpPr>
            <a:spLocks noGrp="1"/>
          </p:cNvSpPr>
          <p:nvPr>
            <p:ph type="body" sz="quarter" idx="21" hasCustomPrompt="1"/>
          </p:nvPr>
        </p:nvSpPr>
        <p:spPr>
          <a:xfrm>
            <a:off x="539750" y="2135189"/>
            <a:ext cx="4030663" cy="1762125"/>
          </a:xfrm>
          <a:ln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>
              <a:defRPr lang="de-DE" kern="1400" dirty="0" smtClean="0"/>
            </a:lvl1pPr>
          </a:lstStyle>
          <a:p>
            <a:pPr lvl="0" eaLnBrk="0" hangingPunct="0"/>
            <a:r>
              <a:rPr lang="en-US" dirty="0" smtClean="0"/>
              <a:t>Note: Increase indent level to start bullet list / </a:t>
            </a:r>
            <a:r>
              <a:rPr lang="en-US" dirty="0" err="1" smtClean="0"/>
              <a:t>Vergrößern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die </a:t>
            </a:r>
            <a:r>
              <a:rPr lang="en-US" dirty="0" err="1" smtClean="0"/>
              <a:t>Einzugsebene</a:t>
            </a:r>
            <a:r>
              <a:rPr lang="en-US" dirty="0" smtClean="0"/>
              <a:t>, um Bullets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erhalten</a:t>
            </a:r>
            <a:r>
              <a:rPr lang="en-US" dirty="0" smtClean="0"/>
              <a:t>.</a:t>
            </a:r>
          </a:p>
        </p:txBody>
      </p:sp>
      <p:sp>
        <p:nvSpPr>
          <p:cNvPr id="18" name="Textplatzhalter 8"/>
          <p:cNvSpPr>
            <a:spLocks noGrp="1"/>
          </p:cNvSpPr>
          <p:nvPr>
            <p:ph type="body" sz="quarter" idx="22" hasCustomPrompt="1"/>
          </p:nvPr>
        </p:nvSpPr>
        <p:spPr>
          <a:xfrm>
            <a:off x="4718050" y="1774582"/>
            <a:ext cx="4030663" cy="360850"/>
          </a:xfr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144000" tIns="72000" rIns="72000" bIns="72000" rtlCol="0" anchor="ctr">
            <a:spAutoFit/>
          </a:bodyPr>
          <a:lstStyle>
            <a:lvl1pPr>
              <a:defRPr lang="de-DE" b="1" kern="1400" dirty="0" smtClean="0">
                <a:latin typeface="Arial" charset="0"/>
                <a:ea typeface="ＭＳ Ｐゴシック" pitchFamily="34" charset="-128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Header</a:t>
            </a:r>
          </a:p>
        </p:txBody>
      </p:sp>
      <p:sp>
        <p:nvSpPr>
          <p:cNvPr id="20" name="Textplatzhalter 8"/>
          <p:cNvSpPr>
            <a:spLocks noGrp="1"/>
          </p:cNvSpPr>
          <p:nvPr>
            <p:ph type="body" sz="quarter" idx="24" hasCustomPrompt="1"/>
          </p:nvPr>
        </p:nvSpPr>
        <p:spPr>
          <a:xfrm>
            <a:off x="539750" y="4041775"/>
            <a:ext cx="4030663" cy="360850"/>
          </a:xfr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144000" tIns="72000" rIns="72000" bIns="72000" rtlCol="0" anchor="ctr">
            <a:spAutoFit/>
          </a:bodyPr>
          <a:lstStyle>
            <a:lvl1pPr>
              <a:defRPr lang="de-DE" b="1" kern="1400" dirty="0" smtClean="0">
                <a:latin typeface="Arial" charset="0"/>
                <a:ea typeface="ＭＳ Ｐゴシック" pitchFamily="34" charset="-128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Header</a:t>
            </a:r>
          </a:p>
        </p:txBody>
      </p:sp>
      <p:sp>
        <p:nvSpPr>
          <p:cNvPr id="23" name="Textplatzhalter 8"/>
          <p:cNvSpPr>
            <a:spLocks noGrp="1"/>
          </p:cNvSpPr>
          <p:nvPr>
            <p:ph type="body" sz="quarter" idx="27" hasCustomPrompt="1"/>
          </p:nvPr>
        </p:nvSpPr>
        <p:spPr>
          <a:xfrm>
            <a:off x="4718050" y="4402381"/>
            <a:ext cx="4030663" cy="1763468"/>
          </a:xfrm>
          <a:ln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>
              <a:defRPr lang="de-DE" kern="1400" dirty="0" smtClean="0"/>
            </a:lvl1pPr>
          </a:lstStyle>
          <a:p>
            <a:pPr lvl="0" eaLnBrk="0" hangingPunct="0"/>
            <a:r>
              <a:rPr lang="en-US" dirty="0" smtClean="0"/>
              <a:t>Note: Increase indent level to start bullet list / </a:t>
            </a:r>
            <a:r>
              <a:rPr lang="en-US" dirty="0" err="1" smtClean="0"/>
              <a:t>Vergrößern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die </a:t>
            </a:r>
            <a:r>
              <a:rPr lang="en-US" dirty="0" err="1" smtClean="0"/>
              <a:t>Einzugsebene</a:t>
            </a:r>
            <a:r>
              <a:rPr lang="en-US" dirty="0" smtClean="0"/>
              <a:t>, um Bullets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erhalten</a:t>
            </a:r>
            <a:r>
              <a:rPr lang="en-US" dirty="0" smtClean="0"/>
              <a:t>.</a:t>
            </a:r>
          </a:p>
        </p:txBody>
      </p:sp>
      <p:sp>
        <p:nvSpPr>
          <p:cNvPr id="21" name="Textplatzhalter 8"/>
          <p:cNvSpPr>
            <a:spLocks noGrp="1"/>
          </p:cNvSpPr>
          <p:nvPr>
            <p:ph type="body" sz="quarter" idx="25" hasCustomPrompt="1"/>
          </p:nvPr>
        </p:nvSpPr>
        <p:spPr>
          <a:xfrm>
            <a:off x="539750" y="4402381"/>
            <a:ext cx="4030663" cy="1763468"/>
          </a:xfrm>
          <a:ln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>
              <a:defRPr lang="de-DE" kern="1400" dirty="0" smtClean="0"/>
            </a:lvl1pPr>
          </a:lstStyle>
          <a:p>
            <a:pPr lvl="0" eaLnBrk="0" hangingPunct="0"/>
            <a:r>
              <a:rPr lang="en-US" dirty="0" smtClean="0"/>
              <a:t>Note: Increase indent level to start bullet list / </a:t>
            </a:r>
            <a:r>
              <a:rPr lang="en-US" dirty="0" err="1" smtClean="0"/>
              <a:t>Vergrößern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die </a:t>
            </a:r>
            <a:r>
              <a:rPr lang="en-US" dirty="0" err="1" smtClean="0"/>
              <a:t>Einzugsebene</a:t>
            </a:r>
            <a:r>
              <a:rPr lang="en-US" dirty="0" smtClean="0"/>
              <a:t>, um Bullets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erhalten</a:t>
            </a:r>
            <a:r>
              <a:rPr lang="en-US" dirty="0" smtClean="0"/>
              <a:t>.</a:t>
            </a:r>
          </a:p>
        </p:txBody>
      </p:sp>
      <p:sp>
        <p:nvSpPr>
          <p:cNvPr id="22" name="Textplatzhalter 8"/>
          <p:cNvSpPr>
            <a:spLocks noGrp="1"/>
          </p:cNvSpPr>
          <p:nvPr>
            <p:ph type="body" sz="quarter" idx="26" hasCustomPrompt="1"/>
          </p:nvPr>
        </p:nvSpPr>
        <p:spPr>
          <a:xfrm>
            <a:off x="4718050" y="4041775"/>
            <a:ext cx="4030663" cy="360850"/>
          </a:xfr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144000" tIns="72000" rIns="72000" bIns="72000" rtlCol="0" anchor="ctr">
            <a:spAutoFit/>
          </a:bodyPr>
          <a:lstStyle>
            <a:lvl1pPr>
              <a:defRPr lang="de-DE" b="1" kern="1400" dirty="0" smtClean="0">
                <a:latin typeface="Arial" charset="0"/>
                <a:ea typeface="ＭＳ Ｐゴシック" pitchFamily="34" charset="-128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766369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gray">
          <a:xfrm>
            <a:off x="0" y="0"/>
            <a:ext cx="9144000" cy="1268413"/>
          </a:xfrm>
          <a:prstGeom prst="rect">
            <a:avLst/>
          </a:prstGeom>
          <a:solidFill>
            <a:srgbClr val="ADBEC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noProof="0" dirty="0"/>
          </a:p>
        </p:txBody>
      </p:sp>
      <p:sp>
        <p:nvSpPr>
          <p:cNvPr id="43011" name="Rectangle 115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0000" tIns="396000" rIns="2124000" bIns="234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add core message of slide</a:t>
            </a:r>
          </a:p>
        </p:txBody>
      </p:sp>
      <p:pic>
        <p:nvPicPr>
          <p:cNvPr id="43013" name="Picture 15" descr="SIE_Logo_Layer_Petrol_RGB_A3_76mm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0"/>
            <a:ext cx="1439863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Foliennummernplatzhalter 5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539750" y="6588225"/>
            <a:ext cx="589905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l">
              <a:lnSpc>
                <a:spcPct val="100000"/>
              </a:lnSpc>
              <a:defRPr/>
            </a:pPr>
            <a:r>
              <a:rPr lang="en-US" sz="1000" noProof="0" dirty="0">
                <a:cs typeface="Arial" charset="0"/>
              </a:rPr>
              <a:t>Page </a:t>
            </a:r>
            <a:fld id="{AE79CDE3-FC93-47D0-A7E3-87AE4E7DF382}" type="slidenum">
              <a:rPr lang="en-US" sz="1000" noProof="0">
                <a:cs typeface="Arial" charset="0"/>
              </a:rPr>
              <a:pPr algn="l">
                <a:lnSpc>
                  <a:spcPct val="100000"/>
                </a:lnSpc>
                <a:defRPr/>
              </a:pPr>
              <a:t>‹#›</a:t>
            </a:fld>
            <a:endParaRPr lang="en-US" sz="1000" noProof="0" dirty="0">
              <a:cs typeface="Arial" charset="0"/>
            </a:endParaRPr>
          </a:p>
        </p:txBody>
      </p:sp>
      <p:sp>
        <p:nvSpPr>
          <p:cNvPr id="2" name="Rectangle 167"/>
          <p:cNvSpPr>
            <a:spLocks noChangeArrowheads="1"/>
          </p:cNvSpPr>
          <p:nvPr/>
        </p:nvSpPr>
        <p:spPr bwMode="auto">
          <a:xfrm>
            <a:off x="2555875" y="6588225"/>
            <a:ext cx="2016125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l">
              <a:lnSpc>
                <a:spcPct val="100000"/>
              </a:lnSpc>
              <a:defRPr/>
            </a:pPr>
            <a:r>
              <a:rPr lang="en-US" sz="1000" noProof="0" dirty="0" smtClean="0">
                <a:cs typeface="Arial" charset="0"/>
              </a:rPr>
              <a:t>Corporate</a:t>
            </a:r>
            <a:r>
              <a:rPr lang="en-US" sz="1000" baseline="0" noProof="0" dirty="0" smtClean="0">
                <a:cs typeface="Arial" charset="0"/>
              </a:rPr>
              <a:t> Technology</a:t>
            </a:r>
            <a:endParaRPr lang="en-US" sz="1000" noProof="0" dirty="0">
              <a:cs typeface="Arial" charset="0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1338" y="1414800"/>
            <a:ext cx="8207375" cy="2554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1"/>
            <a:r>
              <a:rPr lang="en-US" dirty="0" smtClean="0"/>
              <a:t>2.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2"/>
            <a:r>
              <a:rPr lang="en-US" dirty="0" smtClean="0"/>
              <a:t>3.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3"/>
            <a:r>
              <a:rPr lang="en-US" dirty="0" smtClean="0"/>
              <a:t>4.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4"/>
            <a:r>
              <a:rPr lang="en-US" dirty="0" smtClean="0"/>
              <a:t>5.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5"/>
            <a:r>
              <a:rPr lang="en-US" dirty="0" smtClean="0"/>
              <a:t>6.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6"/>
            <a:r>
              <a:rPr lang="en-US" dirty="0" smtClean="0"/>
              <a:t>7.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7"/>
            <a:r>
              <a:rPr lang="en-US" dirty="0" smtClean="0"/>
              <a:t>8.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8"/>
            <a:r>
              <a:rPr lang="en-US" dirty="0" smtClean="0"/>
              <a:t>9. </a:t>
            </a:r>
            <a:r>
              <a:rPr lang="en-US" dirty="0" err="1" smtClean="0"/>
              <a:t>Ebene</a:t>
            </a:r>
            <a:endParaRPr lang="en-US" dirty="0" smtClean="0"/>
          </a:p>
        </p:txBody>
      </p:sp>
      <p:sp>
        <p:nvSpPr>
          <p:cNvPr id="10" name="Rectangle 168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716463" y="6588125"/>
            <a:ext cx="4032250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lvl1pPr algn="ctr" eaLnBrk="0" hangingPunct="0">
              <a:lnSpc>
                <a:spcPct val="110000"/>
              </a:lnSpc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algn="ctr" eaLnBrk="0" hangingPunct="0">
              <a:lnSpc>
                <a:spcPct val="110000"/>
              </a:lnSpc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algn="ctr" eaLnBrk="0" hangingPunct="0">
              <a:lnSpc>
                <a:spcPct val="110000"/>
              </a:lnSpc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algn="ctr" eaLnBrk="0" hangingPunct="0">
              <a:lnSpc>
                <a:spcPct val="110000"/>
              </a:lnSpc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algn="ctr" eaLnBrk="0" hangingPunct="0">
              <a:lnSpc>
                <a:spcPct val="110000"/>
              </a:lnSpc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r" eaLnBrk="1" hangingPunct="1">
              <a:lnSpc>
                <a:spcPct val="100000"/>
              </a:lnSpc>
            </a:pPr>
            <a:r>
              <a:rPr lang="en-US" altLang="en-US" sz="1000" b="1" smtClean="0">
                <a:solidFill>
                  <a:schemeClr val="accent1"/>
                </a:solidFill>
              </a:rPr>
              <a:t>Restricted © Siemens AG 2014. All rights reserved</a:t>
            </a:r>
            <a:endParaRPr lang="en-US" altLang="en-US" sz="1000" b="1" dirty="0">
              <a:solidFill>
                <a:schemeClr val="accen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1" r:id="rId3"/>
    <p:sldLayoutId id="2147483684" r:id="rId4"/>
    <p:sldLayoutId id="2147483695" r:id="rId5"/>
    <p:sldLayoutId id="2147483692" r:id="rId6"/>
    <p:sldLayoutId id="2147483691" r:id="rId7"/>
    <p:sldLayoutId id="2147483686" r:id="rId8"/>
    <p:sldLayoutId id="2147483687" r:id="rId9"/>
    <p:sldLayoutId id="2147483688" r:id="rId10"/>
    <p:sldLayoutId id="2147483694" r:id="rId11"/>
    <p:sldLayoutId id="2147483708" r:id="rId12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ts val="600"/>
        </a:spcBef>
        <a:spcAft>
          <a:spcPct val="0"/>
        </a:spcAft>
        <a:buClrTx/>
        <a:buSzTx/>
        <a:buFont typeface="Wingdings" pitchFamily="2" charset="2"/>
        <a:buNone/>
        <a:tabLst/>
        <a:defRPr lang="en-US" sz="1400" baseline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176400" indent="-1764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879BAA"/>
        </a:buClr>
        <a:buFont typeface="Arial" pitchFamily="34" charset="0"/>
        <a:buChar char="•"/>
        <a:defRPr sz="1400">
          <a:solidFill>
            <a:schemeClr val="tx1"/>
          </a:solidFill>
          <a:latin typeface="+mn-lt"/>
          <a:ea typeface="+mn-ea"/>
        </a:defRPr>
      </a:lvl2pPr>
      <a:lvl3pPr marL="356400" indent="-1778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879BAA"/>
        </a:buClr>
        <a:buChar char="•"/>
        <a:defRPr sz="1400">
          <a:solidFill>
            <a:schemeClr val="tx1"/>
          </a:solidFill>
          <a:latin typeface="+mn-lt"/>
          <a:ea typeface="+mn-ea"/>
        </a:defRPr>
      </a:lvl3pPr>
      <a:lvl4pPr marL="532800" indent="-1778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879BAA"/>
        </a:buClr>
        <a:buChar char="•"/>
        <a:defRPr sz="1400">
          <a:solidFill>
            <a:schemeClr val="tx1"/>
          </a:solidFill>
          <a:latin typeface="+mn-lt"/>
          <a:ea typeface="+mn-ea"/>
        </a:defRPr>
      </a:lvl4pPr>
      <a:lvl5pPr marL="712800" indent="-1778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879BAA"/>
        </a:buClr>
        <a:buChar char="•"/>
        <a:defRPr sz="1400">
          <a:solidFill>
            <a:schemeClr val="tx1"/>
          </a:solidFill>
          <a:latin typeface="+mn-lt"/>
          <a:ea typeface="+mn-ea"/>
        </a:defRPr>
      </a:lvl5pPr>
      <a:lvl6pPr marL="889200" indent="-1778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879BAA"/>
        </a:buClr>
        <a:buChar char="•"/>
        <a:defRPr sz="1400">
          <a:solidFill>
            <a:schemeClr val="tx1"/>
          </a:solidFill>
          <a:latin typeface="+mn-lt"/>
          <a:ea typeface="+mn-ea"/>
        </a:defRPr>
      </a:lvl6pPr>
      <a:lvl7pPr marL="1065600" indent="-1778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879BAA"/>
        </a:buClr>
        <a:buChar char="•"/>
        <a:defRPr sz="1400">
          <a:solidFill>
            <a:schemeClr val="tx1"/>
          </a:solidFill>
          <a:latin typeface="+mn-lt"/>
          <a:ea typeface="+mn-ea"/>
        </a:defRPr>
      </a:lvl7pPr>
      <a:lvl8pPr marL="1245600" indent="-1778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879BAA"/>
        </a:buClr>
        <a:buChar char="•"/>
        <a:defRPr sz="1400">
          <a:solidFill>
            <a:schemeClr val="tx1"/>
          </a:solidFill>
          <a:latin typeface="+mn-lt"/>
          <a:ea typeface="+mn-ea"/>
        </a:defRPr>
      </a:lvl8pPr>
      <a:lvl9pPr marL="1422000" indent="-1778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879BAA"/>
        </a:buClr>
        <a:buChar char="•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80B57-67F8-4100-9AC1-A18B4F2FE4E9}" type="datetime1">
              <a:rPr lang="de-DE" smtClean="0"/>
              <a:pPr/>
              <a:t>11.06.2015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A348E-F583-4122-AFD2-F2C15042C0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hteck 84"/>
          <p:cNvSpPr/>
          <p:nvPr/>
        </p:nvSpPr>
        <p:spPr bwMode="auto">
          <a:xfrm>
            <a:off x="157163" y="3846344"/>
            <a:ext cx="3757612" cy="18115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 lIns="144018" tIns="72009" rIns="72009" bIns="72009" rtlCol="0" anchor="ctr">
            <a:noAutofit/>
          </a:bodyPr>
          <a:lstStyle/>
          <a:p>
            <a:pPr marL="171450" indent="-171450" algn="l">
              <a:lnSpc>
                <a:spcPct val="100000"/>
              </a:lnSpc>
              <a:buClr>
                <a:srgbClr val="879BAA"/>
              </a:buClr>
              <a:buFont typeface="Arial" pitchFamily="34" charset="0"/>
              <a:buChar char="•"/>
            </a:pPr>
            <a:endParaRPr lang="en-GB" sz="1400" dirty="0" err="1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2" name="Rechteck 81"/>
          <p:cNvSpPr/>
          <p:nvPr/>
        </p:nvSpPr>
        <p:spPr bwMode="auto">
          <a:xfrm>
            <a:off x="4036219" y="2814638"/>
            <a:ext cx="4107656" cy="85123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 lIns="144018" tIns="72009" rIns="72009" bIns="72009" rtlCol="0" anchor="ctr">
            <a:noAutofit/>
          </a:bodyPr>
          <a:lstStyle/>
          <a:p>
            <a:pPr marL="171450" indent="-171450" algn="l">
              <a:lnSpc>
                <a:spcPct val="100000"/>
              </a:lnSpc>
              <a:buClr>
                <a:srgbClr val="879BAA"/>
              </a:buClr>
              <a:buFont typeface="Arial" pitchFamily="34" charset="0"/>
              <a:buChar char="•"/>
            </a:pPr>
            <a:endParaRPr lang="en-GB" sz="1400" dirty="0" err="1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eMeter</a:t>
            </a:r>
            <a:endParaRPr lang="en-US" dirty="0"/>
          </a:p>
        </p:txBody>
      </p:sp>
      <p:sp>
        <p:nvSpPr>
          <p:cNvPr id="41" name="Textfeld 40"/>
          <p:cNvSpPr txBox="1"/>
          <p:nvPr/>
        </p:nvSpPr>
        <p:spPr bwMode="gray">
          <a:xfrm>
            <a:off x="235744" y="1485900"/>
            <a:ext cx="5100637" cy="215444"/>
          </a:xfrm>
          <a:prstGeom prst="rect">
            <a:avLst/>
          </a:prstGeom>
          <a:solidFill>
            <a:srgbClr val="66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t">
            <a:spAutoFit/>
          </a:bodyPr>
          <a:lstStyle/>
          <a:p>
            <a:pPr marL="171450" indent="-171450" algn="l">
              <a:lnSpc>
                <a:spcPct val="100000"/>
              </a:lnSpc>
              <a:buClr>
                <a:srgbClr val="879BAA"/>
              </a:buClr>
            </a:pPr>
            <a:r>
              <a:rPr lang="en-GB" sz="1400" b="1" dirty="0" smtClean="0">
                <a:solidFill>
                  <a:srgbClr val="000000"/>
                </a:solidFill>
                <a:cs typeface="Arial" charset="0"/>
              </a:rPr>
              <a:t>Data: 1003 </a:t>
            </a:r>
            <a:r>
              <a:rPr lang="en-GB" sz="1400" b="1" dirty="0" err="1" smtClean="0">
                <a:solidFill>
                  <a:srgbClr val="000000"/>
                </a:solidFill>
                <a:cs typeface="Arial" charset="0"/>
              </a:rPr>
              <a:t>eMeters</a:t>
            </a:r>
            <a:r>
              <a:rPr lang="en-GB" sz="1400" b="1" dirty="0" smtClean="0">
                <a:solidFill>
                  <a:srgbClr val="000000"/>
                </a:solidFill>
                <a:cs typeface="Arial" charset="0"/>
              </a:rPr>
              <a:t>, 13 weeks of data, 15 min resolution</a:t>
            </a:r>
          </a:p>
        </p:txBody>
      </p:sp>
      <p:sp>
        <p:nvSpPr>
          <p:cNvPr id="43" name="Pfeil nach unten 42"/>
          <p:cNvSpPr/>
          <p:nvPr/>
        </p:nvSpPr>
        <p:spPr bwMode="auto">
          <a:xfrm>
            <a:off x="300040" y="1700200"/>
            <a:ext cx="221456" cy="250031"/>
          </a:xfrm>
          <a:prstGeom prst="downArrow">
            <a:avLst/>
          </a:prstGeom>
          <a:solidFill>
            <a:srgbClr val="EB780A"/>
          </a:solidFill>
          <a:ln w="9525" algn="ctr">
            <a:noFill/>
            <a:miter lim="800000"/>
            <a:headEnd/>
            <a:tailEnd/>
          </a:ln>
        </p:spPr>
        <p:txBody>
          <a:bodyPr wrap="square" lIns="144018" tIns="72009" rIns="72009" bIns="72009" rtlCol="0" anchor="ctr">
            <a:noAutofit/>
          </a:bodyPr>
          <a:lstStyle/>
          <a:p>
            <a:pPr marL="171450" indent="-171450" algn="l">
              <a:lnSpc>
                <a:spcPct val="100000"/>
              </a:lnSpc>
              <a:buClr>
                <a:srgbClr val="879BAA"/>
              </a:buClr>
              <a:buFont typeface="Arial" pitchFamily="34" charset="0"/>
              <a:buChar char="•"/>
            </a:pPr>
            <a:endParaRPr lang="en-GB" sz="1400" dirty="0" err="1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5" name="Textfeld 44"/>
          <p:cNvSpPr txBox="1"/>
          <p:nvPr/>
        </p:nvSpPr>
        <p:spPr bwMode="gray">
          <a:xfrm>
            <a:off x="235742" y="1985952"/>
            <a:ext cx="60984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t">
            <a:spAutoFit/>
          </a:bodyPr>
          <a:lstStyle/>
          <a:p>
            <a:pPr marL="171450" indent="-171450" algn="l">
              <a:lnSpc>
                <a:spcPct val="100000"/>
              </a:lnSpc>
              <a:buClr>
                <a:srgbClr val="879BAA"/>
              </a:buClr>
            </a:pPr>
            <a:r>
              <a:rPr lang="en-GB" sz="1200" b="1" dirty="0" smtClean="0">
                <a:solidFill>
                  <a:srgbClr val="000000"/>
                </a:solidFill>
                <a:cs typeface="Arial" charset="0"/>
              </a:rPr>
              <a:t>1) Data pre-processing: </a:t>
            </a:r>
          </a:p>
          <a:p>
            <a:pPr marL="171450" indent="-171450" algn="l">
              <a:lnSpc>
                <a:spcPct val="100000"/>
              </a:lnSpc>
              <a:buClr>
                <a:srgbClr val="879BAA"/>
              </a:buClr>
              <a:buFont typeface="Arial" pitchFamily="34" charset="0"/>
              <a:buChar char="•"/>
            </a:pPr>
            <a:r>
              <a:rPr lang="en-GB" sz="1200" dirty="0" smtClean="0">
                <a:solidFill>
                  <a:srgbClr val="000000"/>
                </a:solidFill>
                <a:cs typeface="Arial" charset="0"/>
              </a:rPr>
              <a:t>Normalization (all data should be in the same range)</a:t>
            </a:r>
          </a:p>
          <a:p>
            <a:pPr marL="171450" indent="-171450">
              <a:lnSpc>
                <a:spcPct val="100000"/>
              </a:lnSpc>
              <a:buClr>
                <a:srgbClr val="879BAA"/>
              </a:buClr>
              <a:buFont typeface="Arial" pitchFamily="34" charset="0"/>
              <a:buChar char="•"/>
            </a:pPr>
            <a:r>
              <a:rPr lang="en-GB" sz="1200" dirty="0" smtClean="0">
                <a:solidFill>
                  <a:srgbClr val="000000"/>
                </a:solidFill>
                <a:cs typeface="Arial" charset="0"/>
              </a:rPr>
              <a:t>which possibilities do we have here? What is used now? Add detailed formulas</a:t>
            </a:r>
          </a:p>
        </p:txBody>
      </p:sp>
      <p:sp>
        <p:nvSpPr>
          <p:cNvPr id="47" name="Textfeld 46"/>
          <p:cNvSpPr txBox="1"/>
          <p:nvPr/>
        </p:nvSpPr>
        <p:spPr bwMode="gray">
          <a:xfrm>
            <a:off x="235744" y="2936081"/>
            <a:ext cx="1207294" cy="215444"/>
          </a:xfrm>
          <a:prstGeom prst="rect">
            <a:avLst/>
          </a:prstGeom>
          <a:solidFill>
            <a:srgbClr val="66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t">
            <a:spAutoFit/>
          </a:bodyPr>
          <a:lstStyle/>
          <a:p>
            <a:pPr marL="171450" indent="-171450" algn="ctr">
              <a:lnSpc>
                <a:spcPct val="100000"/>
              </a:lnSpc>
              <a:buClr>
                <a:srgbClr val="879BAA"/>
              </a:buClr>
            </a:pPr>
            <a:r>
              <a:rPr lang="en-GB" sz="1400" b="1" dirty="0" smtClean="0">
                <a:solidFill>
                  <a:srgbClr val="000000"/>
                </a:solidFill>
                <a:cs typeface="Arial" charset="0"/>
              </a:rPr>
              <a:t>Clustering</a:t>
            </a:r>
          </a:p>
        </p:txBody>
      </p:sp>
      <p:cxnSp>
        <p:nvCxnSpPr>
          <p:cNvPr id="49" name="Gerade Verbindung mit Pfeil 48"/>
          <p:cNvCxnSpPr>
            <a:stCxn id="47" idx="2"/>
          </p:cNvCxnSpPr>
          <p:nvPr/>
        </p:nvCxnSpPr>
        <p:spPr bwMode="auto">
          <a:xfrm>
            <a:off x="839391" y="3151525"/>
            <a:ext cx="0" cy="298906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Gerade Verbindung mit Pfeil 51"/>
          <p:cNvCxnSpPr>
            <a:stCxn id="47" idx="3"/>
          </p:cNvCxnSpPr>
          <p:nvPr/>
        </p:nvCxnSpPr>
        <p:spPr bwMode="auto">
          <a:xfrm>
            <a:off x="1443038" y="3043803"/>
            <a:ext cx="485775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6" name="Textfeld 55"/>
          <p:cNvSpPr txBox="1"/>
          <p:nvPr/>
        </p:nvSpPr>
        <p:spPr bwMode="gray">
          <a:xfrm>
            <a:off x="235743" y="3450431"/>
            <a:ext cx="1207295" cy="215444"/>
          </a:xfrm>
          <a:prstGeom prst="rect">
            <a:avLst/>
          </a:prstGeom>
          <a:solidFill>
            <a:srgbClr val="EB780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t">
            <a:spAutoFit/>
          </a:bodyPr>
          <a:lstStyle/>
          <a:p>
            <a:pPr marL="171450" indent="-171450" algn="l">
              <a:lnSpc>
                <a:spcPct val="100000"/>
              </a:lnSpc>
              <a:buClr>
                <a:srgbClr val="879BAA"/>
              </a:buClr>
            </a:pPr>
            <a:r>
              <a:rPr lang="en-GB" sz="1400" dirty="0" smtClean="0">
                <a:solidFill>
                  <a:srgbClr val="000000"/>
                </a:solidFill>
                <a:cs typeface="Arial" charset="0"/>
              </a:rPr>
              <a:t>Feature based</a:t>
            </a:r>
          </a:p>
        </p:txBody>
      </p:sp>
      <p:sp>
        <p:nvSpPr>
          <p:cNvPr id="63" name="Textfeld 62"/>
          <p:cNvSpPr txBox="1"/>
          <p:nvPr/>
        </p:nvSpPr>
        <p:spPr bwMode="gray">
          <a:xfrm>
            <a:off x="1928813" y="2936081"/>
            <a:ext cx="1900237" cy="215444"/>
          </a:xfrm>
          <a:prstGeom prst="rect">
            <a:avLst/>
          </a:prstGeom>
          <a:solidFill>
            <a:srgbClr val="EB780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t">
            <a:spAutoFit/>
          </a:bodyPr>
          <a:lstStyle/>
          <a:p>
            <a:pPr marL="171450" indent="-171450" algn="l">
              <a:lnSpc>
                <a:spcPct val="100000"/>
              </a:lnSpc>
              <a:buClr>
                <a:srgbClr val="879BAA"/>
              </a:buClr>
            </a:pPr>
            <a:r>
              <a:rPr lang="en-GB" sz="1400" dirty="0" smtClean="0">
                <a:solidFill>
                  <a:srgbClr val="000000"/>
                </a:solidFill>
                <a:cs typeface="Arial" charset="0"/>
              </a:rPr>
              <a:t>Based on time series</a:t>
            </a:r>
          </a:p>
        </p:txBody>
      </p:sp>
      <p:cxnSp>
        <p:nvCxnSpPr>
          <p:cNvPr id="67" name="Gerade Verbindung mit Pfeil 66"/>
          <p:cNvCxnSpPr>
            <a:stCxn id="56" idx="2"/>
          </p:cNvCxnSpPr>
          <p:nvPr/>
        </p:nvCxnSpPr>
        <p:spPr bwMode="auto">
          <a:xfrm>
            <a:off x="839391" y="3665875"/>
            <a:ext cx="0" cy="298906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" name="Gerade Verbindung mit Pfeil 69"/>
          <p:cNvCxnSpPr>
            <a:stCxn id="63" idx="3"/>
          </p:cNvCxnSpPr>
          <p:nvPr/>
        </p:nvCxnSpPr>
        <p:spPr bwMode="auto">
          <a:xfrm>
            <a:off x="3829050" y="3043803"/>
            <a:ext cx="435769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3" name="Textfeld 72"/>
          <p:cNvSpPr txBox="1"/>
          <p:nvPr/>
        </p:nvSpPr>
        <p:spPr bwMode="gray">
          <a:xfrm>
            <a:off x="235744" y="3964781"/>
            <a:ext cx="2007394" cy="6771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t">
            <a:spAutoFit/>
          </a:bodyPr>
          <a:lstStyle/>
          <a:p>
            <a:pPr marL="228600" indent="-228600" algn="l">
              <a:lnSpc>
                <a:spcPct val="100000"/>
              </a:lnSpc>
              <a:buAutoNum type="arabicParenR"/>
            </a:pPr>
            <a:r>
              <a:rPr lang="en-GB" sz="1200" dirty="0" smtClean="0">
                <a:solidFill>
                  <a:srgbClr val="000000"/>
                </a:solidFill>
                <a:cs typeface="Arial" charset="0"/>
              </a:rPr>
              <a:t>use </a:t>
            </a:r>
            <a:r>
              <a:rPr lang="en-GB" sz="1200" b="1" dirty="0" smtClean="0">
                <a:solidFill>
                  <a:srgbClr val="000000"/>
                </a:solidFill>
                <a:cs typeface="Arial" charset="0"/>
              </a:rPr>
              <a:t>weekly signals </a:t>
            </a:r>
            <a:r>
              <a:rPr lang="en-GB" sz="1200" dirty="0" smtClean="0">
                <a:solidFill>
                  <a:srgbClr val="000000"/>
                </a:solidFill>
                <a:cs typeface="Arial" charset="0"/>
              </a:rPr>
              <a:t>for Fuzzy-Clustering</a:t>
            </a:r>
          </a:p>
          <a:p>
            <a:pPr marL="228600" indent="-228600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GB" sz="1000" dirty="0" smtClean="0">
                <a:solidFill>
                  <a:srgbClr val="000000"/>
                </a:solidFill>
                <a:cs typeface="Arial" charset="0"/>
              </a:rPr>
              <a:t>10 components (5,20...)</a:t>
            </a:r>
          </a:p>
          <a:p>
            <a:pPr marL="228600" indent="-228600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GB" sz="1000" dirty="0" smtClean="0">
                <a:solidFill>
                  <a:srgbClr val="000000"/>
                </a:solidFill>
                <a:cs typeface="Arial" charset="0"/>
              </a:rPr>
              <a:t>All weeks, all meters</a:t>
            </a:r>
          </a:p>
        </p:txBody>
      </p:sp>
      <p:sp>
        <p:nvSpPr>
          <p:cNvPr id="74" name="Textfeld 73"/>
          <p:cNvSpPr txBox="1"/>
          <p:nvPr/>
        </p:nvSpPr>
        <p:spPr bwMode="gray">
          <a:xfrm>
            <a:off x="235744" y="4836325"/>
            <a:ext cx="2007394" cy="6771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t">
            <a:spAutoFit/>
          </a:bodyPr>
          <a:lstStyle/>
          <a:p>
            <a:pPr marL="171450" indent="-171450" algn="l">
              <a:lnSpc>
                <a:spcPct val="100000"/>
              </a:lnSpc>
            </a:pPr>
            <a:r>
              <a:rPr lang="en-GB" sz="1200" dirty="0" smtClean="0">
                <a:solidFill>
                  <a:srgbClr val="000000"/>
                </a:solidFill>
                <a:cs typeface="Arial" charset="0"/>
              </a:rPr>
              <a:t>2) use </a:t>
            </a:r>
            <a:r>
              <a:rPr lang="en-GB" sz="1200" b="1" dirty="0" smtClean="0">
                <a:solidFill>
                  <a:srgbClr val="000000"/>
                </a:solidFill>
                <a:cs typeface="Arial" charset="0"/>
              </a:rPr>
              <a:t>daily signals </a:t>
            </a:r>
            <a:r>
              <a:rPr lang="en-GB" sz="1200" dirty="0" smtClean="0">
                <a:solidFill>
                  <a:srgbClr val="000000"/>
                </a:solidFill>
                <a:cs typeface="Arial" charset="0"/>
              </a:rPr>
              <a:t>for Fuzzy-Clustering</a:t>
            </a:r>
          </a:p>
          <a:p>
            <a:pPr marL="228600" indent="-228600">
              <a:lnSpc>
                <a:spcPct val="100000"/>
              </a:lnSpc>
              <a:buFont typeface="Arial" pitchFamily="34" charset="0"/>
              <a:buChar char="•"/>
            </a:pPr>
            <a:r>
              <a:rPr lang="en-GB" sz="1000" dirty="0" smtClean="0">
                <a:solidFill>
                  <a:srgbClr val="000000"/>
                </a:solidFill>
                <a:cs typeface="Arial" charset="0"/>
              </a:rPr>
              <a:t>10 components (5,20...)</a:t>
            </a:r>
          </a:p>
          <a:p>
            <a:pPr marL="228600" indent="-228600">
              <a:lnSpc>
                <a:spcPct val="100000"/>
              </a:lnSpc>
              <a:buFont typeface="Arial" pitchFamily="34" charset="0"/>
              <a:buChar char="•"/>
            </a:pPr>
            <a:r>
              <a:rPr lang="en-GB" sz="1000" dirty="0" smtClean="0">
                <a:solidFill>
                  <a:srgbClr val="000000"/>
                </a:solidFill>
                <a:cs typeface="Arial" charset="0"/>
              </a:rPr>
              <a:t>All weeks, all meters</a:t>
            </a:r>
            <a:endParaRPr lang="en-GB" sz="1200" dirty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5" name="Textfeld 74"/>
          <p:cNvSpPr txBox="1"/>
          <p:nvPr/>
        </p:nvSpPr>
        <p:spPr bwMode="gray">
          <a:xfrm>
            <a:off x="2345600" y="4117766"/>
            <a:ext cx="146202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t">
            <a:spAutoFit/>
          </a:bodyPr>
          <a:lstStyle/>
          <a:p>
            <a:pPr marL="228600" indent="-228600" algn="l">
              <a:lnSpc>
                <a:spcPct val="100000"/>
              </a:lnSpc>
              <a:buClr>
                <a:srgbClr val="879BAA"/>
              </a:buClr>
              <a:buFont typeface="Arial" pitchFamily="34" charset="0"/>
              <a:buChar char="•"/>
            </a:pPr>
            <a:r>
              <a:rPr lang="en-GB" sz="1000" dirty="0" smtClean="0">
                <a:solidFill>
                  <a:srgbClr val="000000"/>
                </a:solidFill>
                <a:cs typeface="Arial" charset="0"/>
              </a:rPr>
              <a:t>Hourly resolution</a:t>
            </a:r>
          </a:p>
          <a:p>
            <a:pPr marL="228600" indent="-228600" algn="l">
              <a:lnSpc>
                <a:spcPct val="100000"/>
              </a:lnSpc>
              <a:buClr>
                <a:srgbClr val="879BAA"/>
              </a:buClr>
              <a:buFont typeface="Arial" pitchFamily="34" charset="0"/>
              <a:buChar char="•"/>
            </a:pPr>
            <a:r>
              <a:rPr lang="en-GB" sz="1000" dirty="0" smtClean="0">
                <a:solidFill>
                  <a:srgbClr val="000000"/>
                </a:solidFill>
                <a:cs typeface="Arial" charset="0"/>
              </a:rPr>
              <a:t>15 minute resolution</a:t>
            </a:r>
          </a:p>
        </p:txBody>
      </p:sp>
      <p:sp>
        <p:nvSpPr>
          <p:cNvPr id="76" name="Textfeld 75"/>
          <p:cNvSpPr txBox="1"/>
          <p:nvPr/>
        </p:nvSpPr>
        <p:spPr bwMode="gray">
          <a:xfrm>
            <a:off x="2352744" y="5029200"/>
            <a:ext cx="146202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t">
            <a:spAutoFit/>
          </a:bodyPr>
          <a:lstStyle/>
          <a:p>
            <a:pPr marL="228600" indent="-228600" algn="l">
              <a:lnSpc>
                <a:spcPct val="100000"/>
              </a:lnSpc>
              <a:buClr>
                <a:srgbClr val="879BAA"/>
              </a:buClr>
              <a:buFont typeface="Arial" pitchFamily="34" charset="0"/>
              <a:buChar char="•"/>
            </a:pPr>
            <a:r>
              <a:rPr lang="en-GB" sz="1000" dirty="0" smtClean="0">
                <a:solidFill>
                  <a:srgbClr val="000000"/>
                </a:solidFill>
                <a:cs typeface="Arial" charset="0"/>
              </a:rPr>
              <a:t>Hourly resolution</a:t>
            </a:r>
          </a:p>
          <a:p>
            <a:pPr marL="228600" indent="-228600" algn="l">
              <a:lnSpc>
                <a:spcPct val="100000"/>
              </a:lnSpc>
              <a:buClr>
                <a:srgbClr val="879BAA"/>
              </a:buClr>
              <a:buFont typeface="Arial" pitchFamily="34" charset="0"/>
              <a:buChar char="•"/>
            </a:pPr>
            <a:r>
              <a:rPr lang="en-GB" sz="1000" dirty="0" smtClean="0">
                <a:solidFill>
                  <a:srgbClr val="000000"/>
                </a:solidFill>
                <a:cs typeface="Arial" charset="0"/>
              </a:rPr>
              <a:t>15 minute resolution</a:t>
            </a:r>
          </a:p>
        </p:txBody>
      </p:sp>
      <p:cxnSp>
        <p:nvCxnSpPr>
          <p:cNvPr id="77" name="Gerade Verbindung mit Pfeil 76"/>
          <p:cNvCxnSpPr/>
          <p:nvPr/>
        </p:nvCxnSpPr>
        <p:spPr bwMode="auto">
          <a:xfrm>
            <a:off x="1866969" y="4271963"/>
            <a:ext cx="485775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Gerade Verbindung mit Pfeil 77"/>
          <p:cNvCxnSpPr/>
          <p:nvPr/>
        </p:nvCxnSpPr>
        <p:spPr bwMode="auto">
          <a:xfrm>
            <a:off x="1866969" y="5173891"/>
            <a:ext cx="485775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9" name="Textfeld 78"/>
          <p:cNvSpPr txBox="1"/>
          <p:nvPr/>
        </p:nvSpPr>
        <p:spPr bwMode="gray">
          <a:xfrm>
            <a:off x="4264819" y="2900361"/>
            <a:ext cx="2007394" cy="6771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t">
            <a:spAutoFit/>
          </a:bodyPr>
          <a:lstStyle/>
          <a:p>
            <a:pPr marL="228600" indent="-228600" algn="l">
              <a:lnSpc>
                <a:spcPct val="100000"/>
              </a:lnSpc>
              <a:buAutoNum type="arabicParenR"/>
            </a:pPr>
            <a:r>
              <a:rPr lang="en-GB" sz="1200" dirty="0" smtClean="0">
                <a:solidFill>
                  <a:srgbClr val="000000"/>
                </a:solidFill>
                <a:cs typeface="Arial" charset="0"/>
              </a:rPr>
              <a:t>Use complete time series</a:t>
            </a:r>
            <a:r>
              <a:rPr lang="en-GB" sz="1200" b="1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GB" sz="1200" dirty="0" smtClean="0">
                <a:solidFill>
                  <a:srgbClr val="000000"/>
                </a:solidFill>
                <a:cs typeface="Arial" charset="0"/>
              </a:rPr>
              <a:t>for Fuzzy-Clustering</a:t>
            </a:r>
          </a:p>
          <a:p>
            <a:pPr marL="228600" indent="-228600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GB" sz="1000" dirty="0" smtClean="0">
                <a:solidFill>
                  <a:srgbClr val="000000"/>
                </a:solidFill>
                <a:cs typeface="Arial" charset="0"/>
              </a:rPr>
              <a:t>10 components (5,20...)</a:t>
            </a:r>
          </a:p>
          <a:p>
            <a:pPr marL="228600" indent="-228600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GB" sz="1000" dirty="0" smtClean="0">
                <a:solidFill>
                  <a:srgbClr val="000000"/>
                </a:solidFill>
                <a:cs typeface="Arial" charset="0"/>
              </a:rPr>
              <a:t>All weeks, all meters</a:t>
            </a:r>
          </a:p>
        </p:txBody>
      </p:sp>
      <p:sp>
        <p:nvSpPr>
          <p:cNvPr id="80" name="Textfeld 79"/>
          <p:cNvSpPr txBox="1"/>
          <p:nvPr/>
        </p:nvSpPr>
        <p:spPr bwMode="gray">
          <a:xfrm>
            <a:off x="6448493" y="3129531"/>
            <a:ext cx="146202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t">
            <a:spAutoFit/>
          </a:bodyPr>
          <a:lstStyle/>
          <a:p>
            <a:pPr marL="228600" indent="-228600" algn="l">
              <a:lnSpc>
                <a:spcPct val="100000"/>
              </a:lnSpc>
              <a:buClr>
                <a:srgbClr val="879BAA"/>
              </a:buClr>
              <a:buFont typeface="Arial" pitchFamily="34" charset="0"/>
              <a:buChar char="•"/>
            </a:pPr>
            <a:r>
              <a:rPr lang="en-GB" sz="1000" dirty="0" smtClean="0">
                <a:solidFill>
                  <a:srgbClr val="000000"/>
                </a:solidFill>
                <a:cs typeface="Arial" charset="0"/>
              </a:rPr>
              <a:t>Hourly resolution</a:t>
            </a:r>
          </a:p>
          <a:p>
            <a:pPr marL="228600" indent="-228600" algn="l">
              <a:lnSpc>
                <a:spcPct val="100000"/>
              </a:lnSpc>
              <a:buClr>
                <a:srgbClr val="879BAA"/>
              </a:buClr>
              <a:buFont typeface="Arial" pitchFamily="34" charset="0"/>
              <a:buChar char="•"/>
            </a:pPr>
            <a:r>
              <a:rPr lang="en-GB" sz="1000" dirty="0" smtClean="0">
                <a:solidFill>
                  <a:srgbClr val="000000"/>
                </a:solidFill>
                <a:cs typeface="Arial" charset="0"/>
              </a:rPr>
              <a:t>15 minute resolution</a:t>
            </a:r>
          </a:p>
        </p:txBody>
      </p:sp>
      <p:cxnSp>
        <p:nvCxnSpPr>
          <p:cNvPr id="81" name="Gerade Verbindung mit Pfeil 80"/>
          <p:cNvCxnSpPr/>
          <p:nvPr/>
        </p:nvCxnSpPr>
        <p:spPr bwMode="auto">
          <a:xfrm>
            <a:off x="5962718" y="3280117"/>
            <a:ext cx="485775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3" name="Gerade Verbindung mit Pfeil 82"/>
          <p:cNvCxnSpPr/>
          <p:nvPr/>
        </p:nvCxnSpPr>
        <p:spPr bwMode="auto">
          <a:xfrm>
            <a:off x="7065169" y="2541094"/>
            <a:ext cx="0" cy="298906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4" name="Textfeld 83"/>
          <p:cNvSpPr txBox="1"/>
          <p:nvPr/>
        </p:nvSpPr>
        <p:spPr bwMode="gray">
          <a:xfrm>
            <a:off x="6334156" y="2354765"/>
            <a:ext cx="1462025" cy="153888"/>
          </a:xfrm>
          <a:prstGeom prst="rect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t">
            <a:spAutoFit/>
          </a:bodyPr>
          <a:lstStyle/>
          <a:p>
            <a:pPr marL="228600" indent="-228600" algn="ctr">
              <a:lnSpc>
                <a:spcPct val="100000"/>
              </a:lnSpc>
              <a:buClr>
                <a:srgbClr val="879BAA"/>
              </a:buClr>
            </a:pPr>
            <a:r>
              <a:rPr lang="en-GB" sz="1000" b="1" dirty="0" smtClean="0">
                <a:solidFill>
                  <a:srgbClr val="000000"/>
                </a:solidFill>
                <a:cs typeface="Arial" charset="0"/>
              </a:rPr>
              <a:t>Not yet investigated</a:t>
            </a:r>
          </a:p>
        </p:txBody>
      </p:sp>
      <p:sp>
        <p:nvSpPr>
          <p:cNvPr id="86" name="Pfeil nach rechts 85"/>
          <p:cNvSpPr/>
          <p:nvPr/>
        </p:nvSpPr>
        <p:spPr bwMode="auto">
          <a:xfrm>
            <a:off x="3743319" y="3846344"/>
            <a:ext cx="350044" cy="271422"/>
          </a:xfrm>
          <a:prstGeom prst="rightArrow">
            <a:avLst/>
          </a:prstGeom>
          <a:solidFill>
            <a:srgbClr val="66FF99"/>
          </a:solidFill>
          <a:ln w="9525" algn="ctr">
            <a:noFill/>
            <a:miter lim="800000"/>
            <a:headEnd/>
            <a:tailEnd/>
          </a:ln>
        </p:spPr>
        <p:txBody>
          <a:bodyPr wrap="square" lIns="144018" tIns="72009" rIns="72009" bIns="72009" rtlCol="0" anchor="ctr">
            <a:noAutofit/>
          </a:bodyPr>
          <a:lstStyle/>
          <a:p>
            <a:pPr marL="171450" indent="-171450" algn="l">
              <a:lnSpc>
                <a:spcPct val="100000"/>
              </a:lnSpc>
              <a:buClr>
                <a:srgbClr val="879BAA"/>
              </a:buClr>
              <a:buFont typeface="Arial" pitchFamily="34" charset="0"/>
              <a:buChar char="•"/>
            </a:pPr>
            <a:endParaRPr lang="en-GB" sz="1400" dirty="0" err="1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7" name="Textfeld 86"/>
          <p:cNvSpPr txBox="1"/>
          <p:nvPr/>
        </p:nvSpPr>
        <p:spPr bwMode="gray">
          <a:xfrm>
            <a:off x="4114794" y="3860632"/>
            <a:ext cx="1697899" cy="215444"/>
          </a:xfrm>
          <a:prstGeom prst="rect">
            <a:avLst/>
          </a:prstGeom>
          <a:solidFill>
            <a:srgbClr val="66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t">
            <a:spAutoFit/>
          </a:bodyPr>
          <a:lstStyle/>
          <a:p>
            <a:pPr marL="171450" indent="-171450" algn="ctr">
              <a:lnSpc>
                <a:spcPct val="100000"/>
              </a:lnSpc>
              <a:buClr>
                <a:srgbClr val="879BAA"/>
              </a:buClr>
            </a:pPr>
            <a:r>
              <a:rPr lang="en-GB" sz="1400" b="1" dirty="0" smtClean="0">
                <a:solidFill>
                  <a:srgbClr val="000000"/>
                </a:solidFill>
                <a:cs typeface="Arial" charset="0"/>
              </a:rPr>
              <a:t>Reconstruction</a:t>
            </a:r>
          </a:p>
        </p:txBody>
      </p:sp>
      <p:sp>
        <p:nvSpPr>
          <p:cNvPr id="88" name="Textfeld 87"/>
          <p:cNvSpPr txBox="1"/>
          <p:nvPr/>
        </p:nvSpPr>
        <p:spPr bwMode="gray">
          <a:xfrm>
            <a:off x="4114794" y="4271963"/>
            <a:ext cx="1697899" cy="1077218"/>
          </a:xfrm>
          <a:prstGeom prst="rect">
            <a:avLst/>
          </a:prstGeom>
          <a:solidFill>
            <a:srgbClr val="66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t">
            <a:spAutoFit/>
          </a:bodyPr>
          <a:lstStyle/>
          <a:p>
            <a:pPr marL="171450" indent="-171450" algn="l">
              <a:lnSpc>
                <a:spcPct val="100000"/>
              </a:lnSpc>
              <a:buClr>
                <a:srgbClr val="879BAA"/>
              </a:buClr>
              <a:buFont typeface="Arial" pitchFamily="34" charset="0"/>
              <a:buChar char="•"/>
            </a:pPr>
            <a:r>
              <a:rPr lang="en-GB" sz="1000" b="1" dirty="0" smtClean="0">
                <a:solidFill>
                  <a:srgbClr val="000000"/>
                </a:solidFill>
                <a:cs typeface="Arial" charset="0"/>
              </a:rPr>
              <a:t>Use least squares procedure to reconstruct weeks/ days from 10 components (resolution hourly, 15 minutes?)</a:t>
            </a:r>
          </a:p>
          <a:p>
            <a:pPr marL="171450" indent="-171450" algn="l">
              <a:lnSpc>
                <a:spcPct val="100000"/>
              </a:lnSpc>
              <a:buClr>
                <a:srgbClr val="879BAA"/>
              </a:buClr>
              <a:buFont typeface="Arial" pitchFamily="34" charset="0"/>
              <a:buChar char="•"/>
            </a:pPr>
            <a:r>
              <a:rPr lang="en-GB" sz="1000" b="1" dirty="0" smtClean="0">
                <a:solidFill>
                  <a:srgbClr val="000000"/>
                </a:solidFill>
                <a:cs typeface="Arial" charset="0"/>
              </a:rPr>
              <a:t>Other reconstruction </a:t>
            </a:r>
            <a:r>
              <a:rPr lang="en-GB" sz="1000" b="1" dirty="0" err="1" smtClean="0">
                <a:solidFill>
                  <a:srgbClr val="000000"/>
                </a:solidFill>
                <a:cs typeface="Arial" charset="0"/>
              </a:rPr>
              <a:t>possibilites</a:t>
            </a:r>
            <a:r>
              <a:rPr lang="en-GB" sz="1000" b="1" dirty="0" smtClean="0">
                <a:solidFill>
                  <a:srgbClr val="000000"/>
                </a:solidFill>
                <a:cs typeface="Arial" charset="0"/>
              </a:rPr>
              <a:t>? IDEAS?</a:t>
            </a:r>
          </a:p>
        </p:txBody>
      </p:sp>
      <p:sp>
        <p:nvSpPr>
          <p:cNvPr id="89" name="Textfeld 88"/>
          <p:cNvSpPr txBox="1"/>
          <p:nvPr/>
        </p:nvSpPr>
        <p:spPr bwMode="gray">
          <a:xfrm>
            <a:off x="6272213" y="3964781"/>
            <a:ext cx="2095432" cy="2154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t">
            <a:spAutoFit/>
          </a:bodyPr>
          <a:lstStyle/>
          <a:p>
            <a:pPr marL="171450" indent="-171450">
              <a:lnSpc>
                <a:spcPct val="100000"/>
              </a:lnSpc>
              <a:buClr>
                <a:srgbClr val="879BAA"/>
              </a:buClr>
              <a:buFont typeface="Arial" pitchFamily="34" charset="0"/>
              <a:buChar char="•"/>
            </a:pPr>
            <a:r>
              <a:rPr lang="en-GB" sz="1000" dirty="0" smtClean="0">
                <a:solidFill>
                  <a:srgbClr val="000000"/>
                </a:solidFill>
                <a:cs typeface="Arial" charset="0"/>
              </a:rPr>
              <a:t>Error function? Give formula</a:t>
            </a:r>
          </a:p>
          <a:p>
            <a:pPr marL="171450" indent="-171450">
              <a:lnSpc>
                <a:spcPct val="100000"/>
              </a:lnSpc>
              <a:buClr>
                <a:srgbClr val="879BAA"/>
              </a:buClr>
              <a:buFont typeface="Arial" pitchFamily="34" charset="0"/>
              <a:buChar char="•"/>
            </a:pPr>
            <a:r>
              <a:rPr lang="en-GB" sz="1000" dirty="0" smtClean="0">
                <a:solidFill>
                  <a:srgbClr val="000000"/>
                </a:solidFill>
                <a:cs typeface="Arial" charset="0"/>
              </a:rPr>
              <a:t>Analyze quality of reconstruction: error &lt;5%, &lt;10%</a:t>
            </a:r>
          </a:p>
          <a:p>
            <a:pPr marL="171450" indent="-171450">
              <a:lnSpc>
                <a:spcPct val="100000"/>
              </a:lnSpc>
              <a:buClr>
                <a:srgbClr val="879BAA"/>
              </a:buClr>
              <a:buFont typeface="Arial" pitchFamily="34" charset="0"/>
              <a:buChar char="•"/>
            </a:pPr>
            <a:r>
              <a:rPr lang="en-GB" sz="1000" dirty="0" smtClean="0">
                <a:solidFill>
                  <a:srgbClr val="000000"/>
                </a:solidFill>
                <a:cs typeface="Arial" charset="0"/>
              </a:rPr>
              <a:t>Filter outliers e.g. With DBSCAN</a:t>
            </a:r>
          </a:p>
          <a:p>
            <a:pPr marL="171450" indent="-171450">
              <a:lnSpc>
                <a:spcPct val="100000"/>
              </a:lnSpc>
              <a:buClr>
                <a:srgbClr val="879BAA"/>
              </a:buClr>
              <a:buFont typeface="Arial" pitchFamily="34" charset="0"/>
              <a:buChar char="•"/>
            </a:pPr>
            <a:r>
              <a:rPr lang="en-GB" sz="1000" dirty="0" smtClean="0">
                <a:solidFill>
                  <a:srgbClr val="000000"/>
                </a:solidFill>
                <a:cs typeface="Arial" charset="0"/>
              </a:rPr>
              <a:t>Can reconstruction-quality be improved when </a:t>
            </a:r>
            <a:r>
              <a:rPr lang="en-GB" sz="1000" dirty="0" err="1" smtClean="0">
                <a:solidFill>
                  <a:srgbClr val="000000"/>
                </a:solidFill>
                <a:cs typeface="Arial" charset="0"/>
              </a:rPr>
              <a:t>ourliers</a:t>
            </a:r>
            <a:r>
              <a:rPr lang="en-GB" sz="1000" dirty="0" smtClean="0">
                <a:solidFill>
                  <a:srgbClr val="000000"/>
                </a:solidFill>
                <a:cs typeface="Arial" charset="0"/>
              </a:rPr>
              <a:t> are filtered? How much?</a:t>
            </a:r>
          </a:p>
          <a:p>
            <a:pPr marL="171450" indent="-171450">
              <a:lnSpc>
                <a:spcPct val="100000"/>
              </a:lnSpc>
              <a:buClr>
                <a:srgbClr val="879BAA"/>
              </a:buClr>
              <a:buFont typeface="Arial" pitchFamily="34" charset="0"/>
              <a:buChar char="•"/>
            </a:pPr>
            <a:r>
              <a:rPr lang="en-GB" sz="1000" dirty="0" smtClean="0">
                <a:solidFill>
                  <a:srgbClr val="000000"/>
                </a:solidFill>
                <a:cs typeface="Arial" charset="0"/>
              </a:rPr>
              <a:t>Analyze reconstruction parameters for all different cases</a:t>
            </a:r>
          </a:p>
          <a:p>
            <a:pPr marL="171450" indent="-171450">
              <a:lnSpc>
                <a:spcPct val="100000"/>
              </a:lnSpc>
              <a:buClr>
                <a:srgbClr val="879BAA"/>
              </a:buClr>
              <a:buFont typeface="Arial" pitchFamily="34" charset="0"/>
              <a:buChar char="•"/>
            </a:pPr>
            <a:r>
              <a:rPr lang="en-GB" sz="1000" dirty="0" smtClean="0">
                <a:solidFill>
                  <a:srgbClr val="000000"/>
                </a:solidFill>
                <a:cs typeface="Arial" charset="0"/>
              </a:rPr>
              <a:t>Is there a correlation between these parameters and the external drivers (e.g. Temperature, humidity, rainfall, radiation, wind...)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eMeter</a:t>
            </a:r>
            <a:endParaRPr lang="en-US" dirty="0"/>
          </a:p>
        </p:txBody>
      </p:sp>
      <p:sp>
        <p:nvSpPr>
          <p:cNvPr id="41" name="Textfeld 40"/>
          <p:cNvSpPr txBox="1"/>
          <p:nvPr/>
        </p:nvSpPr>
        <p:spPr bwMode="gray">
          <a:xfrm>
            <a:off x="235744" y="1485900"/>
            <a:ext cx="5100637" cy="215444"/>
          </a:xfrm>
          <a:prstGeom prst="rect">
            <a:avLst/>
          </a:prstGeom>
          <a:solidFill>
            <a:srgbClr val="66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t">
            <a:spAutoFit/>
          </a:bodyPr>
          <a:lstStyle/>
          <a:p>
            <a:pPr marL="171450" indent="-171450" algn="l">
              <a:lnSpc>
                <a:spcPct val="100000"/>
              </a:lnSpc>
              <a:buClr>
                <a:srgbClr val="879BAA"/>
              </a:buClr>
            </a:pPr>
            <a:r>
              <a:rPr lang="en-GB" sz="1400" b="1" dirty="0" smtClean="0">
                <a:solidFill>
                  <a:srgbClr val="000000"/>
                </a:solidFill>
                <a:cs typeface="Arial" charset="0"/>
              </a:rPr>
              <a:t>Forecasting </a:t>
            </a:r>
            <a:r>
              <a:rPr lang="en-GB" sz="1400" b="1" dirty="0" err="1" smtClean="0">
                <a:solidFill>
                  <a:srgbClr val="000000"/>
                </a:solidFill>
                <a:cs typeface="Arial" charset="0"/>
              </a:rPr>
              <a:t>eMeter</a:t>
            </a:r>
            <a:r>
              <a:rPr lang="en-GB" sz="1400" b="1" dirty="0" smtClean="0">
                <a:solidFill>
                  <a:srgbClr val="000000"/>
                </a:solidFill>
                <a:cs typeface="Arial" charset="0"/>
              </a:rPr>
              <a:t> series: ways to go</a:t>
            </a:r>
          </a:p>
        </p:txBody>
      </p:sp>
      <p:grpSp>
        <p:nvGrpSpPr>
          <p:cNvPr id="35" name="Gruppieren 34"/>
          <p:cNvGrpSpPr/>
          <p:nvPr/>
        </p:nvGrpSpPr>
        <p:grpSpPr>
          <a:xfrm>
            <a:off x="235743" y="2050225"/>
            <a:ext cx="3593307" cy="729794"/>
            <a:chOff x="235743" y="2936081"/>
            <a:chExt cx="3593307" cy="729794"/>
          </a:xfrm>
        </p:grpSpPr>
        <p:sp>
          <p:nvSpPr>
            <p:cNvPr id="30" name="Textfeld 29"/>
            <p:cNvSpPr txBox="1"/>
            <p:nvPr/>
          </p:nvSpPr>
          <p:spPr bwMode="gray">
            <a:xfrm>
              <a:off x="235744" y="2936081"/>
              <a:ext cx="1207294" cy="215444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rtlCol="0" anchor="t">
              <a:spAutoFit/>
            </a:bodyPr>
            <a:lstStyle/>
            <a:p>
              <a:pPr marL="171450" indent="-171450" algn="ctr">
                <a:lnSpc>
                  <a:spcPct val="100000"/>
                </a:lnSpc>
                <a:buClr>
                  <a:srgbClr val="879BAA"/>
                </a:buClr>
              </a:pPr>
              <a:r>
                <a:rPr lang="en-GB" sz="1400" b="1" dirty="0" smtClean="0">
                  <a:solidFill>
                    <a:srgbClr val="000000"/>
                  </a:solidFill>
                  <a:cs typeface="Arial" charset="0"/>
                </a:rPr>
                <a:t>Clustering</a:t>
              </a:r>
            </a:p>
          </p:txBody>
        </p:sp>
        <p:cxnSp>
          <p:nvCxnSpPr>
            <p:cNvPr id="31" name="Gerade Verbindung mit Pfeil 30"/>
            <p:cNvCxnSpPr>
              <a:stCxn id="30" idx="2"/>
            </p:cNvCxnSpPr>
            <p:nvPr/>
          </p:nvCxnSpPr>
          <p:spPr bwMode="auto">
            <a:xfrm>
              <a:off x="839391" y="3151525"/>
              <a:ext cx="0" cy="298906"/>
            </a:xfrm>
            <a:prstGeom prst="straightConnector1">
              <a:avLst/>
            </a:prstGeom>
            <a:solidFill>
              <a:schemeClr val="accent2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" name="Gerade Verbindung mit Pfeil 31"/>
            <p:cNvCxnSpPr>
              <a:stCxn id="30" idx="3"/>
            </p:cNvCxnSpPr>
            <p:nvPr/>
          </p:nvCxnSpPr>
          <p:spPr bwMode="auto">
            <a:xfrm>
              <a:off x="1443038" y="3043803"/>
              <a:ext cx="485775" cy="0"/>
            </a:xfrm>
            <a:prstGeom prst="straightConnector1">
              <a:avLst/>
            </a:prstGeom>
            <a:solidFill>
              <a:schemeClr val="accent2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3" name="Textfeld 32"/>
            <p:cNvSpPr txBox="1"/>
            <p:nvPr/>
          </p:nvSpPr>
          <p:spPr bwMode="gray">
            <a:xfrm>
              <a:off x="235743" y="3450431"/>
              <a:ext cx="1207295" cy="215444"/>
            </a:xfrm>
            <a:prstGeom prst="rect">
              <a:avLst/>
            </a:prstGeom>
            <a:solidFill>
              <a:srgbClr val="EB78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rtlCol="0" anchor="t">
              <a:spAutoFit/>
            </a:bodyPr>
            <a:lstStyle/>
            <a:p>
              <a:pPr marL="171450" indent="-171450" algn="l">
                <a:lnSpc>
                  <a:spcPct val="100000"/>
                </a:lnSpc>
                <a:buClr>
                  <a:srgbClr val="879BAA"/>
                </a:buClr>
              </a:pPr>
              <a:r>
                <a:rPr lang="en-GB" sz="1400" dirty="0" smtClean="0">
                  <a:solidFill>
                    <a:srgbClr val="000000"/>
                  </a:solidFill>
                  <a:cs typeface="Arial" charset="0"/>
                </a:rPr>
                <a:t>Feature based</a:t>
              </a:r>
            </a:p>
          </p:txBody>
        </p:sp>
        <p:sp>
          <p:nvSpPr>
            <p:cNvPr id="34" name="Textfeld 33"/>
            <p:cNvSpPr txBox="1"/>
            <p:nvPr/>
          </p:nvSpPr>
          <p:spPr bwMode="gray">
            <a:xfrm>
              <a:off x="1928813" y="2936081"/>
              <a:ext cx="1900237" cy="215444"/>
            </a:xfrm>
            <a:prstGeom prst="rect">
              <a:avLst/>
            </a:prstGeom>
            <a:solidFill>
              <a:srgbClr val="EB78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rtlCol="0" anchor="t">
              <a:spAutoFit/>
            </a:bodyPr>
            <a:lstStyle/>
            <a:p>
              <a:pPr marL="171450" indent="-171450" algn="l">
                <a:lnSpc>
                  <a:spcPct val="100000"/>
                </a:lnSpc>
                <a:buClr>
                  <a:srgbClr val="879BAA"/>
                </a:buClr>
              </a:pPr>
              <a:r>
                <a:rPr lang="en-GB" sz="1400" dirty="0" smtClean="0">
                  <a:solidFill>
                    <a:srgbClr val="000000"/>
                  </a:solidFill>
                  <a:cs typeface="Arial" charset="0"/>
                </a:rPr>
                <a:t>Based on time series</a:t>
              </a:r>
            </a:p>
          </p:txBody>
        </p:sp>
      </p:grpSp>
      <p:sp>
        <p:nvSpPr>
          <p:cNvPr id="36" name="Textfeld 35"/>
          <p:cNvSpPr txBox="1"/>
          <p:nvPr/>
        </p:nvSpPr>
        <p:spPr bwMode="gray">
          <a:xfrm>
            <a:off x="4191069" y="2050225"/>
            <a:ext cx="209543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t">
            <a:spAutoFit/>
          </a:bodyPr>
          <a:lstStyle/>
          <a:p>
            <a:pPr marL="171450" indent="-171450">
              <a:lnSpc>
                <a:spcPct val="100000"/>
              </a:lnSpc>
              <a:buClr>
                <a:srgbClr val="879BAA"/>
              </a:buClr>
            </a:pPr>
            <a:r>
              <a:rPr lang="en-GB" sz="1000" dirty="0" smtClean="0">
                <a:solidFill>
                  <a:srgbClr val="000000"/>
                </a:solidFill>
                <a:cs typeface="Arial" charset="0"/>
              </a:rPr>
              <a:t>     Result of the clustering based on e.g. 10 weeks of the </a:t>
            </a:r>
            <a:r>
              <a:rPr lang="en-GB" sz="1000" dirty="0" err="1" smtClean="0">
                <a:solidFill>
                  <a:srgbClr val="000000"/>
                </a:solidFill>
                <a:cs typeface="Arial" charset="0"/>
              </a:rPr>
              <a:t>testdata</a:t>
            </a:r>
            <a:r>
              <a:rPr lang="en-GB" sz="1000" dirty="0" smtClean="0">
                <a:solidFill>
                  <a:srgbClr val="000000"/>
                </a:solidFill>
                <a:cs typeface="Arial" charset="0"/>
              </a:rPr>
              <a:t> are 10 components (resolution hour, 15 min, 10 weeks) and the reconstruction parameters</a:t>
            </a:r>
          </a:p>
        </p:txBody>
      </p:sp>
      <p:cxnSp>
        <p:nvCxnSpPr>
          <p:cNvPr id="37" name="Gerade Verbindung mit Pfeil 36"/>
          <p:cNvCxnSpPr/>
          <p:nvPr/>
        </p:nvCxnSpPr>
        <p:spPr bwMode="auto">
          <a:xfrm>
            <a:off x="3829050" y="2157947"/>
            <a:ext cx="485775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Textfeld 38"/>
          <p:cNvSpPr txBox="1"/>
          <p:nvPr/>
        </p:nvSpPr>
        <p:spPr bwMode="gray">
          <a:xfrm>
            <a:off x="6786717" y="2031169"/>
            <a:ext cx="2095432" cy="1692771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t">
            <a:spAutoFit/>
          </a:bodyPr>
          <a:lstStyle/>
          <a:p>
            <a:pPr marL="171450" indent="-171450">
              <a:lnSpc>
                <a:spcPct val="100000"/>
              </a:lnSpc>
              <a:buFont typeface="Arial" pitchFamily="34" charset="0"/>
              <a:buChar char="•"/>
            </a:pPr>
            <a:r>
              <a:rPr lang="en-GB" sz="1000" b="1" dirty="0" smtClean="0">
                <a:solidFill>
                  <a:srgbClr val="000000"/>
                </a:solidFill>
                <a:cs typeface="Arial" charset="0"/>
              </a:rPr>
              <a:t>Fix the reconstruction parameters</a:t>
            </a:r>
          </a:p>
          <a:p>
            <a:pPr marL="171450" indent="-171450">
              <a:lnSpc>
                <a:spcPct val="100000"/>
              </a:lnSpc>
              <a:buFont typeface="Arial" pitchFamily="34" charset="0"/>
              <a:buChar char="•"/>
            </a:pPr>
            <a:r>
              <a:rPr lang="en-GB" sz="1000" b="1" dirty="0" smtClean="0">
                <a:solidFill>
                  <a:srgbClr val="000000"/>
                </a:solidFill>
                <a:cs typeface="Arial" charset="0"/>
              </a:rPr>
              <a:t>Provide the cluster components</a:t>
            </a:r>
          </a:p>
          <a:p>
            <a:pPr marL="171450" indent="-171450">
              <a:lnSpc>
                <a:spcPct val="100000"/>
              </a:lnSpc>
              <a:buFont typeface="Arial" pitchFamily="34" charset="0"/>
              <a:buChar char="•"/>
            </a:pPr>
            <a:r>
              <a:rPr lang="en-GB" sz="1000" b="1" dirty="0" smtClean="0">
                <a:solidFill>
                  <a:srgbClr val="000000"/>
                </a:solidFill>
                <a:cs typeface="Arial" charset="0"/>
              </a:rPr>
              <a:t>Get prediction for left 2 weeks for the components</a:t>
            </a:r>
          </a:p>
          <a:p>
            <a:pPr marL="171450" indent="-171450">
              <a:lnSpc>
                <a:spcPct val="100000"/>
              </a:lnSpc>
              <a:buFont typeface="Arial" pitchFamily="34" charset="0"/>
              <a:buChar char="•"/>
            </a:pPr>
            <a:r>
              <a:rPr lang="en-GB" sz="1000" b="1" dirty="0" smtClean="0">
                <a:solidFill>
                  <a:srgbClr val="000000"/>
                </a:solidFill>
                <a:cs typeface="Arial" charset="0"/>
              </a:rPr>
              <a:t>Use fixed reconstruction parameters to get prediction for single </a:t>
            </a:r>
            <a:r>
              <a:rPr lang="en-GB" sz="1000" b="1" dirty="0" err="1" smtClean="0">
                <a:solidFill>
                  <a:srgbClr val="000000"/>
                </a:solidFill>
                <a:cs typeface="Arial" charset="0"/>
              </a:rPr>
              <a:t>eMeters</a:t>
            </a:r>
            <a:r>
              <a:rPr lang="en-GB" sz="1000" b="1" dirty="0" smtClean="0">
                <a:solidFill>
                  <a:srgbClr val="000000"/>
                </a:solidFill>
                <a:cs typeface="Arial" charset="0"/>
              </a:rPr>
              <a:t> </a:t>
            </a:r>
          </a:p>
          <a:p>
            <a:pPr marL="171450" indent="-171450">
              <a:lnSpc>
                <a:spcPct val="100000"/>
              </a:lnSpc>
              <a:buFont typeface="Arial" pitchFamily="34" charset="0"/>
              <a:buChar char="•"/>
            </a:pPr>
            <a:r>
              <a:rPr lang="en-GB" sz="1000" b="1" dirty="0" smtClean="0">
                <a:solidFill>
                  <a:srgbClr val="000000"/>
                </a:solidFill>
                <a:cs typeface="Arial" charset="0"/>
              </a:rPr>
              <a:t>With or without outlier </a:t>
            </a:r>
            <a:r>
              <a:rPr lang="en-GB" sz="1000" b="1" dirty="0" err="1" smtClean="0">
                <a:solidFill>
                  <a:srgbClr val="000000"/>
                </a:solidFill>
                <a:cs typeface="Arial" charset="0"/>
              </a:rPr>
              <a:t>eMeters</a:t>
            </a:r>
            <a:r>
              <a:rPr lang="en-GB" sz="1000" b="1" dirty="0" smtClean="0">
                <a:solidFill>
                  <a:srgbClr val="000000"/>
                </a:solidFill>
                <a:cs typeface="Arial" charset="0"/>
              </a:rPr>
              <a:t> included?</a:t>
            </a:r>
          </a:p>
        </p:txBody>
      </p:sp>
      <p:cxnSp>
        <p:nvCxnSpPr>
          <p:cNvPr id="38" name="Gerade Verbindung mit Pfeil 37"/>
          <p:cNvCxnSpPr/>
          <p:nvPr/>
        </p:nvCxnSpPr>
        <p:spPr bwMode="auto">
          <a:xfrm>
            <a:off x="6286501" y="2157947"/>
            <a:ext cx="485775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Textfeld 39"/>
          <p:cNvSpPr txBox="1"/>
          <p:nvPr/>
        </p:nvSpPr>
        <p:spPr bwMode="gray">
          <a:xfrm>
            <a:off x="235744" y="3057794"/>
            <a:ext cx="209543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t">
            <a:spAutoFit/>
          </a:bodyPr>
          <a:lstStyle/>
          <a:p>
            <a:pPr marL="171450" indent="-171450">
              <a:lnSpc>
                <a:spcPct val="100000"/>
              </a:lnSpc>
              <a:buClr>
                <a:srgbClr val="879BAA"/>
              </a:buClr>
            </a:pPr>
            <a:r>
              <a:rPr lang="en-GB" sz="1000" dirty="0" smtClean="0">
                <a:solidFill>
                  <a:srgbClr val="000000"/>
                </a:solidFill>
                <a:cs typeface="Arial" charset="0"/>
              </a:rPr>
              <a:t>     Result of the clustering based on e.g. 10 weeks of the </a:t>
            </a:r>
            <a:r>
              <a:rPr lang="en-GB" sz="1000" dirty="0" err="1" smtClean="0">
                <a:solidFill>
                  <a:srgbClr val="000000"/>
                </a:solidFill>
                <a:cs typeface="Arial" charset="0"/>
              </a:rPr>
              <a:t>testdata</a:t>
            </a:r>
            <a:r>
              <a:rPr lang="en-GB" sz="1000" dirty="0" smtClean="0">
                <a:solidFill>
                  <a:srgbClr val="000000"/>
                </a:solidFill>
                <a:cs typeface="Arial" charset="0"/>
              </a:rPr>
              <a:t> are 10 components (prototype weeks, days – hourly or 15 min resolution) and the reconstruction parameters</a:t>
            </a:r>
          </a:p>
        </p:txBody>
      </p:sp>
      <p:cxnSp>
        <p:nvCxnSpPr>
          <p:cNvPr id="42" name="Gerade Verbindung mit Pfeil 41"/>
          <p:cNvCxnSpPr>
            <a:stCxn id="33" idx="2"/>
          </p:cNvCxnSpPr>
          <p:nvPr/>
        </p:nvCxnSpPr>
        <p:spPr bwMode="auto">
          <a:xfrm>
            <a:off x="839391" y="2780019"/>
            <a:ext cx="0" cy="313225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8" name="Textfeld 47"/>
          <p:cNvSpPr txBox="1"/>
          <p:nvPr/>
        </p:nvSpPr>
        <p:spPr bwMode="gray">
          <a:xfrm>
            <a:off x="235743" y="4414852"/>
            <a:ext cx="2095432" cy="92333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t">
            <a:spAutoFit/>
          </a:bodyPr>
          <a:lstStyle/>
          <a:p>
            <a:pPr marL="171450" indent="-171450">
              <a:lnSpc>
                <a:spcPct val="100000"/>
              </a:lnSpc>
              <a:buFont typeface="Arial" pitchFamily="34" charset="0"/>
              <a:buChar char="•"/>
            </a:pPr>
            <a:r>
              <a:rPr lang="en-GB" sz="1000" b="1" dirty="0" smtClean="0">
                <a:solidFill>
                  <a:srgbClr val="000000"/>
                </a:solidFill>
                <a:cs typeface="Arial" charset="0"/>
              </a:rPr>
              <a:t>Fix the cluster </a:t>
            </a:r>
            <a:r>
              <a:rPr lang="en-GB" sz="1000" b="1" dirty="0" err="1" smtClean="0">
                <a:solidFill>
                  <a:srgbClr val="000000"/>
                </a:solidFill>
                <a:cs typeface="Arial" charset="0"/>
              </a:rPr>
              <a:t>centers</a:t>
            </a:r>
            <a:endParaRPr lang="en-GB" sz="1000" b="1" dirty="0" smtClean="0">
              <a:solidFill>
                <a:srgbClr val="000000"/>
              </a:solidFill>
              <a:cs typeface="Arial" charset="0"/>
            </a:endParaRPr>
          </a:p>
          <a:p>
            <a:pPr marL="171450" indent="-171450">
              <a:lnSpc>
                <a:spcPct val="100000"/>
              </a:lnSpc>
              <a:buFont typeface="Arial" pitchFamily="34" charset="0"/>
              <a:buChar char="•"/>
            </a:pPr>
            <a:r>
              <a:rPr lang="en-GB" sz="1000" b="1" dirty="0" smtClean="0">
                <a:solidFill>
                  <a:srgbClr val="000000"/>
                </a:solidFill>
                <a:cs typeface="Arial" charset="0"/>
              </a:rPr>
              <a:t>Predict the cluster components by using the external drivers</a:t>
            </a:r>
          </a:p>
          <a:p>
            <a:pPr marL="171450" indent="-171450">
              <a:lnSpc>
                <a:spcPct val="100000"/>
              </a:lnSpc>
              <a:buFont typeface="Arial" pitchFamily="34" charset="0"/>
              <a:buChar char="•"/>
            </a:pPr>
            <a:r>
              <a:rPr lang="en-GB" sz="1000" b="1" dirty="0" smtClean="0">
                <a:solidFill>
                  <a:srgbClr val="000000"/>
                </a:solidFill>
                <a:cs typeface="Arial" charset="0"/>
              </a:rPr>
              <a:t>Use predicted parameters and fixed components to predict the next  week/day for each </a:t>
            </a:r>
            <a:r>
              <a:rPr lang="en-GB" sz="1000" b="1" dirty="0" err="1" smtClean="0">
                <a:solidFill>
                  <a:srgbClr val="000000"/>
                </a:solidFill>
                <a:cs typeface="Arial" charset="0"/>
              </a:rPr>
              <a:t>eMeter</a:t>
            </a:r>
            <a:endParaRPr lang="en-GB" sz="1000" b="1" dirty="0" smtClean="0">
              <a:solidFill>
                <a:srgbClr val="000000"/>
              </a:solidFill>
              <a:cs typeface="Arial" charset="0"/>
            </a:endParaRPr>
          </a:p>
        </p:txBody>
      </p:sp>
      <p:cxnSp>
        <p:nvCxnSpPr>
          <p:cNvPr id="50" name="Gerade Verbindung mit Pfeil 49"/>
          <p:cNvCxnSpPr/>
          <p:nvPr/>
        </p:nvCxnSpPr>
        <p:spPr bwMode="auto">
          <a:xfrm>
            <a:off x="839391" y="3984403"/>
            <a:ext cx="0" cy="313225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Pfeil nach rechts 50"/>
          <p:cNvSpPr/>
          <p:nvPr/>
        </p:nvSpPr>
        <p:spPr bwMode="auto">
          <a:xfrm rot="10800000">
            <a:off x="2331176" y="4389239"/>
            <a:ext cx="350044" cy="271422"/>
          </a:xfrm>
          <a:prstGeom prst="rightArrow">
            <a:avLst/>
          </a:prstGeom>
          <a:solidFill>
            <a:srgbClr val="66FF99"/>
          </a:solidFill>
          <a:ln w="9525" algn="ctr">
            <a:noFill/>
            <a:miter lim="800000"/>
            <a:headEnd/>
            <a:tailEnd/>
          </a:ln>
        </p:spPr>
        <p:txBody>
          <a:bodyPr wrap="square" lIns="144018" tIns="72009" rIns="72009" bIns="72009" rtlCol="0" anchor="ctr">
            <a:noAutofit/>
          </a:bodyPr>
          <a:lstStyle/>
          <a:p>
            <a:pPr marL="171450" indent="-171450" algn="l">
              <a:lnSpc>
                <a:spcPct val="100000"/>
              </a:lnSpc>
              <a:buClr>
                <a:srgbClr val="879BAA"/>
              </a:buClr>
              <a:buFont typeface="Arial" pitchFamily="34" charset="0"/>
              <a:buChar char="•"/>
            </a:pPr>
            <a:endParaRPr lang="en-GB" sz="1400" dirty="0" err="1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3" name="Textfeld 52"/>
          <p:cNvSpPr txBox="1"/>
          <p:nvPr/>
        </p:nvSpPr>
        <p:spPr bwMode="gray">
          <a:xfrm>
            <a:off x="2681220" y="4396383"/>
            <a:ext cx="2898049" cy="553998"/>
          </a:xfrm>
          <a:prstGeom prst="rect">
            <a:avLst/>
          </a:prstGeom>
          <a:solidFill>
            <a:srgbClr val="EB780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t">
            <a:spAutoFit/>
          </a:bodyPr>
          <a:lstStyle/>
          <a:p>
            <a:pPr marL="171450" indent="-171450" algn="l">
              <a:lnSpc>
                <a:spcPct val="100000"/>
              </a:lnSpc>
              <a:buClr>
                <a:srgbClr val="879BAA"/>
              </a:buClr>
            </a:pPr>
            <a:r>
              <a:rPr lang="en-GB" sz="1200" b="1" dirty="0" smtClean="0">
                <a:solidFill>
                  <a:srgbClr val="000000"/>
                </a:solidFill>
                <a:cs typeface="Arial" charset="0"/>
              </a:rPr>
              <a:t>This will only work if the parameters are not random or independent from externals</a:t>
            </a:r>
          </a:p>
        </p:txBody>
      </p:sp>
      <p:sp>
        <p:nvSpPr>
          <p:cNvPr id="54" name="Textfeld 53"/>
          <p:cNvSpPr txBox="1"/>
          <p:nvPr/>
        </p:nvSpPr>
        <p:spPr bwMode="gray">
          <a:xfrm>
            <a:off x="5817393" y="4389239"/>
            <a:ext cx="2095432" cy="1538883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t">
            <a:spAutoFit/>
          </a:bodyPr>
          <a:lstStyle/>
          <a:p>
            <a:pPr marL="171450" indent="-171450">
              <a:lnSpc>
                <a:spcPct val="100000"/>
              </a:lnSpc>
              <a:buFont typeface="Arial" pitchFamily="34" charset="0"/>
              <a:buChar char="•"/>
            </a:pPr>
            <a:r>
              <a:rPr lang="en-GB" sz="1000" b="1" dirty="0" smtClean="0">
                <a:solidFill>
                  <a:srgbClr val="000000"/>
                </a:solidFill>
                <a:cs typeface="Arial" charset="0"/>
              </a:rPr>
              <a:t>Other ideas here?</a:t>
            </a:r>
          </a:p>
          <a:p>
            <a:pPr marL="171450" indent="-171450">
              <a:lnSpc>
                <a:spcPct val="100000"/>
              </a:lnSpc>
              <a:buFont typeface="Arial" pitchFamily="34" charset="0"/>
              <a:buChar char="•"/>
            </a:pPr>
            <a:r>
              <a:rPr lang="en-GB" sz="1000" b="1" dirty="0" smtClean="0">
                <a:solidFill>
                  <a:srgbClr val="000000"/>
                </a:solidFill>
                <a:cs typeface="Arial" charset="0"/>
              </a:rPr>
              <a:t>(just in case it should fail) </a:t>
            </a:r>
            <a:r>
              <a:rPr lang="en-GB" sz="1000" b="1" dirty="0" smtClean="0">
                <a:solidFill>
                  <a:srgbClr val="000000"/>
                </a:solidFill>
                <a:cs typeface="Arial" charset="0"/>
                <a:sym typeface="Wingdings" pitchFamily="2" charset="2"/>
              </a:rPr>
              <a:t></a:t>
            </a:r>
          </a:p>
          <a:p>
            <a:pPr marL="171450" indent="-171450">
              <a:lnSpc>
                <a:spcPct val="100000"/>
              </a:lnSpc>
              <a:buFont typeface="Arial" pitchFamily="34" charset="0"/>
              <a:buChar char="•"/>
            </a:pPr>
            <a:r>
              <a:rPr lang="en-GB" sz="1000" b="1" dirty="0" smtClean="0">
                <a:solidFill>
                  <a:srgbClr val="000000"/>
                </a:solidFill>
                <a:cs typeface="Arial" charset="0"/>
                <a:sym typeface="Wingdings" pitchFamily="2" charset="2"/>
              </a:rPr>
              <a:t>Anything else?</a:t>
            </a:r>
          </a:p>
          <a:p>
            <a:pPr marL="171450" indent="-171450">
              <a:lnSpc>
                <a:spcPct val="100000"/>
              </a:lnSpc>
              <a:buFont typeface="Arial" pitchFamily="34" charset="0"/>
              <a:buChar char="•"/>
            </a:pPr>
            <a:r>
              <a:rPr lang="en-GB" sz="1000" b="1" dirty="0" smtClean="0">
                <a:solidFill>
                  <a:srgbClr val="000000"/>
                </a:solidFill>
                <a:cs typeface="Arial" charset="0"/>
                <a:sym typeface="Wingdings" pitchFamily="2" charset="2"/>
              </a:rPr>
              <a:t>e.g. Better metrics to be used in clustering?</a:t>
            </a:r>
          </a:p>
          <a:p>
            <a:pPr marL="171450" indent="-171450">
              <a:lnSpc>
                <a:spcPct val="100000"/>
              </a:lnSpc>
              <a:buFont typeface="Arial" pitchFamily="34" charset="0"/>
              <a:buChar char="•"/>
            </a:pPr>
            <a:r>
              <a:rPr lang="en-GB" sz="1000" b="1" dirty="0" smtClean="0">
                <a:solidFill>
                  <a:srgbClr val="000000"/>
                </a:solidFill>
                <a:cs typeface="Arial" charset="0"/>
                <a:sym typeface="Wingdings" pitchFamily="2" charset="2"/>
              </a:rPr>
              <a:t>Better outlier detection?</a:t>
            </a:r>
          </a:p>
          <a:p>
            <a:pPr marL="171450" indent="-171450">
              <a:lnSpc>
                <a:spcPct val="100000"/>
              </a:lnSpc>
              <a:buFont typeface="Arial" pitchFamily="34" charset="0"/>
              <a:buChar char="•"/>
            </a:pPr>
            <a:r>
              <a:rPr lang="en-GB" sz="1000" b="1" dirty="0" smtClean="0">
                <a:solidFill>
                  <a:srgbClr val="000000"/>
                </a:solidFill>
                <a:cs typeface="Arial" charset="0"/>
                <a:sym typeface="Wingdings" pitchFamily="2" charset="2"/>
              </a:rPr>
              <a:t>Ways to model the outliers? E.g. By a subsequent second clustering</a:t>
            </a:r>
          </a:p>
          <a:p>
            <a:pPr marL="171450" indent="-171450">
              <a:lnSpc>
                <a:spcPct val="100000"/>
              </a:lnSpc>
              <a:buFont typeface="Arial" pitchFamily="34" charset="0"/>
              <a:buChar char="•"/>
            </a:pPr>
            <a:r>
              <a:rPr lang="en-GB" sz="1000" b="1" dirty="0" smtClean="0">
                <a:solidFill>
                  <a:srgbClr val="000000"/>
                </a:solidFill>
                <a:cs typeface="Arial" charset="0"/>
                <a:sym typeface="Wingdings" pitchFamily="2" charset="2"/>
              </a:rPr>
              <a:t>.....</a:t>
            </a:r>
            <a:endParaRPr lang="en-GB" sz="1000" b="1" dirty="0" smtClean="0">
              <a:solidFill>
                <a:srgbClr val="000000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Pre-processing and clustering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38" y="1414800"/>
            <a:ext cx="8207375" cy="4770537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sz="1600" dirty="0" smtClean="0"/>
              <a:t>Move data from text files to *.mat data files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 smtClean="0"/>
              <a:t>Normalization</a:t>
            </a:r>
          </a:p>
          <a:p>
            <a:pPr marL="519300" lvl="1" indent="-342900">
              <a:buFont typeface="+mj-lt"/>
              <a:buAutoNum type="arabicPeriod"/>
            </a:pPr>
            <a:r>
              <a:rPr lang="en-GB" sz="1600" dirty="0" err="1" smtClean="0"/>
              <a:t>min&amp;max</a:t>
            </a:r>
            <a:r>
              <a:rPr lang="en-GB" sz="1600" dirty="0" smtClean="0"/>
              <a:t> taken per week for </a:t>
            </a:r>
            <a:r>
              <a:rPr lang="en-GB" sz="1600" dirty="0" err="1" smtClean="0"/>
              <a:t>weekly&amp;dayly</a:t>
            </a:r>
            <a:r>
              <a:rPr lang="en-GB" sz="1600" dirty="0" smtClean="0"/>
              <a:t> cycles, per 13 weeks for 13 weeks cycle</a:t>
            </a:r>
          </a:p>
          <a:p>
            <a:pPr marL="519300" lvl="1" indent="-342900">
              <a:buFont typeface="+mj-lt"/>
              <a:buAutoNum type="arabicPeriod"/>
            </a:pPr>
            <a:r>
              <a:rPr lang="en-GB" sz="1600" dirty="0" smtClean="0"/>
              <a:t>Formula: 100*(x-min)/(max-min)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 smtClean="0"/>
              <a:t>Point resolution: one point represents </a:t>
            </a:r>
            <a:r>
              <a:rPr lang="en-GB" sz="1600" dirty="0" err="1" smtClean="0"/>
              <a:t>electricy</a:t>
            </a:r>
            <a:r>
              <a:rPr lang="en-GB" sz="1600" dirty="0" smtClean="0"/>
              <a:t> usage within 15 minutes/1 hour/1 day</a:t>
            </a:r>
          </a:p>
          <a:p>
            <a:pPr marL="519300" lvl="1" indent="-342900">
              <a:buFont typeface="+mj-lt"/>
              <a:buAutoNum type="arabicPeriod"/>
            </a:pPr>
            <a:r>
              <a:rPr lang="en-GB" sz="1600" dirty="0" err="1" smtClean="0"/>
              <a:t>stepForResolution</a:t>
            </a:r>
            <a:r>
              <a:rPr lang="en-GB" sz="1600" dirty="0" smtClean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 smtClean="0"/>
              <a:t>Split to cycles: items to cluster in next step is data for 1 day/1 week/ 13 weeks</a:t>
            </a:r>
          </a:p>
          <a:p>
            <a:pPr marL="519300" lvl="1" indent="-342900">
              <a:buFont typeface="+mj-lt"/>
              <a:buAutoNum type="arabicPeriod"/>
            </a:pPr>
            <a:r>
              <a:rPr lang="en-GB" sz="1600" dirty="0" err="1" smtClean="0"/>
              <a:t>cycleLength</a:t>
            </a:r>
            <a:endParaRPr lang="en-GB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GB" sz="1600" dirty="0" smtClean="0"/>
              <a:t>Remove outliers with </a:t>
            </a:r>
            <a:r>
              <a:rPr lang="en-GB" sz="1600" dirty="0" err="1" smtClean="0"/>
              <a:t>dbscan</a:t>
            </a:r>
            <a:r>
              <a:rPr lang="en-GB" sz="1600" dirty="0" smtClean="0"/>
              <a:t>.</a:t>
            </a:r>
          </a:p>
          <a:p>
            <a:pPr marL="519300" lvl="1" indent="-342900">
              <a:buFont typeface="+mj-lt"/>
              <a:buAutoNum type="arabicPeriod"/>
            </a:pPr>
            <a:r>
              <a:rPr lang="en-GB" sz="1600" dirty="0" smtClean="0"/>
              <a:t>minimum point per cluster-</a:t>
            </a:r>
            <a:r>
              <a:rPr lang="en-GB" sz="1600" dirty="0" err="1" smtClean="0"/>
              <a:t>minPts</a:t>
            </a:r>
            <a:endParaRPr lang="en-GB" sz="1600" dirty="0" smtClean="0"/>
          </a:p>
          <a:p>
            <a:pPr marL="519300" lvl="1" indent="-342900">
              <a:buFont typeface="+mj-lt"/>
              <a:buAutoNum type="arabicPeriod"/>
            </a:pPr>
            <a:r>
              <a:rPr lang="en-GB" sz="1600" dirty="0" smtClean="0"/>
              <a:t>density distance-E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 smtClean="0"/>
              <a:t>Cluster cycles with Fuzzy clustering</a:t>
            </a:r>
          </a:p>
          <a:p>
            <a:pPr marL="519300" lvl="1" indent="-342900">
              <a:buFont typeface="+mj-lt"/>
              <a:buAutoNum type="arabicPeriod"/>
            </a:pPr>
            <a:r>
              <a:rPr lang="en-GB" sz="1600" dirty="0" err="1" smtClean="0"/>
              <a:t>centerCount</a:t>
            </a:r>
            <a:endParaRPr lang="en-GB" sz="1600" dirty="0" smtClean="0"/>
          </a:p>
          <a:p>
            <a:pPr marL="519300" lvl="1" indent="-342900">
              <a:buFont typeface="+mj-lt"/>
              <a:buAutoNum type="arabicPeriod"/>
            </a:pPr>
            <a:r>
              <a:rPr lang="en-GB" sz="1600" dirty="0" err="1" smtClean="0"/>
              <a:t>iterationCount</a:t>
            </a:r>
            <a:endParaRPr lang="en-GB" sz="1600" dirty="0" smtClean="0"/>
          </a:p>
          <a:p>
            <a:pPr marL="519300" lvl="1" indent="-342900">
              <a:buFont typeface="+mj-lt"/>
              <a:buAutoNum type="arabicPeriod"/>
            </a:pPr>
            <a:r>
              <a:rPr lang="en-GB" sz="1600" dirty="0" smtClean="0"/>
              <a:t>exponent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90967-1428-44D7-B8D6-EFF88CC3D8AA}" type="datetime1">
              <a:rPr lang="de-DE" smtClean="0"/>
              <a:pPr/>
              <a:t>11.06.2015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151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Reconstruction and correlation exploration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38" y="1414800"/>
            <a:ext cx="8207375" cy="3970318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sz="1600" dirty="0"/>
              <a:t>Reconstruction with least squares</a:t>
            </a:r>
          </a:p>
          <a:p>
            <a:pPr marL="519300" lvl="1" indent="-342900">
              <a:buFont typeface="+mj-lt"/>
              <a:buAutoNum type="arabicPeriod"/>
            </a:pPr>
            <a:r>
              <a:rPr lang="en-GB" sz="1600" dirty="0" smtClean="0"/>
              <a:t>centres </a:t>
            </a:r>
            <a:r>
              <a:rPr lang="en-GB" sz="1600" dirty="0"/>
              <a:t>as components of </a:t>
            </a:r>
            <a:r>
              <a:rPr lang="en-GB" sz="1600" dirty="0" smtClean="0"/>
              <a:t>reconstruction</a:t>
            </a:r>
          </a:p>
          <a:p>
            <a:pPr marL="519300" lvl="1" indent="-342900">
              <a:buFont typeface="+mj-lt"/>
              <a:buAutoNum type="arabicPeriod"/>
            </a:pPr>
            <a:r>
              <a:rPr lang="en-GB" sz="1600" dirty="0"/>
              <a:t>m</a:t>
            </a:r>
            <a:r>
              <a:rPr lang="en-GB" sz="1600" dirty="0" smtClean="0"/>
              <a:t>ean cycles and original cycles as target for reconstruction</a:t>
            </a:r>
            <a:endParaRPr lang="en-GB" sz="1600" dirty="0"/>
          </a:p>
          <a:p>
            <a:pPr marL="519300" lvl="1" indent="-342900">
              <a:buFont typeface="+mj-lt"/>
              <a:buAutoNum type="arabicPeriod"/>
            </a:pPr>
            <a:r>
              <a:rPr lang="en-GB" sz="1600" dirty="0"/>
              <a:t>error threshold-threshold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Plot some cycles with reconstruction errors more than </a:t>
            </a:r>
            <a:r>
              <a:rPr lang="en-GB" sz="1600" dirty="0" smtClean="0"/>
              <a:t>threshold</a:t>
            </a:r>
          </a:p>
          <a:p>
            <a:pPr marL="519300" lvl="1" indent="-342900">
              <a:buFont typeface="+mj-lt"/>
              <a:buAutoNum type="arabicPeriod"/>
            </a:pPr>
            <a:r>
              <a:rPr lang="en-GB" sz="1600" dirty="0" smtClean="0"/>
              <a:t>Error formula: (</a:t>
            </a:r>
            <a:r>
              <a:rPr lang="en-GB" sz="1600" dirty="0" err="1" smtClean="0"/>
              <a:t>xReconstructed</a:t>
            </a:r>
            <a:r>
              <a:rPr lang="en-GB" sz="1600" dirty="0"/>
              <a:t> </a:t>
            </a:r>
            <a:r>
              <a:rPr lang="en-GB" sz="1600" dirty="0" smtClean="0"/>
              <a:t>- </a:t>
            </a:r>
            <a:r>
              <a:rPr lang="en-GB" sz="1600" dirty="0" err="1" smtClean="0"/>
              <a:t>xReal</a:t>
            </a:r>
            <a:r>
              <a:rPr lang="en-GB" sz="1600" dirty="0" smtClean="0"/>
              <a:t>)/(</a:t>
            </a:r>
            <a:r>
              <a:rPr lang="en-GB" sz="1600" dirty="0" err="1" smtClean="0"/>
              <a:t>maxCycle</a:t>
            </a:r>
            <a:r>
              <a:rPr lang="en-GB" sz="1600" dirty="0" smtClean="0"/>
              <a:t> - </a:t>
            </a:r>
            <a:r>
              <a:rPr lang="en-GB" sz="1600" dirty="0" err="1" smtClean="0"/>
              <a:t>minCycle</a:t>
            </a:r>
            <a:r>
              <a:rPr lang="en-GB" sz="1600" dirty="0" smtClean="0"/>
              <a:t>)</a:t>
            </a:r>
            <a:endParaRPr lang="en-GB" sz="1600" dirty="0"/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External parameters to the same </a:t>
            </a:r>
            <a:r>
              <a:rPr lang="en-GB" sz="1600" dirty="0" smtClean="0"/>
              <a:t>resolution(example: </a:t>
            </a:r>
            <a:r>
              <a:rPr lang="en-GB" sz="1600" dirty="0"/>
              <a:t>for </a:t>
            </a:r>
            <a:r>
              <a:rPr lang="en-GB" sz="1600" dirty="0" smtClean="0"/>
              <a:t>daily </a:t>
            </a:r>
            <a:r>
              <a:rPr lang="en-GB" sz="1600" dirty="0"/>
              <a:t>cycles </a:t>
            </a:r>
            <a:r>
              <a:rPr lang="en-GB" sz="1600" dirty="0" smtClean="0"/>
              <a:t>daily </a:t>
            </a:r>
            <a:r>
              <a:rPr lang="en-GB" sz="1600" dirty="0"/>
              <a:t>resolution as mean of 24 values)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Plot </a:t>
            </a:r>
            <a:r>
              <a:rPr lang="en-GB" sz="1600" dirty="0" smtClean="0"/>
              <a:t>additional </a:t>
            </a:r>
            <a:r>
              <a:rPr lang="en-GB" sz="1600" dirty="0" smtClean="0"/>
              <a:t>parameters </a:t>
            </a:r>
            <a:r>
              <a:rPr lang="en-GB" sz="1600" dirty="0" smtClean="0"/>
              <a:t>of some </a:t>
            </a:r>
            <a:r>
              <a:rPr lang="en-GB" sz="1600" dirty="0" smtClean="0"/>
              <a:t>devices with all cycle </a:t>
            </a:r>
            <a:r>
              <a:rPr lang="en-GB" sz="1600" dirty="0"/>
              <a:t>reconstruction errors less than </a:t>
            </a:r>
            <a:r>
              <a:rPr lang="en-GB" sz="1600" dirty="0" smtClean="0"/>
              <a:t>threshold &amp; external parameters</a:t>
            </a:r>
          </a:p>
          <a:p>
            <a:pPr marL="519300" lvl="1" indent="-342900">
              <a:buFont typeface="+mj-lt"/>
              <a:buAutoNum type="arabicPeriod"/>
            </a:pPr>
            <a:r>
              <a:rPr lang="en-GB" sz="1600" dirty="0" smtClean="0"/>
              <a:t>For daily cycles explore each week day additional parameters separately</a:t>
            </a:r>
            <a:endParaRPr lang="en-GB" sz="1600" dirty="0"/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Explore correlation of additional and external </a:t>
            </a:r>
            <a:r>
              <a:rPr lang="en-GB" sz="1600" dirty="0" smtClean="0"/>
              <a:t>parameters</a:t>
            </a:r>
          </a:p>
          <a:p>
            <a:pPr marL="519300" lvl="1" indent="-342900">
              <a:buFont typeface="+mj-lt"/>
              <a:buAutoNum type="arabicPeriod"/>
            </a:pPr>
            <a:r>
              <a:rPr lang="en-GB" sz="1600" dirty="0" smtClean="0"/>
              <a:t>Not for 13 weeks cycle</a:t>
            </a:r>
            <a:endParaRPr lang="en-GB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90967-1428-44D7-B8D6-EFF88CC3D8AA}" type="datetime1">
              <a:rPr lang="de-DE" smtClean="0"/>
              <a:pPr/>
              <a:t>11.06.2015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808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Forecasting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38" y="1414800"/>
            <a:ext cx="8207375" cy="3323987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sz="1600" dirty="0" smtClean="0"/>
              <a:t>If there is correlation between external </a:t>
            </a:r>
            <a:r>
              <a:rPr lang="en-GB" sz="1600" dirty="0"/>
              <a:t>parameters</a:t>
            </a:r>
            <a:r>
              <a:rPr lang="en-GB" sz="1600" dirty="0" smtClean="0"/>
              <a:t> and additional parameters for the device(daily or weekly cycles):</a:t>
            </a:r>
          </a:p>
          <a:p>
            <a:pPr marL="519300" lvl="1" indent="-342900">
              <a:buFont typeface="+mj-lt"/>
              <a:buAutoNum type="arabicPeriod"/>
            </a:pPr>
            <a:r>
              <a:rPr lang="en-GB" sz="1600" dirty="0"/>
              <a:t>One neuron </a:t>
            </a:r>
            <a:r>
              <a:rPr lang="en-GB" sz="1600" dirty="0" smtClean="0"/>
              <a:t>set or more simple model </a:t>
            </a:r>
            <a:r>
              <a:rPr lang="en-GB" sz="1600" dirty="0"/>
              <a:t>per additional parameter</a:t>
            </a:r>
          </a:p>
          <a:p>
            <a:pPr marL="519300" lvl="1" indent="-342900">
              <a:buFont typeface="+mj-lt"/>
              <a:buAutoNum type="arabicPeriod"/>
            </a:pPr>
            <a:r>
              <a:rPr lang="en-GB" sz="1600" dirty="0"/>
              <a:t>Forecast all parameters for future cycle</a:t>
            </a:r>
          </a:p>
          <a:p>
            <a:pPr marL="519300" lvl="1" indent="-342900">
              <a:buFont typeface="+mj-lt"/>
              <a:buAutoNum type="arabicPeriod"/>
            </a:pPr>
            <a:r>
              <a:rPr lang="en-GB" sz="1600" dirty="0"/>
              <a:t>Use centres*parameters to find future electric supply cycle for the device </a:t>
            </a:r>
            <a:endParaRPr lang="en-GB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GB" sz="1600" dirty="0" smtClean="0"/>
              <a:t>Else:</a:t>
            </a:r>
          </a:p>
          <a:p>
            <a:pPr marL="519300" lvl="1" indent="-342900">
              <a:buFont typeface="+mj-lt"/>
              <a:buAutoNum type="arabicPeriod"/>
            </a:pPr>
            <a:r>
              <a:rPr lang="en-GB" sz="1600" dirty="0" smtClean="0"/>
              <a:t>Use 13 weeks cycle</a:t>
            </a:r>
          </a:p>
          <a:p>
            <a:pPr marL="519300" lvl="1" indent="-342900">
              <a:buFont typeface="+mj-lt"/>
              <a:buAutoNum type="arabicPeriod"/>
            </a:pPr>
            <a:r>
              <a:rPr lang="en-GB" sz="1600" dirty="0" smtClean="0"/>
              <a:t>Fixed reconstruction coefficients per cluster </a:t>
            </a:r>
            <a:r>
              <a:rPr lang="en-GB" sz="1600" dirty="0" err="1" smtClean="0"/>
              <a:t>center</a:t>
            </a:r>
            <a:endParaRPr lang="en-GB" sz="1600" dirty="0" smtClean="0"/>
          </a:p>
          <a:p>
            <a:pPr marL="519300" lvl="1" indent="-342900">
              <a:buFont typeface="+mj-lt"/>
              <a:buAutoNum type="arabicPeriod"/>
            </a:pPr>
            <a:r>
              <a:rPr lang="en-GB" sz="1600" dirty="0" smtClean="0"/>
              <a:t>One neuron set per cluster </a:t>
            </a:r>
            <a:r>
              <a:rPr lang="en-GB" sz="1600" dirty="0" err="1" smtClean="0"/>
              <a:t>center</a:t>
            </a:r>
            <a:r>
              <a:rPr lang="en-GB" sz="1600" dirty="0" smtClean="0"/>
              <a:t> row data</a:t>
            </a:r>
          </a:p>
          <a:p>
            <a:pPr marL="519300" lvl="1" indent="-342900">
              <a:buFont typeface="+mj-lt"/>
              <a:buAutoNum type="arabicPeriod"/>
            </a:pPr>
            <a:r>
              <a:rPr lang="en-GB" sz="1600" dirty="0" smtClean="0"/>
              <a:t>Forecast for </a:t>
            </a:r>
            <a:r>
              <a:rPr lang="en-GB" sz="1600" dirty="0" err="1" smtClean="0"/>
              <a:t>centers</a:t>
            </a:r>
            <a:r>
              <a:rPr lang="en-GB" sz="1600" dirty="0"/>
              <a:t> </a:t>
            </a:r>
            <a:r>
              <a:rPr lang="en-GB" sz="1600" dirty="0" smtClean="0"/>
              <a:t>and linear combination with fixed coefficients is forecast for the device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90967-1428-44D7-B8D6-EFF88CC3D8AA}" type="datetime1">
              <a:rPr lang="de-DE" smtClean="0"/>
              <a:pPr/>
              <a:t>11.06.2015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948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13 weeks cycle statistics(10 </a:t>
            </a:r>
            <a:r>
              <a:rPr lang="en-GB" dirty="0" err="1" smtClean="0"/>
              <a:t>centers</a:t>
            </a:r>
            <a:r>
              <a:rPr lang="en-GB" dirty="0" smtClean="0"/>
              <a:t> clustering)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6533009"/>
              </p:ext>
            </p:extLst>
          </p:nvPr>
        </p:nvGraphicFramePr>
        <p:xfrm>
          <a:off x="2471738" y="2532063"/>
          <a:ext cx="328295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475"/>
                <a:gridCol w="1641475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5% error threshold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1003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emeters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88.43%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Remove 30 outliers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91.47%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90967-1428-44D7-B8D6-EFF88CC3D8AA}" type="datetime1">
              <a:rPr lang="de-DE" smtClean="0"/>
              <a:pPr/>
              <a:t>11.06.2015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63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</a:t>
            </a:r>
            <a:r>
              <a:rPr lang="en-GB" dirty="0" smtClean="0"/>
              <a:t>eekly cycle statistics(10 </a:t>
            </a:r>
            <a:r>
              <a:rPr lang="en-GB" dirty="0" err="1" smtClean="0"/>
              <a:t>centers</a:t>
            </a:r>
            <a:r>
              <a:rPr lang="en-GB" dirty="0" smtClean="0"/>
              <a:t> clustering)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7521634"/>
              </p:ext>
            </p:extLst>
          </p:nvPr>
        </p:nvGraphicFramePr>
        <p:xfrm>
          <a:off x="2471738" y="2532063"/>
          <a:ext cx="446246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615"/>
                <a:gridCol w="1115615"/>
                <a:gridCol w="1115615"/>
                <a:gridCol w="1115615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5% error threshold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10% error threshold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mean error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1003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emeters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52.40%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95.39%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5.49%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Remove 139 outliers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54.98%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98.80%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5.1475%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90967-1428-44D7-B8D6-EFF88CC3D8AA}" type="datetime1">
              <a:rPr lang="de-DE" smtClean="0"/>
              <a:pPr/>
              <a:t>11.06.2015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981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Daily </a:t>
            </a:r>
            <a:r>
              <a:rPr lang="en-GB" dirty="0" smtClean="0"/>
              <a:t>cycle statistics(10 </a:t>
            </a:r>
            <a:r>
              <a:rPr lang="en-GB" dirty="0" err="1" smtClean="0"/>
              <a:t>centers</a:t>
            </a:r>
            <a:r>
              <a:rPr lang="en-GB" dirty="0" smtClean="0"/>
              <a:t> clustering)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4626564"/>
              </p:ext>
            </p:extLst>
          </p:nvPr>
        </p:nvGraphicFramePr>
        <p:xfrm>
          <a:off x="2852738" y="2443163"/>
          <a:ext cx="44497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254"/>
                <a:gridCol w="1483254"/>
                <a:gridCol w="1483254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5% error threshold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mean error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1003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emeters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88.71%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2.5789%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Remove 102 outliers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95.37%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1.8718%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90967-1428-44D7-B8D6-EFF88CC3D8AA}" type="datetime1">
              <a:rPr lang="de-DE" smtClean="0"/>
              <a:pPr/>
              <a:t>11.06.2015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646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Pictures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38" y="1414800"/>
            <a:ext cx="8207375" cy="1677382"/>
          </a:xfrm>
        </p:spPr>
        <p:txBody>
          <a:bodyPr/>
          <a:lstStyle/>
          <a:p>
            <a:r>
              <a:rPr lang="en-GB" dirty="0" smtClean="0"/>
              <a:t>Correlations</a:t>
            </a:r>
          </a:p>
          <a:p>
            <a:r>
              <a:rPr lang="en-GB" dirty="0" smtClean="0"/>
              <a:t>Outlier cycles</a:t>
            </a:r>
          </a:p>
          <a:p>
            <a:r>
              <a:rPr lang="en-GB" dirty="0" smtClean="0"/>
              <a:t>Bad error cycles</a:t>
            </a:r>
          </a:p>
          <a:p>
            <a:r>
              <a:rPr lang="en-GB" dirty="0" smtClean="0"/>
              <a:t>Good error cycles</a:t>
            </a:r>
          </a:p>
          <a:p>
            <a:r>
              <a:rPr lang="en-GB" dirty="0" smtClean="0"/>
              <a:t>Error graphs</a:t>
            </a:r>
          </a:p>
          <a:p>
            <a:r>
              <a:rPr lang="en-GB" dirty="0" err="1" smtClean="0"/>
              <a:t>Centers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90967-1428-44D7-B8D6-EFF88CC3D8AA}" type="datetime1">
              <a:rPr lang="de-DE" smtClean="0"/>
              <a:pPr/>
              <a:t>11.06.2015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4120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09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5&quot;&gt;&lt;elem m_fUsage=&quot;3.91749713910000000000E+000&quot;&gt;&lt;m_ppcolschidx val=&quot;0&quot;/&gt;&lt;m_rgb r=&quot;ff&quot; g=&quot;b9&quot; b=&quot;0&quot;/&gt;&lt;/elem&gt;&lt;elem m_fUsage=&quot;2.94439690000000010000E+000&quot;&gt;&lt;m_ppcolschidx val=&quot;0&quot;/&gt;&lt;m_rgb r=&quot;af&quot; g=&quot;23&quot; b=&quot;5f&quot;/&gt;&lt;/elem&gt;&lt;elem m_fUsage=&quot;5.42578520639610100000E-001&quot;&gt;&lt;m_ppcolschidx val=&quot;0&quot;/&gt;&lt;m_rgb r=&quot;be&quot; g=&quot;cd&quot; b=&quot;d7&quot;/&gt;&lt;/elem&gt;&lt;elem m_fUsage=&quot;2.82429536481000170000E-001&quot;&gt;&lt;m_ppcolschidx val=&quot;0&quot;/&gt;&lt;m_rgb r=&quot;87&quot; g=&quot;9b&quot; b=&quot;aa&quot;/&gt;&lt;/elem&gt;&lt;elem m_fUsage=&quot;2.54186582832900130000E-001&quot;&gt;&lt;m_ppcolschidx val=&quot;0&quot;/&gt;&lt;m_rgb r=&quot;0&quot; g=&quot;64&quot; b=&quot;87&quot;/&gt;&lt;/elem&gt;&lt;/m_vecMRU&gt;&lt;/m_mruColor&gt;&lt;m_mapectfillschemeMRU&gt;&lt;key val=&quot;0&quot;/&gt;&lt;elem&gt;&lt;m_nPartnerID val=&quot;540&quot;/&gt;&lt;m_nIndex val=&quot;1&quot;/&gt;&lt;/elem&gt;&lt;key val=&quot;2&quot;/&gt;&lt;elem&gt;&lt;m_nPartnerID val=&quot;540&quot;/&gt;&lt;m_nIndex val=&quot;1&quot;/&gt;&lt;/elem&gt;&lt;key val=&quot;4&quot;/&gt;&lt;elem&gt;&lt;m_nPartnerID val=&quot;540&quot;/&gt;&lt;m_nIndex val=&quot;1&quot;/&gt;&lt;/elem&gt;&lt;key val=&quot;11&quot;/&gt;&lt;elem&gt;&lt;m_nPartnerID val=&quot;540&quot;/&gt;&lt;m_nIndex val=&quot;1&quot;/&gt;&lt;/elem&gt;&lt;/m_mapectfillschemeMRU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m_chDecimalSymbol17909&gt;,&lt;/m_chDecimalSymbol17909&gt;&lt;m_nGroupingDigits17909 val=&quot;3&quot;/&gt;&lt;m_chGroupingSymbol17909&gt;.&lt;/m_chGroupingSymbol17909&gt;&lt;/m_precDefault&gt;&lt;/CDefaultPrec&gt;&lt;/root&gt;"/>
  <p:tag name="THINKCELLUNDODONOTDELETE" val="485"/>
  <p:tag name="EE4P_STYLE_ID" val="20857096-870a-42a2-a11e-36364d9facb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bFgJBwQkEKzIZqt5um7V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COPYRIGHT" val="1"/>
  <p:tag name="EE4P_INTELLIGENT_ELEMENT" val="Restricted © Siemens AG {yyyy}. All rights reserved"/>
  <p:tag name="EE4P_MASTERWIZARD" val="Siemens_Confidentiality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COPYRIGHT" val="1"/>
  <p:tag name="EE4P_INTELLIGENT_ELEMENT" val="Restricted © Siemens AG {yyyy}. All rights reserved"/>
  <p:tag name="EE4P_MASTERWIZARD" val="Siemens_Confidentiality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WNUMFRyEyGwGf5BNiW1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lCN4.vk00WwStZKHDASS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sdUrOG6jkKQEEx5bucZf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COPYRIGHT" val="1"/>
  <p:tag name="EE4P_INTELLIGENT_ELEMENT" val="Restricted © Siemens AG {yyyy}. All rights reserved"/>
  <p:tag name="EE4P_MASTERWIZARD" val="Siemens_Confidentiality"/>
</p:tagLst>
</file>

<file path=ppt/theme/theme1.xml><?xml version="1.0" encoding="utf-8"?>
<a:theme xmlns:a="http://schemas.openxmlformats.org/drawingml/2006/main" name="blank">
  <a:themeElements>
    <a:clrScheme name="Benutzerdefiniert 36">
      <a:dk1>
        <a:srgbClr val="000000"/>
      </a:dk1>
      <a:lt1>
        <a:srgbClr val="FFFFFF"/>
      </a:lt1>
      <a:dk2>
        <a:srgbClr val="000000"/>
      </a:dk2>
      <a:lt2>
        <a:srgbClr val="879BAA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6487"/>
      </a:accent5>
      <a:accent6>
        <a:srgbClr val="647D2D"/>
      </a:accent6>
      <a:hlink>
        <a:srgbClr val="EB780A"/>
      </a:hlink>
      <a:folHlink>
        <a:srgbClr val="641946"/>
      </a:folHlink>
    </a:clrScheme>
    <a:fontScheme name="Siemens 2013 – 4:3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algn="ctr">
          <a:solidFill>
            <a:schemeClr val="accent1"/>
          </a:solidFill>
          <a:miter lim="800000"/>
          <a:headEnd/>
          <a:tailEnd/>
        </a:ln>
      </a:spPr>
      <a:bodyPr wrap="square" lIns="144018" tIns="72009" rIns="72009" bIns="72009" rtlCol="0" anchor="ctr">
        <a:noAutofit/>
      </a:bodyPr>
      <a:lstStyle>
        <a:defPPr marL="171450" indent="-171450" algn="l">
          <a:lnSpc>
            <a:spcPct val="100000"/>
          </a:lnSpc>
          <a:buClr>
            <a:srgbClr val="879BAA"/>
          </a:buClr>
          <a:buFont typeface="Arial" pitchFamily="34" charset="0"/>
          <a:buChar char="•"/>
          <a:defRPr sz="1400" dirty="0" err="1" smtClean="0">
            <a:solidFill>
              <a:srgbClr val="000000"/>
            </a:solidFill>
            <a:cs typeface="Arial" charset="0"/>
          </a:defRPr>
        </a:defPPr>
      </a:lstStyle>
    </a:spDef>
    <a:lnDef>
      <a:spPr bwMode="auto">
        <a:solidFill>
          <a:schemeClr val="accent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gray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12700" algn="ctr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lIns="0" tIns="0" rIns="0" bIns="0" rtlCol="0" anchor="t">
        <a:spAutoFit/>
      </a:bodyPr>
      <a:lstStyle>
        <a:defPPr marL="171450" indent="-171450" algn="l">
          <a:lnSpc>
            <a:spcPct val="100000"/>
          </a:lnSpc>
          <a:buClr>
            <a:srgbClr val="879BAA"/>
          </a:buClr>
          <a:buFont typeface="Arial" pitchFamily="34" charset="0"/>
          <a:buChar char="•"/>
          <a:defRPr sz="1400" dirty="0" err="1" smtClean="0">
            <a:solidFill>
              <a:srgbClr val="000000"/>
            </a:solidFill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213</TotalTime>
  <Words>781</Words>
  <Application>Microsoft Office PowerPoint</Application>
  <PresentationFormat>On-screen Show (4:3)</PresentationFormat>
  <Paragraphs>137</Paragraphs>
  <Slides>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MS PGothic</vt:lpstr>
      <vt:lpstr>MS PGothic</vt:lpstr>
      <vt:lpstr>Arial</vt:lpstr>
      <vt:lpstr>Calibri</vt:lpstr>
      <vt:lpstr>Wingdings</vt:lpstr>
      <vt:lpstr>blank</vt:lpstr>
      <vt:lpstr>Benutzerdefiniertes Design</vt:lpstr>
      <vt:lpstr>think-cell Slide</vt:lpstr>
      <vt:lpstr>eMeter</vt:lpstr>
      <vt:lpstr>eMeter</vt:lpstr>
      <vt:lpstr>Pre-processing and clustering</vt:lpstr>
      <vt:lpstr>Reconstruction and correlation exploration</vt:lpstr>
      <vt:lpstr>Forecasting</vt:lpstr>
      <vt:lpstr>13 weeks cycle statistics(10 centers clustering)</vt:lpstr>
      <vt:lpstr>Weekly cycle statistics(10 centers clustering)</vt:lpstr>
      <vt:lpstr>Daily cycle statistics(10 centers clustering)</vt:lpstr>
      <vt:lpstr>Pictures</vt:lpstr>
    </vt:vector>
  </TitlesOfParts>
  <Company>Siemens AG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Forschungsaktivitäten in der Produktionstechnik – CIRP, WGP</dc:title>
  <dc:creator>Baudisch</dc:creator>
  <cp:lastModifiedBy>Emin Guliyev</cp:lastModifiedBy>
  <cp:revision>211</cp:revision>
  <dcterms:created xsi:type="dcterms:W3CDTF">2014-09-10T07:06:00Z</dcterms:created>
  <dcterms:modified xsi:type="dcterms:W3CDTF">2015-06-11T01:02:09Z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Release date">
    <vt:lpwstr>January 2013</vt:lpwstr>
  </property>
  <property fmtid="{D5CDD505-2E9C-101B-9397-08002B2CF9AE}" pid="4" name="Office version">
    <vt:lpwstr>2003</vt:lpwstr>
  </property>
  <property fmtid="{D5CDD505-2E9C-101B-9397-08002B2CF9AE}" pid="5" name="Release version">
    <vt:lpwstr>1,0</vt:lpwstr>
  </property>
  <property fmtid="{D5CDD505-2E9C-101B-9397-08002B2CF9AE}" pid="6" name="_NewReviewCycle">
    <vt:lpwstr/>
  </property>
  <property fmtid="{D5CDD505-2E9C-101B-9397-08002B2CF9AE}" pid="7" name="_AdHocReviewCycleID">
    <vt:i4>623308764</vt:i4>
  </property>
  <property fmtid="{D5CDD505-2E9C-101B-9397-08002B2CF9AE}" pid="8" name="_EmailSubject">
    <vt:lpwstr>..ways to go and ways we went :-)</vt:lpwstr>
  </property>
  <property fmtid="{D5CDD505-2E9C-101B-9397-08002B2CF9AE}" pid="9" name="_AuthorEmail">
    <vt:lpwstr>vogl.stefanie@siemens.com</vt:lpwstr>
  </property>
  <property fmtid="{D5CDD505-2E9C-101B-9397-08002B2CF9AE}" pid="10" name="_AuthorEmailDisplayName">
    <vt:lpwstr>Vogl, Stefanie</vt:lpwstr>
  </property>
  <property fmtid="{D5CDD505-2E9C-101B-9397-08002B2CF9AE}" pid="11" name="_PreviousAdHocReviewCycleID">
    <vt:i4>514029655</vt:i4>
  </property>
</Properties>
</file>