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44" r:id="rId3"/>
    <p:sldMasterId id="214748375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94" r:id="rId18"/>
    <p:sldId id="269" r:id="rId19"/>
    <p:sldId id="290" r:id="rId20"/>
    <p:sldId id="291" r:id="rId21"/>
    <p:sldId id="292" r:id="rId22"/>
    <p:sldId id="293" r:id="rId23"/>
    <p:sldId id="296" r:id="rId24"/>
    <p:sldId id="297" r:id="rId25"/>
    <p:sldId id="273" r:id="rId26"/>
    <p:sldId id="286" r:id="rId27"/>
    <p:sldId id="285" r:id="rId28"/>
    <p:sldId id="288" r:id="rId29"/>
    <p:sldId id="289" r:id="rId30"/>
    <p:sldId id="274" r:id="rId31"/>
    <p:sldId id="275" r:id="rId32"/>
    <p:sldId id="276" r:id="rId33"/>
    <p:sldId id="277" r:id="rId34"/>
    <p:sldId id="278" r:id="rId35"/>
    <p:sldId id="298" r:id="rId36"/>
    <p:sldId id="299" r:id="rId37"/>
    <p:sldId id="279" r:id="rId38"/>
    <p:sldId id="280" r:id="rId39"/>
    <p:sldId id="281" r:id="rId40"/>
    <p:sldId id="282" r:id="rId41"/>
    <p:sldId id="300" r:id="rId42"/>
    <p:sldId id="301" r:id="rId43"/>
    <p:sldId id="283" r:id="rId44"/>
  </p:sldIdLst>
  <p:sldSz cx="10080625"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2" y="60"/>
      </p:cViewPr>
      <p:guideLst>
        <p:guide orient="horz" pos="2160"/>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579298" y="359898"/>
            <a:ext cx="8165306" cy="1472184"/>
          </a:xfrm>
        </p:spPr>
        <p:txBody>
          <a:bodyPr anchor="b"/>
          <a:lstStyle>
            <a:lvl1pPr algn="l">
              <a:defRPr/>
            </a:lvl1pPr>
            <a:extLst/>
          </a:lstStyle>
          <a:p>
            <a:r>
              <a:rPr kumimoji="0" lang="tr-TR"/>
              <a:t>Asıl başlık stili için tıklatın</a:t>
            </a:r>
            <a:endParaRPr kumimoji="0" lang="en-US"/>
          </a:p>
        </p:txBody>
      </p:sp>
      <p:sp>
        <p:nvSpPr>
          <p:cNvPr id="22" name="Alt Başlık 21"/>
          <p:cNvSpPr>
            <a:spLocks noGrp="1"/>
          </p:cNvSpPr>
          <p:nvPr>
            <p:ph type="subTitle" idx="1"/>
          </p:nvPr>
        </p:nvSpPr>
        <p:spPr>
          <a:xfrm>
            <a:off x="1579298" y="1850064"/>
            <a:ext cx="8165306"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t>5.01.2020</a:t>
            </a:fld>
            <a:endParaRPr lang="tr-TR"/>
          </a:p>
        </p:txBody>
      </p:sp>
      <p:sp>
        <p:nvSpPr>
          <p:cNvPr id="20" name="Altbilgi Yer Tutucusu 19"/>
          <p:cNvSpPr>
            <a:spLocks noGrp="1"/>
          </p:cNvSpPr>
          <p:nvPr>
            <p:ph type="ftr" sz="quarter" idx="11"/>
          </p:nvPr>
        </p:nvSpPr>
        <p:spPr/>
        <p:txBody>
          <a:bodyPr/>
          <a:lstStyle/>
          <a:p>
            <a:endParaRPr lang="tr-TR"/>
          </a:p>
        </p:txBody>
      </p:sp>
      <p:sp>
        <p:nvSpPr>
          <p:cNvPr id="10" name="Slayt Numarası Yer Tutucusu 9"/>
          <p:cNvSpPr>
            <a:spLocks noGrp="1"/>
          </p:cNvSpPr>
          <p:nvPr>
            <p:ph type="sldNum" sz="quarter" idx="12"/>
          </p:nvPr>
        </p:nvSpPr>
        <p:spPr/>
        <p:txBody>
          <a:bodyPr/>
          <a:lstStyle/>
          <a:p>
            <a:fld id="{65C66F70-0215-48C6-9939-38368404C061}" type="slidenum">
              <a:rPr lang="tr-TR" smtClean="0"/>
              <a:t>‹#›</a:t>
            </a:fld>
            <a:endParaRPr lang="tr-TR"/>
          </a:p>
        </p:txBody>
      </p:sp>
      <p:sp>
        <p:nvSpPr>
          <p:cNvPr id="8" name="Oval 7"/>
          <p:cNvSpPr/>
          <p:nvPr/>
        </p:nvSpPr>
        <p:spPr>
          <a:xfrm>
            <a:off x="1015816" y="1413802"/>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275706" y="1345016"/>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t>5.01.2020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560469" y="274640"/>
            <a:ext cx="2016125"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1260078" y="274641"/>
            <a:ext cx="613238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t>5.01.2020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579298" y="359898"/>
            <a:ext cx="8165306" cy="1472184"/>
          </a:xfrm>
        </p:spPr>
        <p:txBody>
          <a:bodyPr anchor="b"/>
          <a:lstStyle>
            <a:lvl1pPr algn="l">
              <a:defRPr/>
            </a:lvl1pPr>
            <a:extLst/>
          </a:lstStyle>
          <a:p>
            <a:r>
              <a:rPr kumimoji="0" lang="tr-TR"/>
              <a:t>Asıl başlık stili için tıklatın</a:t>
            </a:r>
            <a:endParaRPr kumimoji="0" lang="en-US"/>
          </a:p>
        </p:txBody>
      </p:sp>
      <p:sp>
        <p:nvSpPr>
          <p:cNvPr id="22" name="Alt Başlık 21"/>
          <p:cNvSpPr>
            <a:spLocks noGrp="1"/>
          </p:cNvSpPr>
          <p:nvPr>
            <p:ph type="subTitle" idx="1"/>
          </p:nvPr>
        </p:nvSpPr>
        <p:spPr>
          <a:xfrm>
            <a:off x="1579298" y="1850064"/>
            <a:ext cx="8165306"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20" name="Altbilgi Yer Tutucusu 19"/>
          <p:cNvSpPr>
            <a:spLocks noGrp="1"/>
          </p:cNvSpPr>
          <p:nvPr>
            <p:ph type="ftr" sz="quarter" idx="11"/>
          </p:nvPr>
        </p:nvSpPr>
        <p:spPr/>
        <p:txBody>
          <a:bodyPr/>
          <a:lstStyle/>
          <a:p>
            <a:endParaRPr lang="tr-TR">
              <a:solidFill>
                <a:srgbClr val="E7DEC9">
                  <a:shade val="50000"/>
                  <a:satMod val="200000"/>
                </a:srgbClr>
              </a:solidFill>
            </a:endParaRPr>
          </a:p>
        </p:txBody>
      </p:sp>
      <p:sp>
        <p:nvSpPr>
          <p:cNvPr id="10" name="Slayt Numarası Yer Tutucusu 9"/>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Oval 7"/>
          <p:cNvSpPr/>
          <p:nvPr/>
        </p:nvSpPr>
        <p:spPr>
          <a:xfrm>
            <a:off x="1015816" y="1413802"/>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1275706" y="1345016"/>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60651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486984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516728" y="-54"/>
            <a:ext cx="756046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Başlık 1"/>
          <p:cNvSpPr>
            <a:spLocks noGrp="1"/>
          </p:cNvSpPr>
          <p:nvPr>
            <p:ph type="title"/>
          </p:nvPr>
        </p:nvSpPr>
        <p:spPr>
          <a:xfrm>
            <a:off x="2842498" y="2600325"/>
            <a:ext cx="7056438"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2842498" y="1066800"/>
            <a:ext cx="705643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0" name="Dikdörtgen 9"/>
          <p:cNvSpPr/>
          <p:nvPr/>
        </p:nvSpPr>
        <p:spPr bwMode="invGray">
          <a:xfrm>
            <a:off x="2520156" y="0"/>
            <a:ext cx="8400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394833" y="2814656"/>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2654724" y="2745870"/>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7431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1582658"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5816521"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510831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4031" y="5160336"/>
            <a:ext cx="9072563"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504031"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5141119"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504031"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5141119"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8" name="Altbilgi Yer Tutucusu 7"/>
          <p:cNvSpPr>
            <a:spLocks noGrp="1"/>
          </p:cNvSpPr>
          <p:nvPr>
            <p:ph type="ftr" sz="quarter" idx="11"/>
          </p:nvPr>
        </p:nvSpPr>
        <p:spPr/>
        <p:txBody>
          <a:bodyPr/>
          <a:lstStyle/>
          <a:p>
            <a:endParaRPr lang="tr-TR">
              <a:solidFill>
                <a:srgbClr val="E7DEC9">
                  <a:shade val="50000"/>
                  <a:satMod val="200000"/>
                </a:srgbClr>
              </a:solidFill>
            </a:endParaRPr>
          </a:p>
        </p:txBody>
      </p:sp>
      <p:sp>
        <p:nvSpPr>
          <p:cNvPr id="9" name="Slayt Numarası Yer Tutucusu 8"/>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2402892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nchor="ct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4" name="Altbilgi Yer Tutucusu 3"/>
          <p:cNvSpPr>
            <a:spLocks noGrp="1"/>
          </p:cNvSpPr>
          <p:nvPr>
            <p:ph type="ftr" sz="quarter" idx="11"/>
          </p:nvPr>
        </p:nvSpPr>
        <p:spPr/>
        <p:txBody>
          <a:bodyPr/>
          <a:lstStyle/>
          <a:p>
            <a:endParaRPr lang="tr-TR">
              <a:solidFill>
                <a:srgbClr val="E7DEC9">
                  <a:shade val="50000"/>
                  <a:satMod val="200000"/>
                </a:srgbClr>
              </a:solidFill>
            </a:endParaRPr>
          </a:p>
        </p:txBody>
      </p:sp>
      <p:sp>
        <p:nvSpPr>
          <p:cNvPr id="5" name="Slayt Numarası Yer Tutucusu 4"/>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800788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118949" y="0"/>
            <a:ext cx="896167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Veri Yer Tutucusu 1"/>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3" name="Altbilgi Yer Tutucusu 2"/>
          <p:cNvSpPr>
            <a:spLocks noGrp="1"/>
          </p:cNvSpPr>
          <p:nvPr>
            <p:ph type="ftr" sz="quarter" idx="11"/>
          </p:nvPr>
        </p:nvSpPr>
        <p:spPr/>
        <p:txBody>
          <a:bodyPr/>
          <a:lstStyle/>
          <a:p>
            <a:endParaRPr lang="tr-TR">
              <a:solidFill>
                <a:srgbClr val="E7DEC9">
                  <a:shade val="50000"/>
                  <a:satMod val="200000"/>
                </a:srgbClr>
              </a:solidFill>
            </a:endParaRPr>
          </a:p>
        </p:txBody>
      </p:sp>
      <p:sp>
        <p:nvSpPr>
          <p:cNvPr id="4" name="Slayt Numarası Yer Tutucusu 3"/>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6" name="Dikdörtgen 5"/>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4966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04031" y="216778"/>
            <a:ext cx="420026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504031" y="1406964"/>
            <a:ext cx="420026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504031" y="2133601"/>
            <a:ext cx="8988557"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206062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t>5.01.2020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6489894" y="1066800"/>
            <a:ext cx="3024188"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Dikdörtgen 7"/>
          <p:cNvSpPr/>
          <p:nvPr/>
        </p:nvSpPr>
        <p:spPr>
          <a:xfrm>
            <a:off x="840052" y="1066800"/>
            <a:ext cx="50403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Resim Yer Tutucusu 2"/>
          <p:cNvSpPr>
            <a:spLocks noGrp="1"/>
          </p:cNvSpPr>
          <p:nvPr>
            <p:ph type="pic" idx="1"/>
          </p:nvPr>
        </p:nvSpPr>
        <p:spPr>
          <a:xfrm>
            <a:off x="924057" y="1143004"/>
            <a:ext cx="4872302"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Akış Çizelgesi: İşlem 8"/>
          <p:cNvSpPr/>
          <p:nvPr/>
        </p:nvSpPr>
        <p:spPr>
          <a:xfrm rot="19468671">
            <a:off x="437362" y="954341"/>
            <a:ext cx="75604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Akış Çizelgesi: İşlem 9"/>
          <p:cNvSpPr/>
          <p:nvPr/>
        </p:nvSpPr>
        <p:spPr>
          <a:xfrm rot="2103354" flipH="1">
            <a:off x="5516196" y="936786"/>
            <a:ext cx="7157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Metin Yer Tutucusu 3"/>
          <p:cNvSpPr>
            <a:spLocks noGrp="1"/>
          </p:cNvSpPr>
          <p:nvPr>
            <p:ph type="body" sz="half" idx="2"/>
          </p:nvPr>
        </p:nvSpPr>
        <p:spPr>
          <a:xfrm>
            <a:off x="924057" y="4800600"/>
            <a:ext cx="4872302"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extLst>
      <p:ext uri="{BB962C8B-B14F-4D97-AF65-F5344CB8AC3E}">
        <p14:creationId xmlns:p14="http://schemas.microsoft.com/office/powerpoint/2010/main" val="3827725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353575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560469" y="274640"/>
            <a:ext cx="2016125"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1260078" y="274641"/>
            <a:ext cx="613238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2584162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579298" y="359898"/>
            <a:ext cx="8165306" cy="1472184"/>
          </a:xfrm>
        </p:spPr>
        <p:txBody>
          <a:bodyPr anchor="b"/>
          <a:lstStyle>
            <a:lvl1pPr algn="l">
              <a:defRPr/>
            </a:lvl1pPr>
            <a:extLst/>
          </a:lstStyle>
          <a:p>
            <a:r>
              <a:rPr kumimoji="0" lang="tr-TR"/>
              <a:t>Asıl başlık stili için tıklatın</a:t>
            </a:r>
            <a:endParaRPr kumimoji="0" lang="en-US"/>
          </a:p>
        </p:txBody>
      </p:sp>
      <p:sp>
        <p:nvSpPr>
          <p:cNvPr id="22" name="Alt Başlık 21"/>
          <p:cNvSpPr>
            <a:spLocks noGrp="1"/>
          </p:cNvSpPr>
          <p:nvPr>
            <p:ph type="subTitle" idx="1"/>
          </p:nvPr>
        </p:nvSpPr>
        <p:spPr>
          <a:xfrm>
            <a:off x="1579298" y="1850064"/>
            <a:ext cx="8165306"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20" name="Altbilgi Yer Tutucusu 19"/>
          <p:cNvSpPr>
            <a:spLocks noGrp="1"/>
          </p:cNvSpPr>
          <p:nvPr>
            <p:ph type="ftr" sz="quarter" idx="11"/>
          </p:nvPr>
        </p:nvSpPr>
        <p:spPr/>
        <p:txBody>
          <a:bodyPr/>
          <a:lstStyle/>
          <a:p>
            <a:endParaRPr lang="tr-TR">
              <a:solidFill>
                <a:srgbClr val="E7DEC9">
                  <a:shade val="50000"/>
                  <a:satMod val="200000"/>
                </a:srgbClr>
              </a:solidFill>
            </a:endParaRPr>
          </a:p>
        </p:txBody>
      </p:sp>
      <p:sp>
        <p:nvSpPr>
          <p:cNvPr id="10" name="Slayt Numarası Yer Tutucusu 9"/>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Oval 7"/>
          <p:cNvSpPr/>
          <p:nvPr/>
        </p:nvSpPr>
        <p:spPr>
          <a:xfrm>
            <a:off x="1015816" y="1413802"/>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1275706" y="1345016"/>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2516985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710739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516728" y="-54"/>
            <a:ext cx="756046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Başlık 1"/>
          <p:cNvSpPr>
            <a:spLocks noGrp="1"/>
          </p:cNvSpPr>
          <p:nvPr>
            <p:ph type="title"/>
          </p:nvPr>
        </p:nvSpPr>
        <p:spPr>
          <a:xfrm>
            <a:off x="2842498" y="2600325"/>
            <a:ext cx="7056438"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2842498" y="1066800"/>
            <a:ext cx="705643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0" name="Dikdörtgen 9"/>
          <p:cNvSpPr/>
          <p:nvPr/>
        </p:nvSpPr>
        <p:spPr bwMode="invGray">
          <a:xfrm>
            <a:off x="2520156" y="0"/>
            <a:ext cx="8400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394833" y="2814656"/>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2654724" y="2745870"/>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4235641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1582658"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5816521"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537807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4031" y="5160336"/>
            <a:ext cx="9072563"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504031"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5141119"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504031"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5141119"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8" name="Altbilgi Yer Tutucusu 7"/>
          <p:cNvSpPr>
            <a:spLocks noGrp="1"/>
          </p:cNvSpPr>
          <p:nvPr>
            <p:ph type="ftr" sz="quarter" idx="11"/>
          </p:nvPr>
        </p:nvSpPr>
        <p:spPr/>
        <p:txBody>
          <a:bodyPr/>
          <a:lstStyle/>
          <a:p>
            <a:endParaRPr lang="tr-TR">
              <a:solidFill>
                <a:srgbClr val="E7DEC9">
                  <a:shade val="50000"/>
                  <a:satMod val="200000"/>
                </a:srgbClr>
              </a:solidFill>
            </a:endParaRPr>
          </a:p>
        </p:txBody>
      </p:sp>
      <p:sp>
        <p:nvSpPr>
          <p:cNvPr id="9" name="Slayt Numarası Yer Tutucusu 8"/>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2296314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nchor="ct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4" name="Altbilgi Yer Tutucusu 3"/>
          <p:cNvSpPr>
            <a:spLocks noGrp="1"/>
          </p:cNvSpPr>
          <p:nvPr>
            <p:ph type="ftr" sz="quarter" idx="11"/>
          </p:nvPr>
        </p:nvSpPr>
        <p:spPr/>
        <p:txBody>
          <a:bodyPr/>
          <a:lstStyle/>
          <a:p>
            <a:endParaRPr lang="tr-TR">
              <a:solidFill>
                <a:srgbClr val="E7DEC9">
                  <a:shade val="50000"/>
                  <a:satMod val="200000"/>
                </a:srgbClr>
              </a:solidFill>
            </a:endParaRPr>
          </a:p>
        </p:txBody>
      </p:sp>
      <p:sp>
        <p:nvSpPr>
          <p:cNvPr id="5" name="Slayt Numarası Yer Tutucusu 4"/>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04263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118949" y="0"/>
            <a:ext cx="896167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Veri Yer Tutucusu 1"/>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3" name="Altbilgi Yer Tutucusu 2"/>
          <p:cNvSpPr>
            <a:spLocks noGrp="1"/>
          </p:cNvSpPr>
          <p:nvPr>
            <p:ph type="ftr" sz="quarter" idx="11"/>
          </p:nvPr>
        </p:nvSpPr>
        <p:spPr/>
        <p:txBody>
          <a:bodyPr/>
          <a:lstStyle/>
          <a:p>
            <a:endParaRPr lang="tr-TR">
              <a:solidFill>
                <a:srgbClr val="E7DEC9">
                  <a:shade val="50000"/>
                  <a:satMod val="200000"/>
                </a:srgbClr>
              </a:solidFill>
            </a:endParaRPr>
          </a:p>
        </p:txBody>
      </p:sp>
      <p:sp>
        <p:nvSpPr>
          <p:cNvPr id="4" name="Slayt Numarası Yer Tutucusu 3"/>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6" name="Dikdörtgen 5"/>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10111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516728" y="-54"/>
            <a:ext cx="756046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2842498" y="2600325"/>
            <a:ext cx="7056438"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2842498" y="1066800"/>
            <a:ext cx="705643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BD9ED1E1-206C-44F0-A9E4-A97648DC9AA2}" type="datetimeFigureOut">
              <a:rPr lang="tr-TR" smtClean="0"/>
              <a:t>5.01.2020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C66F70-0215-48C6-9939-38368404C061}" type="slidenum">
              <a:rPr lang="tr-TR" smtClean="0"/>
              <a:t>‹#›</a:t>
            </a:fld>
            <a:endParaRPr lang="tr-TR"/>
          </a:p>
        </p:txBody>
      </p:sp>
      <p:sp>
        <p:nvSpPr>
          <p:cNvPr id="10" name="Dikdörtgen 9"/>
          <p:cNvSpPr/>
          <p:nvPr/>
        </p:nvSpPr>
        <p:spPr bwMode="invGray">
          <a:xfrm>
            <a:off x="2520156" y="0"/>
            <a:ext cx="8400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394833" y="2814656"/>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654724" y="2745870"/>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04031" y="216778"/>
            <a:ext cx="420026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504031" y="1406964"/>
            <a:ext cx="420026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504031" y="2133601"/>
            <a:ext cx="8988557"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3976553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6489894" y="1066800"/>
            <a:ext cx="3024188"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Dikdörtgen 7"/>
          <p:cNvSpPr/>
          <p:nvPr/>
        </p:nvSpPr>
        <p:spPr>
          <a:xfrm>
            <a:off x="840052" y="1066800"/>
            <a:ext cx="50403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Resim Yer Tutucusu 2"/>
          <p:cNvSpPr>
            <a:spLocks noGrp="1"/>
          </p:cNvSpPr>
          <p:nvPr>
            <p:ph type="pic" idx="1"/>
          </p:nvPr>
        </p:nvSpPr>
        <p:spPr>
          <a:xfrm>
            <a:off x="924057" y="1143004"/>
            <a:ext cx="4872302"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Akış Çizelgesi: İşlem 8"/>
          <p:cNvSpPr/>
          <p:nvPr/>
        </p:nvSpPr>
        <p:spPr>
          <a:xfrm rot="19468671">
            <a:off x="437362" y="954341"/>
            <a:ext cx="75604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Akış Çizelgesi: İşlem 9"/>
          <p:cNvSpPr/>
          <p:nvPr/>
        </p:nvSpPr>
        <p:spPr>
          <a:xfrm rot="2103354" flipH="1">
            <a:off x="5516196" y="936786"/>
            <a:ext cx="7157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Metin Yer Tutucusu 3"/>
          <p:cNvSpPr>
            <a:spLocks noGrp="1"/>
          </p:cNvSpPr>
          <p:nvPr>
            <p:ph type="body" sz="half" idx="2"/>
          </p:nvPr>
        </p:nvSpPr>
        <p:spPr>
          <a:xfrm>
            <a:off x="924057" y="4800600"/>
            <a:ext cx="4872302"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extLst>
      <p:ext uri="{BB962C8B-B14F-4D97-AF65-F5344CB8AC3E}">
        <p14:creationId xmlns:p14="http://schemas.microsoft.com/office/powerpoint/2010/main" val="3539470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4107637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560469" y="274640"/>
            <a:ext cx="2016125"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1260078" y="274641"/>
            <a:ext cx="613238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596306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579298" y="359898"/>
            <a:ext cx="8165306" cy="1472184"/>
          </a:xfrm>
        </p:spPr>
        <p:txBody>
          <a:bodyPr anchor="b"/>
          <a:lstStyle>
            <a:lvl1pPr algn="l">
              <a:defRPr/>
            </a:lvl1pPr>
            <a:extLst/>
          </a:lstStyle>
          <a:p>
            <a:r>
              <a:rPr kumimoji="0" lang="tr-TR"/>
              <a:t>Asıl başlık stili için tıklatın</a:t>
            </a:r>
            <a:endParaRPr kumimoji="0" lang="en-US"/>
          </a:p>
        </p:txBody>
      </p:sp>
      <p:sp>
        <p:nvSpPr>
          <p:cNvPr id="22" name="Alt Başlık 21"/>
          <p:cNvSpPr>
            <a:spLocks noGrp="1"/>
          </p:cNvSpPr>
          <p:nvPr>
            <p:ph type="subTitle" idx="1"/>
          </p:nvPr>
        </p:nvSpPr>
        <p:spPr>
          <a:xfrm>
            <a:off x="1579298" y="1850064"/>
            <a:ext cx="8165306"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20" name="Altbilgi Yer Tutucusu 19"/>
          <p:cNvSpPr>
            <a:spLocks noGrp="1"/>
          </p:cNvSpPr>
          <p:nvPr>
            <p:ph type="ftr" sz="quarter" idx="11"/>
          </p:nvPr>
        </p:nvSpPr>
        <p:spPr/>
        <p:txBody>
          <a:bodyPr/>
          <a:lstStyle/>
          <a:p>
            <a:endParaRPr lang="tr-TR">
              <a:solidFill>
                <a:srgbClr val="E7DEC9">
                  <a:shade val="50000"/>
                  <a:satMod val="200000"/>
                </a:srgbClr>
              </a:solidFill>
            </a:endParaRPr>
          </a:p>
        </p:txBody>
      </p:sp>
      <p:sp>
        <p:nvSpPr>
          <p:cNvPr id="10" name="Slayt Numarası Yer Tutucusu 9"/>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Oval 7"/>
          <p:cNvSpPr/>
          <p:nvPr/>
        </p:nvSpPr>
        <p:spPr>
          <a:xfrm>
            <a:off x="1015816" y="1413802"/>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1275706" y="1345016"/>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001444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99858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516728" y="-54"/>
            <a:ext cx="756046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Başlık 1"/>
          <p:cNvSpPr>
            <a:spLocks noGrp="1"/>
          </p:cNvSpPr>
          <p:nvPr>
            <p:ph type="title"/>
          </p:nvPr>
        </p:nvSpPr>
        <p:spPr>
          <a:xfrm>
            <a:off x="2842498" y="2600325"/>
            <a:ext cx="7056438"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2842498" y="1066800"/>
            <a:ext cx="705643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0" name="Dikdörtgen 9"/>
          <p:cNvSpPr/>
          <p:nvPr/>
        </p:nvSpPr>
        <p:spPr bwMode="invGray">
          <a:xfrm>
            <a:off x="2520156" y="0"/>
            <a:ext cx="8400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394833" y="2814656"/>
            <a:ext cx="231854"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Oval 8"/>
          <p:cNvSpPr/>
          <p:nvPr/>
        </p:nvSpPr>
        <p:spPr>
          <a:xfrm>
            <a:off x="2654724" y="2745870"/>
            <a:ext cx="7056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568517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1582658"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5816521"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90772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4031" y="5160336"/>
            <a:ext cx="9072563"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504031"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5141119"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504031"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5141119"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8" name="Altbilgi Yer Tutucusu 7"/>
          <p:cNvSpPr>
            <a:spLocks noGrp="1"/>
          </p:cNvSpPr>
          <p:nvPr>
            <p:ph type="ftr" sz="quarter" idx="11"/>
          </p:nvPr>
        </p:nvSpPr>
        <p:spPr/>
        <p:txBody>
          <a:bodyPr/>
          <a:lstStyle/>
          <a:p>
            <a:endParaRPr lang="tr-TR">
              <a:solidFill>
                <a:srgbClr val="E7DEC9">
                  <a:shade val="50000"/>
                  <a:satMod val="200000"/>
                </a:srgbClr>
              </a:solidFill>
            </a:endParaRPr>
          </a:p>
        </p:txBody>
      </p:sp>
      <p:sp>
        <p:nvSpPr>
          <p:cNvPr id="9" name="Slayt Numarası Yer Tutucusu 8"/>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5986628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nchor="ct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4" name="Altbilgi Yer Tutucusu 3"/>
          <p:cNvSpPr>
            <a:spLocks noGrp="1"/>
          </p:cNvSpPr>
          <p:nvPr>
            <p:ph type="ftr" sz="quarter" idx="11"/>
          </p:nvPr>
        </p:nvSpPr>
        <p:spPr/>
        <p:txBody>
          <a:bodyPr/>
          <a:lstStyle/>
          <a:p>
            <a:endParaRPr lang="tr-TR">
              <a:solidFill>
                <a:srgbClr val="E7DEC9">
                  <a:shade val="50000"/>
                  <a:satMod val="200000"/>
                </a:srgbClr>
              </a:solidFill>
            </a:endParaRPr>
          </a:p>
        </p:txBody>
      </p:sp>
      <p:sp>
        <p:nvSpPr>
          <p:cNvPr id="5" name="Slayt Numarası Yer Tutucusu 4"/>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17405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1582658"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5816521" y="1524000"/>
            <a:ext cx="403225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t>5.01.2020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118949" y="0"/>
            <a:ext cx="896167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Veri Yer Tutucusu 1"/>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3" name="Altbilgi Yer Tutucusu 2"/>
          <p:cNvSpPr>
            <a:spLocks noGrp="1"/>
          </p:cNvSpPr>
          <p:nvPr>
            <p:ph type="ftr" sz="quarter" idx="11"/>
          </p:nvPr>
        </p:nvSpPr>
        <p:spPr/>
        <p:txBody>
          <a:bodyPr/>
          <a:lstStyle/>
          <a:p>
            <a:endParaRPr lang="tr-TR">
              <a:solidFill>
                <a:srgbClr val="E7DEC9">
                  <a:shade val="50000"/>
                  <a:satMod val="200000"/>
                </a:srgbClr>
              </a:solidFill>
            </a:endParaRPr>
          </a:p>
        </p:txBody>
      </p:sp>
      <p:sp>
        <p:nvSpPr>
          <p:cNvPr id="4" name="Slayt Numarası Yer Tutucusu 3"/>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6" name="Dikdörtgen 5"/>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83162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04031" y="216778"/>
            <a:ext cx="420026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504031" y="1406964"/>
            <a:ext cx="420026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504031" y="2133601"/>
            <a:ext cx="8988557"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38259561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6489894" y="1066800"/>
            <a:ext cx="3024188"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6" name="Altbilgi Yer Tutucusu 5"/>
          <p:cNvSpPr>
            <a:spLocks noGrp="1"/>
          </p:cNvSpPr>
          <p:nvPr>
            <p:ph type="ftr" sz="quarter" idx="11"/>
          </p:nvPr>
        </p:nvSpPr>
        <p:spPr/>
        <p:txBody>
          <a:bodyPr/>
          <a:lstStyle/>
          <a:p>
            <a:endParaRPr lang="tr-TR">
              <a:solidFill>
                <a:srgbClr val="E7DEC9">
                  <a:shade val="50000"/>
                  <a:satMod val="200000"/>
                </a:srgbClr>
              </a:solidFill>
            </a:endParaRPr>
          </a:p>
        </p:txBody>
      </p:sp>
      <p:sp>
        <p:nvSpPr>
          <p:cNvPr id="7" name="Slayt Numarası Yer Tutucusu 6"/>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8" name="Dikdörtgen 7"/>
          <p:cNvSpPr/>
          <p:nvPr/>
        </p:nvSpPr>
        <p:spPr>
          <a:xfrm>
            <a:off x="840052" y="1066800"/>
            <a:ext cx="50403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Resim Yer Tutucusu 2"/>
          <p:cNvSpPr>
            <a:spLocks noGrp="1"/>
          </p:cNvSpPr>
          <p:nvPr>
            <p:ph type="pic" idx="1"/>
          </p:nvPr>
        </p:nvSpPr>
        <p:spPr>
          <a:xfrm>
            <a:off x="924057" y="1143004"/>
            <a:ext cx="4872302"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Akış Çizelgesi: İşlem 8"/>
          <p:cNvSpPr/>
          <p:nvPr/>
        </p:nvSpPr>
        <p:spPr>
          <a:xfrm rot="19468671">
            <a:off x="437362" y="954341"/>
            <a:ext cx="75604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Akış Çizelgesi: İşlem 9"/>
          <p:cNvSpPr/>
          <p:nvPr/>
        </p:nvSpPr>
        <p:spPr>
          <a:xfrm rot="2103354" flipH="1">
            <a:off x="5516196" y="936786"/>
            <a:ext cx="7157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Metin Yer Tutucusu 3"/>
          <p:cNvSpPr>
            <a:spLocks noGrp="1"/>
          </p:cNvSpPr>
          <p:nvPr>
            <p:ph type="body" sz="half" idx="2"/>
          </p:nvPr>
        </p:nvSpPr>
        <p:spPr>
          <a:xfrm>
            <a:off x="924057" y="4800600"/>
            <a:ext cx="4872302"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extLst>
      <p:ext uri="{BB962C8B-B14F-4D97-AF65-F5344CB8AC3E}">
        <p14:creationId xmlns:p14="http://schemas.microsoft.com/office/powerpoint/2010/main" val="13617208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2991396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560469" y="274640"/>
            <a:ext cx="2016125"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1260078" y="274641"/>
            <a:ext cx="613238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5" name="Altbilgi Yer Tutucusu 4"/>
          <p:cNvSpPr>
            <a:spLocks noGrp="1"/>
          </p:cNvSpPr>
          <p:nvPr>
            <p:ph type="ftr" sz="quarter" idx="11"/>
          </p:nvPr>
        </p:nvSpPr>
        <p:spPr/>
        <p:txBody>
          <a:bodyPr/>
          <a:lstStyle/>
          <a:p>
            <a:endParaRPr lang="tr-TR">
              <a:solidFill>
                <a:srgbClr val="E7DEC9">
                  <a:shade val="50000"/>
                  <a:satMod val="200000"/>
                </a:srgbClr>
              </a:solidFill>
            </a:endParaRPr>
          </a:p>
        </p:txBody>
      </p:sp>
      <p:sp>
        <p:nvSpPr>
          <p:cNvPr id="6" name="Slayt Numarası Yer Tutucusu 5"/>
          <p:cNvSpPr>
            <a:spLocks noGrp="1"/>
          </p:cNvSpPr>
          <p:nvPr>
            <p:ph type="sldNum" sz="quarter" idx="12"/>
          </p:nvPr>
        </p:nvSpPr>
        <p:spPr/>
        <p:txBody>
          <a:bodyPr/>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Tree>
    <p:extLst>
      <p:ext uri="{BB962C8B-B14F-4D97-AF65-F5344CB8AC3E}">
        <p14:creationId xmlns:p14="http://schemas.microsoft.com/office/powerpoint/2010/main" val="127198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4031" y="5160336"/>
            <a:ext cx="9072563"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504031"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5141119" y="328278"/>
            <a:ext cx="4435475"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504031"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5141119" y="969336"/>
            <a:ext cx="4435475"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BD9ED1E1-206C-44F0-A9E4-A97648DC9AA2}" type="datetimeFigureOut">
              <a:rPr lang="tr-TR" smtClean="0"/>
              <a:t>5.01.2020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582658" y="274320"/>
            <a:ext cx="8266113" cy="1143000"/>
          </a:xfrm>
        </p:spPr>
        <p:txBody>
          <a:bodyPr anchor="ct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BD9ED1E1-206C-44F0-A9E4-A97648DC9AA2}" type="datetimeFigureOut">
              <a:rPr lang="tr-TR" smtClean="0"/>
              <a:t>5.01.2020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118949" y="0"/>
            <a:ext cx="896167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Veri Yer Tutucusu 1"/>
          <p:cNvSpPr>
            <a:spLocks noGrp="1"/>
          </p:cNvSpPr>
          <p:nvPr>
            <p:ph type="dt" sz="half" idx="10"/>
          </p:nvPr>
        </p:nvSpPr>
        <p:spPr/>
        <p:txBody>
          <a:bodyPr/>
          <a:lstStyle/>
          <a:p>
            <a:fld id="{BD9ED1E1-206C-44F0-A9E4-A97648DC9AA2}" type="datetimeFigureOut">
              <a:rPr lang="tr-TR" smtClean="0"/>
              <a:t>5.01.2020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5C66F70-0215-48C6-9939-38368404C061}" type="slidenum">
              <a:rPr lang="tr-TR" smtClean="0"/>
              <a:t>‹#›</a:t>
            </a:fld>
            <a:endParaRPr lang="tr-TR"/>
          </a:p>
        </p:txBody>
      </p:sp>
      <p:sp>
        <p:nvSpPr>
          <p:cNvPr id="6" name="Dikdörtgen 5"/>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04031" y="216778"/>
            <a:ext cx="420026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504031" y="1406964"/>
            <a:ext cx="420026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504031" y="2133601"/>
            <a:ext cx="8988557"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t>5.01.2020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C66F70-0215-48C6-9939-38368404C061}"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6489894" y="1066800"/>
            <a:ext cx="3024188"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BD9ED1E1-206C-44F0-A9E4-A97648DC9AA2}" type="datetimeFigureOut">
              <a:rPr lang="tr-TR" smtClean="0"/>
              <a:t>5.01.2020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C66F70-0215-48C6-9939-38368404C061}" type="slidenum">
              <a:rPr lang="tr-TR" smtClean="0"/>
              <a:t>‹#›</a:t>
            </a:fld>
            <a:endParaRPr lang="tr-TR"/>
          </a:p>
        </p:txBody>
      </p:sp>
      <p:sp>
        <p:nvSpPr>
          <p:cNvPr id="8" name="Dikdörtgen 7"/>
          <p:cNvSpPr/>
          <p:nvPr/>
        </p:nvSpPr>
        <p:spPr>
          <a:xfrm>
            <a:off x="840052" y="1066800"/>
            <a:ext cx="50403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Resim Yer Tutucusu 2"/>
          <p:cNvSpPr>
            <a:spLocks noGrp="1"/>
          </p:cNvSpPr>
          <p:nvPr>
            <p:ph type="pic" idx="1"/>
          </p:nvPr>
        </p:nvSpPr>
        <p:spPr>
          <a:xfrm>
            <a:off x="924057" y="1143004"/>
            <a:ext cx="4872302"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Akış Çizelgesi: İşlem 8"/>
          <p:cNvSpPr/>
          <p:nvPr/>
        </p:nvSpPr>
        <p:spPr>
          <a:xfrm rot="19468671">
            <a:off x="437362" y="954341"/>
            <a:ext cx="75604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Akış Çizelgesi: İşlem 9"/>
          <p:cNvSpPr/>
          <p:nvPr/>
        </p:nvSpPr>
        <p:spPr>
          <a:xfrm rot="2103354" flipH="1">
            <a:off x="5516196" y="936786"/>
            <a:ext cx="7157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Metin Yer Tutucusu 3"/>
          <p:cNvSpPr>
            <a:spLocks noGrp="1"/>
          </p:cNvSpPr>
          <p:nvPr>
            <p:ph type="body" sz="half" idx="2"/>
          </p:nvPr>
        </p:nvSpPr>
        <p:spPr>
          <a:xfrm>
            <a:off x="924057" y="4800600"/>
            <a:ext cx="4872302"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99502" y="-815922"/>
            <a:ext cx="1806759"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86109" y="21103"/>
            <a:ext cx="187654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Halka 10"/>
          <p:cNvSpPr/>
          <p:nvPr/>
        </p:nvSpPr>
        <p:spPr>
          <a:xfrm rot="2315675">
            <a:off x="201614" y="1055077"/>
            <a:ext cx="124102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1116623" y="-54"/>
            <a:ext cx="89640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Başlık Yer Tutucusu 4"/>
          <p:cNvSpPr>
            <a:spLocks noGrp="1"/>
          </p:cNvSpPr>
          <p:nvPr>
            <p:ph type="title"/>
          </p:nvPr>
        </p:nvSpPr>
        <p:spPr>
          <a:xfrm>
            <a:off x="1582658" y="274638"/>
            <a:ext cx="8266113" cy="1143000"/>
          </a:xfrm>
          <a:prstGeom prst="rect">
            <a:avLst/>
          </a:prstGeom>
        </p:spPr>
        <p:txBody>
          <a:bodyPr anchor="ctr">
            <a:normAutofit/>
          </a:bodyPr>
          <a:lstStyle/>
          <a:p>
            <a:r>
              <a:rPr kumimoji="0" lang="tr-TR"/>
              <a:t>Asıl başlık stili için tıklatın</a:t>
            </a:r>
            <a:endParaRPr kumimoji="0" lang="en-US"/>
          </a:p>
        </p:txBody>
      </p:sp>
      <p:sp>
        <p:nvSpPr>
          <p:cNvPr id="9" name="Metin Yer Tutucusu 8"/>
          <p:cNvSpPr>
            <a:spLocks noGrp="1"/>
          </p:cNvSpPr>
          <p:nvPr>
            <p:ph type="body" idx="1"/>
          </p:nvPr>
        </p:nvSpPr>
        <p:spPr>
          <a:xfrm>
            <a:off x="1582658" y="1447800"/>
            <a:ext cx="8266113"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Veri Yer Tutucusu 23"/>
          <p:cNvSpPr>
            <a:spLocks noGrp="1"/>
          </p:cNvSpPr>
          <p:nvPr>
            <p:ph type="dt" sz="half" idx="2"/>
          </p:nvPr>
        </p:nvSpPr>
        <p:spPr>
          <a:xfrm>
            <a:off x="3948245" y="6305550"/>
            <a:ext cx="2352146"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9ED1E1-206C-44F0-A9E4-A97648DC9AA2}" type="datetimeFigureOut">
              <a:rPr lang="tr-TR" smtClean="0"/>
              <a:t>5.01.2020</a:t>
            </a:fld>
            <a:endParaRPr lang="tr-TR"/>
          </a:p>
        </p:txBody>
      </p:sp>
      <p:sp>
        <p:nvSpPr>
          <p:cNvPr id="10" name="Altbilgi Yer Tutucusu 9"/>
          <p:cNvSpPr>
            <a:spLocks noGrp="1"/>
          </p:cNvSpPr>
          <p:nvPr>
            <p:ph type="ftr" sz="quarter" idx="3"/>
          </p:nvPr>
        </p:nvSpPr>
        <p:spPr>
          <a:xfrm>
            <a:off x="6300391" y="6305550"/>
            <a:ext cx="3192198"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9495949" y="6305550"/>
            <a:ext cx="50403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C66F70-0215-48C6-9939-38368404C061}" type="slidenum">
              <a:rPr lang="tr-TR" smtClean="0"/>
              <a:t>‹#›</a:t>
            </a:fld>
            <a:endParaRPr lang="tr-TR"/>
          </a:p>
        </p:txBody>
      </p:sp>
      <p:sp>
        <p:nvSpPr>
          <p:cNvPr id="15" name="Dikdörtgen 14"/>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99502" y="-815922"/>
            <a:ext cx="1806759"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86109" y="21103"/>
            <a:ext cx="187654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Halka 10"/>
          <p:cNvSpPr/>
          <p:nvPr/>
        </p:nvSpPr>
        <p:spPr>
          <a:xfrm rot="2315675">
            <a:off x="201614" y="1055077"/>
            <a:ext cx="124102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ikdörtgen 11"/>
          <p:cNvSpPr/>
          <p:nvPr/>
        </p:nvSpPr>
        <p:spPr>
          <a:xfrm>
            <a:off x="1116623" y="-54"/>
            <a:ext cx="89640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Başlık Yer Tutucusu 4"/>
          <p:cNvSpPr>
            <a:spLocks noGrp="1"/>
          </p:cNvSpPr>
          <p:nvPr>
            <p:ph type="title"/>
          </p:nvPr>
        </p:nvSpPr>
        <p:spPr>
          <a:xfrm>
            <a:off x="1582658" y="274638"/>
            <a:ext cx="8266113" cy="1143000"/>
          </a:xfrm>
          <a:prstGeom prst="rect">
            <a:avLst/>
          </a:prstGeom>
        </p:spPr>
        <p:txBody>
          <a:bodyPr anchor="ctr">
            <a:normAutofit/>
          </a:bodyPr>
          <a:lstStyle/>
          <a:p>
            <a:r>
              <a:rPr kumimoji="0" lang="tr-TR"/>
              <a:t>Asıl başlık stili için tıklatın</a:t>
            </a:r>
            <a:endParaRPr kumimoji="0" lang="en-US"/>
          </a:p>
        </p:txBody>
      </p:sp>
      <p:sp>
        <p:nvSpPr>
          <p:cNvPr id="9" name="Metin Yer Tutucusu 8"/>
          <p:cNvSpPr>
            <a:spLocks noGrp="1"/>
          </p:cNvSpPr>
          <p:nvPr>
            <p:ph type="body" idx="1"/>
          </p:nvPr>
        </p:nvSpPr>
        <p:spPr>
          <a:xfrm>
            <a:off x="1582658" y="1447800"/>
            <a:ext cx="8266113"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Veri Yer Tutucusu 23"/>
          <p:cNvSpPr>
            <a:spLocks noGrp="1"/>
          </p:cNvSpPr>
          <p:nvPr>
            <p:ph type="dt" sz="half" idx="2"/>
          </p:nvPr>
        </p:nvSpPr>
        <p:spPr>
          <a:xfrm>
            <a:off x="3948245" y="6305550"/>
            <a:ext cx="2352146"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10" name="Altbilgi Yer Tutucusu 9"/>
          <p:cNvSpPr>
            <a:spLocks noGrp="1"/>
          </p:cNvSpPr>
          <p:nvPr>
            <p:ph type="ftr" sz="quarter" idx="3"/>
          </p:nvPr>
        </p:nvSpPr>
        <p:spPr>
          <a:xfrm>
            <a:off x="6300391" y="6305550"/>
            <a:ext cx="3192198"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solidFill>
                <a:srgbClr val="E7DEC9">
                  <a:shade val="50000"/>
                  <a:satMod val="200000"/>
                </a:srgbClr>
              </a:solidFill>
            </a:endParaRPr>
          </a:p>
        </p:txBody>
      </p:sp>
      <p:sp>
        <p:nvSpPr>
          <p:cNvPr id="22" name="Slayt Numarası Yer Tutucusu 21"/>
          <p:cNvSpPr>
            <a:spLocks noGrp="1"/>
          </p:cNvSpPr>
          <p:nvPr>
            <p:ph type="sldNum" sz="quarter" idx="4"/>
          </p:nvPr>
        </p:nvSpPr>
        <p:spPr>
          <a:xfrm>
            <a:off x="9495949" y="6305550"/>
            <a:ext cx="50403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5" name="Dikdörtgen 14"/>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29702771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99502" y="-815922"/>
            <a:ext cx="1806759"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86109" y="21103"/>
            <a:ext cx="187654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Halka 10"/>
          <p:cNvSpPr/>
          <p:nvPr/>
        </p:nvSpPr>
        <p:spPr>
          <a:xfrm rot="2315675">
            <a:off x="201614" y="1055077"/>
            <a:ext cx="124102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ikdörtgen 11"/>
          <p:cNvSpPr/>
          <p:nvPr/>
        </p:nvSpPr>
        <p:spPr>
          <a:xfrm>
            <a:off x="1116623" y="-54"/>
            <a:ext cx="89640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Başlık Yer Tutucusu 4"/>
          <p:cNvSpPr>
            <a:spLocks noGrp="1"/>
          </p:cNvSpPr>
          <p:nvPr>
            <p:ph type="title"/>
          </p:nvPr>
        </p:nvSpPr>
        <p:spPr>
          <a:xfrm>
            <a:off x="1582658" y="274638"/>
            <a:ext cx="8266113" cy="1143000"/>
          </a:xfrm>
          <a:prstGeom prst="rect">
            <a:avLst/>
          </a:prstGeom>
        </p:spPr>
        <p:txBody>
          <a:bodyPr anchor="ctr">
            <a:normAutofit/>
          </a:bodyPr>
          <a:lstStyle/>
          <a:p>
            <a:r>
              <a:rPr kumimoji="0" lang="tr-TR"/>
              <a:t>Asıl başlık stili için tıklatın</a:t>
            </a:r>
            <a:endParaRPr kumimoji="0" lang="en-US"/>
          </a:p>
        </p:txBody>
      </p:sp>
      <p:sp>
        <p:nvSpPr>
          <p:cNvPr id="9" name="Metin Yer Tutucusu 8"/>
          <p:cNvSpPr>
            <a:spLocks noGrp="1"/>
          </p:cNvSpPr>
          <p:nvPr>
            <p:ph type="body" idx="1"/>
          </p:nvPr>
        </p:nvSpPr>
        <p:spPr>
          <a:xfrm>
            <a:off x="1582658" y="1447800"/>
            <a:ext cx="8266113"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Veri Yer Tutucusu 23"/>
          <p:cNvSpPr>
            <a:spLocks noGrp="1"/>
          </p:cNvSpPr>
          <p:nvPr>
            <p:ph type="dt" sz="half" idx="2"/>
          </p:nvPr>
        </p:nvSpPr>
        <p:spPr>
          <a:xfrm>
            <a:off x="3948245" y="6305550"/>
            <a:ext cx="2352146"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10" name="Altbilgi Yer Tutucusu 9"/>
          <p:cNvSpPr>
            <a:spLocks noGrp="1"/>
          </p:cNvSpPr>
          <p:nvPr>
            <p:ph type="ftr" sz="quarter" idx="3"/>
          </p:nvPr>
        </p:nvSpPr>
        <p:spPr>
          <a:xfrm>
            <a:off x="6300391" y="6305550"/>
            <a:ext cx="3192198"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solidFill>
                <a:srgbClr val="E7DEC9">
                  <a:shade val="50000"/>
                  <a:satMod val="200000"/>
                </a:srgbClr>
              </a:solidFill>
            </a:endParaRPr>
          </a:p>
        </p:txBody>
      </p:sp>
      <p:sp>
        <p:nvSpPr>
          <p:cNvPr id="22" name="Slayt Numarası Yer Tutucusu 21"/>
          <p:cNvSpPr>
            <a:spLocks noGrp="1"/>
          </p:cNvSpPr>
          <p:nvPr>
            <p:ph type="sldNum" sz="quarter" idx="4"/>
          </p:nvPr>
        </p:nvSpPr>
        <p:spPr>
          <a:xfrm>
            <a:off x="9495949" y="6305550"/>
            <a:ext cx="50403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5" name="Dikdörtgen 14"/>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44215201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99502" y="-815922"/>
            <a:ext cx="1806759"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86109" y="21103"/>
            <a:ext cx="187654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Halka 10"/>
          <p:cNvSpPr/>
          <p:nvPr/>
        </p:nvSpPr>
        <p:spPr>
          <a:xfrm rot="2315675">
            <a:off x="201614" y="1055077"/>
            <a:ext cx="124102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ikdörtgen 11"/>
          <p:cNvSpPr/>
          <p:nvPr/>
        </p:nvSpPr>
        <p:spPr>
          <a:xfrm>
            <a:off x="1116623" y="-54"/>
            <a:ext cx="89640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Başlık Yer Tutucusu 4"/>
          <p:cNvSpPr>
            <a:spLocks noGrp="1"/>
          </p:cNvSpPr>
          <p:nvPr>
            <p:ph type="title"/>
          </p:nvPr>
        </p:nvSpPr>
        <p:spPr>
          <a:xfrm>
            <a:off x="1582658" y="274638"/>
            <a:ext cx="8266113" cy="1143000"/>
          </a:xfrm>
          <a:prstGeom prst="rect">
            <a:avLst/>
          </a:prstGeom>
        </p:spPr>
        <p:txBody>
          <a:bodyPr anchor="ctr">
            <a:normAutofit/>
          </a:bodyPr>
          <a:lstStyle/>
          <a:p>
            <a:r>
              <a:rPr kumimoji="0" lang="tr-TR"/>
              <a:t>Asıl başlık stili için tıklatın</a:t>
            </a:r>
            <a:endParaRPr kumimoji="0" lang="en-US"/>
          </a:p>
        </p:txBody>
      </p:sp>
      <p:sp>
        <p:nvSpPr>
          <p:cNvPr id="9" name="Metin Yer Tutucusu 8"/>
          <p:cNvSpPr>
            <a:spLocks noGrp="1"/>
          </p:cNvSpPr>
          <p:nvPr>
            <p:ph type="body" idx="1"/>
          </p:nvPr>
        </p:nvSpPr>
        <p:spPr>
          <a:xfrm>
            <a:off x="1582658" y="1447800"/>
            <a:ext cx="8266113"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Veri Yer Tutucusu 23"/>
          <p:cNvSpPr>
            <a:spLocks noGrp="1"/>
          </p:cNvSpPr>
          <p:nvPr>
            <p:ph type="dt" sz="half" idx="2"/>
          </p:nvPr>
        </p:nvSpPr>
        <p:spPr>
          <a:xfrm>
            <a:off x="3948245" y="6305550"/>
            <a:ext cx="2352146"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9ED1E1-206C-44F0-A9E4-A97648DC9AA2}" type="datetimeFigureOut">
              <a:rPr lang="tr-TR" smtClean="0">
                <a:solidFill>
                  <a:srgbClr val="E7DEC9">
                    <a:shade val="50000"/>
                    <a:satMod val="200000"/>
                  </a:srgbClr>
                </a:solidFill>
              </a:rPr>
              <a:pPr/>
              <a:t>5.01.2020</a:t>
            </a:fld>
            <a:endParaRPr lang="tr-TR">
              <a:solidFill>
                <a:srgbClr val="E7DEC9">
                  <a:shade val="50000"/>
                  <a:satMod val="200000"/>
                </a:srgbClr>
              </a:solidFill>
            </a:endParaRPr>
          </a:p>
        </p:txBody>
      </p:sp>
      <p:sp>
        <p:nvSpPr>
          <p:cNvPr id="10" name="Altbilgi Yer Tutucusu 9"/>
          <p:cNvSpPr>
            <a:spLocks noGrp="1"/>
          </p:cNvSpPr>
          <p:nvPr>
            <p:ph type="ftr" sz="quarter" idx="3"/>
          </p:nvPr>
        </p:nvSpPr>
        <p:spPr>
          <a:xfrm>
            <a:off x="6300391" y="6305550"/>
            <a:ext cx="3192198"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solidFill>
                <a:srgbClr val="E7DEC9">
                  <a:shade val="50000"/>
                  <a:satMod val="200000"/>
                </a:srgbClr>
              </a:solidFill>
            </a:endParaRPr>
          </a:p>
        </p:txBody>
      </p:sp>
      <p:sp>
        <p:nvSpPr>
          <p:cNvPr id="22" name="Slayt Numarası Yer Tutucusu 21"/>
          <p:cNvSpPr>
            <a:spLocks noGrp="1"/>
          </p:cNvSpPr>
          <p:nvPr>
            <p:ph type="sldNum" sz="quarter" idx="4"/>
          </p:nvPr>
        </p:nvSpPr>
        <p:spPr>
          <a:xfrm>
            <a:off x="9495949" y="6305550"/>
            <a:ext cx="50403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C66F70-0215-48C6-9939-38368404C061}" type="slidenum">
              <a:rPr lang="tr-TR" smtClean="0">
                <a:solidFill>
                  <a:srgbClr val="E7DEC9">
                    <a:shade val="50000"/>
                    <a:satMod val="200000"/>
                  </a:srgbClr>
                </a:solidFill>
              </a:rPr>
              <a:pPr/>
              <a:t>‹#›</a:t>
            </a:fld>
            <a:endParaRPr lang="tr-TR">
              <a:solidFill>
                <a:srgbClr val="E7DEC9">
                  <a:shade val="50000"/>
                  <a:satMod val="200000"/>
                </a:srgbClr>
              </a:solidFill>
            </a:endParaRPr>
          </a:p>
        </p:txBody>
      </p:sp>
      <p:sp>
        <p:nvSpPr>
          <p:cNvPr id="15" name="Dikdörtgen 14"/>
          <p:cNvSpPr/>
          <p:nvPr/>
        </p:nvSpPr>
        <p:spPr bwMode="invGray">
          <a:xfrm>
            <a:off x="1118949" y="-54"/>
            <a:ext cx="80645"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2194102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BAŞABAŞ ANALİZLERİ</a:t>
            </a:r>
          </a:p>
        </p:txBody>
      </p:sp>
      <p:sp>
        <p:nvSpPr>
          <p:cNvPr id="3" name="Alt Başlık 2"/>
          <p:cNvSpPr>
            <a:spLocks noGrp="1"/>
          </p:cNvSpPr>
          <p:nvPr>
            <p:ph type="subTitle" idx="1"/>
          </p:nvPr>
        </p:nvSpPr>
        <p:spPr>
          <a:xfrm>
            <a:off x="287784" y="1052736"/>
            <a:ext cx="9456820" cy="5544616"/>
          </a:xfrm>
        </p:spPr>
        <p:txBody>
          <a:bodyPr/>
          <a:lstStyle/>
          <a:p>
            <a:r>
              <a:rPr lang="tr-TR" u="sng" dirty="0">
                <a:latin typeface="Times New Roman" pitchFamily="18" charset="0"/>
                <a:cs typeface="Times New Roman" pitchFamily="18" charset="0"/>
              </a:rPr>
              <a:t>AMAÇ;</a:t>
            </a:r>
          </a:p>
          <a:p>
            <a:r>
              <a:rPr lang="tr-TR" dirty="0">
                <a:latin typeface="Times New Roman" pitchFamily="18" charset="0"/>
                <a:cs typeface="Times New Roman" pitchFamily="18" charset="0"/>
              </a:rPr>
              <a:t>İşletmenin değişik üretim seviyelerinde beklenen gelirleri, giderleri, ve karları arasındaki ilişkiyi ortaya koymak amaçtır.</a:t>
            </a:r>
          </a:p>
          <a:p>
            <a:r>
              <a:rPr lang="tr-TR" u="sng" dirty="0">
                <a:latin typeface="Times New Roman" pitchFamily="18" charset="0"/>
                <a:cs typeface="Times New Roman" pitchFamily="18" charset="0"/>
              </a:rPr>
              <a:t>YARARLARI </a:t>
            </a:r>
            <a:r>
              <a:rPr lang="tr-TR" dirty="0">
                <a:latin typeface="Times New Roman" pitchFamily="18" charset="0"/>
                <a:cs typeface="Times New Roman" pitchFamily="18" charset="0"/>
              </a:rPr>
              <a:t>: </a:t>
            </a:r>
          </a:p>
          <a:p>
            <a:pPr marL="484632" indent="-457200">
              <a:buFont typeface="Arial" pitchFamily="34" charset="0"/>
              <a:buChar char="•"/>
            </a:pPr>
            <a:r>
              <a:rPr lang="tr-TR" dirty="0">
                <a:latin typeface="Times New Roman" pitchFamily="18" charset="0"/>
                <a:cs typeface="Times New Roman" pitchFamily="18" charset="0"/>
              </a:rPr>
              <a:t>Kar hedefine ne kadar iş hacminde ulaşılır? </a:t>
            </a:r>
          </a:p>
          <a:p>
            <a:pPr marL="484632" indent="-457200">
              <a:buFont typeface="Arial" pitchFamily="34" charset="0"/>
              <a:buChar char="•"/>
            </a:pPr>
            <a:r>
              <a:rPr lang="tr-TR" dirty="0">
                <a:latin typeface="Times New Roman" pitchFamily="18" charset="0"/>
                <a:cs typeface="Times New Roman" pitchFamily="18" charset="0"/>
              </a:rPr>
              <a:t>Çeşitli üretim seviyelerinde maliyetler nelerdir?</a:t>
            </a:r>
          </a:p>
          <a:p>
            <a:pPr marL="484632" indent="-457200">
              <a:buFont typeface="Arial" pitchFamily="34" charset="0"/>
              <a:buChar char="•"/>
            </a:pPr>
            <a:r>
              <a:rPr lang="tr-TR" dirty="0">
                <a:latin typeface="Times New Roman" pitchFamily="18" charset="0"/>
                <a:cs typeface="Times New Roman" pitchFamily="18" charset="0"/>
              </a:rPr>
              <a:t>En düşük satış fiyatı ne olabilir?</a:t>
            </a:r>
          </a:p>
          <a:p>
            <a:pPr marL="484632" indent="-457200">
              <a:buFont typeface="Arial" pitchFamily="34" charset="0"/>
              <a:buChar char="•"/>
            </a:pPr>
            <a:r>
              <a:rPr lang="tr-TR" dirty="0">
                <a:latin typeface="Times New Roman" pitchFamily="18" charset="0"/>
                <a:cs typeface="Times New Roman" pitchFamily="18" charset="0"/>
              </a:rPr>
              <a:t>En karlı mamul hangisidir?</a:t>
            </a:r>
          </a:p>
          <a:p>
            <a:pPr marL="484632" indent="-457200">
              <a:buFont typeface="Arial" pitchFamily="34" charset="0"/>
              <a:buChar char="•"/>
            </a:pPr>
            <a:r>
              <a:rPr lang="tr-TR" dirty="0">
                <a:latin typeface="Times New Roman" pitchFamily="18" charset="0"/>
                <a:cs typeface="Times New Roman" pitchFamily="18" charset="0"/>
              </a:rPr>
              <a:t>Üretim kapasitesini artırmayı haklı gösterecek satış miktarı nedir?</a:t>
            </a:r>
          </a:p>
          <a:p>
            <a:pPr marL="484632" indent="-457200">
              <a:buFont typeface="Arial" pitchFamily="34" charset="0"/>
              <a:buChar char="•"/>
            </a:pPr>
            <a:r>
              <a:rPr lang="tr-TR" dirty="0">
                <a:latin typeface="Times New Roman" pitchFamily="18" charset="0"/>
                <a:cs typeface="Times New Roman" pitchFamily="18" charset="0"/>
              </a:rPr>
              <a:t>Belirlenen kar hedefine ulaşmak için ne kadar satış yapmalı?</a:t>
            </a:r>
          </a:p>
          <a:p>
            <a:pPr marL="484632" indent="-457200">
              <a:buFont typeface="Arial" pitchFamily="34" charset="0"/>
              <a:buChar char="•"/>
            </a:pPr>
            <a:r>
              <a:rPr lang="tr-TR" dirty="0">
                <a:latin typeface="Times New Roman" pitchFamily="18" charset="0"/>
                <a:cs typeface="Times New Roman" pitchFamily="18" charset="0"/>
              </a:rPr>
              <a:t>İşletme yöneticilerine üretim, fiyat ve yatırım politikaları hakkında yardımcı bilgi sağlamak.</a:t>
            </a:r>
          </a:p>
        </p:txBody>
      </p:sp>
    </p:spTree>
    <p:extLst>
      <p:ext uri="{BB962C8B-B14F-4D97-AF65-F5344CB8AC3E}">
        <p14:creationId xmlns:p14="http://schemas.microsoft.com/office/powerpoint/2010/main" val="5335992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MATEMATİKSEL YÖNTEM</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ctr">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Noktasının Satış Tutarından Olarak Hesaplanması:</a:t>
            </a:r>
          </a:p>
          <a:p>
            <a:pPr algn="just"/>
            <a:endParaRPr lang="tr-TR" sz="3200" u="sng"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                           Sb = F / 1 – ( V / S )</a:t>
            </a:r>
          </a:p>
          <a:p>
            <a:pPr algn="just"/>
            <a:endParaRPr lang="tr-TR" sz="3200" dirty="0">
              <a:latin typeface="Times New Roman" pitchFamily="18" charset="0"/>
              <a:cs typeface="Times New Roman" pitchFamily="18" charset="0"/>
            </a:endParaRPr>
          </a:p>
          <a:p>
            <a:pPr marL="484632" indent="-457200" algn="just">
              <a:buFont typeface="Arial" pitchFamily="34" charset="0"/>
              <a:buChar char="•"/>
            </a:pPr>
            <a:r>
              <a:rPr lang="tr-TR" sz="3200" dirty="0">
                <a:latin typeface="Times New Roman" pitchFamily="18" charset="0"/>
                <a:cs typeface="Times New Roman" pitchFamily="18" charset="0"/>
              </a:rPr>
              <a:t>Sb: Satış Tutarı Cinsinden </a:t>
            </a:r>
            <a:r>
              <a:rPr lang="tr-TR" sz="3200" dirty="0" err="1">
                <a:latin typeface="Times New Roman" pitchFamily="18" charset="0"/>
                <a:cs typeface="Times New Roman" pitchFamily="18" charset="0"/>
              </a:rPr>
              <a:t>Başabaş</a:t>
            </a:r>
            <a:r>
              <a:rPr lang="tr-TR" sz="3200" dirty="0">
                <a:latin typeface="Times New Roman" pitchFamily="18" charset="0"/>
                <a:cs typeface="Times New Roman" pitchFamily="18" charset="0"/>
              </a:rPr>
              <a:t> Noktası</a:t>
            </a:r>
          </a:p>
          <a:p>
            <a:pPr marL="484632" indent="-457200">
              <a:buFont typeface="Arial" pitchFamily="34" charset="0"/>
              <a:buChar char="•"/>
            </a:pPr>
            <a:r>
              <a:rPr lang="tr-TR" sz="3200" dirty="0">
                <a:latin typeface="Times New Roman" pitchFamily="18" charset="0"/>
                <a:cs typeface="Times New Roman" pitchFamily="18" charset="0"/>
              </a:rPr>
              <a:t>F :  Toplam Sabit Giderler</a:t>
            </a:r>
          </a:p>
          <a:p>
            <a:pPr marL="484632" indent="-457200">
              <a:buFont typeface="Arial" pitchFamily="34" charset="0"/>
              <a:buChar char="•"/>
            </a:pPr>
            <a:r>
              <a:rPr lang="tr-TR" sz="3200" dirty="0">
                <a:latin typeface="Times New Roman" pitchFamily="18" charset="0"/>
                <a:cs typeface="Times New Roman" pitchFamily="18" charset="0"/>
              </a:rPr>
              <a:t>V : Toplam Değişken </a:t>
            </a:r>
          </a:p>
          <a:p>
            <a:pPr marL="484632" indent="-457200">
              <a:buFont typeface="Arial" pitchFamily="34" charset="0"/>
              <a:buChar char="•"/>
            </a:pPr>
            <a:r>
              <a:rPr lang="tr-TR" sz="3200" dirty="0">
                <a:latin typeface="Times New Roman" pitchFamily="18" charset="0"/>
                <a:cs typeface="Times New Roman" pitchFamily="18" charset="0"/>
              </a:rPr>
              <a:t>S  : Toplam Satışlar</a:t>
            </a:r>
          </a:p>
        </p:txBody>
      </p:sp>
    </p:spTree>
    <p:extLst>
      <p:ext uri="{BB962C8B-B14F-4D97-AF65-F5344CB8AC3E}">
        <p14:creationId xmlns:p14="http://schemas.microsoft.com/office/powerpoint/2010/main" val="270451105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87784" y="260648"/>
            <a:ext cx="9456820" cy="633670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Sabit Giderler : 50.000 TL</a:t>
            </a:r>
          </a:p>
          <a:p>
            <a:pPr marL="484632" indent="-457200" algn="just">
              <a:buFont typeface="Arial" pitchFamily="34" charset="0"/>
              <a:buChar char="•"/>
            </a:pPr>
            <a:r>
              <a:rPr lang="tr-TR" sz="3200" dirty="0">
                <a:latin typeface="Times New Roman" pitchFamily="18" charset="0"/>
                <a:cs typeface="Times New Roman" pitchFamily="18" charset="0"/>
              </a:rPr>
              <a:t>Birim satış Fiyatı : 100 TL</a:t>
            </a:r>
          </a:p>
          <a:p>
            <a:pPr marL="484632" indent="-457200" algn="just">
              <a:buFont typeface="Arial" pitchFamily="34" charset="0"/>
              <a:buChar char="•"/>
            </a:pPr>
            <a:r>
              <a:rPr lang="tr-TR" sz="3200" dirty="0">
                <a:latin typeface="Times New Roman" pitchFamily="18" charset="0"/>
                <a:cs typeface="Times New Roman" pitchFamily="18" charset="0"/>
              </a:rPr>
              <a:t>Birim değişken Gider : 80 TL</a:t>
            </a:r>
          </a:p>
          <a:p>
            <a:pPr algn="just"/>
            <a:r>
              <a:rPr lang="tr-TR" sz="3200" dirty="0">
                <a:latin typeface="Times New Roman" pitchFamily="18" charset="0"/>
                <a:cs typeface="Times New Roman" pitchFamily="18" charset="0"/>
              </a:rPr>
              <a:t>1. </a:t>
            </a:r>
            <a:r>
              <a:rPr lang="tr-TR" sz="3200" dirty="0" err="1">
                <a:latin typeface="Times New Roman" pitchFamily="18" charset="0"/>
                <a:cs typeface="Times New Roman" pitchFamily="18" charset="0"/>
              </a:rPr>
              <a:t>Başabaş</a:t>
            </a:r>
            <a:r>
              <a:rPr lang="tr-TR" sz="3200" dirty="0">
                <a:latin typeface="Times New Roman" pitchFamily="18" charset="0"/>
                <a:cs typeface="Times New Roman" pitchFamily="18" charset="0"/>
              </a:rPr>
              <a:t> noktasındaki satış miktarını bulunuz?</a:t>
            </a:r>
          </a:p>
          <a:p>
            <a:pPr algn="just"/>
            <a:r>
              <a:rPr lang="tr-TR" sz="3200" dirty="0">
                <a:latin typeface="Times New Roman" pitchFamily="18" charset="0"/>
                <a:cs typeface="Times New Roman" pitchFamily="18" charset="0"/>
              </a:rPr>
              <a:t>Q = F / P – V     =   50.000 / 100 – 80 = 2.500 Adet</a:t>
            </a:r>
          </a:p>
          <a:p>
            <a:pPr algn="just"/>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2. İşletmenin 15.000 TL’lik kar elde etmesi için ne kadar üretmesi gerekir? </a:t>
            </a:r>
          </a:p>
          <a:p>
            <a:pPr algn="just"/>
            <a:r>
              <a:rPr lang="tr-TR" sz="3200" dirty="0" err="1">
                <a:latin typeface="Times New Roman" pitchFamily="18" charset="0"/>
                <a:cs typeface="Times New Roman" pitchFamily="18" charset="0"/>
              </a:rPr>
              <a:t>Qk</a:t>
            </a:r>
            <a:r>
              <a:rPr lang="tr-TR" sz="3200" dirty="0">
                <a:latin typeface="Times New Roman" pitchFamily="18" charset="0"/>
                <a:cs typeface="Times New Roman" pitchFamily="18" charset="0"/>
              </a:rPr>
              <a:t> : F + Kar / P – V     =  50.000 + 15.000 / 100 – 80</a:t>
            </a:r>
          </a:p>
          <a:p>
            <a:pPr algn="just"/>
            <a:r>
              <a:rPr lang="tr-TR" sz="3200" dirty="0">
                <a:latin typeface="Times New Roman" pitchFamily="18" charset="0"/>
                <a:cs typeface="Times New Roman" pitchFamily="18" charset="0"/>
              </a:rPr>
              <a:t>= 3.250 Adet</a:t>
            </a:r>
          </a:p>
          <a:p>
            <a:pPr algn="just"/>
            <a:endParaRPr lang="tr-TR" sz="3200" dirty="0">
              <a:latin typeface="Times New Roman" pitchFamily="18" charset="0"/>
              <a:cs typeface="Times New Roman" pitchFamily="18" charset="0"/>
            </a:endParaRPr>
          </a:p>
          <a:p>
            <a:pPr algn="just"/>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23797882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5776" y="188640"/>
            <a:ext cx="9632995" cy="6480720"/>
          </a:xfrm>
        </p:spPr>
        <p:txBody>
          <a:bodyPr/>
          <a:lstStyle/>
          <a:p>
            <a:pPr marL="82296" indent="0">
              <a:buNone/>
            </a:pPr>
            <a:r>
              <a:rPr lang="tr-TR" dirty="0">
                <a:latin typeface="Times New Roman" pitchFamily="18" charset="0"/>
                <a:cs typeface="Times New Roman" pitchFamily="18" charset="0"/>
              </a:rPr>
              <a:t>3. Bir işletmenin sabit giderleri 50.000 TL, toplam değişken giderleri 200.000 TL ve toplam satış hasılatı 250.000 TL ise bu işletme kaç TL’lik satış hacminde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noktasına ulaşır?</a:t>
            </a:r>
          </a:p>
          <a:p>
            <a:pPr marL="82296" indent="0">
              <a:buNone/>
            </a:pPr>
            <a:endParaRPr lang="tr-TR" dirty="0">
              <a:latin typeface="Times New Roman" pitchFamily="18" charset="0"/>
              <a:cs typeface="Times New Roman" pitchFamily="18" charset="0"/>
            </a:endParaRPr>
          </a:p>
          <a:p>
            <a:pPr marL="82296" indent="0">
              <a:buNone/>
            </a:pPr>
            <a:r>
              <a:rPr lang="tr-TR" sz="4400" dirty="0">
                <a:latin typeface="Times New Roman" pitchFamily="18" charset="0"/>
                <a:cs typeface="Times New Roman" pitchFamily="18" charset="0"/>
              </a:rPr>
              <a:t>Sb = F / 1 – ( V / S )</a:t>
            </a:r>
          </a:p>
          <a:p>
            <a:pPr marL="82296" indent="0">
              <a:buNone/>
            </a:pPr>
            <a:r>
              <a:rPr lang="tr-TR" sz="4400" dirty="0">
                <a:latin typeface="Times New Roman" pitchFamily="18" charset="0"/>
                <a:cs typeface="Times New Roman" pitchFamily="18" charset="0"/>
              </a:rPr>
              <a:t>Sb = 50.000 / 1 – ( 200.000 / 250.000 )</a:t>
            </a:r>
          </a:p>
          <a:p>
            <a:pPr marL="82296" indent="0">
              <a:buNone/>
            </a:pPr>
            <a:r>
              <a:rPr lang="tr-TR" sz="4400" dirty="0">
                <a:latin typeface="Times New Roman" pitchFamily="18" charset="0"/>
                <a:cs typeface="Times New Roman" pitchFamily="18" charset="0"/>
              </a:rPr>
              <a:t>Sb = 250.000 TL</a:t>
            </a:r>
          </a:p>
        </p:txBody>
      </p:sp>
    </p:spTree>
    <p:extLst>
      <p:ext uri="{BB962C8B-B14F-4D97-AF65-F5344CB8AC3E}">
        <p14:creationId xmlns:p14="http://schemas.microsoft.com/office/powerpoint/2010/main" val="69070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DENEME YANILMA YÖNTEMİ</a:t>
            </a:r>
          </a:p>
        </p:txBody>
      </p:sp>
      <p:sp>
        <p:nvSpPr>
          <p:cNvPr id="3" name="Alt Başlık 2"/>
          <p:cNvSpPr>
            <a:spLocks noGrp="1"/>
          </p:cNvSpPr>
          <p:nvPr>
            <p:ph type="subTitle" idx="1"/>
          </p:nvPr>
        </p:nvSpPr>
        <p:spPr>
          <a:xfrm>
            <a:off x="287784" y="836712"/>
            <a:ext cx="9456820" cy="5760640"/>
          </a:xfrm>
        </p:spPr>
        <p:txBody>
          <a:bodyPr>
            <a:normAutofit/>
          </a:bodyPr>
          <a:lstStyle/>
          <a:p>
            <a:pPr marL="484632" indent="-457200" algn="just">
              <a:buFont typeface="Arial" pitchFamily="34" charset="0"/>
              <a:buChar char="•"/>
            </a:pPr>
            <a:endParaRPr lang="tr-TR"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836712"/>
            <a:ext cx="9145015" cy="568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1963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6" y="548680"/>
            <a:ext cx="9145016" cy="583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54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endParaRPr lang="tr-TR" dirty="0">
              <a:latin typeface="Times New Roman" pitchFamily="18" charset="0"/>
              <a:cs typeface="Times New Roman" pitchFamily="18" charset="0"/>
            </a:endParaRPr>
          </a:p>
          <a:p>
            <a:r>
              <a:rPr lang="tr-TR" dirty="0">
                <a:latin typeface="Times New Roman" pitchFamily="18" charset="0"/>
                <a:cs typeface="Times New Roman" pitchFamily="18" charset="0"/>
              </a:rPr>
              <a:t>Sb = F / 1 – ( V / S )</a:t>
            </a:r>
          </a:p>
          <a:p>
            <a:r>
              <a:rPr lang="tr-TR" dirty="0">
                <a:latin typeface="Times New Roman" pitchFamily="18" charset="0"/>
                <a:cs typeface="Times New Roman" pitchFamily="18" charset="0"/>
              </a:rPr>
              <a:t>Sb = 120.000 / 1 - ( 900 / 1.500 )</a:t>
            </a:r>
          </a:p>
          <a:p>
            <a:r>
              <a:rPr lang="tr-TR" dirty="0">
                <a:latin typeface="Times New Roman" pitchFamily="18" charset="0"/>
                <a:cs typeface="Times New Roman" pitchFamily="18" charset="0"/>
              </a:rPr>
              <a:t>Sb = 300.000 TL’lik satış hacminde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noktasına ulaşır.</a:t>
            </a:r>
          </a:p>
          <a:p>
            <a:endParaRPr lang="tr-TR" dirty="0">
              <a:latin typeface="Times New Roman" pitchFamily="18" charset="0"/>
              <a:cs typeface="Times New Roman" pitchFamily="18" charset="0"/>
            </a:endParaRPr>
          </a:p>
          <a:p>
            <a:r>
              <a:rPr lang="tr-TR" dirty="0">
                <a:latin typeface="Times New Roman" pitchFamily="18" charset="0"/>
                <a:cs typeface="Times New Roman" pitchFamily="18" charset="0"/>
              </a:rPr>
              <a:t>300.000 adet / 1.500 TL  = 200 adet ürettiğinde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noktasına ulaşmış olur.</a:t>
            </a:r>
          </a:p>
        </p:txBody>
      </p:sp>
    </p:spTree>
    <p:extLst>
      <p:ext uri="{BB962C8B-B14F-4D97-AF65-F5344CB8AC3E}">
        <p14:creationId xmlns:p14="http://schemas.microsoft.com/office/powerpoint/2010/main" val="301632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buNone/>
            </a:pPr>
            <a:r>
              <a:rPr lang="tr-TR" dirty="0">
                <a:latin typeface="Times New Roman" pitchFamily="18" charset="0"/>
                <a:cs typeface="Times New Roman" pitchFamily="18" charset="0"/>
              </a:rPr>
              <a:t>Soru: Bir işletmenin sabit giderleri 450.000 TL, birim değişken giderleri 25 TL ve ürün satış fiyatı 45 TL olduğuna göre bu işletmenin 110.000 TL kar elde edebilmesi için gerekli üretim miktarı kaç adettir?</a:t>
            </a:r>
          </a:p>
          <a:p>
            <a:pPr marL="82296" indent="0">
              <a:buNone/>
            </a:pPr>
            <a:endParaRPr lang="tr-TR" dirty="0">
              <a:latin typeface="Times New Roman" pitchFamily="18" charset="0"/>
              <a:cs typeface="Times New Roman" pitchFamily="18" charset="0"/>
            </a:endParaRPr>
          </a:p>
          <a:p>
            <a:pPr marL="82296" indent="0">
              <a:buNone/>
            </a:pPr>
            <a:r>
              <a:rPr lang="tr-TR" sz="5400" dirty="0">
                <a:latin typeface="Times New Roman" pitchFamily="18" charset="0"/>
                <a:cs typeface="Times New Roman" pitchFamily="18" charset="0"/>
              </a:rPr>
              <a:t>= </a:t>
            </a:r>
            <a:r>
              <a:rPr lang="tr-TR" sz="5400" dirty="0" err="1">
                <a:latin typeface="Times New Roman" pitchFamily="18" charset="0"/>
                <a:cs typeface="Times New Roman" pitchFamily="18" charset="0"/>
              </a:rPr>
              <a:t>Qk</a:t>
            </a:r>
            <a:r>
              <a:rPr lang="tr-TR" sz="5400" dirty="0">
                <a:latin typeface="Times New Roman" pitchFamily="18" charset="0"/>
                <a:cs typeface="Times New Roman" pitchFamily="18" charset="0"/>
              </a:rPr>
              <a:t> : F + Kar / P – V </a:t>
            </a:r>
          </a:p>
          <a:p>
            <a:pPr marL="82296" indent="0">
              <a:buNone/>
            </a:pPr>
            <a:r>
              <a:rPr lang="tr-TR" sz="5400" dirty="0">
                <a:latin typeface="Times New Roman" pitchFamily="18" charset="0"/>
                <a:cs typeface="Times New Roman" pitchFamily="18" charset="0"/>
              </a:rPr>
              <a:t>= 450.000 + 110.000 / 45-25</a:t>
            </a:r>
          </a:p>
          <a:p>
            <a:pPr marL="82296" indent="0">
              <a:buNone/>
            </a:pPr>
            <a:r>
              <a:rPr lang="tr-TR" sz="5400" dirty="0">
                <a:latin typeface="Times New Roman" pitchFamily="18" charset="0"/>
                <a:cs typeface="Times New Roman" pitchFamily="18" charset="0"/>
              </a:rPr>
              <a:t>=560.000 / 20 = 28.000 Adet</a:t>
            </a:r>
          </a:p>
          <a:p>
            <a:pPr marL="82296" indent="0">
              <a:buNone/>
            </a:pPr>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166514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buNone/>
            </a:pPr>
            <a:r>
              <a:rPr lang="tr-TR" dirty="0">
                <a:latin typeface="Times New Roman" pitchFamily="18" charset="0"/>
                <a:cs typeface="Times New Roman" pitchFamily="18" charset="0"/>
              </a:rPr>
              <a:t>Soru: Bir işletmenin sabit giderleri 300.000 TL, birim değişken giderleri 10 TL ise, bu işletmenin 60.000 adet üretim miktarında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noktasına gelebilmesi için ürün birim satış fiyatı kaç olmalıdır?</a:t>
            </a:r>
          </a:p>
          <a:p>
            <a:pPr marL="82296" indent="0">
              <a:buNone/>
            </a:pPr>
            <a:endParaRPr lang="tr-TR" dirty="0">
              <a:latin typeface="Times New Roman" pitchFamily="18" charset="0"/>
              <a:cs typeface="Times New Roman" pitchFamily="18" charset="0"/>
            </a:endParaRPr>
          </a:p>
          <a:p>
            <a:pPr marL="82296" indent="0">
              <a:buNone/>
            </a:pPr>
            <a:r>
              <a:rPr lang="tr-TR" sz="5400" dirty="0">
                <a:latin typeface="Times New Roman" pitchFamily="18" charset="0"/>
                <a:cs typeface="Times New Roman" pitchFamily="18" charset="0"/>
              </a:rPr>
              <a:t>=      Q = F / P – V </a:t>
            </a:r>
          </a:p>
          <a:p>
            <a:pPr marL="82296" indent="0">
              <a:buNone/>
            </a:pPr>
            <a:r>
              <a:rPr lang="tr-TR" sz="5400" dirty="0">
                <a:latin typeface="Times New Roman" pitchFamily="18" charset="0"/>
                <a:cs typeface="Times New Roman" pitchFamily="18" charset="0"/>
              </a:rPr>
              <a:t>=      60.000 =300.000 / P -10</a:t>
            </a:r>
          </a:p>
          <a:p>
            <a:pPr marL="82296" indent="0">
              <a:buNone/>
            </a:pPr>
            <a:r>
              <a:rPr lang="tr-TR" sz="5400" dirty="0">
                <a:latin typeface="Times New Roman" pitchFamily="18" charset="0"/>
                <a:cs typeface="Times New Roman" pitchFamily="18" charset="0"/>
              </a:rPr>
              <a:t>=      P = 15 TL</a:t>
            </a:r>
          </a:p>
          <a:p>
            <a:pPr marL="82296" indent="0">
              <a:buNone/>
            </a:pPr>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21386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buNone/>
            </a:pPr>
            <a:r>
              <a:rPr lang="tr-TR" dirty="0">
                <a:latin typeface="Times New Roman" pitchFamily="18" charset="0"/>
                <a:cs typeface="Times New Roman" pitchFamily="18" charset="0"/>
              </a:rPr>
              <a:t>Soru: Bir işletmenin sabit giderleri 60.000.000 TL, birim satış fiyatı 20.000 TL, birim başına değişken giderleri 8.000 TL ise bu işletmenin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noktasındaki satış tutarı kaç TL’dir?</a:t>
            </a:r>
          </a:p>
          <a:p>
            <a:pPr marL="82296" indent="0">
              <a:buNone/>
            </a:pPr>
            <a:endParaRPr lang="tr-TR" dirty="0">
              <a:latin typeface="Times New Roman" pitchFamily="18" charset="0"/>
              <a:cs typeface="Times New Roman" pitchFamily="18" charset="0"/>
            </a:endParaRPr>
          </a:p>
          <a:p>
            <a:pPr marL="82296" indent="0">
              <a:buNone/>
            </a:pPr>
            <a:r>
              <a:rPr lang="tr-TR" sz="4000" dirty="0">
                <a:latin typeface="Times New Roman" pitchFamily="18" charset="0"/>
                <a:cs typeface="Times New Roman" pitchFamily="18" charset="0"/>
              </a:rPr>
              <a:t>=      Sb = F / 1 – ( V / S )</a:t>
            </a:r>
          </a:p>
          <a:p>
            <a:pPr marL="82296" indent="0">
              <a:buNone/>
            </a:pPr>
            <a:r>
              <a:rPr lang="tr-TR" sz="4000" dirty="0">
                <a:latin typeface="Times New Roman" pitchFamily="18" charset="0"/>
                <a:cs typeface="Times New Roman" pitchFamily="18" charset="0"/>
              </a:rPr>
              <a:t>=      Sb = 60.000.000 / 1 – (8.000/20.000)</a:t>
            </a:r>
          </a:p>
          <a:p>
            <a:pPr marL="82296" indent="0">
              <a:buNone/>
            </a:pPr>
            <a:r>
              <a:rPr lang="tr-TR" sz="4000" dirty="0">
                <a:latin typeface="Times New Roman" pitchFamily="18" charset="0"/>
                <a:cs typeface="Times New Roman" pitchFamily="18" charset="0"/>
              </a:rPr>
              <a:t>=      Sb = 100.000.000 TL</a:t>
            </a:r>
          </a:p>
          <a:p>
            <a:pPr marL="82296" indent="0">
              <a:buNone/>
            </a:pPr>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213653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buNone/>
            </a:pPr>
            <a:r>
              <a:rPr lang="tr-TR" dirty="0">
                <a:latin typeface="Times New Roman" pitchFamily="18" charset="0"/>
                <a:cs typeface="Times New Roman" pitchFamily="18" charset="0"/>
              </a:rPr>
              <a:t>Soru: Bir işletmenin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satış tutarı 3.000 TL, toplam değişken gider 600 TL ve toplam satışı 1.000 TL ise bu işletmenin toplam sabit giderleri nedir?</a:t>
            </a:r>
          </a:p>
          <a:p>
            <a:pPr marL="82296" indent="0">
              <a:buNone/>
            </a:pPr>
            <a:endParaRPr lang="tr-TR" dirty="0">
              <a:latin typeface="Times New Roman" pitchFamily="18" charset="0"/>
              <a:cs typeface="Times New Roman" pitchFamily="18" charset="0"/>
            </a:endParaRPr>
          </a:p>
          <a:p>
            <a:pPr marL="82296" indent="0">
              <a:buNone/>
            </a:pPr>
            <a:r>
              <a:rPr lang="tr-TR" sz="4400" dirty="0">
                <a:latin typeface="Times New Roman" pitchFamily="18" charset="0"/>
                <a:cs typeface="Times New Roman" pitchFamily="18" charset="0"/>
              </a:rPr>
              <a:t>=      Sb = F / 1 – ( V / S )</a:t>
            </a:r>
          </a:p>
          <a:p>
            <a:pPr marL="82296" indent="0">
              <a:buNone/>
            </a:pPr>
            <a:r>
              <a:rPr lang="tr-TR" sz="4400" dirty="0">
                <a:latin typeface="Times New Roman" pitchFamily="18" charset="0"/>
                <a:cs typeface="Times New Roman" pitchFamily="18" charset="0"/>
              </a:rPr>
              <a:t>=      3.000 = F / 1 – (600/1000)</a:t>
            </a:r>
          </a:p>
          <a:p>
            <a:pPr marL="82296" indent="0">
              <a:buNone/>
            </a:pPr>
            <a:r>
              <a:rPr lang="tr-TR" sz="4400" dirty="0">
                <a:latin typeface="Times New Roman" pitchFamily="18" charset="0"/>
                <a:cs typeface="Times New Roman" pitchFamily="18" charset="0"/>
              </a:rPr>
              <a:t>=      3.000 = F / 0,4</a:t>
            </a:r>
          </a:p>
          <a:p>
            <a:pPr marL="82296" indent="0">
              <a:buNone/>
            </a:pPr>
            <a:r>
              <a:rPr lang="tr-TR" sz="4400" dirty="0">
                <a:latin typeface="Times New Roman" pitchFamily="18" charset="0"/>
                <a:cs typeface="Times New Roman" pitchFamily="18" charset="0"/>
              </a:rPr>
              <a:t>=      F= 1.200 TL</a:t>
            </a:r>
          </a:p>
          <a:p>
            <a:pPr marL="82296" indent="0">
              <a:buNone/>
            </a:pPr>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327889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fontScale="90000"/>
          </a:bodyPr>
          <a:lstStyle/>
          <a:p>
            <a:pPr algn="ctr"/>
            <a:r>
              <a:rPr lang="tr-TR" sz="3200" dirty="0">
                <a:latin typeface="Times New Roman" pitchFamily="18" charset="0"/>
                <a:cs typeface="Times New Roman" pitchFamily="18" charset="0"/>
              </a:rPr>
              <a:t>DOĞRUSAL BAŞABAŞ ANALİZİNİN VARSAYIMLARI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buFont typeface="Arial" pitchFamily="34" charset="0"/>
              <a:buChar char="•"/>
            </a:pPr>
            <a:r>
              <a:rPr lang="tr-TR" sz="2800" dirty="0">
                <a:latin typeface="Times New Roman" pitchFamily="18" charset="0"/>
                <a:cs typeface="Times New Roman" pitchFamily="18" charset="0"/>
              </a:rPr>
              <a:t>İşletme giderleri sabit ve değişken olarak ikiye ayrılır.</a:t>
            </a:r>
          </a:p>
          <a:p>
            <a:pPr marL="484632" indent="-457200">
              <a:buFont typeface="Arial" pitchFamily="34" charset="0"/>
              <a:buChar char="•"/>
            </a:pPr>
            <a:r>
              <a:rPr lang="tr-TR" sz="2800" dirty="0">
                <a:latin typeface="Times New Roman" pitchFamily="18" charset="0"/>
                <a:cs typeface="Times New Roman" pitchFamily="18" charset="0"/>
              </a:rPr>
              <a:t>Sabit giderler çeşitli üretim seviyelerinde aynı kalmaktadır.</a:t>
            </a:r>
          </a:p>
          <a:p>
            <a:pPr marL="484632" indent="-457200">
              <a:buFont typeface="Arial" pitchFamily="34" charset="0"/>
              <a:buChar char="•"/>
            </a:pPr>
            <a:r>
              <a:rPr lang="tr-TR" sz="2800" dirty="0">
                <a:latin typeface="Times New Roman" pitchFamily="18" charset="0"/>
                <a:cs typeface="Times New Roman" pitchFamily="18" charset="0"/>
              </a:rPr>
              <a:t>Birim satış fiyatı değişmez.</a:t>
            </a:r>
          </a:p>
          <a:p>
            <a:pPr marL="484632" indent="-457200">
              <a:buFont typeface="Arial" pitchFamily="34" charset="0"/>
              <a:buChar char="•"/>
            </a:pPr>
            <a:r>
              <a:rPr lang="tr-TR" sz="2800" dirty="0">
                <a:latin typeface="Times New Roman" pitchFamily="18" charset="0"/>
                <a:cs typeface="Times New Roman" pitchFamily="18" charset="0"/>
              </a:rPr>
              <a:t>Genel fiyat düzeyi istikrarlıdır.</a:t>
            </a:r>
          </a:p>
          <a:p>
            <a:pPr marL="484632" indent="-457200">
              <a:buFont typeface="Arial" pitchFamily="34" charset="0"/>
              <a:buChar char="•"/>
            </a:pPr>
            <a:r>
              <a:rPr lang="tr-TR" sz="2800" dirty="0">
                <a:latin typeface="Times New Roman" pitchFamily="18" charset="0"/>
                <a:cs typeface="Times New Roman" pitchFamily="18" charset="0"/>
              </a:rPr>
              <a:t>Değişken giderler üretim giderleri ile birlikte artmakta ve azalmaktadır.</a:t>
            </a:r>
          </a:p>
          <a:p>
            <a:pPr marL="484632" indent="-457200">
              <a:buFont typeface="Arial" pitchFamily="34" charset="0"/>
              <a:buChar char="•"/>
            </a:pPr>
            <a:r>
              <a:rPr lang="tr-TR" sz="2800" dirty="0">
                <a:latin typeface="Times New Roman" pitchFamily="18" charset="0"/>
                <a:cs typeface="Times New Roman" pitchFamily="18" charset="0"/>
              </a:rPr>
              <a:t>İşletme politikaları değişmemektedir.</a:t>
            </a:r>
          </a:p>
          <a:p>
            <a:pPr marL="484632" indent="-457200">
              <a:buFont typeface="Arial" pitchFamily="34" charset="0"/>
              <a:buChar char="•"/>
            </a:pPr>
            <a:r>
              <a:rPr lang="tr-TR" sz="2800" dirty="0">
                <a:latin typeface="Times New Roman" pitchFamily="18" charset="0"/>
                <a:cs typeface="Times New Roman" pitchFamily="18" charset="0"/>
              </a:rPr>
              <a:t>Her üretilen mal satılmaktadır.</a:t>
            </a:r>
          </a:p>
          <a:p>
            <a:pPr marL="484632" indent="-457200">
              <a:buFont typeface="Arial" pitchFamily="34" charset="0"/>
              <a:buChar char="•"/>
            </a:pPr>
            <a:r>
              <a:rPr lang="tr-TR" sz="2800" dirty="0">
                <a:latin typeface="Times New Roman" pitchFamily="18" charset="0"/>
                <a:cs typeface="Times New Roman" pitchFamily="18" charset="0"/>
              </a:rPr>
              <a:t>Üretim faktörlerinin verimliliği aynıdır.</a:t>
            </a:r>
          </a:p>
          <a:p>
            <a:pPr marL="484632" indent="-457200">
              <a:buFont typeface="Arial" pitchFamily="34" charset="0"/>
              <a:buChar char="•"/>
            </a:pPr>
            <a:r>
              <a:rPr lang="tr-TR" sz="2800" dirty="0">
                <a:latin typeface="Times New Roman" pitchFamily="18" charset="0"/>
                <a:cs typeface="Times New Roman" pitchFamily="18" charset="0"/>
              </a:rPr>
              <a:t>İşletme bir çeşit mal ve hizmet üretir.</a:t>
            </a:r>
          </a:p>
        </p:txBody>
      </p:sp>
    </p:spTree>
    <p:extLst>
      <p:ext uri="{BB962C8B-B14F-4D97-AF65-F5344CB8AC3E}">
        <p14:creationId xmlns:p14="http://schemas.microsoft.com/office/powerpoint/2010/main" val="5086038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lgn="ctr">
              <a:buNone/>
            </a:pPr>
            <a:r>
              <a:rPr lang="tr-TR" dirty="0">
                <a:latin typeface="Times New Roman" pitchFamily="18" charset="0"/>
                <a:cs typeface="Times New Roman" pitchFamily="18" charset="0"/>
              </a:rPr>
              <a:t>NAKİT BAŞABAŞ NOKTASI</a:t>
            </a:r>
          </a:p>
          <a:p>
            <a:pPr marL="82296" indent="0">
              <a:buNone/>
            </a:pPr>
            <a:r>
              <a:rPr lang="tr-TR" sz="4400" dirty="0">
                <a:latin typeface="Times New Roman" pitchFamily="18" charset="0"/>
                <a:cs typeface="Times New Roman" pitchFamily="18" charset="0"/>
              </a:rPr>
              <a:t>Q</a:t>
            </a:r>
            <a:r>
              <a:rPr lang="tr-TR" sz="1200" dirty="0">
                <a:latin typeface="Times New Roman" pitchFamily="18" charset="0"/>
                <a:cs typeface="Times New Roman" pitchFamily="18" charset="0"/>
              </a:rPr>
              <a:t>Nakit</a:t>
            </a:r>
            <a:r>
              <a:rPr lang="tr-TR" sz="4400" dirty="0">
                <a:latin typeface="Times New Roman" pitchFamily="18" charset="0"/>
                <a:cs typeface="Times New Roman" pitchFamily="18" charset="0"/>
              </a:rPr>
              <a:t> = (F – A )/ ( P / V )</a:t>
            </a:r>
          </a:p>
          <a:p>
            <a:pPr marL="82296" indent="0">
              <a:buNone/>
            </a:pPr>
            <a:endParaRPr lang="tr-TR" sz="4400" dirty="0">
              <a:latin typeface="Times New Roman" pitchFamily="18" charset="0"/>
              <a:cs typeface="Times New Roman" pitchFamily="18" charset="0"/>
            </a:endParaRPr>
          </a:p>
          <a:p>
            <a:pPr marL="82296" indent="0">
              <a:buNone/>
            </a:pPr>
            <a:r>
              <a:rPr lang="tr-TR" sz="4400" dirty="0">
                <a:latin typeface="Times New Roman" pitchFamily="18" charset="0"/>
                <a:cs typeface="Times New Roman" pitchFamily="18" charset="0"/>
              </a:rPr>
              <a:t>P = Satış Fiyatı</a:t>
            </a:r>
          </a:p>
          <a:p>
            <a:pPr marL="82296" indent="0">
              <a:buNone/>
            </a:pPr>
            <a:r>
              <a:rPr lang="tr-TR" sz="4400" dirty="0">
                <a:latin typeface="Times New Roman" pitchFamily="18" charset="0"/>
                <a:cs typeface="Times New Roman" pitchFamily="18" charset="0"/>
              </a:rPr>
              <a:t>V = Birim Başı Değişken Maliyet</a:t>
            </a:r>
          </a:p>
          <a:p>
            <a:pPr marL="82296" indent="0">
              <a:buNone/>
            </a:pPr>
            <a:r>
              <a:rPr lang="tr-TR" sz="4400" dirty="0">
                <a:latin typeface="Times New Roman" pitchFamily="18" charset="0"/>
                <a:cs typeface="Times New Roman" pitchFamily="18" charset="0"/>
              </a:rPr>
              <a:t>A = Nakit Çıkışı Gerektirmeyen Giderler </a:t>
            </a:r>
          </a:p>
          <a:p>
            <a:pPr marL="82296" indent="0">
              <a:buNone/>
            </a:pPr>
            <a:r>
              <a:rPr lang="tr-TR" sz="4400" dirty="0">
                <a:latin typeface="Times New Roman" pitchFamily="18" charset="0"/>
                <a:cs typeface="Times New Roman" pitchFamily="18" charset="0"/>
              </a:rPr>
              <a:t>P = Birim Başı Fiyat</a:t>
            </a:r>
            <a:endParaRPr lang="tr-TR" dirty="0">
              <a:latin typeface="Times New Roman" pitchFamily="18" charset="0"/>
              <a:cs typeface="Times New Roman" pitchFamily="18" charset="0"/>
            </a:endParaRPr>
          </a:p>
        </p:txBody>
      </p:sp>
    </p:spTree>
    <p:extLst>
      <p:ext uri="{BB962C8B-B14F-4D97-AF65-F5344CB8AC3E}">
        <p14:creationId xmlns:p14="http://schemas.microsoft.com/office/powerpoint/2010/main" val="2300734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792" y="188640"/>
            <a:ext cx="9488979" cy="6059760"/>
          </a:xfrm>
        </p:spPr>
        <p:txBody>
          <a:bodyPr/>
          <a:lstStyle/>
          <a:p>
            <a:pPr marL="82296" indent="0" algn="ctr">
              <a:buNone/>
            </a:pPr>
            <a:r>
              <a:rPr lang="tr-TR" dirty="0">
                <a:latin typeface="Times New Roman" pitchFamily="18" charset="0"/>
                <a:cs typeface="Times New Roman" pitchFamily="18" charset="0"/>
              </a:rPr>
              <a:t>NAKİT BAŞABAŞ NOKTASI</a:t>
            </a:r>
          </a:p>
          <a:p>
            <a:pPr marL="82296" indent="0">
              <a:buNone/>
            </a:pPr>
            <a:r>
              <a:rPr lang="tr-TR" sz="2400" dirty="0">
                <a:latin typeface="Times New Roman" pitchFamily="18" charset="0"/>
                <a:cs typeface="Times New Roman" pitchFamily="18" charset="0"/>
              </a:rPr>
              <a:t>Satış Fiyatı : 20 TL</a:t>
            </a:r>
          </a:p>
          <a:p>
            <a:pPr marL="82296" indent="0">
              <a:buNone/>
            </a:pPr>
            <a:r>
              <a:rPr lang="tr-TR" sz="2400" dirty="0">
                <a:latin typeface="Times New Roman" pitchFamily="18" charset="0"/>
                <a:cs typeface="Times New Roman" pitchFamily="18" charset="0"/>
              </a:rPr>
              <a:t>Birim Başı Değişken Maliyetler: 10 TL</a:t>
            </a:r>
          </a:p>
          <a:p>
            <a:pPr marL="82296" indent="0">
              <a:buNone/>
            </a:pPr>
            <a:r>
              <a:rPr lang="tr-TR" sz="2400" dirty="0">
                <a:latin typeface="Times New Roman" pitchFamily="18" charset="0"/>
                <a:cs typeface="Times New Roman" pitchFamily="18" charset="0"/>
              </a:rPr>
              <a:t>Toplam Sabit Maliyet: 10.000 TL</a:t>
            </a:r>
          </a:p>
          <a:p>
            <a:pPr marL="82296" indent="0">
              <a:buNone/>
            </a:pPr>
            <a:r>
              <a:rPr lang="tr-TR" sz="2400" dirty="0">
                <a:latin typeface="Times New Roman" pitchFamily="18" charset="0"/>
                <a:cs typeface="Times New Roman" pitchFamily="18" charset="0"/>
              </a:rPr>
              <a:t>Nakit Çıkışı Gerektirmeyen Giderleri : 4.000 TL ise bu işletmenin </a:t>
            </a:r>
            <a:r>
              <a:rPr lang="tr-TR" sz="2400" dirty="0" err="1">
                <a:latin typeface="Times New Roman" pitchFamily="18" charset="0"/>
                <a:cs typeface="Times New Roman" pitchFamily="18" charset="0"/>
              </a:rPr>
              <a:t>başabaş</a:t>
            </a:r>
            <a:r>
              <a:rPr lang="tr-TR" sz="2400" dirty="0">
                <a:latin typeface="Times New Roman" pitchFamily="18" charset="0"/>
                <a:cs typeface="Times New Roman" pitchFamily="18" charset="0"/>
              </a:rPr>
              <a:t> noktasındaki üretim miktarı nedir? </a:t>
            </a:r>
            <a:endParaRPr lang="tr-TR" sz="4400" dirty="0">
              <a:latin typeface="Times New Roman" pitchFamily="18" charset="0"/>
              <a:cs typeface="Times New Roman" pitchFamily="18" charset="0"/>
            </a:endParaRPr>
          </a:p>
          <a:p>
            <a:pPr marL="82296" indent="0">
              <a:buNone/>
            </a:pPr>
            <a:r>
              <a:rPr lang="tr-TR" sz="4400" dirty="0">
                <a:latin typeface="Times New Roman" pitchFamily="18" charset="0"/>
                <a:cs typeface="Times New Roman" pitchFamily="18" charset="0"/>
              </a:rPr>
              <a:t>Q</a:t>
            </a:r>
            <a:r>
              <a:rPr lang="tr-TR" sz="1200" dirty="0">
                <a:latin typeface="Times New Roman" pitchFamily="18" charset="0"/>
                <a:cs typeface="Times New Roman" pitchFamily="18" charset="0"/>
              </a:rPr>
              <a:t>Nakit</a:t>
            </a:r>
            <a:r>
              <a:rPr lang="tr-TR" sz="4400" dirty="0">
                <a:latin typeface="Times New Roman" pitchFamily="18" charset="0"/>
                <a:cs typeface="Times New Roman" pitchFamily="18" charset="0"/>
              </a:rPr>
              <a:t> = (F – A )/ ( P / V )</a:t>
            </a:r>
          </a:p>
          <a:p>
            <a:pPr marL="82296" indent="0">
              <a:buNone/>
            </a:pPr>
            <a:r>
              <a:rPr lang="tr-TR" sz="4400" dirty="0">
                <a:solidFill>
                  <a:prstClr val="black"/>
                </a:solidFill>
                <a:latin typeface="Times New Roman" pitchFamily="18" charset="0"/>
                <a:cs typeface="Times New Roman" pitchFamily="18" charset="0"/>
              </a:rPr>
              <a:t>Q</a:t>
            </a:r>
            <a:r>
              <a:rPr lang="tr-TR" sz="1200" dirty="0">
                <a:solidFill>
                  <a:prstClr val="black"/>
                </a:solidFill>
                <a:latin typeface="Times New Roman" pitchFamily="18" charset="0"/>
                <a:cs typeface="Times New Roman" pitchFamily="18" charset="0"/>
              </a:rPr>
              <a:t>Nakit</a:t>
            </a:r>
            <a:r>
              <a:rPr lang="tr-TR" sz="4400" dirty="0">
                <a:solidFill>
                  <a:prstClr val="black"/>
                </a:solidFill>
                <a:latin typeface="Times New Roman" pitchFamily="18" charset="0"/>
                <a:cs typeface="Times New Roman" pitchFamily="18" charset="0"/>
              </a:rPr>
              <a:t> = 10.000 -4.000 / 20 -10</a:t>
            </a:r>
          </a:p>
          <a:p>
            <a:pPr marL="82296" indent="0">
              <a:buNone/>
            </a:pPr>
            <a:r>
              <a:rPr lang="tr-TR" sz="4400" dirty="0">
                <a:solidFill>
                  <a:prstClr val="black"/>
                </a:solidFill>
                <a:latin typeface="Times New Roman" pitchFamily="18" charset="0"/>
                <a:cs typeface="Times New Roman" pitchFamily="18" charset="0"/>
              </a:rPr>
              <a:t>Q</a:t>
            </a:r>
            <a:r>
              <a:rPr lang="tr-TR" sz="1200" dirty="0">
                <a:solidFill>
                  <a:prstClr val="black"/>
                </a:solidFill>
                <a:latin typeface="Times New Roman" pitchFamily="18" charset="0"/>
                <a:cs typeface="Times New Roman" pitchFamily="18" charset="0"/>
              </a:rPr>
              <a:t>Nakit</a:t>
            </a:r>
            <a:r>
              <a:rPr lang="tr-TR" sz="4400" dirty="0">
                <a:solidFill>
                  <a:prstClr val="black"/>
                </a:solidFill>
                <a:latin typeface="Times New Roman" pitchFamily="18" charset="0"/>
                <a:cs typeface="Times New Roman" pitchFamily="18" charset="0"/>
              </a:rPr>
              <a:t> = 600 birim </a:t>
            </a:r>
            <a:endParaRPr lang="tr-TR" sz="4400" dirty="0">
              <a:latin typeface="Times New Roman" pitchFamily="18" charset="0"/>
              <a:cs typeface="Times New Roman" pitchFamily="18" charset="0"/>
            </a:endParaRPr>
          </a:p>
        </p:txBody>
      </p:sp>
    </p:spTree>
    <p:extLst>
      <p:ext uri="{BB962C8B-B14F-4D97-AF65-F5344CB8AC3E}">
        <p14:creationId xmlns:p14="http://schemas.microsoft.com/office/powerpoint/2010/main" val="3760740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DOĞRUSAL BAŞABAŞ ANALİZİNİN SINIRLARI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Tüm üretim düzeylerinde satış fiyatı sabit olduğundan günümüz piyasalarını yansıtmaz.</a:t>
            </a:r>
          </a:p>
          <a:p>
            <a:pPr marL="484632" indent="-457200" algn="just">
              <a:buFont typeface="Arial" pitchFamily="34" charset="0"/>
              <a:buChar char="•"/>
            </a:pPr>
            <a:r>
              <a:rPr lang="tr-TR" sz="3200" dirty="0">
                <a:latin typeface="Times New Roman" pitchFamily="18" charset="0"/>
                <a:cs typeface="Times New Roman" pitchFamily="18" charset="0"/>
              </a:rPr>
              <a:t>Yarı değişken giderleri yok sayar.</a:t>
            </a:r>
          </a:p>
          <a:p>
            <a:pPr marL="484632" indent="-457200" algn="just">
              <a:buFont typeface="Arial" pitchFamily="34" charset="0"/>
              <a:buChar char="•"/>
            </a:pPr>
            <a:r>
              <a:rPr lang="tr-TR" sz="3200" dirty="0">
                <a:latin typeface="Times New Roman" pitchFamily="18" charset="0"/>
                <a:cs typeface="Times New Roman" pitchFamily="18" charset="0"/>
              </a:rPr>
              <a:t>Üretim seviyesi ne olursa olsun birim değişken gider aynı kalır. </a:t>
            </a:r>
          </a:p>
          <a:p>
            <a:pPr marL="484632" indent="-457200" algn="just">
              <a:buFont typeface="Arial" pitchFamily="34" charset="0"/>
              <a:buChar char="•"/>
            </a:pPr>
            <a:r>
              <a:rPr lang="tr-TR" sz="3200" dirty="0">
                <a:latin typeface="Times New Roman" pitchFamily="18" charset="0"/>
                <a:cs typeface="Times New Roman" pitchFamily="18" charset="0"/>
              </a:rPr>
              <a:t>Geleceğin belirsizliği ihmal edilir.</a:t>
            </a:r>
          </a:p>
          <a:p>
            <a:pPr marL="484632" indent="-457200" algn="just">
              <a:buFont typeface="Arial" pitchFamily="34" charset="0"/>
              <a:buChar char="•"/>
            </a:pPr>
            <a:r>
              <a:rPr lang="tr-TR" sz="3200" dirty="0">
                <a:latin typeface="Times New Roman" pitchFamily="18" charset="0"/>
                <a:cs typeface="Times New Roman" pitchFamily="18" charset="0"/>
              </a:rPr>
              <a:t>Uzun dönemli analizlerde kullanılmaz.</a:t>
            </a:r>
          </a:p>
          <a:p>
            <a:pPr marL="484632" indent="-457200" algn="just">
              <a:buFont typeface="Arial" pitchFamily="34" charset="0"/>
              <a:buChar char="•"/>
            </a:pPr>
            <a:r>
              <a:rPr lang="tr-TR" sz="3200" dirty="0">
                <a:latin typeface="Times New Roman" pitchFamily="18" charset="0"/>
                <a:cs typeface="Times New Roman" pitchFamily="18" charset="0"/>
              </a:rPr>
              <a:t>Birden fazla mal üreten işletmelerde üretim bileşiminde değişiklik olmayacağı varsayılır.</a:t>
            </a:r>
          </a:p>
        </p:txBody>
      </p:sp>
    </p:spTree>
    <p:extLst>
      <p:ext uri="{BB962C8B-B14F-4D97-AF65-F5344CB8AC3E}">
        <p14:creationId xmlns:p14="http://schemas.microsoft.com/office/powerpoint/2010/main" val="415990343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xfrm>
            <a:off x="287784" y="332656"/>
            <a:ext cx="9632995" cy="634082"/>
          </a:xfrm>
        </p:spPr>
        <p:txBody>
          <a:bodyPr>
            <a:normAutofit/>
          </a:bodyPr>
          <a:lstStyle/>
          <a:p>
            <a:pPr algn="ctr"/>
            <a:r>
              <a:rPr lang="tr-TR" sz="2400" dirty="0"/>
              <a:t>BİRDEN FAZLA MAL ÜRETİLMESİ DURMUNDA BAŞABAŞ ANALİZİ</a:t>
            </a:r>
          </a:p>
        </p:txBody>
      </p:sp>
      <p:sp>
        <p:nvSpPr>
          <p:cNvPr id="3" name="İçerik Yer Tutucusu 2"/>
          <p:cNvSpPr>
            <a:spLocks noGrp="1"/>
          </p:cNvSpPr>
          <p:nvPr>
            <p:ph idx="1"/>
          </p:nvPr>
        </p:nvSpPr>
        <p:spPr>
          <a:xfrm>
            <a:off x="215776" y="836712"/>
            <a:ext cx="9632995" cy="5760640"/>
          </a:xfrm>
        </p:spPr>
        <p:txBody>
          <a:bodyPr/>
          <a:lstStyle/>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r>
              <a:rPr lang="tr-TR" sz="2800" dirty="0">
                <a:latin typeface="Times New Roman" pitchFamily="18" charset="0"/>
                <a:cs typeface="Times New Roman" pitchFamily="18" charset="0"/>
              </a:rPr>
              <a:t>Saray AŞ 4 değişik büro mobilyası üretip satmayı planlamaktadır. Her modelin tahmini satış tutarı, satış hacmi içindeki payı ve değişken gider oranı tabloda verilmiştir.</a:t>
            </a:r>
          </a:p>
          <a:p>
            <a:r>
              <a:rPr lang="tr-TR" sz="2800" dirty="0">
                <a:latin typeface="Times New Roman" pitchFamily="18" charset="0"/>
                <a:cs typeface="Times New Roman" pitchFamily="18" charset="0"/>
              </a:rPr>
              <a:t>Üretim, satış ve genel yönetim giderlerinin 120.000 TL’si sabittir.</a:t>
            </a:r>
          </a:p>
          <a:p>
            <a:r>
              <a:rPr lang="tr-TR" sz="2800" dirty="0">
                <a:latin typeface="Times New Roman" pitchFamily="18" charset="0"/>
                <a:cs typeface="Times New Roman" pitchFamily="18" charset="0"/>
              </a:rPr>
              <a:t>Bunlara göre </a:t>
            </a:r>
            <a:r>
              <a:rPr lang="tr-TR" sz="2800" dirty="0" err="1">
                <a:latin typeface="Times New Roman" pitchFamily="18" charset="0"/>
                <a:cs typeface="Times New Roman" pitchFamily="18" charset="0"/>
              </a:rPr>
              <a:t>başabaş</a:t>
            </a:r>
            <a:r>
              <a:rPr lang="tr-TR" sz="2800" dirty="0">
                <a:latin typeface="Times New Roman" pitchFamily="18" charset="0"/>
                <a:cs typeface="Times New Roman" pitchFamily="18" charset="0"/>
              </a:rPr>
              <a:t> noktasındaki toplam ve her bir modelin satış tutarı nedir?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2" y="936273"/>
            <a:ext cx="9217024" cy="191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197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xfrm>
            <a:off x="287784" y="332656"/>
            <a:ext cx="9632995" cy="634082"/>
          </a:xfrm>
        </p:spPr>
        <p:txBody>
          <a:bodyPr>
            <a:normAutofit/>
          </a:bodyPr>
          <a:lstStyle/>
          <a:p>
            <a:pPr algn="ctr"/>
            <a:r>
              <a:rPr lang="tr-TR" sz="2400" dirty="0"/>
              <a:t>BİRDEN FAZLA MAL ÜRETİLMESİ DURMUNDA BAŞABAŞ ANALİZİ</a:t>
            </a:r>
          </a:p>
        </p:txBody>
      </p:sp>
      <p:sp>
        <p:nvSpPr>
          <p:cNvPr id="3" name="İçerik Yer Tutucusu 2"/>
          <p:cNvSpPr>
            <a:spLocks noGrp="1"/>
          </p:cNvSpPr>
          <p:nvPr>
            <p:ph idx="1"/>
          </p:nvPr>
        </p:nvSpPr>
        <p:spPr>
          <a:xfrm>
            <a:off x="215776" y="836712"/>
            <a:ext cx="9632995" cy="5760640"/>
          </a:xfrm>
        </p:spPr>
        <p:txBody>
          <a:bodyPr/>
          <a:lstStyle/>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r>
              <a:rPr lang="tr-TR" dirty="0">
                <a:latin typeface="Times New Roman" pitchFamily="18" charset="0"/>
                <a:cs typeface="Times New Roman" pitchFamily="18" charset="0"/>
              </a:rPr>
              <a:t>İlk yapılması gereken her bir model hesaba katılarak ortalama değişken oranını tespit etmektir.</a:t>
            </a:r>
          </a:p>
          <a:p>
            <a:r>
              <a:rPr lang="tr-TR" dirty="0">
                <a:latin typeface="Times New Roman" pitchFamily="18" charset="0"/>
                <a:cs typeface="Times New Roman" pitchFamily="18" charset="0"/>
              </a:rPr>
              <a:t>Yukarıdaki tabloda 4 modelin değişken gider / satış tutarı oranı : 0,665 olarak çıkmıştır.</a:t>
            </a:r>
          </a:p>
          <a:p>
            <a:r>
              <a:rPr lang="tr-TR" dirty="0">
                <a:latin typeface="Times New Roman" pitchFamily="18" charset="0"/>
                <a:cs typeface="Times New Roman" pitchFamily="18" charset="0"/>
              </a:rPr>
              <a:t>Sb = F / 1 – ( V / S )  = 120.000 / 1 – ( 0,665)</a:t>
            </a:r>
          </a:p>
          <a:p>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 Satış Tutarı = 358.208,96 TL</a:t>
            </a:r>
          </a:p>
          <a:p>
            <a:endParaRPr lang="tr-TR"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6" y="1052736"/>
            <a:ext cx="93610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80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xfrm>
            <a:off x="287784" y="332656"/>
            <a:ext cx="9632995" cy="634082"/>
          </a:xfrm>
        </p:spPr>
        <p:txBody>
          <a:bodyPr>
            <a:normAutofit/>
          </a:bodyPr>
          <a:lstStyle/>
          <a:p>
            <a:pPr algn="ctr"/>
            <a:r>
              <a:rPr lang="tr-TR" sz="2400" dirty="0"/>
              <a:t>BİRDEN FAZLA MAL ÜRETİLMESİ DURMUNDA BAŞABAŞ ANALİZİ</a:t>
            </a:r>
          </a:p>
        </p:txBody>
      </p:sp>
      <p:sp>
        <p:nvSpPr>
          <p:cNvPr id="3" name="İçerik Yer Tutucusu 2"/>
          <p:cNvSpPr>
            <a:spLocks noGrp="1"/>
          </p:cNvSpPr>
          <p:nvPr>
            <p:ph idx="1"/>
          </p:nvPr>
        </p:nvSpPr>
        <p:spPr>
          <a:xfrm>
            <a:off x="215776" y="836712"/>
            <a:ext cx="9632995" cy="5760640"/>
          </a:xfrm>
        </p:spPr>
        <p:txBody>
          <a:bodyPr/>
          <a:lstStyle/>
          <a:p>
            <a:pPr marL="82296" indent="0">
              <a:buNone/>
            </a:pPr>
            <a:r>
              <a:rPr lang="tr-TR" dirty="0">
                <a:latin typeface="Times New Roman" pitchFamily="18" charset="0"/>
                <a:cs typeface="Times New Roman" pitchFamily="18" charset="0"/>
              </a:rPr>
              <a:t>Toplam satış 358.208,96 TL olduğuna göre her bir modelin </a:t>
            </a:r>
            <a:r>
              <a:rPr lang="tr-TR" dirty="0" err="1">
                <a:latin typeface="Times New Roman" pitchFamily="18" charset="0"/>
                <a:cs typeface="Times New Roman" pitchFamily="18" charset="0"/>
              </a:rPr>
              <a:t>başabaş</a:t>
            </a:r>
            <a:r>
              <a:rPr lang="tr-TR" dirty="0">
                <a:latin typeface="Times New Roman" pitchFamily="18" charset="0"/>
                <a:cs typeface="Times New Roman" pitchFamily="18" charset="0"/>
              </a:rPr>
              <a:t> noktasındaki satış miktarı aşağıdaki tablodaki gibidir.</a:t>
            </a: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08" y="2492896"/>
            <a:ext cx="885698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71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xfrm>
            <a:off x="287784" y="332656"/>
            <a:ext cx="9632995" cy="634082"/>
          </a:xfrm>
        </p:spPr>
        <p:txBody>
          <a:bodyPr>
            <a:normAutofit/>
          </a:bodyPr>
          <a:lstStyle/>
          <a:p>
            <a:pPr algn="ctr"/>
            <a:r>
              <a:rPr lang="tr-TR" sz="2400" dirty="0"/>
              <a:t>BİRDEN FAZLA MAL ÜRETİLMESİ DURMUNDA BAŞABAŞ ANALİZİ</a:t>
            </a:r>
          </a:p>
        </p:txBody>
      </p:sp>
      <p:sp>
        <p:nvSpPr>
          <p:cNvPr id="3" name="İçerik Yer Tutucusu 2"/>
          <p:cNvSpPr>
            <a:spLocks noGrp="1"/>
          </p:cNvSpPr>
          <p:nvPr>
            <p:ph idx="1"/>
          </p:nvPr>
        </p:nvSpPr>
        <p:spPr>
          <a:xfrm>
            <a:off x="215776" y="836712"/>
            <a:ext cx="9632995" cy="5760640"/>
          </a:xfrm>
        </p:spPr>
        <p:txBody>
          <a:bodyPr/>
          <a:lstStyle/>
          <a:p>
            <a:r>
              <a:rPr lang="tr-TR" dirty="0">
                <a:latin typeface="Times New Roman" pitchFamily="18" charset="0"/>
                <a:cs typeface="Times New Roman" pitchFamily="18" charset="0"/>
              </a:rPr>
              <a:t>Her modelin değişken giderleri toplamı ise aşağıdaki gibi hesaplanmaktadır.</a:t>
            </a:r>
          </a:p>
          <a:p>
            <a:pPr marL="82296" indent="0">
              <a:buNone/>
            </a:pPr>
            <a:endParaRPr lang="tr-TR" dirty="0">
              <a:latin typeface="Times New Roman" pitchFamily="18" charset="0"/>
              <a:cs typeface="Times New Roman" pitchFamily="18" charset="0"/>
            </a:endParaRPr>
          </a:p>
          <a:p>
            <a:pPr marL="82296" indent="0">
              <a:buNone/>
            </a:pPr>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6" y="2132856"/>
            <a:ext cx="885698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921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DOĞRUSAL OLMAYAN BAŞABAŞ ANALİZİ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Birim değişken giderin ve fiyatın her üretim seviyesinde aynı kalacağı varsayımının gerçekçi olmaması nedeniyle toplam gider ve gelirin eğrisel bir özellik göstereceği bu analizde varsayılmıştır.</a:t>
            </a:r>
          </a:p>
          <a:p>
            <a:pPr marL="484632" indent="-457200" algn="just">
              <a:buFont typeface="Arial" pitchFamily="34" charset="0"/>
              <a:buChar char="•"/>
            </a:pPr>
            <a:r>
              <a:rPr lang="tr-TR" sz="3200" dirty="0">
                <a:latin typeface="Times New Roman" pitchFamily="18" charset="0"/>
                <a:cs typeface="Times New Roman" pitchFamily="18" charset="0"/>
              </a:rPr>
              <a:t>Üretim arttıkça belirli noktaya kadar değişken giderler düşerken, belirli bir noktadan sonra artış sergiler.</a:t>
            </a:r>
          </a:p>
          <a:p>
            <a:pPr marL="484632" indent="-457200" algn="just">
              <a:buFont typeface="Arial" pitchFamily="34" charset="0"/>
              <a:buChar char="•"/>
            </a:pPr>
            <a:r>
              <a:rPr lang="tr-TR" sz="3200" dirty="0">
                <a:latin typeface="Times New Roman" pitchFamily="18" charset="0"/>
                <a:cs typeface="Times New Roman" pitchFamily="18" charset="0"/>
              </a:rPr>
              <a:t>En fazla kar, toplam gelir ve gider arasındaki farkın en fazla olduğu noktada olmaktadır.</a:t>
            </a:r>
          </a:p>
          <a:p>
            <a:pPr marL="484632" indent="-457200" algn="just">
              <a:buFont typeface="Arial" pitchFamily="34" charset="0"/>
              <a:buChar char="•"/>
            </a:pPr>
            <a:r>
              <a:rPr lang="tr-TR" sz="3200" dirty="0">
                <a:latin typeface="Times New Roman" pitchFamily="18" charset="0"/>
                <a:cs typeface="Times New Roman" pitchFamily="18" charset="0"/>
              </a:rPr>
              <a:t>Diğerine göre daha gerçekçidir.</a:t>
            </a:r>
          </a:p>
        </p:txBody>
      </p:sp>
    </p:spTree>
    <p:extLst>
      <p:ext uri="{BB962C8B-B14F-4D97-AF65-F5344CB8AC3E}">
        <p14:creationId xmlns:p14="http://schemas.microsoft.com/office/powerpoint/2010/main" val="194754028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FAALİYET KALDIRACI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Sabit giderler ile değişken giderler arasında ilişki kurarak sabit giderlerin nereye kadar kabul edilebileceğini araştıran analizdir.</a:t>
            </a:r>
          </a:p>
          <a:p>
            <a:pPr marL="484632" indent="-457200" algn="just">
              <a:buFont typeface="Arial" pitchFamily="34" charset="0"/>
              <a:buChar char="•"/>
            </a:pPr>
            <a:r>
              <a:rPr lang="tr-TR" sz="3200" dirty="0">
                <a:latin typeface="Times New Roman" pitchFamily="18" charset="0"/>
                <a:cs typeface="Times New Roman" pitchFamily="18" charset="0"/>
              </a:rPr>
              <a:t>Bir bakıma işletmelerde sabit varlıkların kullanılma derecesidir.</a:t>
            </a:r>
          </a:p>
          <a:p>
            <a:pPr marL="484632" indent="-457200" algn="just">
              <a:buFont typeface="Arial" pitchFamily="34" charset="0"/>
              <a:buChar char="•"/>
            </a:pPr>
            <a:r>
              <a:rPr lang="tr-TR" sz="3200" dirty="0">
                <a:latin typeface="Times New Roman" pitchFamily="18" charset="0"/>
                <a:cs typeface="Times New Roman" pitchFamily="18" charset="0"/>
              </a:rPr>
              <a:t>Faaliyet kaldıracı analizindeki amaç belirli bir üretim seviyesinden sonra üretim arttığında kardaki artışı ortaya koymaktır.</a:t>
            </a:r>
          </a:p>
          <a:p>
            <a:pPr marL="484632" indent="-457200" algn="just">
              <a:buFont typeface="Arial" pitchFamily="34" charset="0"/>
              <a:buChar char="•"/>
            </a:pPr>
            <a:r>
              <a:rPr lang="tr-TR" sz="3200" dirty="0">
                <a:latin typeface="Times New Roman" pitchFamily="18" charset="0"/>
                <a:cs typeface="Times New Roman" pitchFamily="18" charset="0"/>
              </a:rPr>
              <a:t>Sonuçta satışlardaki bir birimlik değişimin </a:t>
            </a:r>
            <a:r>
              <a:rPr lang="tr-TR" sz="3200" dirty="0" err="1">
                <a:latin typeface="Times New Roman" pitchFamily="18" charset="0"/>
                <a:cs typeface="Times New Roman" pitchFamily="18" charset="0"/>
              </a:rPr>
              <a:t>FVÖK’te</a:t>
            </a:r>
            <a:r>
              <a:rPr lang="tr-TR" sz="3200" dirty="0">
                <a:latin typeface="Times New Roman" pitchFamily="18" charset="0"/>
                <a:cs typeface="Times New Roman" pitchFamily="18" charset="0"/>
              </a:rPr>
              <a:t> ne kadar bir değişime neden olacağı ortaya çıkar.</a:t>
            </a:r>
          </a:p>
        </p:txBody>
      </p:sp>
    </p:spTree>
    <p:extLst>
      <p:ext uri="{BB962C8B-B14F-4D97-AF65-F5344CB8AC3E}">
        <p14:creationId xmlns:p14="http://schemas.microsoft.com/office/powerpoint/2010/main" val="217085809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FAALİYET KALDIRACI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endParaRPr lang="tr-TR" sz="3200" dirty="0">
              <a:latin typeface="Times New Roman" pitchFamily="18" charset="0"/>
              <a:cs typeface="Times New Roman" pitchFamily="18" charset="0"/>
            </a:endParaRPr>
          </a:p>
          <a:p>
            <a:pPr marL="484632" indent="-457200" algn="just">
              <a:buFont typeface="Arial" pitchFamily="34" charset="0"/>
              <a:buChar char="•"/>
            </a:pPr>
            <a:r>
              <a:rPr lang="tr-TR" sz="3200" dirty="0">
                <a:latin typeface="Times New Roman" pitchFamily="18" charset="0"/>
                <a:cs typeface="Times New Roman" pitchFamily="18" charset="0"/>
              </a:rPr>
              <a:t>İşletmenin sabit giderleri çok ise </a:t>
            </a:r>
            <a:r>
              <a:rPr lang="tr-TR" sz="3200" dirty="0" err="1">
                <a:latin typeface="Times New Roman" pitchFamily="18" charset="0"/>
                <a:cs typeface="Times New Roman" pitchFamily="18" charset="0"/>
              </a:rPr>
              <a:t>başabaş</a:t>
            </a:r>
            <a:r>
              <a:rPr lang="tr-TR" sz="3200" dirty="0">
                <a:latin typeface="Times New Roman" pitchFamily="18" charset="0"/>
                <a:cs typeface="Times New Roman" pitchFamily="18" charset="0"/>
              </a:rPr>
              <a:t> noktasına ulaşması zaman alacaktır.</a:t>
            </a:r>
          </a:p>
          <a:p>
            <a:pPr marL="484632" indent="-457200" algn="just">
              <a:buFont typeface="Arial" pitchFamily="34" charset="0"/>
              <a:buChar char="•"/>
            </a:pPr>
            <a:r>
              <a:rPr lang="tr-TR" sz="3200" dirty="0">
                <a:latin typeface="Times New Roman" pitchFamily="18" charset="0"/>
                <a:cs typeface="Times New Roman" pitchFamily="18" charset="0"/>
              </a:rPr>
              <a:t>Fakat İşletmenin giderleri arasında sabit giderleri fazla olması, satışlarındaki meydana gelen ufak bir değişiklik karlarını çok daha büyük bir oranda artıracaktır. Çünkü değişken giderleri sabit giderlere oranla azdır.</a:t>
            </a:r>
          </a:p>
          <a:p>
            <a:pPr marL="484632" indent="-457200" algn="just">
              <a:buFont typeface="Arial" pitchFamily="34" charset="0"/>
              <a:buChar char="•"/>
            </a:pPr>
            <a:r>
              <a:rPr lang="tr-TR" sz="3200" dirty="0">
                <a:latin typeface="Times New Roman" pitchFamily="18" charset="0"/>
                <a:cs typeface="Times New Roman" pitchFamily="18" charset="0"/>
              </a:rPr>
              <a:t>Bu duruma kaldıraç etkisi denir.</a:t>
            </a:r>
          </a:p>
          <a:p>
            <a:pPr marL="484632" indent="-457200" algn="just">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92535261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SABİT GİDERLER</a:t>
            </a:r>
          </a:p>
        </p:txBody>
      </p:sp>
      <p:sp>
        <p:nvSpPr>
          <p:cNvPr id="3" name="Alt Başlık 2"/>
          <p:cNvSpPr>
            <a:spLocks noGrp="1"/>
          </p:cNvSpPr>
          <p:nvPr>
            <p:ph type="subTitle" idx="1"/>
          </p:nvPr>
        </p:nvSpPr>
        <p:spPr>
          <a:xfrm>
            <a:off x="287784" y="980728"/>
            <a:ext cx="9456820" cy="5616624"/>
          </a:xfrm>
        </p:spPr>
        <p:txBody>
          <a:bodyPr>
            <a:normAutofit lnSpcReduction="10000"/>
          </a:bodyPr>
          <a:lstStyle/>
          <a:p>
            <a:pPr marL="484632" indent="-457200">
              <a:buFont typeface="Arial" pitchFamily="34" charset="0"/>
              <a:buChar char="•"/>
            </a:pPr>
            <a:r>
              <a:rPr lang="tr-TR" sz="3200" dirty="0">
                <a:latin typeface="Times New Roman" pitchFamily="18" charset="0"/>
                <a:cs typeface="Times New Roman" pitchFamily="18" charset="0"/>
              </a:rPr>
              <a:t>Üretim düzeyine bağlı olarak değişmeyen kalemlerdir.</a:t>
            </a:r>
          </a:p>
          <a:p>
            <a:pPr marL="484632" indent="-457200">
              <a:buFont typeface="Arial" pitchFamily="34" charset="0"/>
              <a:buChar char="•"/>
            </a:pPr>
            <a:r>
              <a:rPr lang="tr-TR" sz="3200" dirty="0">
                <a:latin typeface="Times New Roman" pitchFamily="18" charset="0"/>
                <a:cs typeface="Times New Roman" pitchFamily="18" charset="0"/>
              </a:rPr>
              <a:t>Üretim artsa da azalsa da hep aynı kalırlar.</a:t>
            </a:r>
          </a:p>
          <a:p>
            <a:pPr marL="484632" indent="-457200">
              <a:buFont typeface="Arial" pitchFamily="34" charset="0"/>
              <a:buChar char="•"/>
            </a:pPr>
            <a:r>
              <a:rPr lang="tr-TR" sz="3200" dirty="0">
                <a:latin typeface="Times New Roman" pitchFamily="18" charset="0"/>
                <a:cs typeface="Times New Roman" pitchFamily="18" charset="0"/>
              </a:rPr>
              <a:t>Amortismanlar, faiz ve kira giderleri ve yönetici maaşları.</a:t>
            </a:r>
          </a:p>
          <a:p>
            <a:pPr marL="484632" indent="-457200">
              <a:buFont typeface="Arial" pitchFamily="34" charset="0"/>
              <a:buChar char="•"/>
            </a:pPr>
            <a:r>
              <a:rPr lang="tr-TR" sz="3200" dirty="0">
                <a:latin typeface="Times New Roman" pitchFamily="18" charset="0"/>
                <a:cs typeface="Times New Roman" pitchFamily="18" charset="0"/>
              </a:rPr>
              <a:t>Az kullanılsalar yada hiç kullanılmasalar dahi değer kaybına uğrayabilirler.</a:t>
            </a:r>
          </a:p>
          <a:p>
            <a:pPr marL="484632" indent="-457200">
              <a:buFont typeface="Arial" pitchFamily="34" charset="0"/>
              <a:buChar char="•"/>
            </a:pPr>
            <a:r>
              <a:rPr lang="tr-TR" sz="3200" u="sng" dirty="0">
                <a:latin typeface="Times New Roman" pitchFamily="18" charset="0"/>
                <a:cs typeface="Times New Roman" pitchFamily="18" charset="0"/>
              </a:rPr>
              <a:t>Teknik değer kaybı </a:t>
            </a:r>
            <a:r>
              <a:rPr lang="tr-TR" sz="3200" dirty="0">
                <a:latin typeface="Times New Roman" pitchFamily="18" charset="0"/>
                <a:cs typeface="Times New Roman" pitchFamily="18" charset="0"/>
              </a:rPr>
              <a:t>üretim esnasında aşınma yada yıpranmadan kaynaklı değer kaybıdır.</a:t>
            </a:r>
          </a:p>
          <a:p>
            <a:pPr marL="484632" indent="-457200">
              <a:buFont typeface="Arial" pitchFamily="34" charset="0"/>
              <a:buChar char="•"/>
            </a:pPr>
            <a:r>
              <a:rPr lang="tr-TR" sz="3200" dirty="0">
                <a:latin typeface="Times New Roman" pitchFamily="18" charset="0"/>
                <a:cs typeface="Times New Roman" pitchFamily="18" charset="0"/>
              </a:rPr>
              <a:t>Teknolojik ilerlemeden yada teknik değer kaybından doğan kayba </a:t>
            </a:r>
            <a:r>
              <a:rPr lang="tr-TR" sz="3200" u="sng" dirty="0">
                <a:latin typeface="Times New Roman" pitchFamily="18" charset="0"/>
                <a:cs typeface="Times New Roman" pitchFamily="18" charset="0"/>
              </a:rPr>
              <a:t>ekonomik değer kaybı </a:t>
            </a:r>
            <a:r>
              <a:rPr lang="tr-TR" sz="3200" dirty="0">
                <a:latin typeface="Times New Roman" pitchFamily="18" charset="0"/>
                <a:cs typeface="Times New Roman" pitchFamily="18" charset="0"/>
              </a:rPr>
              <a:t>denir.</a:t>
            </a:r>
          </a:p>
        </p:txBody>
      </p:sp>
    </p:spTree>
    <p:extLst>
      <p:ext uri="{BB962C8B-B14F-4D97-AF65-F5344CB8AC3E}">
        <p14:creationId xmlns:p14="http://schemas.microsoft.com/office/powerpoint/2010/main" val="376377917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FAALİYET KALDIRACI HESAPLANMASI</a:t>
            </a:r>
          </a:p>
        </p:txBody>
      </p:sp>
      <p:sp>
        <p:nvSpPr>
          <p:cNvPr id="3" name="Alt Başlık 2"/>
          <p:cNvSpPr>
            <a:spLocks noGrp="1"/>
          </p:cNvSpPr>
          <p:nvPr>
            <p:ph type="subTitle" idx="1"/>
          </p:nvPr>
        </p:nvSpPr>
        <p:spPr>
          <a:xfrm>
            <a:off x="287784" y="980728"/>
            <a:ext cx="9456820" cy="5616624"/>
          </a:xfrm>
        </p:spPr>
        <p:txBody>
          <a:bodyPr>
            <a:normAutofit/>
          </a:bodyPr>
          <a:lstStyle/>
          <a:p>
            <a:pPr algn="just"/>
            <a:endParaRPr lang="tr-TR"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2" y="1052736"/>
            <a:ext cx="914501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00" y="3284984"/>
            <a:ext cx="568863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760" y="4869160"/>
            <a:ext cx="563587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58098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FAALİYET KALDIRACI</a:t>
            </a:r>
          </a:p>
        </p:txBody>
      </p:sp>
      <p:sp>
        <p:nvSpPr>
          <p:cNvPr id="3" name="Alt Başlık 2"/>
          <p:cNvSpPr>
            <a:spLocks noGrp="1"/>
          </p:cNvSpPr>
          <p:nvPr>
            <p:ph type="subTitle" idx="1"/>
          </p:nvPr>
        </p:nvSpPr>
        <p:spPr>
          <a:xfrm>
            <a:off x="287784" y="980728"/>
            <a:ext cx="9456820" cy="5616624"/>
          </a:xfrm>
        </p:spPr>
        <p:txBody>
          <a:bodyPr>
            <a:normAutofit/>
          </a:bodyPr>
          <a:lstStyle/>
          <a:p>
            <a:pPr algn="just"/>
            <a:r>
              <a:rPr lang="tr-TR" sz="3200" dirty="0">
                <a:latin typeface="Times New Roman" pitchFamily="18" charset="0"/>
                <a:cs typeface="Times New Roman" pitchFamily="18" charset="0"/>
              </a:rPr>
              <a:t>SORU : Bir işletmenin satışları 150.000 TL, değişken maliyetleri 70.000TL, faiz ve vergiden önceki karı 20.000 TL ise faaliyet ( çalışma ) kaldıracı derecesi nedir?</a:t>
            </a:r>
          </a:p>
          <a:p>
            <a:pPr algn="just"/>
            <a:endParaRPr lang="tr-TR" sz="3200" dirty="0">
              <a:latin typeface="Times New Roman" pitchFamily="18" charset="0"/>
              <a:cs typeface="Times New Roman" pitchFamily="18" charset="0"/>
            </a:endParaRPr>
          </a:p>
          <a:p>
            <a:pPr algn="just"/>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FKD = 150.000 – 70.000 / 20.000 = 4</a:t>
            </a:r>
          </a:p>
          <a:p>
            <a:pPr algn="just"/>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Demek ki satışlardaki bir birim değişiklik </a:t>
            </a:r>
            <a:r>
              <a:rPr lang="tr-TR" sz="3200" dirty="0" err="1">
                <a:latin typeface="Times New Roman" pitchFamily="18" charset="0"/>
                <a:cs typeface="Times New Roman" pitchFamily="18" charset="0"/>
              </a:rPr>
              <a:t>FVÖK’te</a:t>
            </a:r>
            <a:r>
              <a:rPr lang="tr-TR" sz="3200" dirty="0">
                <a:latin typeface="Times New Roman" pitchFamily="18" charset="0"/>
                <a:cs typeface="Times New Roman" pitchFamily="18" charset="0"/>
              </a:rPr>
              <a:t> 4 birimlik bir değişime neden olacaktır.</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976" y="2996952"/>
            <a:ext cx="563587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29398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FAALİYET KALDIRACI</a:t>
            </a:r>
          </a:p>
        </p:txBody>
      </p:sp>
      <p:sp>
        <p:nvSpPr>
          <p:cNvPr id="3" name="Alt Başlık 2"/>
          <p:cNvSpPr>
            <a:spLocks noGrp="1"/>
          </p:cNvSpPr>
          <p:nvPr>
            <p:ph type="subTitle" idx="1"/>
          </p:nvPr>
        </p:nvSpPr>
        <p:spPr>
          <a:xfrm>
            <a:off x="287784" y="980728"/>
            <a:ext cx="9456820" cy="5616624"/>
          </a:xfrm>
        </p:spPr>
        <p:txBody>
          <a:bodyPr>
            <a:normAutofit/>
          </a:bodyPr>
          <a:lstStyle/>
          <a:p>
            <a:pPr algn="just"/>
            <a:r>
              <a:rPr lang="tr-TR" sz="3200" dirty="0">
                <a:latin typeface="Times New Roman" pitchFamily="18" charset="0"/>
                <a:cs typeface="Times New Roman" pitchFamily="18" charset="0"/>
              </a:rPr>
              <a:t>SORU : Bir gıda işletmesinin 10.000 TL’lik satış düzeyindeki FVÖK=100.000 TL’dir. Satışları 11.000 TL olduğunda ise FVÖK=120.000 TL olmaktadır. Bu işletmenin faaliyet kaldıraç derecesi nedir?</a:t>
            </a:r>
          </a:p>
          <a:p>
            <a:pPr algn="just"/>
            <a:r>
              <a:rPr lang="tr-TR" sz="3200" dirty="0">
                <a:latin typeface="Times New Roman" pitchFamily="18" charset="0"/>
                <a:cs typeface="Times New Roman" pitchFamily="18" charset="0"/>
              </a:rPr>
              <a:t>Faaliyet K. D.=  </a:t>
            </a:r>
            <a:r>
              <a:rPr lang="tr-TR" sz="2800" dirty="0">
                <a:latin typeface="Times New Roman" pitchFamily="18" charset="0"/>
                <a:cs typeface="Times New Roman" pitchFamily="18" charset="0"/>
              </a:rPr>
              <a:t>∆FVÖK-FVÖK/∆SATIŞLAR-SATIŞLAR</a:t>
            </a:r>
          </a:p>
          <a:p>
            <a:pPr algn="just"/>
            <a:r>
              <a:rPr lang="tr-TR" sz="3200" dirty="0">
                <a:solidFill>
                  <a:srgbClr val="4F271C">
                    <a:shade val="30000"/>
                    <a:satMod val="150000"/>
                  </a:srgbClr>
                </a:solidFill>
                <a:latin typeface="Times New Roman" pitchFamily="18" charset="0"/>
                <a:cs typeface="Times New Roman" pitchFamily="18" charset="0"/>
              </a:rPr>
              <a:t>Faaliyet K. D.=    (</a:t>
            </a:r>
            <a:r>
              <a:rPr lang="tr-TR" sz="3200" u="sng" dirty="0">
                <a:solidFill>
                  <a:srgbClr val="4F271C">
                    <a:shade val="30000"/>
                    <a:satMod val="150000"/>
                  </a:srgbClr>
                </a:solidFill>
                <a:latin typeface="Times New Roman" pitchFamily="18" charset="0"/>
                <a:cs typeface="Times New Roman" pitchFamily="18" charset="0"/>
              </a:rPr>
              <a:t>120.000-100.000) / 100.000</a:t>
            </a:r>
          </a:p>
          <a:p>
            <a:pPr algn="just"/>
            <a:r>
              <a:rPr lang="tr-TR" sz="3200" dirty="0">
                <a:solidFill>
                  <a:srgbClr val="4F271C">
                    <a:shade val="30000"/>
                    <a:satMod val="150000"/>
                  </a:srgbClr>
                </a:solidFill>
                <a:latin typeface="Times New Roman" pitchFamily="18" charset="0"/>
                <a:cs typeface="Times New Roman" pitchFamily="18" charset="0"/>
              </a:rPr>
              <a:t>                                  (11.000-10.000)/10.000</a:t>
            </a:r>
          </a:p>
          <a:p>
            <a:pPr algn="just"/>
            <a:r>
              <a:rPr lang="tr-TR" sz="3200" dirty="0">
                <a:solidFill>
                  <a:srgbClr val="4F271C">
                    <a:shade val="30000"/>
                    <a:satMod val="150000"/>
                  </a:srgbClr>
                </a:solidFill>
                <a:latin typeface="Times New Roman" pitchFamily="18" charset="0"/>
                <a:cs typeface="Times New Roman" pitchFamily="18" charset="0"/>
              </a:rPr>
              <a:t>Faaliyet K. D.= 2 </a:t>
            </a:r>
          </a:p>
          <a:p>
            <a:pPr algn="just"/>
            <a:r>
              <a:rPr lang="tr-TR" sz="3200" dirty="0">
                <a:solidFill>
                  <a:srgbClr val="4F271C">
                    <a:shade val="30000"/>
                    <a:satMod val="150000"/>
                  </a:srgbClr>
                </a:solidFill>
                <a:latin typeface="Times New Roman" pitchFamily="18" charset="0"/>
                <a:cs typeface="Times New Roman" pitchFamily="18" charset="0"/>
              </a:rPr>
              <a:t>Yani satışların %10 artması </a:t>
            </a:r>
            <a:r>
              <a:rPr lang="tr-TR" sz="3200" dirty="0" err="1">
                <a:solidFill>
                  <a:srgbClr val="4F271C">
                    <a:shade val="30000"/>
                    <a:satMod val="150000"/>
                  </a:srgbClr>
                </a:solidFill>
                <a:latin typeface="Times New Roman" pitchFamily="18" charset="0"/>
                <a:cs typeface="Times New Roman" pitchFamily="18" charset="0"/>
              </a:rPr>
              <a:t>FVÖK’ı</a:t>
            </a:r>
            <a:r>
              <a:rPr lang="tr-TR" sz="3200" dirty="0">
                <a:solidFill>
                  <a:srgbClr val="4F271C">
                    <a:shade val="30000"/>
                    <a:satMod val="150000"/>
                  </a:srgbClr>
                </a:solidFill>
                <a:latin typeface="Times New Roman" pitchFamily="18" charset="0"/>
                <a:cs typeface="Times New Roman" pitchFamily="18" charset="0"/>
              </a:rPr>
              <a:t> %20 artırır. 2 kat etkide bulunur.</a:t>
            </a:r>
            <a:endParaRPr lang="tr-TR" sz="2800" dirty="0">
              <a:latin typeface="Times New Roman" pitchFamily="18" charset="0"/>
              <a:cs typeface="Times New Roman" pitchFamily="18" charset="0"/>
            </a:endParaRPr>
          </a:p>
        </p:txBody>
      </p:sp>
    </p:spTree>
    <p:extLst>
      <p:ext uri="{BB962C8B-B14F-4D97-AF65-F5344CB8AC3E}">
        <p14:creationId xmlns:p14="http://schemas.microsoft.com/office/powerpoint/2010/main" val="24531225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fontScale="90000"/>
          </a:bodyPr>
          <a:lstStyle/>
          <a:p>
            <a:pPr algn="ctr"/>
            <a:r>
              <a:rPr lang="tr-TR" sz="3200" dirty="0">
                <a:latin typeface="Times New Roman" pitchFamily="18" charset="0"/>
                <a:cs typeface="Times New Roman" pitchFamily="18" charset="0"/>
              </a:rPr>
              <a:t>FAALİYET KALDIRACI İLE BBN ARASINDAKİ ALAKA</a:t>
            </a:r>
          </a:p>
        </p:txBody>
      </p:sp>
      <p:sp>
        <p:nvSpPr>
          <p:cNvPr id="3" name="Alt Başlık 2"/>
          <p:cNvSpPr>
            <a:spLocks noGrp="1"/>
          </p:cNvSpPr>
          <p:nvPr>
            <p:ph type="subTitle" idx="1"/>
          </p:nvPr>
        </p:nvSpPr>
        <p:spPr>
          <a:xfrm>
            <a:off x="287784" y="980728"/>
            <a:ext cx="9456820" cy="5616624"/>
          </a:xfrm>
        </p:spPr>
        <p:txBody>
          <a:bodyPr>
            <a:normAutofit/>
          </a:bodyPr>
          <a:lstStyle/>
          <a:p>
            <a:pPr algn="just"/>
            <a:r>
              <a:rPr lang="tr-TR" sz="3200" dirty="0">
                <a:latin typeface="Times New Roman" pitchFamily="18" charset="0"/>
                <a:cs typeface="Times New Roman" pitchFamily="18" charset="0"/>
              </a:rPr>
              <a:t>Faaliyet K. D.=  </a:t>
            </a:r>
            <a:r>
              <a:rPr lang="tr-TR" sz="2800" dirty="0">
                <a:latin typeface="Times New Roman" pitchFamily="18" charset="0"/>
                <a:cs typeface="Times New Roman" pitchFamily="18" charset="0"/>
              </a:rPr>
              <a:t>Q(P-V) / Q(P-V) – F</a:t>
            </a:r>
          </a:p>
          <a:p>
            <a:pPr algn="just"/>
            <a:r>
              <a:rPr lang="tr-TR" sz="2800" dirty="0">
                <a:latin typeface="Times New Roman" pitchFamily="18" charset="0"/>
                <a:cs typeface="Times New Roman" pitchFamily="18" charset="0"/>
              </a:rPr>
              <a:t>Satış Fiyatı : 150 TL</a:t>
            </a:r>
          </a:p>
          <a:p>
            <a:pPr algn="just"/>
            <a:r>
              <a:rPr lang="tr-TR" sz="2800" dirty="0">
                <a:latin typeface="Times New Roman" pitchFamily="18" charset="0"/>
                <a:cs typeface="Times New Roman" pitchFamily="18" charset="0"/>
              </a:rPr>
              <a:t>Birim Değişken Maliyet: 100 TL</a:t>
            </a:r>
          </a:p>
          <a:p>
            <a:pPr algn="just"/>
            <a:r>
              <a:rPr lang="tr-TR" sz="2800" dirty="0">
                <a:latin typeface="Times New Roman" pitchFamily="18" charset="0"/>
                <a:cs typeface="Times New Roman" pitchFamily="18" charset="0"/>
              </a:rPr>
              <a:t>Sabit Maliyetler: 500.000 TL</a:t>
            </a:r>
          </a:p>
          <a:p>
            <a:pPr algn="just"/>
            <a:r>
              <a:rPr lang="tr-TR" sz="2800" dirty="0">
                <a:latin typeface="Times New Roman" pitchFamily="18" charset="0"/>
                <a:cs typeface="Times New Roman" pitchFamily="18" charset="0"/>
              </a:rPr>
              <a:t>Satış Düzeyi: 110.000 Adet</a:t>
            </a:r>
          </a:p>
          <a:p>
            <a:pPr algn="just"/>
            <a:r>
              <a:rPr lang="tr-TR" sz="2800" dirty="0">
                <a:latin typeface="Times New Roman" pitchFamily="18" charset="0"/>
                <a:cs typeface="Times New Roman" pitchFamily="18" charset="0"/>
              </a:rPr>
              <a:t>FKD=?</a:t>
            </a:r>
          </a:p>
          <a:p>
            <a:pPr algn="just"/>
            <a:r>
              <a:rPr lang="tr-TR" sz="2800" dirty="0">
                <a:latin typeface="Times New Roman" pitchFamily="18" charset="0"/>
                <a:cs typeface="Times New Roman" pitchFamily="18" charset="0"/>
              </a:rPr>
              <a:t>=  110.000(150-100) / 110.000(150-100) – 500.000</a:t>
            </a:r>
          </a:p>
          <a:p>
            <a:pPr algn="just"/>
            <a:r>
              <a:rPr lang="tr-TR" sz="2800" dirty="0">
                <a:latin typeface="Times New Roman" pitchFamily="18" charset="0"/>
                <a:cs typeface="Times New Roman" pitchFamily="18" charset="0"/>
              </a:rPr>
              <a:t>=  1,1</a:t>
            </a:r>
          </a:p>
          <a:p>
            <a:pPr algn="just"/>
            <a:r>
              <a:rPr lang="tr-TR" sz="2800" dirty="0">
                <a:latin typeface="Times New Roman" pitchFamily="18" charset="0"/>
                <a:cs typeface="Times New Roman" pitchFamily="18" charset="0"/>
              </a:rPr>
              <a:t>BBN = 500.000 / 150-100   = 10.000 birim</a:t>
            </a:r>
          </a:p>
        </p:txBody>
      </p:sp>
    </p:spTree>
    <p:extLst>
      <p:ext uri="{BB962C8B-B14F-4D97-AF65-F5344CB8AC3E}">
        <p14:creationId xmlns:p14="http://schemas.microsoft.com/office/powerpoint/2010/main" val="273606480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FİNANSAL KALDIRAÇ</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Belirli bir dönemde işletme borçlandığında borçların karlılığı ne ölçüde etkilediğini ortaya koyan bir analizdir.</a:t>
            </a:r>
          </a:p>
          <a:p>
            <a:pPr marL="484632" indent="-457200" algn="just">
              <a:buFont typeface="Arial" pitchFamily="34" charset="0"/>
              <a:buChar char="•"/>
            </a:pPr>
            <a:r>
              <a:rPr lang="tr-TR" sz="3200" dirty="0">
                <a:latin typeface="Times New Roman" pitchFamily="18" charset="0"/>
                <a:cs typeface="Times New Roman" pitchFamily="18" charset="0"/>
              </a:rPr>
              <a:t>Bu analiz ile </a:t>
            </a:r>
            <a:r>
              <a:rPr lang="tr-TR" sz="3200" dirty="0" err="1">
                <a:latin typeface="Times New Roman" pitchFamily="18" charset="0"/>
                <a:cs typeface="Times New Roman" pitchFamily="18" charset="0"/>
              </a:rPr>
              <a:t>FVÖK’ün</a:t>
            </a:r>
            <a:r>
              <a:rPr lang="tr-TR" sz="3200" dirty="0">
                <a:latin typeface="Times New Roman" pitchFamily="18" charset="0"/>
                <a:cs typeface="Times New Roman" pitchFamily="18" charset="0"/>
              </a:rPr>
              <a:t> net kar ve hisse başına düşen kar üzerindeki etkisi ölçülür.</a:t>
            </a:r>
          </a:p>
          <a:p>
            <a:pPr marL="484632" indent="-457200" algn="just">
              <a:buFont typeface="Arial" pitchFamily="34" charset="0"/>
              <a:buChar char="•"/>
            </a:pPr>
            <a:r>
              <a:rPr lang="tr-TR" sz="3200" dirty="0">
                <a:latin typeface="Times New Roman" pitchFamily="18" charset="0"/>
                <a:cs typeface="Times New Roman" pitchFamily="18" charset="0"/>
              </a:rPr>
              <a:t>Hisse başına düşen karın toplam kardaki artıştan daha yüksek oranda artış sergilemesi finansal kaldıraç olarak adlandırılmaktadır.</a:t>
            </a:r>
          </a:p>
        </p:txBody>
      </p:sp>
    </p:spTree>
    <p:extLst>
      <p:ext uri="{BB962C8B-B14F-4D97-AF65-F5344CB8AC3E}">
        <p14:creationId xmlns:p14="http://schemas.microsoft.com/office/powerpoint/2010/main" val="198673715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FİNANSAL KALDIRAÇ</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endParaRPr lang="tr-TR" sz="3200" dirty="0">
              <a:latin typeface="Times New Roman" pitchFamily="18" charset="0"/>
              <a:cs typeface="Times New Roman" pitchFamily="18" charset="0"/>
            </a:endParaRPr>
          </a:p>
          <a:p>
            <a:pPr marL="484632" indent="-457200" algn="just">
              <a:buFont typeface="Arial" pitchFamily="34" charset="0"/>
              <a:buChar char="•"/>
            </a:pPr>
            <a:endParaRPr lang="tr-TR" sz="3200" dirty="0">
              <a:latin typeface="Times New Roman" pitchFamily="18" charset="0"/>
              <a:cs typeface="Times New Roman" pitchFamily="18" charset="0"/>
            </a:endParaRPr>
          </a:p>
          <a:p>
            <a:pPr marL="484632" indent="-457200" algn="just">
              <a:buFont typeface="Arial" pitchFamily="34" charset="0"/>
              <a:buChar char="•"/>
            </a:pPr>
            <a:endParaRPr lang="tr-TR" sz="3200" dirty="0">
              <a:latin typeface="Times New Roman" pitchFamily="18" charset="0"/>
              <a:cs typeface="Times New Roman" pitchFamily="18" charset="0"/>
            </a:endParaRPr>
          </a:p>
          <a:p>
            <a:pPr marL="484632" indent="-457200" algn="just">
              <a:buFont typeface="Arial" pitchFamily="34" charset="0"/>
              <a:buChar char="•"/>
            </a:pPr>
            <a:endParaRPr lang="tr-TR" sz="3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2" y="1052736"/>
            <a:ext cx="921702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92" y="2636912"/>
            <a:ext cx="921702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88759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BİRLEŞİK KALDIRAÇ DERECESİ</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dirty="0">
                <a:latin typeface="Times New Roman" pitchFamily="18" charset="0"/>
                <a:cs typeface="Times New Roman" pitchFamily="18" charset="0"/>
              </a:rPr>
              <a:t>BKD = FKD * </a:t>
            </a:r>
            <a:r>
              <a:rPr lang="tr-TR" sz="3200" dirty="0" err="1">
                <a:latin typeface="Times New Roman" pitchFamily="18" charset="0"/>
                <a:cs typeface="Times New Roman" pitchFamily="18" charset="0"/>
              </a:rPr>
              <a:t>FiKD</a:t>
            </a:r>
            <a:r>
              <a:rPr lang="tr-TR" sz="3200" dirty="0">
                <a:latin typeface="Times New Roman" pitchFamily="18" charset="0"/>
                <a:cs typeface="Times New Roman" pitchFamily="18" charset="0"/>
              </a:rPr>
              <a:t>  yada</a:t>
            </a:r>
          </a:p>
          <a:p>
            <a:pPr marL="484632" indent="-457200" algn="just">
              <a:buFont typeface="Arial" pitchFamily="34" charset="0"/>
              <a:buChar char="•"/>
            </a:pPr>
            <a:endParaRPr lang="tr-TR" sz="3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48" y="1916832"/>
            <a:ext cx="842493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5375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FİNANSAL KALDIRAÇ</a:t>
            </a:r>
          </a:p>
        </p:txBody>
      </p:sp>
      <p:sp>
        <p:nvSpPr>
          <p:cNvPr id="3" name="Alt Başlık 2"/>
          <p:cNvSpPr>
            <a:spLocks noGrp="1"/>
          </p:cNvSpPr>
          <p:nvPr>
            <p:ph type="subTitle" idx="1"/>
          </p:nvPr>
        </p:nvSpPr>
        <p:spPr>
          <a:xfrm>
            <a:off x="287784" y="980728"/>
            <a:ext cx="9456820" cy="5616624"/>
          </a:xfrm>
        </p:spPr>
        <p:txBody>
          <a:bodyPr>
            <a:normAutofit/>
          </a:bodyPr>
          <a:lstStyle/>
          <a:p>
            <a:pPr algn="just"/>
            <a:r>
              <a:rPr lang="tr-TR" sz="3200" dirty="0">
                <a:latin typeface="Times New Roman" pitchFamily="18" charset="0"/>
                <a:cs typeface="Times New Roman" pitchFamily="18" charset="0"/>
              </a:rPr>
              <a:t>SORU : Bir işletmenin faaliyet karında % 1’lik bir artış olduğunda hisse başına karında % 2’lik bir artış oluyorsa bu işletenin finansal kaldıraç derecesi nedir?</a:t>
            </a:r>
          </a:p>
          <a:p>
            <a:pPr algn="just"/>
            <a:endParaRPr lang="tr-TR" sz="3200" dirty="0">
              <a:latin typeface="Times New Roman" pitchFamily="18" charset="0"/>
              <a:cs typeface="Times New Roman" pitchFamily="18" charset="0"/>
            </a:endParaRPr>
          </a:p>
          <a:p>
            <a:pPr algn="just"/>
            <a:endParaRPr lang="tr-TR" sz="3200" dirty="0">
              <a:latin typeface="Times New Roman" pitchFamily="18" charset="0"/>
              <a:cs typeface="Times New Roman" pitchFamily="18" charset="0"/>
            </a:endParaRPr>
          </a:p>
          <a:p>
            <a:pPr algn="just"/>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 % 2  /  % 1 = 2 </a:t>
            </a:r>
          </a:p>
          <a:p>
            <a:pPr algn="just"/>
            <a:r>
              <a:rPr lang="tr-TR" sz="3200" dirty="0">
                <a:latin typeface="Times New Roman" pitchFamily="18" charset="0"/>
                <a:cs typeface="Times New Roman" pitchFamily="18" charset="0"/>
              </a:rPr>
              <a:t>Yani borçlar karlılığı 2 kat artırmaktadır.</a:t>
            </a:r>
          </a:p>
          <a:p>
            <a:pPr algn="just"/>
            <a:endParaRPr lang="tr-TR" sz="3200" dirty="0">
              <a:latin typeface="Times New Roman" pitchFamily="18" charset="0"/>
              <a:cs typeface="Times New Roman" pitchFamily="18" charset="0"/>
            </a:endParaRPr>
          </a:p>
          <a:p>
            <a:pPr algn="just"/>
            <a:endParaRPr lang="tr-TR" sz="32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2" y="2492896"/>
            <a:ext cx="921702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7306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7784" y="332656"/>
            <a:ext cx="9560987" cy="5915744"/>
          </a:xfrm>
        </p:spPr>
        <p:txBody>
          <a:bodyPr/>
          <a:lstStyle/>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SORU : Bir gıda işletmesinin FVÖK=20.000 TL olduğu durumda hisse başı karı 1.000 TL olmaktadır. FVÖK=22.000 TL olduğu durumda hisse başı karı 1.500 TL’ye çıkmaktadır. Bu işletmenin finansal kaldıraç derecesi nedir?</a:t>
            </a: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Finansal K. D.=  </a:t>
            </a:r>
            <a:r>
              <a:rPr lang="tr-TR" sz="2800" dirty="0">
                <a:solidFill>
                  <a:srgbClr val="4F271C">
                    <a:shade val="30000"/>
                    <a:satMod val="150000"/>
                  </a:srgbClr>
                </a:solidFill>
                <a:latin typeface="Times New Roman" pitchFamily="18" charset="0"/>
                <a:cs typeface="Times New Roman" pitchFamily="18" charset="0"/>
              </a:rPr>
              <a:t>∆FVÖK-FVÖK/∆SATIŞLAR-SATIŞLAR</a:t>
            </a: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Finansal K. D.=           </a:t>
            </a:r>
            <a:r>
              <a:rPr lang="tr-TR" u="sng" dirty="0">
                <a:solidFill>
                  <a:srgbClr val="4F271C">
                    <a:shade val="30000"/>
                    <a:satMod val="150000"/>
                  </a:srgbClr>
                </a:solidFill>
                <a:latin typeface="Times New Roman" pitchFamily="18" charset="0"/>
                <a:cs typeface="Times New Roman" pitchFamily="18" charset="0"/>
              </a:rPr>
              <a:t>1.500-1.000 / 1.000</a:t>
            </a: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                                  22.000-20.000 / 20.000</a:t>
            </a: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F. K. D.= 5 </a:t>
            </a: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Yani FVÖK %10 artarsa HBK %50 artar. 5 kat etkide bulunur.</a:t>
            </a:r>
            <a:endParaRPr lang="tr-TR" sz="2800" dirty="0">
              <a:solidFill>
                <a:srgbClr val="4F271C">
                  <a:shade val="30000"/>
                  <a:satMod val="150000"/>
                </a:srgbClr>
              </a:solidFill>
              <a:latin typeface="Times New Roman" pitchFamily="18" charset="0"/>
              <a:cs typeface="Times New Roman" pitchFamily="18" charset="0"/>
            </a:endParaRPr>
          </a:p>
          <a:p>
            <a:endParaRPr lang="tr-TR" dirty="0"/>
          </a:p>
        </p:txBody>
      </p:sp>
    </p:spTree>
    <p:extLst>
      <p:ext uri="{BB962C8B-B14F-4D97-AF65-F5344CB8AC3E}">
        <p14:creationId xmlns:p14="http://schemas.microsoft.com/office/powerpoint/2010/main" val="2668191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7784" y="332656"/>
            <a:ext cx="9560987" cy="5915744"/>
          </a:xfrm>
        </p:spPr>
        <p:txBody>
          <a:bodyPr/>
          <a:lstStyle/>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Finansal Kaldıraç Derecesi = FVÖK / FVÖK – C</a:t>
            </a:r>
          </a:p>
          <a:p>
            <a:pPr marL="27432" lvl="0" indent="0" algn="just">
              <a:buClr>
                <a:srgbClr val="3891A7"/>
              </a:buClr>
              <a:buNone/>
            </a:pPr>
            <a:r>
              <a:rPr lang="tr-TR" sz="2800" dirty="0">
                <a:solidFill>
                  <a:srgbClr val="4F271C">
                    <a:shade val="30000"/>
                    <a:satMod val="150000"/>
                  </a:srgbClr>
                </a:solidFill>
                <a:latin typeface="Times New Roman" pitchFamily="18" charset="0"/>
                <a:cs typeface="Times New Roman" pitchFamily="18" charset="0"/>
              </a:rPr>
              <a:t>Soru : Bir işletmenin 2010 yılı FVÖK miktarı 5.200 TL’dir. İşletme aynı yıl 1.200 TL kredi faiz ödemesi yapacaktır. Buna göre Finansal </a:t>
            </a:r>
            <a:r>
              <a:rPr lang="tr-TR" sz="2800">
                <a:solidFill>
                  <a:srgbClr val="4F271C">
                    <a:shade val="30000"/>
                    <a:satMod val="150000"/>
                  </a:srgbClr>
                </a:solidFill>
                <a:latin typeface="Times New Roman" pitchFamily="18" charset="0"/>
                <a:cs typeface="Times New Roman" pitchFamily="18" charset="0"/>
              </a:rPr>
              <a:t>KD?</a:t>
            </a:r>
          </a:p>
          <a:p>
            <a:pPr marL="27432" lvl="0" indent="0" algn="just">
              <a:buClr>
                <a:srgbClr val="3891A7"/>
              </a:buClr>
              <a:buNone/>
            </a:pPr>
            <a:endParaRPr lang="tr-TR" sz="2800" dirty="0">
              <a:solidFill>
                <a:srgbClr val="4F271C">
                  <a:shade val="30000"/>
                  <a:satMod val="150000"/>
                </a:srgbClr>
              </a:solidFill>
              <a:latin typeface="Times New Roman" pitchFamily="18" charset="0"/>
              <a:cs typeface="Times New Roman" pitchFamily="18" charset="0"/>
            </a:endParaRPr>
          </a:p>
          <a:p>
            <a:pPr marL="27432" lvl="0" indent="0" algn="just">
              <a:buClr>
                <a:srgbClr val="3891A7"/>
              </a:buClr>
              <a:buNone/>
            </a:pPr>
            <a:r>
              <a:rPr lang="tr-TR" dirty="0">
                <a:solidFill>
                  <a:srgbClr val="4F271C">
                    <a:shade val="30000"/>
                    <a:satMod val="150000"/>
                  </a:srgbClr>
                </a:solidFill>
                <a:latin typeface="Times New Roman" pitchFamily="18" charset="0"/>
                <a:cs typeface="Times New Roman" pitchFamily="18" charset="0"/>
              </a:rPr>
              <a:t>Finansal Kaldıraç Derecesi = FVÖK / FVÖK – C</a:t>
            </a:r>
          </a:p>
          <a:p>
            <a:pPr marL="27432" lvl="0" indent="0" algn="just">
              <a:buClr>
                <a:srgbClr val="3891A7"/>
              </a:buClr>
              <a:buNone/>
            </a:pPr>
            <a:r>
              <a:rPr lang="tr-TR" sz="2800" dirty="0">
                <a:solidFill>
                  <a:srgbClr val="4F271C">
                    <a:shade val="30000"/>
                    <a:satMod val="150000"/>
                  </a:srgbClr>
                </a:solidFill>
                <a:latin typeface="Times New Roman" pitchFamily="18" charset="0"/>
                <a:cs typeface="Times New Roman" pitchFamily="18" charset="0"/>
              </a:rPr>
              <a:t>FKD = 5.200 / 5200-1200 = 1,3</a:t>
            </a:r>
          </a:p>
          <a:p>
            <a:pPr marL="27432" lvl="0" indent="0" algn="just">
              <a:buClr>
                <a:srgbClr val="3891A7"/>
              </a:buClr>
              <a:buNone/>
            </a:pPr>
            <a:endParaRPr lang="tr-TR" sz="2800" dirty="0">
              <a:solidFill>
                <a:srgbClr val="4F271C">
                  <a:shade val="30000"/>
                  <a:satMod val="150000"/>
                </a:srgbClr>
              </a:solidFill>
              <a:latin typeface="Times New Roman" pitchFamily="18" charset="0"/>
              <a:cs typeface="Times New Roman" pitchFamily="18" charset="0"/>
            </a:endParaRPr>
          </a:p>
          <a:p>
            <a:pPr marL="27432" lvl="0" indent="0" algn="just">
              <a:buClr>
                <a:srgbClr val="3891A7"/>
              </a:buClr>
              <a:buNone/>
            </a:pPr>
            <a:r>
              <a:rPr lang="tr-TR" sz="2800" dirty="0">
                <a:solidFill>
                  <a:srgbClr val="4F271C">
                    <a:shade val="30000"/>
                    <a:satMod val="150000"/>
                  </a:srgbClr>
                </a:solidFill>
                <a:latin typeface="Times New Roman" pitchFamily="18" charset="0"/>
                <a:cs typeface="Times New Roman" pitchFamily="18" charset="0"/>
              </a:rPr>
              <a:t>FVÖK % 10 artarsa HBK % 13 artar.</a:t>
            </a:r>
          </a:p>
          <a:p>
            <a:endParaRPr lang="tr-TR" dirty="0"/>
          </a:p>
        </p:txBody>
      </p:sp>
    </p:spTree>
    <p:extLst>
      <p:ext uri="{BB962C8B-B14F-4D97-AF65-F5344CB8AC3E}">
        <p14:creationId xmlns:p14="http://schemas.microsoft.com/office/powerpoint/2010/main" val="225091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DEĞİŞKEN GİDERLER</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r>
              <a:rPr lang="tr-TR" sz="3600" dirty="0">
                <a:latin typeface="Times New Roman" pitchFamily="18" charset="0"/>
                <a:cs typeface="Times New Roman" pitchFamily="18" charset="0"/>
              </a:rPr>
              <a:t>İş hacmine bağlı olarak artan yada azalan giderlerdir.</a:t>
            </a:r>
          </a:p>
          <a:p>
            <a:pPr marL="484632" indent="-457200">
              <a:buFont typeface="Arial" pitchFamily="34" charset="0"/>
              <a:buChar char="•"/>
            </a:pPr>
            <a:r>
              <a:rPr lang="tr-TR" sz="3600" dirty="0">
                <a:latin typeface="Times New Roman" pitchFamily="18" charset="0"/>
                <a:cs typeface="Times New Roman" pitchFamily="18" charset="0"/>
              </a:rPr>
              <a:t>Üretimle birlikte artar yada azalırlar.</a:t>
            </a:r>
          </a:p>
          <a:p>
            <a:pPr marL="484632" indent="-457200">
              <a:buFont typeface="Arial" pitchFamily="34" charset="0"/>
              <a:buChar char="•"/>
            </a:pPr>
            <a:r>
              <a:rPr lang="tr-TR" sz="3600" dirty="0">
                <a:latin typeface="Times New Roman" pitchFamily="18" charset="0"/>
                <a:cs typeface="Times New Roman" pitchFamily="18" charset="0"/>
              </a:rPr>
              <a:t>Hammadde, direkt işçilik ve işletme malzemesi, ilaç ve tıbbi sarf malzemeleri vb..</a:t>
            </a: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4438629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BİRLEŞİK KALDIRAÇ DERECESİ</a:t>
            </a:r>
          </a:p>
        </p:txBody>
      </p:sp>
      <p:sp>
        <p:nvSpPr>
          <p:cNvPr id="3" name="Alt Başlık 2"/>
          <p:cNvSpPr>
            <a:spLocks noGrp="1"/>
          </p:cNvSpPr>
          <p:nvPr>
            <p:ph type="subTitle" idx="1"/>
          </p:nvPr>
        </p:nvSpPr>
        <p:spPr>
          <a:xfrm>
            <a:off x="287784" y="980728"/>
            <a:ext cx="9456820" cy="5616624"/>
          </a:xfrm>
        </p:spPr>
        <p:txBody>
          <a:bodyPr>
            <a:normAutofit/>
          </a:bodyPr>
          <a:lstStyle/>
          <a:p>
            <a:pPr algn="just"/>
            <a:r>
              <a:rPr lang="tr-TR" sz="3200" dirty="0">
                <a:latin typeface="Times New Roman" pitchFamily="18" charset="0"/>
                <a:cs typeface="Times New Roman" pitchFamily="18" charset="0"/>
              </a:rPr>
              <a:t>SORU : Bir işletmenin çalışma kaldıracı 3, finansal kaldıracı 2 ise birleşik kaldıracı nedir?</a:t>
            </a:r>
          </a:p>
          <a:p>
            <a:pPr algn="just"/>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BKD = FKD * </a:t>
            </a:r>
            <a:r>
              <a:rPr lang="tr-TR" sz="3200" dirty="0" err="1">
                <a:latin typeface="Times New Roman" pitchFamily="18" charset="0"/>
                <a:cs typeface="Times New Roman" pitchFamily="18" charset="0"/>
              </a:rPr>
              <a:t>FiKD</a:t>
            </a:r>
            <a:endParaRPr lang="tr-TR" sz="3200" dirty="0">
              <a:latin typeface="Times New Roman" pitchFamily="18" charset="0"/>
              <a:cs typeface="Times New Roman" pitchFamily="18" charset="0"/>
            </a:endParaRPr>
          </a:p>
          <a:p>
            <a:pPr algn="just"/>
            <a:r>
              <a:rPr lang="tr-TR" sz="3200" dirty="0">
                <a:latin typeface="Times New Roman" pitchFamily="18" charset="0"/>
                <a:cs typeface="Times New Roman" pitchFamily="18" charset="0"/>
              </a:rPr>
              <a:t>BKD = 3 * 2 = 6</a:t>
            </a:r>
          </a:p>
          <a:p>
            <a:pPr marL="484632" indent="-457200" algn="just">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026127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BAŞABAŞ NOKTASININ HESAPLANMASI</a:t>
            </a:r>
          </a:p>
        </p:txBody>
      </p:sp>
      <p:sp>
        <p:nvSpPr>
          <p:cNvPr id="3" name="Alt Başlık 2"/>
          <p:cNvSpPr>
            <a:spLocks noGrp="1"/>
          </p:cNvSpPr>
          <p:nvPr>
            <p:ph type="subTitle" idx="1"/>
          </p:nvPr>
        </p:nvSpPr>
        <p:spPr>
          <a:xfrm>
            <a:off x="287784" y="980728"/>
            <a:ext cx="9456820" cy="5616624"/>
          </a:xfrm>
        </p:spPr>
        <p:txBody>
          <a:bodyPr>
            <a:normAutofit/>
          </a:bodyPr>
          <a:lstStyle/>
          <a:p>
            <a:r>
              <a:rPr lang="tr-TR" sz="3200" dirty="0" err="1">
                <a:latin typeface="Times New Roman" pitchFamily="18" charset="0"/>
                <a:cs typeface="Times New Roman" pitchFamily="18" charset="0"/>
              </a:rPr>
              <a:t>Başabaş</a:t>
            </a:r>
            <a:r>
              <a:rPr lang="tr-TR" sz="3200" dirty="0">
                <a:latin typeface="Times New Roman" pitchFamily="18" charset="0"/>
                <a:cs typeface="Times New Roman" pitchFamily="18" charset="0"/>
              </a:rPr>
              <a:t> noktası;</a:t>
            </a:r>
          </a:p>
          <a:p>
            <a:endParaRPr lang="tr-TR" sz="3200" dirty="0">
              <a:latin typeface="Times New Roman" pitchFamily="18" charset="0"/>
              <a:cs typeface="Times New Roman" pitchFamily="18" charset="0"/>
            </a:endParaRPr>
          </a:p>
          <a:p>
            <a:endParaRPr lang="tr-TR" sz="3200" dirty="0">
              <a:latin typeface="Times New Roman" pitchFamily="18" charset="0"/>
              <a:cs typeface="Times New Roman" pitchFamily="18" charset="0"/>
            </a:endParaRPr>
          </a:p>
          <a:p>
            <a:pPr marL="541782" indent="-514350">
              <a:buFont typeface="+mj-lt"/>
              <a:buAutoNum type="arabicPeriod"/>
            </a:pPr>
            <a:r>
              <a:rPr lang="tr-TR" sz="3200" dirty="0">
                <a:latin typeface="Times New Roman" pitchFamily="18" charset="0"/>
                <a:cs typeface="Times New Roman" pitchFamily="18" charset="0"/>
              </a:rPr>
              <a:t>Grafik vasıtasıyla</a:t>
            </a:r>
          </a:p>
          <a:p>
            <a:pPr marL="541782" indent="-514350">
              <a:buFont typeface="+mj-lt"/>
              <a:buAutoNum type="arabicPeriod"/>
            </a:pPr>
            <a:r>
              <a:rPr lang="tr-TR" sz="3200" dirty="0">
                <a:latin typeface="Times New Roman" pitchFamily="18" charset="0"/>
                <a:cs typeface="Times New Roman" pitchFamily="18" charset="0"/>
              </a:rPr>
              <a:t>Matematiksel hesaplamalarla</a:t>
            </a:r>
          </a:p>
          <a:p>
            <a:pPr marL="541782" indent="-514350">
              <a:buFont typeface="+mj-lt"/>
              <a:buAutoNum type="arabicPeriod"/>
            </a:pPr>
            <a:r>
              <a:rPr lang="tr-TR" sz="3200" dirty="0">
                <a:latin typeface="Times New Roman" pitchFamily="18" charset="0"/>
                <a:cs typeface="Times New Roman" pitchFamily="18" charset="0"/>
              </a:rPr>
              <a:t>Deneme ve yanılma yöntemi ile hesaplanmaktadır.</a:t>
            </a:r>
          </a:p>
          <a:p>
            <a:pPr marL="484632" indent="-457200">
              <a:buFont typeface="Arial" pitchFamily="34" charset="0"/>
              <a:buChar char="•"/>
            </a:pPr>
            <a:endParaRPr lang="tr-TR" sz="3200" dirty="0">
              <a:latin typeface="Times New Roman" pitchFamily="18" charset="0"/>
              <a:cs typeface="Times New Roman" pitchFamily="18" charset="0"/>
            </a:endParaRPr>
          </a:p>
          <a:p>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15357115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MATEMATİKSEL YÖNTEM</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r>
              <a:rPr lang="tr-TR" sz="3200" dirty="0">
                <a:latin typeface="Times New Roman" pitchFamily="18" charset="0"/>
                <a:cs typeface="Times New Roman" pitchFamily="18" charset="0"/>
              </a:rPr>
              <a:t>Kara geçiş noktası, toplam giderlerle toplam gelirlerin eşit olduğu üretim düzeyini ifade eder.</a:t>
            </a:r>
          </a:p>
          <a:p>
            <a:pPr marL="484632" indent="-457200">
              <a:buFont typeface="Arial" pitchFamily="34" charset="0"/>
              <a:buChar char="•"/>
            </a:pPr>
            <a:r>
              <a:rPr lang="tr-TR" sz="3200" dirty="0">
                <a:latin typeface="Times New Roman" pitchFamily="18" charset="0"/>
                <a:cs typeface="Times New Roman" pitchFamily="18" charset="0"/>
              </a:rPr>
              <a:t>Bu noktada ne kar ne de zarar vardır.</a:t>
            </a:r>
          </a:p>
          <a:p>
            <a:pPr marL="484632" indent="-457200">
              <a:buFont typeface="Arial" pitchFamily="34" charset="0"/>
              <a:buChar char="•"/>
            </a:pPr>
            <a:r>
              <a:rPr lang="tr-TR" sz="3200" dirty="0">
                <a:latin typeface="Times New Roman" pitchFamily="18" charset="0"/>
                <a:cs typeface="Times New Roman" pitchFamily="18" charset="0"/>
              </a:rPr>
              <a:t>Bu noktanın öncesinde zarar yani toplam giderlerin toplam gelirleri geçmesi söz konusudur.</a:t>
            </a:r>
          </a:p>
          <a:p>
            <a:pPr marL="484632" indent="-457200">
              <a:buFont typeface="Arial" pitchFamily="34" charset="0"/>
              <a:buChar char="•"/>
            </a:pPr>
            <a:r>
              <a:rPr lang="tr-TR" sz="3200" dirty="0">
                <a:latin typeface="Times New Roman" pitchFamily="18" charset="0"/>
                <a:cs typeface="Times New Roman" pitchFamily="18" charset="0"/>
              </a:rPr>
              <a:t>Bu noktanın sonrasında ise kar yani toplam gelirlerin toplam giderleri geçmesi söz konusu olmaktadır.</a:t>
            </a:r>
          </a:p>
          <a:p>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9014887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MATEMATİKSEL YÖNTEM</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Noktasının Miktar Olarak Hesaplanması:</a:t>
            </a:r>
          </a:p>
          <a:p>
            <a:r>
              <a:rPr lang="tr-TR" sz="3200" dirty="0">
                <a:latin typeface="Times New Roman" pitchFamily="18" charset="0"/>
                <a:cs typeface="Times New Roman" pitchFamily="18" charset="0"/>
              </a:rPr>
              <a:t>                       </a:t>
            </a:r>
            <a:r>
              <a:rPr lang="tr-TR" sz="4000" dirty="0">
                <a:latin typeface="Times New Roman" pitchFamily="18" charset="0"/>
                <a:cs typeface="Times New Roman" pitchFamily="18" charset="0"/>
              </a:rPr>
              <a:t>F + (V * Q) = P *Q</a:t>
            </a:r>
          </a:p>
          <a:p>
            <a:endParaRPr lang="tr-TR" sz="4000" dirty="0">
              <a:latin typeface="Times New Roman" pitchFamily="18" charset="0"/>
              <a:cs typeface="Times New Roman" pitchFamily="18" charset="0"/>
            </a:endParaRPr>
          </a:p>
          <a:p>
            <a:r>
              <a:rPr lang="tr-TR" sz="4000" dirty="0">
                <a:latin typeface="Times New Roman" pitchFamily="18" charset="0"/>
                <a:cs typeface="Times New Roman" pitchFamily="18" charset="0"/>
              </a:rPr>
              <a:t>F = Sabit Giderler</a:t>
            </a:r>
          </a:p>
          <a:p>
            <a:r>
              <a:rPr lang="tr-TR" sz="4000" dirty="0">
                <a:latin typeface="Times New Roman" pitchFamily="18" charset="0"/>
                <a:cs typeface="Times New Roman" pitchFamily="18" charset="0"/>
              </a:rPr>
              <a:t>V = Birim Başına Değişken Gider</a:t>
            </a:r>
          </a:p>
          <a:p>
            <a:r>
              <a:rPr lang="tr-TR" sz="4000" dirty="0">
                <a:latin typeface="Times New Roman" pitchFamily="18" charset="0"/>
                <a:cs typeface="Times New Roman" pitchFamily="18" charset="0"/>
              </a:rPr>
              <a:t>P = Birim Satış Fiyatı</a:t>
            </a:r>
          </a:p>
          <a:p>
            <a:r>
              <a:rPr lang="tr-TR" sz="4000" dirty="0">
                <a:latin typeface="Times New Roman" pitchFamily="18" charset="0"/>
                <a:cs typeface="Times New Roman" pitchFamily="18" charset="0"/>
              </a:rPr>
              <a:t>Q = BB Noktası İçin Üretilmesi Ve Satılması Gereken Miktar</a:t>
            </a:r>
          </a:p>
          <a:p>
            <a:pPr marL="484632" indent="-457200">
              <a:buFont typeface="Arial" pitchFamily="34" charset="0"/>
              <a:buChar char="•"/>
            </a:pPr>
            <a:endParaRPr lang="tr-TR" sz="32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23637101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MATEMATİKSEL YÖNTEM</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Noktasının Miktar Olarak Hesaplanması:</a:t>
            </a:r>
          </a:p>
          <a:p>
            <a:r>
              <a:rPr lang="tr-TR" sz="3200" dirty="0">
                <a:latin typeface="Times New Roman" pitchFamily="18" charset="0"/>
                <a:cs typeface="Times New Roman" pitchFamily="18" charset="0"/>
              </a:rPr>
              <a:t>                       </a:t>
            </a:r>
            <a:r>
              <a:rPr lang="tr-TR" sz="4000" dirty="0">
                <a:latin typeface="Times New Roman" pitchFamily="18" charset="0"/>
                <a:cs typeface="Times New Roman" pitchFamily="18" charset="0"/>
              </a:rPr>
              <a:t>F + (V * Q) = P *Q</a:t>
            </a:r>
          </a:p>
          <a:p>
            <a:endParaRPr lang="tr-TR" sz="4000" dirty="0">
              <a:latin typeface="Times New Roman" pitchFamily="18" charset="0"/>
              <a:cs typeface="Times New Roman" pitchFamily="18" charset="0"/>
            </a:endParaRPr>
          </a:p>
          <a:p>
            <a:pPr marL="484632" indent="-457200">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Noktasındaki Üretim Miktarı (Q):</a:t>
            </a:r>
            <a:endParaRPr lang="tr-TR" sz="3200" dirty="0">
              <a:latin typeface="Times New Roman" pitchFamily="18" charset="0"/>
              <a:cs typeface="Times New Roman" pitchFamily="18" charset="0"/>
            </a:endParaRPr>
          </a:p>
          <a:p>
            <a:pPr marL="484632" indent="-457200">
              <a:buFont typeface="Arial" pitchFamily="34" charset="0"/>
              <a:buChar char="•"/>
            </a:pPr>
            <a:r>
              <a:rPr lang="tr-TR" sz="3200" dirty="0">
                <a:latin typeface="Times New Roman" pitchFamily="18" charset="0"/>
                <a:cs typeface="Times New Roman" pitchFamily="18" charset="0"/>
              </a:rPr>
              <a:t>                        </a:t>
            </a:r>
            <a:r>
              <a:rPr lang="tr-TR" sz="4000" dirty="0">
                <a:latin typeface="Times New Roman" pitchFamily="18" charset="0"/>
                <a:cs typeface="Times New Roman" pitchFamily="18" charset="0"/>
              </a:rPr>
              <a:t>Q = F / (P – V)</a:t>
            </a:r>
          </a:p>
          <a:p>
            <a:r>
              <a:rPr lang="tr-TR" sz="4000" dirty="0">
                <a:latin typeface="Times New Roman" pitchFamily="18" charset="0"/>
                <a:cs typeface="Times New Roman" pitchFamily="18" charset="0"/>
              </a:rPr>
              <a:t>F = Sabit Giderler</a:t>
            </a:r>
          </a:p>
          <a:p>
            <a:r>
              <a:rPr lang="tr-TR" sz="4000" dirty="0">
                <a:latin typeface="Times New Roman" pitchFamily="18" charset="0"/>
                <a:cs typeface="Times New Roman" pitchFamily="18" charset="0"/>
              </a:rPr>
              <a:t>V = Birim Başına Değişken Gider</a:t>
            </a:r>
          </a:p>
          <a:p>
            <a:r>
              <a:rPr lang="tr-TR" sz="4000" dirty="0">
                <a:latin typeface="Times New Roman" pitchFamily="18" charset="0"/>
                <a:cs typeface="Times New Roman" pitchFamily="18" charset="0"/>
              </a:rPr>
              <a:t>P = Birim Satış Fiyatı</a:t>
            </a:r>
          </a:p>
          <a:p>
            <a:endParaRPr lang="tr-TR" sz="4000" dirty="0">
              <a:latin typeface="Times New Roman" pitchFamily="18" charset="0"/>
              <a:cs typeface="Times New Roman" pitchFamily="18" charset="0"/>
            </a:endParaRP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19417365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768" y="188641"/>
            <a:ext cx="9793088" cy="648072"/>
          </a:xfrm>
        </p:spPr>
        <p:txBody>
          <a:bodyPr>
            <a:normAutofit/>
          </a:bodyPr>
          <a:lstStyle/>
          <a:p>
            <a:pPr algn="ctr"/>
            <a:r>
              <a:rPr lang="tr-TR" sz="3200" dirty="0">
                <a:latin typeface="Times New Roman" pitchFamily="18" charset="0"/>
                <a:cs typeface="Times New Roman" pitchFamily="18" charset="0"/>
              </a:rPr>
              <a:t>MATEMATİKSEL YÖNTEM</a:t>
            </a:r>
          </a:p>
        </p:txBody>
      </p:sp>
      <p:sp>
        <p:nvSpPr>
          <p:cNvPr id="3" name="Alt Başlık 2"/>
          <p:cNvSpPr>
            <a:spLocks noGrp="1"/>
          </p:cNvSpPr>
          <p:nvPr>
            <p:ph type="subTitle" idx="1"/>
          </p:nvPr>
        </p:nvSpPr>
        <p:spPr>
          <a:xfrm>
            <a:off x="287784" y="980728"/>
            <a:ext cx="9456820" cy="5616624"/>
          </a:xfrm>
        </p:spPr>
        <p:txBody>
          <a:bodyPr>
            <a:normAutofit/>
          </a:bodyPr>
          <a:lstStyle/>
          <a:p>
            <a:pPr marL="484632" indent="-457200" algn="just">
              <a:buFont typeface="Arial" pitchFamily="34" charset="0"/>
              <a:buChar char="•"/>
            </a:pPr>
            <a:endParaRPr lang="tr-TR" sz="3200" u="sng" dirty="0">
              <a:latin typeface="Times New Roman" pitchFamily="18" charset="0"/>
              <a:cs typeface="Times New Roman" pitchFamily="18" charset="0"/>
            </a:endParaRPr>
          </a:p>
          <a:p>
            <a:pPr marL="484632" indent="-457200" algn="just">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Noktasının Miktar Olarak Hesaplanması:</a:t>
            </a:r>
          </a:p>
          <a:p>
            <a:r>
              <a:rPr lang="tr-TR" sz="3200" dirty="0">
                <a:latin typeface="Times New Roman" pitchFamily="18" charset="0"/>
                <a:cs typeface="Times New Roman" pitchFamily="18" charset="0"/>
              </a:rPr>
              <a:t>                       </a:t>
            </a:r>
            <a:r>
              <a:rPr lang="tr-TR" sz="4000" dirty="0">
                <a:latin typeface="Times New Roman" pitchFamily="18" charset="0"/>
                <a:cs typeface="Times New Roman" pitchFamily="18" charset="0"/>
              </a:rPr>
              <a:t>F + (V * Q) = P *Q</a:t>
            </a:r>
          </a:p>
          <a:p>
            <a:pPr marL="484632" indent="-457200">
              <a:buFont typeface="Arial" pitchFamily="34" charset="0"/>
              <a:buChar char="•"/>
            </a:pPr>
            <a:r>
              <a:rPr lang="tr-TR" sz="3200" u="sng" dirty="0" err="1">
                <a:latin typeface="Times New Roman" pitchFamily="18" charset="0"/>
                <a:cs typeface="Times New Roman" pitchFamily="18" charset="0"/>
              </a:rPr>
              <a:t>Başabaş</a:t>
            </a:r>
            <a:r>
              <a:rPr lang="tr-TR" sz="3200" u="sng" dirty="0">
                <a:latin typeface="Times New Roman" pitchFamily="18" charset="0"/>
                <a:cs typeface="Times New Roman" pitchFamily="18" charset="0"/>
              </a:rPr>
              <a:t> Noktasındaki Üretim Miktarı (Q):</a:t>
            </a:r>
            <a:endParaRPr lang="tr-TR" sz="3200" dirty="0">
              <a:latin typeface="Times New Roman" pitchFamily="18" charset="0"/>
              <a:cs typeface="Times New Roman" pitchFamily="18" charset="0"/>
            </a:endParaRPr>
          </a:p>
          <a:p>
            <a:r>
              <a:rPr lang="tr-TR" sz="3200" dirty="0">
                <a:latin typeface="Times New Roman" pitchFamily="18" charset="0"/>
                <a:cs typeface="Times New Roman" pitchFamily="18" charset="0"/>
              </a:rPr>
              <a:t>                             </a:t>
            </a:r>
            <a:r>
              <a:rPr lang="tr-TR" sz="4000" dirty="0">
                <a:latin typeface="Times New Roman" pitchFamily="18" charset="0"/>
                <a:cs typeface="Times New Roman" pitchFamily="18" charset="0"/>
              </a:rPr>
              <a:t>Q = F / P – V</a:t>
            </a:r>
          </a:p>
          <a:p>
            <a:pPr marL="598932" indent="-571500">
              <a:buFont typeface="Arial" pitchFamily="34" charset="0"/>
              <a:buChar char="•"/>
            </a:pPr>
            <a:r>
              <a:rPr lang="tr-TR" sz="3200" u="sng" dirty="0">
                <a:latin typeface="Times New Roman" pitchFamily="18" charset="0"/>
                <a:cs typeface="Times New Roman" pitchFamily="18" charset="0"/>
              </a:rPr>
              <a:t>Belirli Kar Noktasında Üretim Miktarı(</a:t>
            </a:r>
            <a:r>
              <a:rPr lang="tr-TR" sz="3200" u="sng" dirty="0" err="1">
                <a:latin typeface="Times New Roman" pitchFamily="18" charset="0"/>
                <a:cs typeface="Times New Roman" pitchFamily="18" charset="0"/>
              </a:rPr>
              <a:t>Qk</a:t>
            </a:r>
            <a:r>
              <a:rPr lang="tr-TR" sz="3200" u="sng" dirty="0">
                <a:latin typeface="Times New Roman" pitchFamily="18" charset="0"/>
                <a:cs typeface="Times New Roman" pitchFamily="18" charset="0"/>
              </a:rPr>
              <a:t>)</a:t>
            </a:r>
            <a:r>
              <a:rPr lang="tr-TR" sz="3200" dirty="0">
                <a:latin typeface="Times New Roman" pitchFamily="18" charset="0"/>
                <a:cs typeface="Times New Roman" pitchFamily="18" charset="0"/>
              </a:rPr>
              <a:t>:</a:t>
            </a:r>
          </a:p>
          <a:p>
            <a:r>
              <a:rPr lang="tr-TR" sz="3200" dirty="0">
                <a:latin typeface="Times New Roman" pitchFamily="18" charset="0"/>
                <a:cs typeface="Times New Roman" pitchFamily="18" charset="0"/>
              </a:rPr>
              <a:t>                          </a:t>
            </a:r>
            <a:r>
              <a:rPr lang="tr-TR" sz="3200" dirty="0" err="1">
                <a:latin typeface="Times New Roman" pitchFamily="18" charset="0"/>
                <a:cs typeface="Times New Roman" pitchFamily="18" charset="0"/>
              </a:rPr>
              <a:t>Qk</a:t>
            </a:r>
            <a:r>
              <a:rPr lang="tr-TR" sz="3200" dirty="0">
                <a:latin typeface="Times New Roman" pitchFamily="18" charset="0"/>
                <a:cs typeface="Times New Roman" pitchFamily="18" charset="0"/>
              </a:rPr>
              <a:t> : F + Kar / P - V</a:t>
            </a:r>
          </a:p>
          <a:p>
            <a:pPr marL="484632" indent="-457200">
              <a:buFont typeface="Arial" pitchFamily="34" charset="0"/>
              <a:buChar char="•"/>
            </a:pP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70240765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2_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3_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1095</TotalTime>
  <Words>1876</Words>
  <Application>Microsoft Office PowerPoint</Application>
  <PresentationFormat>Özel</PresentationFormat>
  <Paragraphs>248</Paragraphs>
  <Slides>40</Slides>
  <Notes>0</Notes>
  <HiddenSlides>0</HiddenSlides>
  <MMClips>0</MMClips>
  <ScaleCrop>false</ScaleCrop>
  <HeadingPairs>
    <vt:vector size="6" baseType="variant">
      <vt:variant>
        <vt:lpstr>Kullanılan Yazı Tipleri</vt:lpstr>
      </vt:variant>
      <vt:variant>
        <vt:i4>5</vt:i4>
      </vt:variant>
      <vt:variant>
        <vt:lpstr>Tema</vt:lpstr>
      </vt:variant>
      <vt:variant>
        <vt:i4>4</vt:i4>
      </vt:variant>
      <vt:variant>
        <vt:lpstr>Slayt Başlıkları</vt:lpstr>
      </vt:variant>
      <vt:variant>
        <vt:i4>40</vt:i4>
      </vt:variant>
    </vt:vector>
  </HeadingPairs>
  <TitlesOfParts>
    <vt:vector size="49" baseType="lpstr">
      <vt:lpstr>Arial</vt:lpstr>
      <vt:lpstr>Gill Sans MT</vt:lpstr>
      <vt:lpstr>Times New Roman</vt:lpstr>
      <vt:lpstr>Verdana</vt:lpstr>
      <vt:lpstr>Wingdings 2</vt:lpstr>
      <vt:lpstr>Gündönümü</vt:lpstr>
      <vt:lpstr>1_Gündönümü</vt:lpstr>
      <vt:lpstr>2_Gündönümü</vt:lpstr>
      <vt:lpstr>3_Gündönümü</vt:lpstr>
      <vt:lpstr>BAŞABAŞ ANALİZLERİ</vt:lpstr>
      <vt:lpstr>DOĞRUSAL BAŞABAŞ ANALİZİNİN VARSAYIMLARI</vt:lpstr>
      <vt:lpstr>SABİT GİDERLER</vt:lpstr>
      <vt:lpstr>DEĞİŞKEN GİDERLER</vt:lpstr>
      <vt:lpstr>BAŞABAŞ NOKTASININ HESAPLANMASI</vt:lpstr>
      <vt:lpstr>MATEMATİKSEL YÖNTEM</vt:lpstr>
      <vt:lpstr>MATEMATİKSEL YÖNTEM</vt:lpstr>
      <vt:lpstr>MATEMATİKSEL YÖNTEM</vt:lpstr>
      <vt:lpstr>MATEMATİKSEL YÖNTEM</vt:lpstr>
      <vt:lpstr>MATEMATİKSEL YÖNTEM</vt:lpstr>
      <vt:lpstr>PowerPoint Sunusu</vt:lpstr>
      <vt:lpstr>PowerPoint Sunusu</vt:lpstr>
      <vt:lpstr>DENEME YANILMA YÖNTEMİ</vt:lpstr>
      <vt:lpstr>PowerPoint Sunusu</vt:lpstr>
      <vt:lpstr>PowerPoint Sunusu</vt:lpstr>
      <vt:lpstr>PowerPoint Sunusu</vt:lpstr>
      <vt:lpstr>PowerPoint Sunusu</vt:lpstr>
      <vt:lpstr>PowerPoint Sunusu</vt:lpstr>
      <vt:lpstr>PowerPoint Sunusu</vt:lpstr>
      <vt:lpstr>PowerPoint Sunusu</vt:lpstr>
      <vt:lpstr>PowerPoint Sunusu</vt:lpstr>
      <vt:lpstr>DOĞRUSAL BAŞABAŞ ANALİZİNİN SINIRLARI</vt:lpstr>
      <vt:lpstr>BİRDEN FAZLA MAL ÜRETİLMESİ DURMUNDA BAŞABAŞ ANALİZİ</vt:lpstr>
      <vt:lpstr>BİRDEN FAZLA MAL ÜRETİLMESİ DURMUNDA BAŞABAŞ ANALİZİ</vt:lpstr>
      <vt:lpstr>BİRDEN FAZLA MAL ÜRETİLMESİ DURMUNDA BAŞABAŞ ANALİZİ</vt:lpstr>
      <vt:lpstr>BİRDEN FAZLA MAL ÜRETİLMESİ DURMUNDA BAŞABAŞ ANALİZİ</vt:lpstr>
      <vt:lpstr>DOĞRUSAL OLMAYAN BAŞABAŞ ANALİZİ</vt:lpstr>
      <vt:lpstr>FAALİYET KALDIRACI</vt:lpstr>
      <vt:lpstr>FAALİYET KALDIRACI</vt:lpstr>
      <vt:lpstr>FAALİYET KALDIRACI HESAPLANMASI</vt:lpstr>
      <vt:lpstr>FAALİYET KALDIRACI</vt:lpstr>
      <vt:lpstr>FAALİYET KALDIRACI</vt:lpstr>
      <vt:lpstr>FAALİYET KALDIRACI İLE BBN ARASINDAKİ ALAKA</vt:lpstr>
      <vt:lpstr>FİNANSAL KALDIRAÇ</vt:lpstr>
      <vt:lpstr>FİNANSAL KALDIRAÇ</vt:lpstr>
      <vt:lpstr>BİRLEŞİK KALDIRAÇ DERECESİ</vt:lpstr>
      <vt:lpstr>FİNANSAL KALDIRAÇ</vt:lpstr>
      <vt:lpstr>PowerPoint Sunusu</vt:lpstr>
      <vt:lpstr>PowerPoint Sunusu</vt:lpstr>
      <vt:lpstr>BİRLEŞİK KALDIRAÇ DERECESİ</vt:lpstr>
    </vt:vector>
  </TitlesOfParts>
  <Company>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BAŞABAŞ VE KALDIRAÇ ANALİZLERİ</dc:title>
  <dc:creator>Fatih Gümüş</dc:creator>
  <cp:lastModifiedBy>Emin MERAL</cp:lastModifiedBy>
  <cp:revision>49</cp:revision>
  <dcterms:created xsi:type="dcterms:W3CDTF">2012-02-25T11:23:39Z</dcterms:created>
  <dcterms:modified xsi:type="dcterms:W3CDTF">2020-01-05T19:45:38Z</dcterms:modified>
</cp:coreProperties>
</file>