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handoutMasterIdLst>
    <p:handoutMasterId r:id="rId18"/>
  </p:handoutMasterIdLst>
  <p:sldIdLst>
    <p:sldId id="257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80" r:id="rId11"/>
    <p:sldId id="264" r:id="rId12"/>
    <p:sldId id="266" r:id="rId13"/>
    <p:sldId id="267" r:id="rId14"/>
    <p:sldId id="268" r:id="rId15"/>
    <p:sldId id="269" r:id="rId16"/>
    <p:sldId id="278" r:id="rId17"/>
  </p:sldIdLst>
  <p:sldSz cx="9144000" cy="6858000" type="screen4x3"/>
  <p:notesSz cx="9866313" cy="673576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E8E6B-42E1-4E1D-A5EB-3BE132062F5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F922B-65F7-4335-98B1-E0C9995C7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70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274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12.4.2018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730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12.4.2018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655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12.4.2018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784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12.4.2018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33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166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12.4.2018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36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12.4.2018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841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12.4.2018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39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12.4.2018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897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12.4.2018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53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12.4.2018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285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stek.kursoft.com.tr/bilgi-bankasi/item/216-kdv-nedir?-nasil-hesaplanir?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 MUHASEBE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/>
              <a:t>Muhasebe</a:t>
            </a:r>
            <a:r>
              <a:rPr lang="en-GB" dirty="0"/>
              <a:t> </a:t>
            </a:r>
            <a:r>
              <a:rPr lang="en-GB" dirty="0" err="1"/>
              <a:t>kayıtları</a:t>
            </a:r>
            <a:r>
              <a:rPr lang="en-GB" dirty="0"/>
              <a:t> </a:t>
            </a:r>
            <a:r>
              <a:rPr lang="en-GB" dirty="0" err="1"/>
              <a:t>belgelere</a:t>
            </a:r>
            <a:r>
              <a:rPr lang="en-GB" dirty="0"/>
              <a:t> </a:t>
            </a:r>
            <a:r>
              <a:rPr lang="en-GB" dirty="0" err="1"/>
              <a:t>göre</a:t>
            </a:r>
            <a:r>
              <a:rPr lang="en-GB" dirty="0"/>
              <a:t> </a:t>
            </a:r>
            <a:r>
              <a:rPr lang="en-GB" dirty="0" err="1"/>
              <a:t>yapılır</a:t>
            </a:r>
            <a:r>
              <a:rPr lang="en-GB" dirty="0"/>
              <a:t>. </a:t>
            </a:r>
            <a:r>
              <a:rPr lang="en-GB" dirty="0" err="1"/>
              <a:t>Belgesiz</a:t>
            </a:r>
            <a:r>
              <a:rPr lang="en-GB" dirty="0"/>
              <a:t> </a:t>
            </a:r>
            <a:r>
              <a:rPr lang="en-GB" dirty="0" err="1"/>
              <a:t>kayıt</a:t>
            </a:r>
            <a:r>
              <a:rPr lang="en-GB" dirty="0"/>
              <a:t> </a:t>
            </a:r>
            <a:r>
              <a:rPr lang="en-GB" dirty="0" err="1"/>
              <a:t>yapılamaz</a:t>
            </a:r>
            <a:r>
              <a:rPr lang="en-GB" dirty="0"/>
              <a:t>. </a:t>
            </a:r>
            <a:r>
              <a:rPr lang="en-GB" dirty="0" err="1" smtClean="0">
                <a:solidFill>
                  <a:srgbClr val="FF0000"/>
                </a:solidFill>
              </a:rPr>
              <a:t>İşletme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faaliyetlerinin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belgelendirilmesi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/>
              <a:t>çalışmaları</a:t>
            </a:r>
            <a:r>
              <a:rPr lang="en-GB" dirty="0"/>
              <a:t> </a:t>
            </a:r>
            <a:r>
              <a:rPr lang="en-GB" dirty="0" err="1"/>
              <a:t>ön</a:t>
            </a:r>
            <a:r>
              <a:rPr lang="en-GB" dirty="0"/>
              <a:t> </a:t>
            </a:r>
            <a:r>
              <a:rPr lang="en-GB" dirty="0" err="1"/>
              <a:t>muhasebe</a:t>
            </a:r>
            <a:r>
              <a:rPr lang="en-GB" dirty="0"/>
              <a:t> </a:t>
            </a:r>
            <a:r>
              <a:rPr lang="en-GB" dirty="0" err="1"/>
              <a:t>işlemlerini</a:t>
            </a:r>
            <a:r>
              <a:rPr lang="en-GB" dirty="0"/>
              <a:t> </a:t>
            </a:r>
            <a:r>
              <a:rPr lang="en-GB" dirty="0" err="1"/>
              <a:t>meydana</a:t>
            </a:r>
            <a:r>
              <a:rPr lang="en-GB" dirty="0"/>
              <a:t> </a:t>
            </a:r>
            <a:r>
              <a:rPr lang="en-GB" dirty="0" err="1"/>
              <a:t>getirir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İşletme</a:t>
            </a:r>
            <a:r>
              <a:rPr lang="en-GB" dirty="0"/>
              <a:t> </a:t>
            </a:r>
            <a:r>
              <a:rPr lang="en-GB" dirty="0" err="1"/>
              <a:t>faaliyetleri</a:t>
            </a:r>
            <a:r>
              <a:rPr lang="en-GB" dirty="0"/>
              <a:t>; </a:t>
            </a:r>
            <a:r>
              <a:rPr lang="en-GB" dirty="0">
                <a:solidFill>
                  <a:srgbClr val="00B050"/>
                </a:solidFill>
              </a:rPr>
              <a:t>mal </a:t>
            </a:r>
            <a:r>
              <a:rPr lang="en-GB" dirty="0" err="1">
                <a:solidFill>
                  <a:srgbClr val="00B050"/>
                </a:solidFill>
              </a:rPr>
              <a:t>ve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hizmet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alışı</a:t>
            </a:r>
            <a:r>
              <a:rPr lang="en-GB" dirty="0">
                <a:solidFill>
                  <a:srgbClr val="00B050"/>
                </a:solidFill>
              </a:rPr>
              <a:t>, mal </a:t>
            </a:r>
            <a:r>
              <a:rPr lang="en-GB" dirty="0" err="1">
                <a:solidFill>
                  <a:srgbClr val="00B050"/>
                </a:solidFill>
              </a:rPr>
              <a:t>ve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hizmet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satışı</a:t>
            </a:r>
            <a:r>
              <a:rPr lang="en-GB" dirty="0">
                <a:solidFill>
                  <a:srgbClr val="00B050"/>
                </a:solidFill>
              </a:rPr>
              <a:t>, </a:t>
            </a:r>
            <a:r>
              <a:rPr lang="en-GB" dirty="0" err="1">
                <a:solidFill>
                  <a:srgbClr val="00B050"/>
                </a:solidFill>
              </a:rPr>
              <a:t>imalat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/>
              <a:t>olabilir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İşletmeden</a:t>
            </a:r>
            <a:r>
              <a:rPr lang="en-GB" dirty="0"/>
              <a:t> </a:t>
            </a:r>
            <a:r>
              <a:rPr lang="en-GB" dirty="0" err="1"/>
              <a:t>işletmeye</a:t>
            </a:r>
            <a:r>
              <a:rPr lang="en-GB" dirty="0"/>
              <a:t> </a:t>
            </a:r>
            <a:r>
              <a:rPr lang="en-GB" dirty="0" err="1"/>
              <a:t>küçük</a:t>
            </a:r>
            <a:r>
              <a:rPr lang="en-GB" dirty="0"/>
              <a:t> </a:t>
            </a:r>
            <a:r>
              <a:rPr lang="en-GB" dirty="0" err="1"/>
              <a:t>farklılıklar</a:t>
            </a:r>
            <a:r>
              <a:rPr lang="en-GB" dirty="0"/>
              <a:t> </a:t>
            </a:r>
            <a:r>
              <a:rPr lang="en-GB" dirty="0" err="1"/>
              <a:t>gösterse</a:t>
            </a:r>
            <a:r>
              <a:rPr lang="en-GB" dirty="0"/>
              <a:t> de, </a:t>
            </a:r>
            <a:r>
              <a:rPr lang="en-GB" dirty="0" err="1"/>
              <a:t>ön</a:t>
            </a:r>
            <a:r>
              <a:rPr lang="en-GB" dirty="0"/>
              <a:t> </a:t>
            </a:r>
            <a:r>
              <a:rPr lang="en-GB" dirty="0" err="1"/>
              <a:t>muhasebe</a:t>
            </a:r>
            <a:r>
              <a:rPr lang="en-GB" dirty="0"/>
              <a:t> </a:t>
            </a:r>
            <a:r>
              <a:rPr lang="en-GB" dirty="0" err="1"/>
              <a:t>işlemlerini</a:t>
            </a:r>
            <a:r>
              <a:rPr lang="en-GB" dirty="0"/>
              <a:t> </a:t>
            </a:r>
            <a:r>
              <a:rPr lang="en-GB" dirty="0" err="1" smtClean="0"/>
              <a:t>genel</a:t>
            </a:r>
            <a:r>
              <a:rPr lang="tr-TR" dirty="0"/>
              <a:t> </a:t>
            </a:r>
            <a:r>
              <a:rPr lang="en-GB" dirty="0" err="1" smtClean="0"/>
              <a:t>olarak</a:t>
            </a:r>
            <a:r>
              <a:rPr lang="en-GB" dirty="0" smtClean="0"/>
              <a:t> </a:t>
            </a:r>
            <a:r>
              <a:rPr lang="en-GB" dirty="0" err="1"/>
              <a:t>şu</a:t>
            </a:r>
            <a:r>
              <a:rPr lang="en-GB" dirty="0"/>
              <a:t> </a:t>
            </a:r>
            <a:r>
              <a:rPr lang="en-GB" dirty="0" err="1"/>
              <a:t>şekilde</a:t>
            </a:r>
            <a:r>
              <a:rPr lang="en-GB" dirty="0"/>
              <a:t> </a:t>
            </a:r>
            <a:r>
              <a:rPr lang="en-GB" dirty="0" err="1"/>
              <a:t>sıralayabiliriz</a:t>
            </a:r>
            <a:r>
              <a:rPr lang="en-GB" dirty="0"/>
              <a:t>.</a:t>
            </a:r>
          </a:p>
          <a:p>
            <a:r>
              <a:rPr lang="en-GB" dirty="0" err="1" smtClean="0"/>
              <a:t>Alışlar</a:t>
            </a:r>
            <a:endParaRPr lang="en-GB" dirty="0"/>
          </a:p>
          <a:p>
            <a:r>
              <a:rPr lang="en-GB" dirty="0" err="1" smtClean="0"/>
              <a:t>Satışlar</a:t>
            </a:r>
            <a:endParaRPr lang="en-GB" dirty="0"/>
          </a:p>
          <a:p>
            <a:r>
              <a:rPr lang="en-GB" dirty="0" err="1" smtClean="0"/>
              <a:t>Tahsilatlar</a:t>
            </a:r>
            <a:endParaRPr lang="en-GB" dirty="0"/>
          </a:p>
          <a:p>
            <a:r>
              <a:rPr lang="en-GB" dirty="0" err="1" smtClean="0"/>
              <a:t>Ödemeler</a:t>
            </a:r>
            <a:endParaRPr lang="en-GB" dirty="0"/>
          </a:p>
          <a:p>
            <a:r>
              <a:rPr lang="en-GB" dirty="0" err="1" smtClean="0"/>
              <a:t>Raporlar</a:t>
            </a:r>
            <a:endParaRPr lang="en-GB" dirty="0"/>
          </a:p>
          <a:p>
            <a:r>
              <a:rPr lang="en-GB" dirty="0" err="1" smtClean="0"/>
              <a:t>Kontrol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4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1.2.Satışlar</a:t>
            </a:r>
            <a:endParaRPr lang="en-GB" sz="1800" b="1" dirty="0"/>
          </a:p>
          <a:p>
            <a:pPr marL="0" indent="0">
              <a:buNone/>
            </a:pPr>
            <a:r>
              <a:rPr lang="en-GB" sz="1600" b="1" i="1" dirty="0" err="1" smtClean="0"/>
              <a:t>Satış</a:t>
            </a:r>
            <a:r>
              <a:rPr lang="en-GB" sz="1600" b="1" i="1" dirty="0" smtClean="0"/>
              <a:t> </a:t>
            </a:r>
            <a:r>
              <a:rPr lang="en-GB" sz="1600" b="1" i="1" dirty="0" err="1"/>
              <a:t>yapıldığı</a:t>
            </a:r>
            <a:r>
              <a:rPr lang="en-GB" sz="1600" b="1" i="1" dirty="0"/>
              <a:t> </a:t>
            </a:r>
            <a:r>
              <a:rPr lang="en-GB" sz="1600" b="1" i="1" dirty="0" err="1"/>
              <a:t>anda</a:t>
            </a:r>
            <a:r>
              <a:rPr lang="en-GB" sz="1600" b="1" i="1" dirty="0"/>
              <a:t> </a:t>
            </a:r>
            <a:r>
              <a:rPr lang="en-GB" sz="1600" b="1" i="1" dirty="0" err="1"/>
              <a:t>bedeli</a:t>
            </a:r>
            <a:r>
              <a:rPr lang="en-GB" sz="1600" b="1" i="1" dirty="0"/>
              <a:t> </a:t>
            </a:r>
            <a:r>
              <a:rPr lang="en-GB" sz="1600" b="1" i="1" dirty="0" err="1"/>
              <a:t>müşteriden</a:t>
            </a:r>
            <a:r>
              <a:rPr lang="en-GB" sz="1600" b="1" i="1" dirty="0"/>
              <a:t> </a:t>
            </a:r>
            <a:r>
              <a:rPr lang="en-GB" sz="1600" b="1" i="1" dirty="0" err="1"/>
              <a:t>alınmış</a:t>
            </a:r>
            <a:r>
              <a:rPr lang="en-GB" sz="1600" b="1" i="1" dirty="0"/>
              <a:t> </a:t>
            </a:r>
            <a:r>
              <a:rPr lang="en-GB" sz="1600" b="1" i="1" dirty="0" err="1"/>
              <a:t>ise</a:t>
            </a:r>
            <a:r>
              <a:rPr lang="en-GB" sz="1600" b="1" i="1" dirty="0"/>
              <a:t>, </a:t>
            </a:r>
            <a:r>
              <a:rPr lang="en-GB" sz="1600" b="1" i="1" dirty="0" err="1"/>
              <a:t>fatura</a:t>
            </a:r>
            <a:r>
              <a:rPr lang="en-GB" sz="1600" b="1" i="1" dirty="0"/>
              <a:t> </a:t>
            </a:r>
            <a:r>
              <a:rPr lang="en-GB" sz="1600" b="1" i="1" dirty="0" err="1"/>
              <a:t>kapalı</a:t>
            </a:r>
            <a:r>
              <a:rPr lang="en-GB" sz="1600" b="1" i="1" dirty="0"/>
              <a:t> </a:t>
            </a:r>
            <a:r>
              <a:rPr lang="en-GB" sz="1600" b="1" i="1" dirty="0" err="1"/>
              <a:t>olarak</a:t>
            </a:r>
            <a:r>
              <a:rPr lang="en-GB" sz="1600" b="1" i="1" dirty="0"/>
              <a:t> </a:t>
            </a:r>
            <a:r>
              <a:rPr lang="en-GB" sz="1600" b="1" i="1" dirty="0" err="1"/>
              <a:t>düzenlenir</a:t>
            </a:r>
            <a:r>
              <a:rPr lang="en-GB" sz="1600" b="1" i="1" dirty="0"/>
              <a:t>.</a:t>
            </a:r>
          </a:p>
          <a:p>
            <a:pPr marL="0" indent="0">
              <a:buNone/>
            </a:pPr>
            <a:r>
              <a:rPr lang="en-GB" sz="1600" dirty="0" err="1"/>
              <a:t>Kapalı</a:t>
            </a:r>
            <a:r>
              <a:rPr lang="en-GB" sz="1600" dirty="0"/>
              <a:t> </a:t>
            </a:r>
            <a:r>
              <a:rPr lang="en-GB" sz="1600" dirty="0" err="1"/>
              <a:t>satış</a:t>
            </a:r>
            <a:r>
              <a:rPr lang="en-GB" sz="1600" dirty="0"/>
              <a:t> </a:t>
            </a:r>
            <a:r>
              <a:rPr lang="en-GB" sz="1600" dirty="0" err="1"/>
              <a:t>faturasında</a:t>
            </a:r>
            <a:r>
              <a:rPr lang="en-GB" sz="1600" dirty="0"/>
              <a:t> </a:t>
            </a:r>
            <a:r>
              <a:rPr lang="en-GB" sz="1600" dirty="0" err="1"/>
              <a:t>satıcının</a:t>
            </a:r>
            <a:r>
              <a:rPr lang="en-GB" sz="1600" dirty="0"/>
              <a:t> </a:t>
            </a:r>
            <a:r>
              <a:rPr lang="en-GB" sz="1600" dirty="0" err="1"/>
              <a:t>imza</a:t>
            </a:r>
            <a:r>
              <a:rPr lang="en-GB" sz="1600" dirty="0"/>
              <a:t> </a:t>
            </a:r>
            <a:r>
              <a:rPr lang="en-GB" sz="1600" dirty="0" err="1"/>
              <a:t>ve</a:t>
            </a:r>
            <a:r>
              <a:rPr lang="en-GB" sz="1600" dirty="0"/>
              <a:t> </a:t>
            </a:r>
            <a:r>
              <a:rPr lang="en-GB" sz="1600" dirty="0" err="1"/>
              <a:t>kaşesi</a:t>
            </a:r>
            <a:r>
              <a:rPr lang="en-GB" sz="1600" dirty="0"/>
              <a:t> </a:t>
            </a:r>
            <a:r>
              <a:rPr lang="en-GB" sz="1600" dirty="0" err="1"/>
              <a:t>faturanın</a:t>
            </a:r>
            <a:r>
              <a:rPr lang="en-GB" sz="1600" dirty="0"/>
              <a:t> alt </a:t>
            </a:r>
            <a:r>
              <a:rPr lang="en-GB" sz="1600" dirty="0" err="1"/>
              <a:t>kısmındadır</a:t>
            </a:r>
            <a:r>
              <a:rPr lang="en-GB" sz="1600" dirty="0"/>
              <a:t>. </a:t>
            </a:r>
            <a:r>
              <a:rPr lang="en-GB" sz="1600" dirty="0" err="1"/>
              <a:t>Kapalı</a:t>
            </a:r>
            <a:r>
              <a:rPr lang="en-GB" sz="1600" dirty="0"/>
              <a:t> </a:t>
            </a:r>
            <a:r>
              <a:rPr lang="en-GB" sz="1600" dirty="0" err="1" smtClean="0"/>
              <a:t>satış</a:t>
            </a:r>
            <a:r>
              <a:rPr lang="tr-TR" sz="1600" dirty="0"/>
              <a:t> </a:t>
            </a:r>
            <a:r>
              <a:rPr lang="en-GB" sz="1600" dirty="0" err="1" smtClean="0"/>
              <a:t>faturası</a:t>
            </a:r>
            <a:r>
              <a:rPr lang="en-GB" sz="1600" dirty="0" smtClean="0"/>
              <a:t> </a:t>
            </a:r>
            <a:r>
              <a:rPr lang="en-GB" sz="1600" dirty="0"/>
              <a:t>STOK </a:t>
            </a:r>
            <a:r>
              <a:rPr lang="en-GB" sz="1600" dirty="0" err="1"/>
              <a:t>kayıtlarını</a:t>
            </a:r>
            <a:r>
              <a:rPr lang="en-GB" sz="1600" dirty="0"/>
              <a:t> </a:t>
            </a:r>
            <a:r>
              <a:rPr lang="en-GB" sz="1600" dirty="0" err="1"/>
              <a:t>ilgilendirir</a:t>
            </a:r>
            <a:r>
              <a:rPr lang="en-GB" sz="1600" dirty="0"/>
              <a:t>. </a:t>
            </a:r>
            <a:r>
              <a:rPr lang="en-GB" sz="1600" dirty="0" err="1"/>
              <a:t>Müşteri</a:t>
            </a:r>
            <a:r>
              <a:rPr lang="en-GB" sz="1600" dirty="0"/>
              <a:t> </a:t>
            </a:r>
            <a:r>
              <a:rPr lang="en-GB" sz="1600" dirty="0" err="1"/>
              <a:t>aldığı</a:t>
            </a:r>
            <a:r>
              <a:rPr lang="en-GB" sz="1600" dirty="0"/>
              <a:t> </a:t>
            </a:r>
            <a:r>
              <a:rPr lang="en-GB" sz="1600" dirty="0" err="1"/>
              <a:t>malın</a:t>
            </a:r>
            <a:r>
              <a:rPr lang="en-GB" sz="1600" dirty="0"/>
              <a:t> </a:t>
            </a:r>
            <a:r>
              <a:rPr lang="en-GB" sz="1600" dirty="0" err="1"/>
              <a:t>bedelini</a:t>
            </a:r>
            <a:r>
              <a:rPr lang="en-GB" sz="1600" dirty="0"/>
              <a:t> </a:t>
            </a:r>
            <a:r>
              <a:rPr lang="en-GB" sz="1600" dirty="0" err="1"/>
              <a:t>ödediği</a:t>
            </a:r>
            <a:r>
              <a:rPr lang="en-GB" sz="1600" dirty="0"/>
              <a:t> </a:t>
            </a:r>
            <a:r>
              <a:rPr lang="en-GB" sz="1600" dirty="0" err="1"/>
              <a:t>için</a:t>
            </a:r>
            <a:r>
              <a:rPr lang="en-GB" sz="1600" dirty="0"/>
              <a:t> </a:t>
            </a:r>
            <a:r>
              <a:rPr lang="en-GB" sz="1600" dirty="0" err="1" smtClean="0"/>
              <a:t>borcu</a:t>
            </a:r>
            <a:r>
              <a:rPr lang="tr-TR" sz="1600" dirty="0"/>
              <a:t> </a:t>
            </a:r>
            <a:r>
              <a:rPr lang="en-GB" sz="1600" dirty="0" err="1" smtClean="0"/>
              <a:t>yoktur</a:t>
            </a:r>
            <a:r>
              <a:rPr lang="en-GB" sz="1600" dirty="0"/>
              <a:t>. </a:t>
            </a:r>
            <a:r>
              <a:rPr lang="en-GB" sz="1600" dirty="0" err="1"/>
              <a:t>İşlem</a:t>
            </a:r>
            <a:r>
              <a:rPr lang="en-GB" sz="1600" dirty="0"/>
              <a:t> </a:t>
            </a:r>
            <a:r>
              <a:rPr lang="tr-TR" sz="1600" dirty="0"/>
              <a:t>alıcının (müşterinin) cari hesabında takip </a:t>
            </a:r>
            <a:r>
              <a:rPr lang="tr-TR" sz="1600" dirty="0" smtClean="0"/>
              <a:t>edilebilmesi için hem borç hem alacağa işlenir.</a:t>
            </a:r>
          </a:p>
          <a:p>
            <a:pPr marL="0" indent="0">
              <a:buNone/>
            </a:pPr>
            <a:r>
              <a:rPr lang="en-GB" sz="1600" b="1" i="1" dirty="0" err="1" smtClean="0"/>
              <a:t>Yapılan</a:t>
            </a:r>
            <a:r>
              <a:rPr lang="en-GB" sz="1600" b="1" i="1" dirty="0" smtClean="0"/>
              <a:t> </a:t>
            </a:r>
            <a:r>
              <a:rPr lang="en-GB" sz="1600" b="1" i="1" dirty="0" err="1"/>
              <a:t>satışın</a:t>
            </a:r>
            <a:r>
              <a:rPr lang="en-GB" sz="1600" b="1" i="1" dirty="0"/>
              <a:t> </a:t>
            </a:r>
            <a:r>
              <a:rPr lang="en-GB" sz="1600" b="1" i="1" dirty="0" err="1"/>
              <a:t>bedeli</a:t>
            </a:r>
            <a:r>
              <a:rPr lang="en-GB" sz="1600" b="1" i="1" dirty="0"/>
              <a:t> </a:t>
            </a:r>
            <a:r>
              <a:rPr lang="en-GB" sz="1600" b="1" i="1" dirty="0" err="1"/>
              <a:t>daha</a:t>
            </a:r>
            <a:r>
              <a:rPr lang="en-GB" sz="1600" b="1" i="1" dirty="0"/>
              <a:t> </a:t>
            </a:r>
            <a:r>
              <a:rPr lang="en-GB" sz="1600" b="1" i="1" dirty="0" err="1"/>
              <a:t>sonra</a:t>
            </a:r>
            <a:r>
              <a:rPr lang="en-GB" sz="1600" b="1" i="1" dirty="0"/>
              <a:t> </a:t>
            </a:r>
            <a:r>
              <a:rPr lang="en-GB" sz="1600" b="1" i="1" dirty="0" err="1"/>
              <a:t>tahsil</a:t>
            </a:r>
            <a:r>
              <a:rPr lang="en-GB" sz="1600" b="1" i="1" dirty="0"/>
              <a:t> </a:t>
            </a:r>
            <a:r>
              <a:rPr lang="en-GB" sz="1600" b="1" i="1" dirty="0" err="1"/>
              <a:t>edilecek</a:t>
            </a:r>
            <a:r>
              <a:rPr lang="en-GB" sz="1600" b="1" i="1" dirty="0"/>
              <a:t> </a:t>
            </a:r>
            <a:r>
              <a:rPr lang="en-GB" sz="1600" b="1" i="1" dirty="0" err="1"/>
              <a:t>ise</a:t>
            </a:r>
            <a:r>
              <a:rPr lang="en-GB" sz="1600" b="1" i="1" dirty="0"/>
              <a:t>, </a:t>
            </a:r>
            <a:r>
              <a:rPr lang="en-GB" sz="1600" b="1" i="1" dirty="0" err="1"/>
              <a:t>fatura</a:t>
            </a:r>
            <a:r>
              <a:rPr lang="en-GB" sz="1600" b="1" i="1" dirty="0"/>
              <a:t> </a:t>
            </a:r>
            <a:r>
              <a:rPr lang="en-GB" sz="1600" b="1" i="1" dirty="0" err="1"/>
              <a:t>açık</a:t>
            </a:r>
            <a:r>
              <a:rPr lang="en-GB" sz="1600" b="1" i="1" dirty="0"/>
              <a:t> </a:t>
            </a:r>
            <a:r>
              <a:rPr lang="en-GB" sz="1600" b="1" i="1" dirty="0" err="1"/>
              <a:t>olarak</a:t>
            </a:r>
            <a:r>
              <a:rPr lang="en-GB" sz="1600" b="1" i="1" dirty="0"/>
              <a:t> </a:t>
            </a:r>
            <a:r>
              <a:rPr lang="en-GB" sz="1600" b="1" i="1" dirty="0" err="1" smtClean="0"/>
              <a:t>düzenlenir</a:t>
            </a:r>
            <a:r>
              <a:rPr lang="en-GB" sz="1600" b="1" i="1" dirty="0" smtClean="0"/>
              <a:t>.</a:t>
            </a:r>
            <a:endParaRPr lang="tr-TR" sz="1600" b="1" i="1" dirty="0"/>
          </a:p>
          <a:p>
            <a:pPr marL="0" indent="0">
              <a:buNone/>
            </a:pPr>
            <a:r>
              <a:rPr lang="en-GB" sz="1600" dirty="0" err="1" smtClean="0"/>
              <a:t>Açık</a:t>
            </a:r>
            <a:r>
              <a:rPr lang="en-GB" sz="1600" dirty="0" smtClean="0"/>
              <a:t> </a:t>
            </a:r>
            <a:r>
              <a:rPr lang="en-GB" sz="1600" dirty="0" err="1"/>
              <a:t>satış</a:t>
            </a:r>
            <a:r>
              <a:rPr lang="en-GB" sz="1600" dirty="0"/>
              <a:t> </a:t>
            </a:r>
            <a:r>
              <a:rPr lang="en-GB" sz="1600" dirty="0" err="1"/>
              <a:t>faturasında</a:t>
            </a:r>
            <a:r>
              <a:rPr lang="en-GB" sz="1600" dirty="0"/>
              <a:t> </a:t>
            </a:r>
            <a:r>
              <a:rPr lang="en-GB" sz="1600" dirty="0" err="1"/>
              <a:t>satıcının</a:t>
            </a:r>
            <a:r>
              <a:rPr lang="en-GB" sz="1600" dirty="0"/>
              <a:t> </a:t>
            </a:r>
            <a:r>
              <a:rPr lang="en-GB" sz="1600" dirty="0" err="1"/>
              <a:t>imza</a:t>
            </a:r>
            <a:r>
              <a:rPr lang="en-GB" sz="1600" dirty="0"/>
              <a:t> </a:t>
            </a:r>
            <a:r>
              <a:rPr lang="en-GB" sz="1600" dirty="0" err="1"/>
              <a:t>ve</a:t>
            </a:r>
            <a:r>
              <a:rPr lang="en-GB" sz="1600" dirty="0"/>
              <a:t> </a:t>
            </a:r>
            <a:r>
              <a:rPr lang="en-GB" sz="1600" dirty="0" err="1"/>
              <a:t>kaşesi</a:t>
            </a:r>
            <a:r>
              <a:rPr lang="en-GB" sz="1600" dirty="0"/>
              <a:t> </a:t>
            </a:r>
            <a:r>
              <a:rPr lang="en-GB" sz="1600" dirty="0" err="1"/>
              <a:t>faturanın</a:t>
            </a:r>
            <a:r>
              <a:rPr lang="en-GB" sz="1600" dirty="0"/>
              <a:t> </a:t>
            </a:r>
            <a:r>
              <a:rPr lang="en-GB" sz="1600" dirty="0" err="1"/>
              <a:t>üst</a:t>
            </a:r>
            <a:r>
              <a:rPr lang="en-GB" sz="1600" dirty="0"/>
              <a:t> </a:t>
            </a:r>
            <a:r>
              <a:rPr lang="en-GB" sz="1600" dirty="0" err="1"/>
              <a:t>kısmındadır</a:t>
            </a:r>
            <a:r>
              <a:rPr lang="en-GB" sz="1600" dirty="0"/>
              <a:t>. </a:t>
            </a:r>
            <a:r>
              <a:rPr lang="en-GB" sz="1600" dirty="0" err="1"/>
              <a:t>Açık</a:t>
            </a:r>
            <a:r>
              <a:rPr lang="en-GB" sz="1600" dirty="0"/>
              <a:t> </a:t>
            </a:r>
            <a:r>
              <a:rPr lang="en-GB" sz="1600" dirty="0" err="1" smtClean="0"/>
              <a:t>satış</a:t>
            </a:r>
            <a:r>
              <a:rPr lang="tr-TR" sz="1600" dirty="0"/>
              <a:t> </a:t>
            </a:r>
            <a:r>
              <a:rPr lang="en-GB" sz="1600" dirty="0" err="1" smtClean="0"/>
              <a:t>faturası</a:t>
            </a:r>
            <a:r>
              <a:rPr lang="en-GB" sz="1600" dirty="0" smtClean="0"/>
              <a:t> </a:t>
            </a:r>
            <a:r>
              <a:rPr lang="en-GB" sz="1600" dirty="0"/>
              <a:t>hem STOK </a:t>
            </a:r>
            <a:r>
              <a:rPr lang="en-GB" sz="1600" dirty="0" err="1"/>
              <a:t>kayıtlarını</a:t>
            </a:r>
            <a:r>
              <a:rPr lang="en-GB" sz="1600" dirty="0"/>
              <a:t> hem de CARİ </a:t>
            </a:r>
            <a:r>
              <a:rPr lang="en-GB" sz="1600" dirty="0" err="1"/>
              <a:t>hesap</a:t>
            </a:r>
            <a:r>
              <a:rPr lang="en-GB" sz="1600" dirty="0"/>
              <a:t> </a:t>
            </a:r>
            <a:r>
              <a:rPr lang="en-GB" sz="1600" dirty="0" err="1"/>
              <a:t>kayıtlarını</a:t>
            </a:r>
            <a:r>
              <a:rPr lang="en-GB" sz="1600" dirty="0"/>
              <a:t> </a:t>
            </a:r>
            <a:r>
              <a:rPr lang="en-GB" sz="1600" dirty="0" err="1"/>
              <a:t>ilgilendirir</a:t>
            </a:r>
            <a:r>
              <a:rPr lang="en-GB" sz="1600" dirty="0" smtClean="0"/>
              <a:t>.</a:t>
            </a:r>
            <a:r>
              <a:rPr lang="tr-TR" sz="1600" dirty="0" smtClean="0"/>
              <a:t> Açık satış işlem değeri, alıcının (müşterinin) </a:t>
            </a:r>
            <a:r>
              <a:rPr lang="tr-TR" sz="1600" dirty="0"/>
              <a:t>c</a:t>
            </a:r>
            <a:r>
              <a:rPr lang="tr-TR" sz="1600" dirty="0" smtClean="0"/>
              <a:t>ari hesabında borçlara işlenir.</a:t>
            </a:r>
            <a:endParaRPr lang="en-GB" sz="1600" dirty="0"/>
          </a:p>
          <a:p>
            <a:pPr marL="0" indent="0">
              <a:buNone/>
            </a:pPr>
            <a:r>
              <a:rPr lang="en-GB" sz="1600" dirty="0" err="1"/>
              <a:t>Piyasadaki</a:t>
            </a:r>
            <a:r>
              <a:rPr lang="en-GB" sz="1600" dirty="0"/>
              <a:t> </a:t>
            </a:r>
            <a:r>
              <a:rPr lang="en-GB" sz="1600" dirty="0" err="1"/>
              <a:t>uygulamalarda</a:t>
            </a:r>
            <a:r>
              <a:rPr lang="en-GB" sz="1600" dirty="0"/>
              <a:t> </a:t>
            </a:r>
            <a:r>
              <a:rPr lang="en-GB" sz="1600" dirty="0" err="1"/>
              <a:t>bazı</a:t>
            </a:r>
            <a:r>
              <a:rPr lang="en-GB" sz="1600" dirty="0"/>
              <a:t> </a:t>
            </a:r>
            <a:r>
              <a:rPr lang="en-GB" sz="1600" dirty="0" err="1"/>
              <a:t>firmalar</a:t>
            </a:r>
            <a:r>
              <a:rPr lang="en-GB" sz="1600" dirty="0"/>
              <a:t> </a:t>
            </a:r>
            <a:r>
              <a:rPr lang="en-GB" sz="1600" dirty="0" err="1"/>
              <a:t>önce</a:t>
            </a:r>
            <a:r>
              <a:rPr lang="en-GB" sz="1600" dirty="0"/>
              <a:t> </a:t>
            </a:r>
            <a:r>
              <a:rPr lang="en-GB" sz="1600" dirty="0" err="1"/>
              <a:t>İrsaliye</a:t>
            </a:r>
            <a:r>
              <a:rPr lang="en-GB" sz="1600" dirty="0"/>
              <a:t> </a:t>
            </a:r>
            <a:r>
              <a:rPr lang="en-GB" sz="1600" dirty="0" err="1"/>
              <a:t>düzenleyip</a:t>
            </a:r>
            <a:r>
              <a:rPr lang="en-GB" sz="1600" dirty="0"/>
              <a:t> </a:t>
            </a:r>
            <a:r>
              <a:rPr lang="en-GB" sz="1600" dirty="0" err="1"/>
              <a:t>malları</a:t>
            </a:r>
            <a:r>
              <a:rPr lang="en-GB" sz="1600" dirty="0"/>
              <a:t> </a:t>
            </a:r>
            <a:r>
              <a:rPr lang="en-GB" sz="1600" dirty="0" err="1" smtClean="0"/>
              <a:t>müşterilere</a:t>
            </a:r>
            <a:r>
              <a:rPr lang="tr-TR" sz="1600" dirty="0"/>
              <a:t> </a:t>
            </a:r>
            <a:r>
              <a:rPr lang="en-GB" sz="1600" dirty="0" err="1" smtClean="0"/>
              <a:t>göndermekte</a:t>
            </a:r>
            <a:r>
              <a:rPr lang="en-GB" sz="1600" dirty="0"/>
              <a:t>, </a:t>
            </a:r>
            <a:r>
              <a:rPr lang="en-GB" sz="1600" dirty="0" err="1"/>
              <a:t>daha</a:t>
            </a:r>
            <a:r>
              <a:rPr lang="en-GB" sz="1600" dirty="0"/>
              <a:t> </a:t>
            </a:r>
            <a:r>
              <a:rPr lang="en-GB" sz="1600" dirty="0" err="1"/>
              <a:t>sonra</a:t>
            </a:r>
            <a:r>
              <a:rPr lang="en-GB" sz="1600" dirty="0"/>
              <a:t> </a:t>
            </a:r>
            <a:r>
              <a:rPr lang="en-GB" sz="1600" dirty="0" err="1"/>
              <a:t>bu</a:t>
            </a:r>
            <a:r>
              <a:rPr lang="en-GB" sz="1600" dirty="0"/>
              <a:t> </a:t>
            </a:r>
            <a:r>
              <a:rPr lang="en-GB" sz="1600" dirty="0" err="1"/>
              <a:t>irsaliyelerin</a:t>
            </a:r>
            <a:r>
              <a:rPr lang="en-GB" sz="1600" dirty="0"/>
              <a:t> </a:t>
            </a:r>
            <a:r>
              <a:rPr lang="en-GB" sz="1600" dirty="0" err="1"/>
              <a:t>faturasını</a:t>
            </a:r>
            <a:r>
              <a:rPr lang="en-GB" sz="1600" dirty="0"/>
              <a:t> </a:t>
            </a:r>
            <a:r>
              <a:rPr lang="en-GB" sz="1600" dirty="0" err="1"/>
              <a:t>düzenlemektedir</a:t>
            </a:r>
            <a:r>
              <a:rPr lang="en-GB" sz="1600" dirty="0"/>
              <a:t>. </a:t>
            </a:r>
            <a:r>
              <a:rPr lang="en-GB" sz="1600" dirty="0" err="1"/>
              <a:t>Bazı</a:t>
            </a:r>
            <a:r>
              <a:rPr lang="en-GB" sz="1600" dirty="0"/>
              <a:t> </a:t>
            </a:r>
            <a:r>
              <a:rPr lang="en-GB" sz="1600" dirty="0" err="1"/>
              <a:t>işletmeler</a:t>
            </a:r>
            <a:r>
              <a:rPr lang="en-GB" sz="1600" dirty="0"/>
              <a:t> </a:t>
            </a:r>
            <a:r>
              <a:rPr lang="en-GB" sz="1600" dirty="0" err="1" smtClean="0"/>
              <a:t>irsaliye</a:t>
            </a:r>
            <a:r>
              <a:rPr lang="tr-TR" sz="1600" dirty="0"/>
              <a:t> </a:t>
            </a:r>
            <a:r>
              <a:rPr lang="en-GB" sz="1600" dirty="0" err="1" smtClean="0"/>
              <a:t>ve</a:t>
            </a:r>
            <a:r>
              <a:rPr lang="en-GB" sz="1600" dirty="0" smtClean="0"/>
              <a:t> </a:t>
            </a:r>
            <a:r>
              <a:rPr lang="en-GB" sz="1600" dirty="0" err="1"/>
              <a:t>faturayı</a:t>
            </a:r>
            <a:r>
              <a:rPr lang="en-GB" sz="1600" dirty="0"/>
              <a:t> </a:t>
            </a:r>
            <a:r>
              <a:rPr lang="en-GB" sz="1600" dirty="0" err="1"/>
              <a:t>aynı</a:t>
            </a:r>
            <a:r>
              <a:rPr lang="en-GB" sz="1600" dirty="0"/>
              <a:t> </a:t>
            </a:r>
            <a:r>
              <a:rPr lang="en-GB" sz="1600" dirty="0" err="1"/>
              <a:t>anda</a:t>
            </a:r>
            <a:r>
              <a:rPr lang="en-GB" sz="1600" dirty="0"/>
              <a:t> </a:t>
            </a:r>
            <a:r>
              <a:rPr lang="en-GB" sz="1600" dirty="0" err="1"/>
              <a:t>düzenlemektedir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r>
              <a:rPr lang="en-GB" sz="1600" dirty="0" err="1"/>
              <a:t>Aynı</a:t>
            </a:r>
            <a:r>
              <a:rPr lang="en-GB" sz="1600" dirty="0"/>
              <a:t> ay </a:t>
            </a:r>
            <a:r>
              <a:rPr lang="en-GB" sz="1600" dirty="0" err="1"/>
              <a:t>içinde</a:t>
            </a:r>
            <a:r>
              <a:rPr lang="en-GB" sz="1600" dirty="0"/>
              <a:t> </a:t>
            </a:r>
            <a:r>
              <a:rPr lang="en-GB" sz="1600" dirty="0" err="1"/>
              <a:t>olmak</a:t>
            </a:r>
            <a:r>
              <a:rPr lang="en-GB" sz="1600" dirty="0"/>
              <a:t> </a:t>
            </a:r>
            <a:r>
              <a:rPr lang="en-GB" sz="1600" dirty="0" err="1"/>
              <a:t>şartıyla</a:t>
            </a:r>
            <a:r>
              <a:rPr lang="en-GB" sz="1600" dirty="0"/>
              <a:t> </a:t>
            </a:r>
            <a:r>
              <a:rPr lang="en-GB" sz="1600" dirty="0" err="1"/>
              <a:t>bir</a:t>
            </a:r>
            <a:r>
              <a:rPr lang="en-GB" sz="1600" dirty="0"/>
              <a:t> </a:t>
            </a:r>
            <a:r>
              <a:rPr lang="en-GB" sz="1600" dirty="0" err="1"/>
              <a:t>irsaliyenin</a:t>
            </a:r>
            <a:r>
              <a:rPr lang="en-GB" sz="1600" dirty="0"/>
              <a:t> 7 </a:t>
            </a:r>
            <a:r>
              <a:rPr lang="en-GB" sz="1600" dirty="0" err="1"/>
              <a:t>gün</a:t>
            </a:r>
            <a:r>
              <a:rPr lang="en-GB" sz="1600" dirty="0"/>
              <a:t> </a:t>
            </a:r>
            <a:r>
              <a:rPr lang="en-GB" sz="1600" dirty="0" err="1"/>
              <a:t>içinde</a:t>
            </a:r>
            <a:r>
              <a:rPr lang="en-GB" sz="1600" dirty="0"/>
              <a:t> </a:t>
            </a:r>
            <a:r>
              <a:rPr lang="en-GB" sz="1600" dirty="0" err="1"/>
              <a:t>faturası</a:t>
            </a:r>
            <a:r>
              <a:rPr lang="en-GB" sz="1600" dirty="0"/>
              <a:t> </a:t>
            </a:r>
            <a:r>
              <a:rPr lang="en-GB" sz="1600" dirty="0" err="1"/>
              <a:t>düzenlenmelidir</a:t>
            </a:r>
            <a:r>
              <a:rPr lang="en-GB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97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/>
              <a:t>1.3. </a:t>
            </a:r>
            <a:r>
              <a:rPr lang="en-GB" sz="1600" b="1" dirty="0" err="1"/>
              <a:t>Tahsilatlar</a:t>
            </a:r>
            <a:endParaRPr lang="en-GB" sz="1600" b="1" dirty="0"/>
          </a:p>
          <a:p>
            <a:pPr marL="0" indent="0">
              <a:buNone/>
            </a:pPr>
            <a:r>
              <a:rPr lang="en-GB" sz="1600" b="1" dirty="0"/>
              <a:t>Resim1.1: </a:t>
            </a:r>
            <a:r>
              <a:rPr lang="en-GB" sz="1600" b="1" dirty="0" err="1"/>
              <a:t>Nakit</a:t>
            </a:r>
            <a:r>
              <a:rPr lang="en-GB" sz="1600" b="1" dirty="0"/>
              <a:t> </a:t>
            </a:r>
            <a:r>
              <a:rPr lang="en-GB" sz="1600" b="1" dirty="0" err="1"/>
              <a:t>tahsilat</a:t>
            </a:r>
            <a:r>
              <a:rPr lang="en-GB" sz="1600" b="1" dirty="0"/>
              <a:t>; </a:t>
            </a:r>
            <a:r>
              <a:rPr lang="en-GB" sz="1600" b="1" dirty="0" err="1"/>
              <a:t>müşterilerden</a:t>
            </a:r>
            <a:r>
              <a:rPr lang="en-GB" sz="1600" b="1" dirty="0"/>
              <a:t> </a:t>
            </a:r>
            <a:r>
              <a:rPr lang="en-GB" sz="1600" b="1" dirty="0" err="1"/>
              <a:t>para</a:t>
            </a:r>
            <a:r>
              <a:rPr lang="en-GB" sz="1600" b="1" dirty="0"/>
              <a:t> </a:t>
            </a:r>
            <a:r>
              <a:rPr lang="en-GB" sz="1600" b="1" dirty="0" err="1"/>
              <a:t>almak</a:t>
            </a:r>
            <a:r>
              <a:rPr lang="en-GB" sz="1600" b="1" dirty="0"/>
              <a:t> </a:t>
            </a:r>
            <a:r>
              <a:rPr lang="en-GB" sz="1600" b="1" dirty="0" err="1"/>
              <a:t>demektir</a:t>
            </a:r>
            <a:r>
              <a:rPr lang="en-GB" sz="1600" b="1" dirty="0"/>
              <a:t>.</a:t>
            </a:r>
          </a:p>
          <a:p>
            <a:pPr marL="0" indent="0">
              <a:buNone/>
            </a:pPr>
            <a:r>
              <a:rPr lang="en-GB" sz="1600" dirty="0" err="1"/>
              <a:t>Müşterilerden</a:t>
            </a:r>
            <a:r>
              <a:rPr lang="en-GB" sz="1600" dirty="0"/>
              <a:t> </a:t>
            </a:r>
            <a:r>
              <a:rPr lang="en-GB" sz="1600" dirty="0" err="1"/>
              <a:t>alacağımızı</a:t>
            </a:r>
            <a:r>
              <a:rPr lang="en-GB" sz="1600" dirty="0"/>
              <a:t> alma </a:t>
            </a:r>
            <a:r>
              <a:rPr lang="en-GB" sz="1600" dirty="0" err="1"/>
              <a:t>işlemine</a:t>
            </a:r>
            <a:r>
              <a:rPr lang="en-GB" sz="1600" dirty="0"/>
              <a:t> </a:t>
            </a:r>
            <a:r>
              <a:rPr lang="en-GB" sz="1600" dirty="0" err="1"/>
              <a:t>tahsilat</a:t>
            </a:r>
            <a:r>
              <a:rPr lang="en-GB" sz="1600" dirty="0"/>
              <a:t> </a:t>
            </a:r>
            <a:r>
              <a:rPr lang="en-GB" sz="1600" dirty="0" err="1"/>
              <a:t>denir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r>
              <a:rPr lang="en-GB" sz="1600" dirty="0" err="1"/>
              <a:t>Veresiye</a:t>
            </a:r>
            <a:r>
              <a:rPr lang="en-GB" sz="1600" dirty="0"/>
              <a:t>, </a:t>
            </a:r>
            <a:r>
              <a:rPr lang="en-GB" sz="1600" dirty="0" err="1"/>
              <a:t>kredili</a:t>
            </a:r>
            <a:r>
              <a:rPr lang="en-GB" sz="1600" dirty="0"/>
              <a:t>, </a:t>
            </a:r>
            <a:r>
              <a:rPr lang="en-GB" sz="1600" dirty="0" err="1"/>
              <a:t>vadeli</a:t>
            </a:r>
            <a:r>
              <a:rPr lang="en-GB" sz="1600" dirty="0"/>
              <a:t>, </a:t>
            </a:r>
            <a:r>
              <a:rPr lang="en-GB" sz="1600" dirty="0" err="1"/>
              <a:t>açık</a:t>
            </a:r>
            <a:r>
              <a:rPr lang="en-GB" sz="1600" dirty="0"/>
              <a:t> </a:t>
            </a:r>
            <a:r>
              <a:rPr lang="en-GB" sz="1600" dirty="0" err="1"/>
              <a:t>hesap</a:t>
            </a:r>
            <a:r>
              <a:rPr lang="en-GB" sz="1600" dirty="0"/>
              <a:t> </a:t>
            </a:r>
            <a:r>
              <a:rPr lang="en-GB" sz="1600" dirty="0" err="1"/>
              <a:t>gibi</a:t>
            </a:r>
            <a:r>
              <a:rPr lang="en-GB" sz="1600" dirty="0"/>
              <a:t> </a:t>
            </a:r>
            <a:r>
              <a:rPr lang="en-GB" sz="1600" dirty="0" err="1"/>
              <a:t>değişik</a:t>
            </a:r>
            <a:r>
              <a:rPr lang="en-GB" sz="1600" dirty="0"/>
              <a:t> </a:t>
            </a:r>
            <a:r>
              <a:rPr lang="en-GB" sz="1600" dirty="0" err="1"/>
              <a:t>isimlerle</a:t>
            </a:r>
            <a:r>
              <a:rPr lang="en-GB" sz="1600" dirty="0"/>
              <a:t> </a:t>
            </a:r>
            <a:r>
              <a:rPr lang="en-GB" sz="1600" dirty="0" err="1"/>
              <a:t>yapılan</a:t>
            </a:r>
            <a:r>
              <a:rPr lang="en-GB" sz="1600" dirty="0"/>
              <a:t> </a:t>
            </a:r>
            <a:r>
              <a:rPr lang="en-GB" sz="1600" dirty="0" err="1"/>
              <a:t>satışlarda</a:t>
            </a:r>
            <a:r>
              <a:rPr lang="en-GB" sz="1600" dirty="0"/>
              <a:t>, </a:t>
            </a:r>
            <a:r>
              <a:rPr lang="en-GB" sz="1600" dirty="0" err="1" smtClean="0"/>
              <a:t>müşteri</a:t>
            </a:r>
            <a:r>
              <a:rPr lang="tr-TR" sz="1600" dirty="0"/>
              <a:t> </a:t>
            </a:r>
            <a:r>
              <a:rPr lang="en-GB" sz="1600" dirty="0" err="1" smtClean="0"/>
              <a:t>aldığı</a:t>
            </a:r>
            <a:r>
              <a:rPr lang="en-GB" sz="1600" dirty="0" smtClean="0"/>
              <a:t> </a:t>
            </a:r>
            <a:r>
              <a:rPr lang="en-GB" sz="1600" dirty="0"/>
              <a:t>mal </a:t>
            </a:r>
            <a:r>
              <a:rPr lang="en-GB" sz="1600" dirty="0" err="1"/>
              <a:t>veya</a:t>
            </a:r>
            <a:r>
              <a:rPr lang="en-GB" sz="1600" dirty="0"/>
              <a:t> </a:t>
            </a:r>
            <a:r>
              <a:rPr lang="en-GB" sz="1600" dirty="0" err="1"/>
              <a:t>hizmetin</a:t>
            </a:r>
            <a:r>
              <a:rPr lang="en-GB" sz="1600" dirty="0"/>
              <a:t> </a:t>
            </a:r>
            <a:r>
              <a:rPr lang="en-GB" sz="1600" dirty="0" err="1"/>
              <a:t>bedeli</a:t>
            </a:r>
            <a:r>
              <a:rPr lang="en-GB" sz="1600" dirty="0"/>
              <a:t> </a:t>
            </a:r>
            <a:r>
              <a:rPr lang="en-GB" sz="1600" dirty="0" err="1"/>
              <a:t>için</a:t>
            </a:r>
            <a:r>
              <a:rPr lang="en-GB" sz="1600" dirty="0"/>
              <a:t> </a:t>
            </a:r>
            <a:r>
              <a:rPr lang="en-GB" sz="1600" dirty="0" err="1"/>
              <a:t>işletmemize</a:t>
            </a:r>
            <a:r>
              <a:rPr lang="en-GB" sz="1600" dirty="0"/>
              <a:t> </a:t>
            </a:r>
            <a:r>
              <a:rPr lang="en-GB" sz="1600" dirty="0" err="1"/>
              <a:t>borçlanmaktadır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r>
              <a:rPr lang="en-GB" sz="1600" dirty="0" err="1"/>
              <a:t>Müşterilerden</a:t>
            </a:r>
            <a:r>
              <a:rPr lang="en-GB" sz="1600" dirty="0"/>
              <a:t> </a:t>
            </a:r>
            <a:r>
              <a:rPr lang="en-GB" sz="1600" dirty="0" err="1"/>
              <a:t>borçlarına</a:t>
            </a:r>
            <a:r>
              <a:rPr lang="en-GB" sz="1600" dirty="0"/>
              <a:t> </a:t>
            </a:r>
            <a:r>
              <a:rPr lang="en-GB" sz="1600" dirty="0" err="1"/>
              <a:t>karşılık</a:t>
            </a:r>
            <a:r>
              <a:rPr lang="en-GB" sz="1600" dirty="0"/>
              <a:t> </a:t>
            </a:r>
            <a:r>
              <a:rPr lang="en-GB" sz="1600" dirty="0" err="1"/>
              <a:t>para</a:t>
            </a:r>
            <a:r>
              <a:rPr lang="en-GB" sz="1600" dirty="0"/>
              <a:t>, </a:t>
            </a:r>
            <a:r>
              <a:rPr lang="en-GB" sz="1600" dirty="0" err="1"/>
              <a:t>çek</a:t>
            </a:r>
            <a:r>
              <a:rPr lang="en-GB" sz="1600" dirty="0"/>
              <a:t>, </a:t>
            </a:r>
            <a:r>
              <a:rPr lang="en-GB" sz="1600" dirty="0" err="1"/>
              <a:t>senet</a:t>
            </a:r>
            <a:r>
              <a:rPr lang="en-GB" sz="1600" dirty="0"/>
              <a:t> </a:t>
            </a:r>
            <a:r>
              <a:rPr lang="en-GB" sz="1600" dirty="0" err="1"/>
              <a:t>alınabilir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r>
              <a:rPr lang="en-GB" sz="1600" dirty="0" err="1"/>
              <a:t>Müşteri</a:t>
            </a:r>
            <a:r>
              <a:rPr lang="en-GB" sz="1600" dirty="0"/>
              <a:t> </a:t>
            </a:r>
            <a:r>
              <a:rPr lang="en-GB" sz="1600" dirty="0" err="1"/>
              <a:t>bankadaki</a:t>
            </a:r>
            <a:r>
              <a:rPr lang="en-GB" sz="1600" dirty="0"/>
              <a:t> </a:t>
            </a:r>
            <a:r>
              <a:rPr lang="en-GB" sz="1600" dirty="0" err="1"/>
              <a:t>hesabımıza</a:t>
            </a:r>
            <a:r>
              <a:rPr lang="en-GB" sz="1600" dirty="0"/>
              <a:t> </a:t>
            </a:r>
            <a:r>
              <a:rPr lang="en-GB" sz="1600" dirty="0" err="1" smtClean="0"/>
              <a:t>para</a:t>
            </a:r>
            <a:r>
              <a:rPr lang="tr-TR" sz="1600" dirty="0"/>
              <a:t> </a:t>
            </a:r>
            <a:r>
              <a:rPr lang="en-GB" sz="1600" dirty="0" err="1" smtClean="0"/>
              <a:t>yatırabilir</a:t>
            </a:r>
            <a:r>
              <a:rPr lang="en-GB" sz="1600" dirty="0"/>
              <a:t>. </a:t>
            </a:r>
            <a:r>
              <a:rPr lang="en-GB" sz="1600" dirty="0" err="1"/>
              <a:t>Hesabımıza</a:t>
            </a:r>
            <a:r>
              <a:rPr lang="en-GB" sz="1600" dirty="0"/>
              <a:t> </a:t>
            </a:r>
            <a:r>
              <a:rPr lang="en-GB" sz="1600" dirty="0" err="1"/>
              <a:t>havale</a:t>
            </a:r>
            <a:r>
              <a:rPr lang="en-GB" sz="1600" dirty="0"/>
              <a:t> </a:t>
            </a:r>
            <a:r>
              <a:rPr lang="en-GB" sz="1600" dirty="0" err="1"/>
              <a:t>yapabilir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r>
              <a:rPr lang="en-GB" sz="1600" dirty="0" err="1"/>
              <a:t>Müşteriden</a:t>
            </a:r>
            <a:r>
              <a:rPr lang="en-GB" sz="1600" dirty="0"/>
              <a:t> </a:t>
            </a:r>
            <a:r>
              <a:rPr lang="en-GB" sz="1600" dirty="0" err="1"/>
              <a:t>yapılan</a:t>
            </a:r>
            <a:r>
              <a:rPr lang="en-GB" sz="1600" dirty="0"/>
              <a:t> </a:t>
            </a:r>
            <a:r>
              <a:rPr lang="en-GB" sz="1600" dirty="0" err="1" smtClean="0"/>
              <a:t>tahsilatların</a:t>
            </a:r>
            <a:r>
              <a:rPr lang="tr-TR" sz="1600" dirty="0"/>
              <a:t> </a:t>
            </a:r>
            <a:r>
              <a:rPr lang="en-GB" sz="1600" dirty="0" err="1" smtClean="0"/>
              <a:t>düzenli</a:t>
            </a:r>
            <a:r>
              <a:rPr lang="en-GB" sz="1600" dirty="0" smtClean="0"/>
              <a:t> </a:t>
            </a:r>
            <a:r>
              <a:rPr lang="en-GB" sz="1600" dirty="0" err="1"/>
              <a:t>olarak</a:t>
            </a:r>
            <a:r>
              <a:rPr lang="en-GB" sz="1600" dirty="0"/>
              <a:t> </a:t>
            </a:r>
            <a:r>
              <a:rPr lang="en-GB" sz="1600" dirty="0" err="1"/>
              <a:t>hesaplarına</a:t>
            </a:r>
            <a:r>
              <a:rPr lang="en-GB" sz="1600" dirty="0"/>
              <a:t> </a:t>
            </a:r>
            <a:r>
              <a:rPr lang="en-GB" sz="1600" dirty="0" err="1"/>
              <a:t>işlenmesi</a:t>
            </a:r>
            <a:r>
              <a:rPr lang="en-GB" sz="1600" dirty="0"/>
              <a:t> </a:t>
            </a:r>
            <a:r>
              <a:rPr lang="en-GB" sz="1600" dirty="0" err="1"/>
              <a:t>gerekir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r>
              <a:rPr lang="en-GB" sz="1600" dirty="0" err="1"/>
              <a:t>Alacakların</a:t>
            </a:r>
            <a:r>
              <a:rPr lang="en-GB" sz="1600" dirty="0"/>
              <a:t> </a:t>
            </a:r>
            <a:r>
              <a:rPr lang="en-GB" sz="1600" dirty="0" err="1"/>
              <a:t>düzenli</a:t>
            </a:r>
            <a:r>
              <a:rPr lang="en-GB" sz="1600" dirty="0"/>
              <a:t> </a:t>
            </a:r>
            <a:r>
              <a:rPr lang="en-GB" sz="1600" dirty="0" err="1"/>
              <a:t>takip</a:t>
            </a:r>
            <a:r>
              <a:rPr lang="en-GB" sz="1600" dirty="0"/>
              <a:t> </a:t>
            </a:r>
            <a:r>
              <a:rPr lang="en-GB" sz="1600" dirty="0" err="1"/>
              <a:t>edilmesi</a:t>
            </a:r>
            <a:r>
              <a:rPr lang="en-GB" sz="1600" dirty="0"/>
              <a:t> </a:t>
            </a:r>
            <a:r>
              <a:rPr lang="en-GB" sz="1600" dirty="0" err="1"/>
              <a:t>için</a:t>
            </a:r>
            <a:r>
              <a:rPr lang="en-GB" sz="1600" dirty="0"/>
              <a:t> </a:t>
            </a:r>
            <a:r>
              <a:rPr lang="en-GB" sz="1600" dirty="0" err="1" smtClean="0"/>
              <a:t>bu</a:t>
            </a:r>
            <a:r>
              <a:rPr lang="tr-TR" sz="1600" dirty="0"/>
              <a:t> </a:t>
            </a:r>
            <a:r>
              <a:rPr lang="en-GB" sz="1600" dirty="0" err="1" smtClean="0"/>
              <a:t>gereklidir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r>
              <a:rPr lang="en-GB" sz="1600" dirty="0" err="1" smtClean="0"/>
              <a:t>Müşteriden</a:t>
            </a:r>
            <a:r>
              <a:rPr lang="en-GB" sz="1600" dirty="0" smtClean="0"/>
              <a:t> </a:t>
            </a:r>
            <a:r>
              <a:rPr lang="en-GB" sz="1600" dirty="0" err="1"/>
              <a:t>çek</a:t>
            </a:r>
            <a:r>
              <a:rPr lang="en-GB" sz="1600" dirty="0"/>
              <a:t>, </a:t>
            </a:r>
            <a:r>
              <a:rPr lang="en-GB" sz="1600" dirty="0" err="1"/>
              <a:t>senet</a:t>
            </a:r>
            <a:r>
              <a:rPr lang="en-GB" sz="1600" dirty="0"/>
              <a:t> </a:t>
            </a:r>
            <a:r>
              <a:rPr lang="en-GB" sz="1600" dirty="0" err="1"/>
              <a:t>gibi</a:t>
            </a:r>
            <a:r>
              <a:rPr lang="en-GB" sz="1600" dirty="0"/>
              <a:t> </a:t>
            </a:r>
            <a:r>
              <a:rPr lang="en-GB" sz="1600" dirty="0" err="1"/>
              <a:t>kıymetli</a:t>
            </a:r>
            <a:r>
              <a:rPr lang="en-GB" sz="1600" dirty="0"/>
              <a:t> </a:t>
            </a:r>
            <a:r>
              <a:rPr lang="en-GB" sz="1600" dirty="0" err="1"/>
              <a:t>evrak</a:t>
            </a:r>
            <a:r>
              <a:rPr lang="en-GB" sz="1600" dirty="0"/>
              <a:t> </a:t>
            </a:r>
            <a:r>
              <a:rPr lang="en-GB" sz="1600" dirty="0" err="1"/>
              <a:t>alınmış</a:t>
            </a:r>
            <a:r>
              <a:rPr lang="en-GB" sz="1600" dirty="0"/>
              <a:t> </a:t>
            </a:r>
            <a:r>
              <a:rPr lang="en-GB" sz="1600" dirty="0" err="1"/>
              <a:t>ise</a:t>
            </a:r>
            <a:r>
              <a:rPr lang="en-GB" sz="1600" dirty="0"/>
              <a:t>, </a:t>
            </a:r>
            <a:r>
              <a:rPr lang="en-GB" sz="1600" dirty="0" err="1"/>
              <a:t>bunların</a:t>
            </a:r>
            <a:r>
              <a:rPr lang="en-GB" sz="1600" dirty="0"/>
              <a:t> </a:t>
            </a:r>
            <a:r>
              <a:rPr lang="en-GB" sz="1600" dirty="0" err="1"/>
              <a:t>ayrıca</a:t>
            </a:r>
            <a:r>
              <a:rPr lang="en-GB" sz="1600" dirty="0"/>
              <a:t> </a:t>
            </a:r>
            <a:r>
              <a:rPr lang="en-GB" sz="1600" dirty="0" err="1"/>
              <a:t>tahsil</a:t>
            </a:r>
            <a:r>
              <a:rPr lang="en-GB" sz="1600" dirty="0"/>
              <a:t> </a:t>
            </a:r>
            <a:r>
              <a:rPr lang="en-GB" sz="1600" dirty="0" err="1" smtClean="0"/>
              <a:t>edilmesi</a:t>
            </a:r>
            <a:r>
              <a:rPr lang="tr-TR" sz="1600" dirty="0"/>
              <a:t> </a:t>
            </a:r>
            <a:r>
              <a:rPr lang="en-GB" sz="1600" dirty="0" err="1" smtClean="0"/>
              <a:t>gerekir</a:t>
            </a:r>
            <a:r>
              <a:rPr lang="en-GB" sz="1600" dirty="0"/>
              <a:t>. </a:t>
            </a:r>
            <a:r>
              <a:rPr lang="en-GB" sz="1600" dirty="0" err="1"/>
              <a:t>Alınan</a:t>
            </a:r>
            <a:r>
              <a:rPr lang="en-GB" sz="1600" dirty="0"/>
              <a:t> </a:t>
            </a:r>
            <a:r>
              <a:rPr lang="en-GB" sz="1600" dirty="0" err="1"/>
              <a:t>çek</a:t>
            </a:r>
            <a:r>
              <a:rPr lang="en-GB" sz="1600" dirty="0"/>
              <a:t> </a:t>
            </a:r>
            <a:r>
              <a:rPr lang="en-GB" sz="1600" dirty="0" err="1"/>
              <a:t>ve</a:t>
            </a:r>
            <a:r>
              <a:rPr lang="en-GB" sz="1600" dirty="0"/>
              <a:t> </a:t>
            </a:r>
            <a:r>
              <a:rPr lang="en-GB" sz="1600" dirty="0" err="1"/>
              <a:t>senetler</a:t>
            </a:r>
            <a:r>
              <a:rPr lang="en-GB" sz="1600" dirty="0"/>
              <a:t> </a:t>
            </a:r>
            <a:r>
              <a:rPr lang="en-GB" sz="1600" dirty="0" err="1"/>
              <a:t>borcumuza</a:t>
            </a:r>
            <a:r>
              <a:rPr lang="en-GB" sz="1600" dirty="0"/>
              <a:t> </a:t>
            </a:r>
            <a:r>
              <a:rPr lang="en-GB" sz="1600" dirty="0" err="1"/>
              <a:t>karşılık</a:t>
            </a:r>
            <a:r>
              <a:rPr lang="en-GB" sz="1600" dirty="0"/>
              <a:t> </a:t>
            </a:r>
            <a:r>
              <a:rPr lang="en-GB" sz="1600" dirty="0" err="1"/>
              <a:t>satıcı</a:t>
            </a:r>
            <a:r>
              <a:rPr lang="en-GB" sz="1600" dirty="0"/>
              <a:t> </a:t>
            </a:r>
            <a:r>
              <a:rPr lang="en-GB" sz="1600" dirty="0" err="1"/>
              <a:t>firmalara</a:t>
            </a:r>
            <a:r>
              <a:rPr lang="en-GB" sz="1600" dirty="0"/>
              <a:t> </a:t>
            </a:r>
            <a:r>
              <a:rPr lang="en-GB" sz="1600" dirty="0" err="1"/>
              <a:t>ciro</a:t>
            </a:r>
            <a:r>
              <a:rPr lang="en-GB" sz="1600" dirty="0"/>
              <a:t> </a:t>
            </a:r>
            <a:r>
              <a:rPr lang="en-GB" sz="1600" dirty="0" err="1" smtClean="0"/>
              <a:t>edilebilir</a:t>
            </a:r>
            <a:r>
              <a:rPr lang="tr-TR" sz="1600" dirty="0" smtClean="0"/>
              <a:t>.</a:t>
            </a: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93096"/>
            <a:ext cx="46672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1.4. </a:t>
            </a:r>
            <a:r>
              <a:rPr lang="en-GB" b="1" dirty="0" err="1"/>
              <a:t>Ödemeler</a:t>
            </a:r>
            <a:endParaRPr lang="en-GB" b="1" dirty="0"/>
          </a:p>
          <a:p>
            <a:pPr marL="0" indent="0">
              <a:buNone/>
            </a:pPr>
            <a:r>
              <a:rPr lang="en-GB" dirty="0" err="1"/>
              <a:t>Açık</a:t>
            </a:r>
            <a:r>
              <a:rPr lang="en-GB" dirty="0"/>
              <a:t> </a:t>
            </a:r>
            <a:r>
              <a:rPr lang="en-GB" dirty="0" err="1"/>
              <a:t>hesap</a:t>
            </a:r>
            <a:r>
              <a:rPr lang="en-GB" dirty="0"/>
              <a:t> </a:t>
            </a:r>
            <a:r>
              <a:rPr lang="en-GB" dirty="0" err="1"/>
              <a:t>çalıştığımız</a:t>
            </a:r>
            <a:r>
              <a:rPr lang="en-GB" dirty="0"/>
              <a:t> </a:t>
            </a:r>
            <a:r>
              <a:rPr lang="en-GB" dirty="0" err="1"/>
              <a:t>satıcılardan</a:t>
            </a:r>
            <a:r>
              <a:rPr lang="en-GB" dirty="0"/>
              <a:t> mal </a:t>
            </a:r>
            <a:r>
              <a:rPr lang="en-GB" dirty="0" err="1"/>
              <a:t>veya</a:t>
            </a:r>
            <a:r>
              <a:rPr lang="en-GB" dirty="0"/>
              <a:t> </a:t>
            </a:r>
            <a:r>
              <a:rPr lang="en-GB" dirty="0" err="1"/>
              <a:t>hizmet</a:t>
            </a:r>
            <a:r>
              <a:rPr lang="en-GB" dirty="0"/>
              <a:t> </a:t>
            </a:r>
            <a:r>
              <a:rPr lang="en-GB" dirty="0" err="1"/>
              <a:t>aldığımızda</a:t>
            </a:r>
            <a:r>
              <a:rPr lang="en-GB" dirty="0"/>
              <a:t>, </a:t>
            </a:r>
            <a:r>
              <a:rPr lang="en-GB" dirty="0" err="1" smtClean="0"/>
              <a:t>satıcılara</a:t>
            </a:r>
            <a:r>
              <a:rPr lang="tr-TR" dirty="0"/>
              <a:t> </a:t>
            </a:r>
            <a:r>
              <a:rPr lang="en-GB" dirty="0" err="1" smtClean="0"/>
              <a:t>borçlanırız</a:t>
            </a:r>
            <a:r>
              <a:rPr lang="en-GB" dirty="0"/>
              <a:t>. </a:t>
            </a:r>
            <a:r>
              <a:rPr lang="en-GB" dirty="0" err="1"/>
              <a:t>Satıcı</a:t>
            </a:r>
            <a:r>
              <a:rPr lang="en-GB" dirty="0"/>
              <a:t> </a:t>
            </a:r>
            <a:r>
              <a:rPr lang="en-GB" dirty="0" err="1"/>
              <a:t>firmalar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</a:t>
            </a:r>
            <a:r>
              <a:rPr lang="en-GB" dirty="0" err="1"/>
              <a:t>ilişkilerimizi</a:t>
            </a:r>
            <a:r>
              <a:rPr lang="en-GB" dirty="0"/>
              <a:t> </a:t>
            </a:r>
            <a:r>
              <a:rPr lang="en-GB" dirty="0" err="1"/>
              <a:t>devam</a:t>
            </a:r>
            <a:r>
              <a:rPr lang="en-GB" dirty="0"/>
              <a:t> </a:t>
            </a:r>
            <a:r>
              <a:rPr lang="en-GB" dirty="0" err="1"/>
              <a:t>ettirebilmek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borçlarımızı</a:t>
            </a:r>
            <a:r>
              <a:rPr lang="en-GB" dirty="0"/>
              <a:t> </a:t>
            </a:r>
            <a:r>
              <a:rPr lang="en-GB" dirty="0" err="1" smtClean="0"/>
              <a:t>düzenli</a:t>
            </a:r>
            <a:r>
              <a:rPr lang="tr-TR" dirty="0"/>
              <a:t> </a:t>
            </a:r>
            <a:r>
              <a:rPr lang="en-GB" dirty="0" err="1" smtClean="0"/>
              <a:t>olarak</a:t>
            </a:r>
            <a:r>
              <a:rPr lang="en-GB" dirty="0" smtClean="0"/>
              <a:t> </a:t>
            </a:r>
            <a:r>
              <a:rPr lang="en-GB" dirty="0" err="1"/>
              <a:t>ödemeliyiz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Ödemeler</a:t>
            </a:r>
            <a:r>
              <a:rPr lang="en-GB" dirty="0"/>
              <a:t> </a:t>
            </a:r>
            <a:r>
              <a:rPr lang="en-GB" dirty="0" err="1"/>
              <a:t>işletmenin</a:t>
            </a:r>
            <a:r>
              <a:rPr lang="en-GB" dirty="0"/>
              <a:t> </a:t>
            </a:r>
            <a:r>
              <a:rPr lang="en-GB" dirty="0" err="1"/>
              <a:t>ekonomik</a:t>
            </a:r>
            <a:r>
              <a:rPr lang="en-GB" dirty="0"/>
              <a:t> </a:t>
            </a:r>
            <a:r>
              <a:rPr lang="en-GB" dirty="0" err="1"/>
              <a:t>durumu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</a:t>
            </a:r>
            <a:r>
              <a:rPr lang="en-GB" dirty="0" err="1"/>
              <a:t>orantılı</a:t>
            </a:r>
            <a:r>
              <a:rPr lang="en-GB" dirty="0"/>
              <a:t> </a:t>
            </a:r>
            <a:r>
              <a:rPr lang="en-GB" dirty="0" err="1"/>
              <a:t>olmalı</a:t>
            </a:r>
            <a:r>
              <a:rPr lang="en-GB" dirty="0"/>
              <a:t>, </a:t>
            </a:r>
            <a:r>
              <a:rPr lang="en-GB" dirty="0" err="1"/>
              <a:t>işletmeyi</a:t>
            </a:r>
            <a:r>
              <a:rPr lang="en-GB" dirty="0"/>
              <a:t> </a:t>
            </a:r>
            <a:r>
              <a:rPr lang="en-GB" dirty="0" err="1" smtClean="0"/>
              <a:t>sıkıntıya</a:t>
            </a:r>
            <a:r>
              <a:rPr lang="tr-TR" dirty="0"/>
              <a:t> </a:t>
            </a:r>
            <a:r>
              <a:rPr lang="en-GB" dirty="0" err="1" smtClean="0"/>
              <a:t>sokmamalıdır</a:t>
            </a:r>
            <a:r>
              <a:rPr lang="en-GB" dirty="0"/>
              <a:t>. </a:t>
            </a:r>
            <a:r>
              <a:rPr lang="en-GB" dirty="0" err="1"/>
              <a:t>Ödemelerin</a:t>
            </a:r>
            <a:r>
              <a:rPr lang="en-GB" dirty="0"/>
              <a:t> </a:t>
            </a:r>
            <a:r>
              <a:rPr lang="en-GB" dirty="0" err="1"/>
              <a:t>düzenli</a:t>
            </a:r>
            <a:r>
              <a:rPr lang="en-GB" dirty="0"/>
              <a:t> </a:t>
            </a:r>
            <a:r>
              <a:rPr lang="en-GB" dirty="0" err="1"/>
              <a:t>olması</a:t>
            </a:r>
            <a:r>
              <a:rPr lang="en-GB" dirty="0"/>
              <a:t>, </a:t>
            </a:r>
            <a:r>
              <a:rPr lang="en-GB" dirty="0" err="1"/>
              <a:t>tahsilatların</a:t>
            </a:r>
            <a:r>
              <a:rPr lang="en-GB" dirty="0"/>
              <a:t> </a:t>
            </a:r>
            <a:r>
              <a:rPr lang="en-GB" dirty="0" err="1"/>
              <a:t>düzenli</a:t>
            </a:r>
            <a:r>
              <a:rPr lang="en-GB" dirty="0"/>
              <a:t> </a:t>
            </a:r>
            <a:r>
              <a:rPr lang="en-GB" dirty="0" err="1"/>
              <a:t>olmasına</a:t>
            </a:r>
            <a:r>
              <a:rPr lang="en-GB" dirty="0"/>
              <a:t> </a:t>
            </a:r>
            <a:r>
              <a:rPr lang="en-GB" dirty="0" err="1"/>
              <a:t>bağlıdır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Yapılan</a:t>
            </a:r>
            <a:r>
              <a:rPr lang="en-GB" dirty="0"/>
              <a:t> </a:t>
            </a:r>
            <a:r>
              <a:rPr lang="en-GB" dirty="0" err="1"/>
              <a:t>tahsilatlara</a:t>
            </a:r>
            <a:r>
              <a:rPr lang="en-GB" dirty="0"/>
              <a:t> </a:t>
            </a:r>
            <a:r>
              <a:rPr lang="en-GB" dirty="0" err="1"/>
              <a:t>göre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ödeme</a:t>
            </a:r>
            <a:r>
              <a:rPr lang="en-GB" dirty="0"/>
              <a:t> </a:t>
            </a:r>
            <a:r>
              <a:rPr lang="en-GB" dirty="0" err="1"/>
              <a:t>planı</a:t>
            </a:r>
            <a:r>
              <a:rPr lang="en-GB" dirty="0"/>
              <a:t> </a:t>
            </a:r>
            <a:r>
              <a:rPr lang="en-GB" dirty="0" err="1"/>
              <a:t>dahilinde</a:t>
            </a:r>
            <a:r>
              <a:rPr lang="en-GB" dirty="0"/>
              <a:t> </a:t>
            </a:r>
            <a:r>
              <a:rPr lang="en-GB" dirty="0" err="1"/>
              <a:t>satıcılara</a:t>
            </a:r>
            <a:r>
              <a:rPr lang="en-GB" dirty="0"/>
              <a:t> </a:t>
            </a:r>
            <a:r>
              <a:rPr lang="en-GB" dirty="0" smtClean="0"/>
              <a:t>para,</a:t>
            </a:r>
            <a:r>
              <a:rPr lang="tr-TR" dirty="0" smtClean="0"/>
              <a:t> </a:t>
            </a:r>
            <a:r>
              <a:rPr lang="en-GB" dirty="0" err="1" smtClean="0"/>
              <a:t>çek</a:t>
            </a:r>
            <a:r>
              <a:rPr lang="en-GB" dirty="0"/>
              <a:t>, </a:t>
            </a:r>
            <a:r>
              <a:rPr lang="en-GB" dirty="0" err="1" smtClean="0"/>
              <a:t>senet</a:t>
            </a:r>
            <a:r>
              <a:rPr lang="tr-TR" dirty="0"/>
              <a:t> </a:t>
            </a:r>
            <a:r>
              <a:rPr lang="en-GB" dirty="0" err="1" smtClean="0"/>
              <a:t>verilebilir</a:t>
            </a:r>
            <a:r>
              <a:rPr lang="en-GB" dirty="0"/>
              <a:t>. </a:t>
            </a:r>
            <a:r>
              <a:rPr lang="en-GB" dirty="0" err="1"/>
              <a:t>Satıcının</a:t>
            </a:r>
            <a:r>
              <a:rPr lang="en-GB" dirty="0"/>
              <a:t> </a:t>
            </a:r>
            <a:r>
              <a:rPr lang="en-GB" dirty="0" err="1"/>
              <a:t>hesabına</a:t>
            </a:r>
            <a:r>
              <a:rPr lang="en-GB" dirty="0"/>
              <a:t> </a:t>
            </a:r>
            <a:r>
              <a:rPr lang="en-GB" dirty="0" err="1"/>
              <a:t>para</a:t>
            </a:r>
            <a:r>
              <a:rPr lang="en-GB" dirty="0"/>
              <a:t> </a:t>
            </a:r>
            <a:r>
              <a:rPr lang="en-GB" dirty="0" err="1"/>
              <a:t>yatırılabilir</a:t>
            </a:r>
            <a:r>
              <a:rPr lang="en-GB" dirty="0"/>
              <a:t>. </a:t>
            </a:r>
            <a:r>
              <a:rPr lang="en-GB" dirty="0" err="1"/>
              <a:t>Satıcılara</a:t>
            </a:r>
            <a:r>
              <a:rPr lang="en-GB" dirty="0"/>
              <a:t> </a:t>
            </a:r>
            <a:r>
              <a:rPr lang="en-GB" dirty="0" err="1"/>
              <a:t>yapılan</a:t>
            </a:r>
            <a:r>
              <a:rPr lang="en-GB" dirty="0"/>
              <a:t> </a:t>
            </a:r>
            <a:r>
              <a:rPr lang="en-GB" dirty="0" err="1"/>
              <a:t>nakit</a:t>
            </a:r>
            <a:r>
              <a:rPr lang="en-GB" dirty="0"/>
              <a:t> </a:t>
            </a:r>
            <a:r>
              <a:rPr lang="en-GB" dirty="0" err="1"/>
              <a:t>ödemelere</a:t>
            </a:r>
            <a:r>
              <a:rPr lang="en-GB" dirty="0"/>
              <a:t> </a:t>
            </a:r>
            <a:r>
              <a:rPr lang="en-GB" dirty="0" err="1" smtClean="0"/>
              <a:t>karşılık</a:t>
            </a:r>
            <a:r>
              <a:rPr lang="tr-TR" dirty="0"/>
              <a:t> </a:t>
            </a:r>
            <a:r>
              <a:rPr lang="en-GB" dirty="0" err="1" smtClean="0"/>
              <a:t>makbuz</a:t>
            </a:r>
            <a:r>
              <a:rPr lang="en-GB" dirty="0" smtClean="0"/>
              <a:t> </a:t>
            </a:r>
            <a:r>
              <a:rPr lang="en-GB" dirty="0" err="1"/>
              <a:t>alınır</a:t>
            </a:r>
            <a:r>
              <a:rPr lang="en-GB" dirty="0"/>
              <a:t>. Bu </a:t>
            </a:r>
            <a:r>
              <a:rPr lang="en-GB" dirty="0" err="1" smtClean="0"/>
              <a:t>makbuz</a:t>
            </a:r>
            <a:r>
              <a:rPr lang="tr-TR" dirty="0"/>
              <a:t> </a:t>
            </a:r>
            <a:r>
              <a:rPr lang="en-GB" dirty="0" err="1" smtClean="0"/>
              <a:t>işletmemiz</a:t>
            </a:r>
            <a:r>
              <a:rPr lang="en-GB" dirty="0" smtClean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tediye</a:t>
            </a:r>
            <a:r>
              <a:rPr lang="en-GB" dirty="0"/>
              <a:t> </a:t>
            </a:r>
            <a:r>
              <a:rPr lang="en-GB" dirty="0" err="1"/>
              <a:t>makbuzudur.Satıcılara</a:t>
            </a:r>
            <a:r>
              <a:rPr lang="en-GB" dirty="0"/>
              <a:t> </a:t>
            </a:r>
            <a:r>
              <a:rPr lang="en-GB" dirty="0" err="1"/>
              <a:t>verilen</a:t>
            </a:r>
            <a:r>
              <a:rPr lang="en-GB" dirty="0"/>
              <a:t> </a:t>
            </a:r>
            <a:r>
              <a:rPr lang="en-GB" dirty="0" err="1"/>
              <a:t>çek</a:t>
            </a:r>
            <a:r>
              <a:rPr lang="en-GB" dirty="0"/>
              <a:t> </a:t>
            </a:r>
            <a:r>
              <a:rPr lang="en-GB" dirty="0" err="1" smtClean="0"/>
              <a:t>ve</a:t>
            </a:r>
            <a:r>
              <a:rPr lang="tr-TR" dirty="0"/>
              <a:t> </a:t>
            </a:r>
            <a:r>
              <a:rPr lang="en-GB" dirty="0" err="1" smtClean="0"/>
              <a:t>senetlere</a:t>
            </a:r>
            <a:r>
              <a:rPr lang="en-GB" dirty="0" smtClean="0"/>
              <a:t> </a:t>
            </a:r>
            <a:r>
              <a:rPr lang="en-GB" dirty="0" err="1"/>
              <a:t>karşılık</a:t>
            </a:r>
            <a:r>
              <a:rPr lang="en-GB" dirty="0"/>
              <a:t>, </a:t>
            </a:r>
            <a:r>
              <a:rPr lang="en-GB" dirty="0" err="1"/>
              <a:t>çek-senet</a:t>
            </a:r>
            <a:r>
              <a:rPr lang="en-GB" dirty="0"/>
              <a:t> </a:t>
            </a:r>
            <a:r>
              <a:rPr lang="en-GB" dirty="0" err="1"/>
              <a:t>bordrosu</a:t>
            </a:r>
            <a:r>
              <a:rPr lang="en-GB" dirty="0"/>
              <a:t>, </a:t>
            </a:r>
            <a:r>
              <a:rPr lang="en-GB" dirty="0" err="1"/>
              <a:t>çek-senet</a:t>
            </a:r>
            <a:r>
              <a:rPr lang="en-GB" dirty="0"/>
              <a:t> </a:t>
            </a:r>
            <a:r>
              <a:rPr lang="en-GB" dirty="0" err="1" smtClean="0"/>
              <a:t>makbuzu</a:t>
            </a:r>
            <a:r>
              <a:rPr lang="tr-TR" dirty="0"/>
              <a:t> </a:t>
            </a:r>
            <a:r>
              <a:rPr lang="en-GB" dirty="0" err="1" smtClean="0"/>
              <a:t>alınabilir.Satıcının</a:t>
            </a:r>
            <a:r>
              <a:rPr lang="en-GB" dirty="0" smtClean="0"/>
              <a:t> </a:t>
            </a:r>
            <a:r>
              <a:rPr lang="en-GB" dirty="0" err="1"/>
              <a:t>hesabına</a:t>
            </a:r>
            <a:r>
              <a:rPr lang="en-GB" dirty="0"/>
              <a:t> </a:t>
            </a:r>
            <a:r>
              <a:rPr lang="en-GB" dirty="0" smtClean="0"/>
              <a:t>para</a:t>
            </a:r>
            <a:r>
              <a:rPr lang="tr-TR" dirty="0"/>
              <a:t> </a:t>
            </a:r>
            <a:r>
              <a:rPr lang="en-GB" dirty="0" err="1" smtClean="0"/>
              <a:t>yatırılınca</a:t>
            </a:r>
            <a:r>
              <a:rPr lang="en-GB" dirty="0" smtClean="0"/>
              <a:t> </a:t>
            </a:r>
            <a:r>
              <a:rPr lang="en-GB" dirty="0" err="1"/>
              <a:t>banka</a:t>
            </a:r>
            <a:r>
              <a:rPr lang="en-GB" dirty="0"/>
              <a:t> </a:t>
            </a:r>
            <a:r>
              <a:rPr lang="en-GB" dirty="0" err="1"/>
              <a:t>dekont</a:t>
            </a:r>
            <a:r>
              <a:rPr lang="en-GB" dirty="0"/>
              <a:t> </a:t>
            </a:r>
            <a:r>
              <a:rPr lang="en-GB" dirty="0" err="1" smtClean="0"/>
              <a:t>veya</a:t>
            </a:r>
            <a:r>
              <a:rPr lang="tr-TR" dirty="0"/>
              <a:t> </a:t>
            </a:r>
            <a:r>
              <a:rPr lang="en-GB" dirty="0" err="1" smtClean="0"/>
              <a:t>makbuz</a:t>
            </a:r>
            <a:r>
              <a:rPr lang="en-GB" dirty="0" smtClean="0"/>
              <a:t> </a:t>
            </a:r>
            <a:r>
              <a:rPr lang="en-GB" dirty="0" err="1"/>
              <a:t>verir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1.5. </a:t>
            </a:r>
            <a:r>
              <a:rPr lang="en-GB" b="1" dirty="0" err="1"/>
              <a:t>Raporlar</a:t>
            </a:r>
            <a:endParaRPr lang="en-GB" b="1" dirty="0"/>
          </a:p>
          <a:p>
            <a:pPr marL="0" indent="0">
              <a:buNone/>
            </a:pPr>
            <a:r>
              <a:rPr lang="en-GB" dirty="0" err="1"/>
              <a:t>Ön</a:t>
            </a:r>
            <a:r>
              <a:rPr lang="en-GB" dirty="0"/>
              <a:t> </a:t>
            </a:r>
            <a:r>
              <a:rPr lang="en-GB" dirty="0" err="1"/>
              <a:t>muhasebe</a:t>
            </a:r>
            <a:r>
              <a:rPr lang="en-GB" dirty="0"/>
              <a:t> </a:t>
            </a:r>
            <a:r>
              <a:rPr lang="en-GB" dirty="0" err="1"/>
              <a:t>işlemleri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</a:t>
            </a:r>
            <a:r>
              <a:rPr lang="en-GB" dirty="0" err="1"/>
              <a:t>ilgili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işletmenin</a:t>
            </a:r>
            <a:r>
              <a:rPr lang="en-GB" dirty="0"/>
              <a:t> </a:t>
            </a:r>
            <a:r>
              <a:rPr lang="en-GB" dirty="0" err="1"/>
              <a:t>ihtiyaç</a:t>
            </a:r>
            <a:r>
              <a:rPr lang="en-GB" dirty="0"/>
              <a:t> </a:t>
            </a:r>
            <a:r>
              <a:rPr lang="en-GB" dirty="0" err="1"/>
              <a:t>duyduğu</a:t>
            </a:r>
            <a:r>
              <a:rPr lang="en-GB" dirty="0"/>
              <a:t> </a:t>
            </a:r>
            <a:r>
              <a:rPr lang="en-GB" dirty="0" err="1"/>
              <a:t>çeşitli</a:t>
            </a:r>
            <a:r>
              <a:rPr lang="en-GB" dirty="0"/>
              <a:t> </a:t>
            </a:r>
            <a:r>
              <a:rPr lang="en-GB" dirty="0" err="1"/>
              <a:t>belgeler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üretilir</a:t>
            </a:r>
            <a:r>
              <a:rPr lang="en-GB" dirty="0"/>
              <a:t>, </a:t>
            </a:r>
            <a:r>
              <a:rPr lang="en-GB" dirty="0" err="1"/>
              <a:t>raporlar</a:t>
            </a:r>
            <a:r>
              <a:rPr lang="en-GB" dirty="0"/>
              <a:t>, </a:t>
            </a:r>
            <a:r>
              <a:rPr lang="en-GB" dirty="0" err="1"/>
              <a:t>tablolar</a:t>
            </a:r>
            <a:r>
              <a:rPr lang="en-GB" dirty="0"/>
              <a:t> </a:t>
            </a:r>
            <a:r>
              <a:rPr lang="en-GB" dirty="0" err="1"/>
              <a:t>düzenlenir</a:t>
            </a:r>
            <a:r>
              <a:rPr lang="en-GB" dirty="0"/>
              <a:t>. </a:t>
            </a:r>
            <a:r>
              <a:rPr lang="en-GB" dirty="0" err="1"/>
              <a:t>Yapılan</a:t>
            </a:r>
            <a:r>
              <a:rPr lang="en-GB" dirty="0"/>
              <a:t> </a:t>
            </a:r>
            <a:r>
              <a:rPr lang="en-GB" dirty="0" err="1"/>
              <a:t>işlemler</a:t>
            </a:r>
            <a:r>
              <a:rPr lang="en-GB" dirty="0"/>
              <a:t> </a:t>
            </a:r>
            <a:r>
              <a:rPr lang="en-GB" dirty="0" err="1"/>
              <a:t>şunlardır</a:t>
            </a:r>
            <a:r>
              <a:rPr lang="en-GB" dirty="0"/>
              <a:t>:</a:t>
            </a:r>
          </a:p>
          <a:p>
            <a:r>
              <a:rPr lang="en-GB" dirty="0" err="1" smtClean="0"/>
              <a:t>Satış</a:t>
            </a:r>
            <a:r>
              <a:rPr lang="en-GB" dirty="0" smtClean="0"/>
              <a:t> </a:t>
            </a:r>
            <a:r>
              <a:rPr lang="en-GB" dirty="0" err="1"/>
              <a:t>işlemlerinde</a:t>
            </a:r>
            <a:r>
              <a:rPr lang="en-GB" dirty="0"/>
              <a:t> </a:t>
            </a:r>
            <a:r>
              <a:rPr lang="en-GB" dirty="0" err="1"/>
              <a:t>İrsaliye</a:t>
            </a:r>
            <a:r>
              <a:rPr lang="en-GB" dirty="0"/>
              <a:t>, </a:t>
            </a:r>
            <a:r>
              <a:rPr lang="en-GB" dirty="0" err="1"/>
              <a:t>Fatura</a:t>
            </a:r>
            <a:r>
              <a:rPr lang="en-GB" dirty="0"/>
              <a:t>, </a:t>
            </a:r>
            <a:r>
              <a:rPr lang="en-GB" dirty="0" err="1"/>
              <a:t>İrsaliyeli</a:t>
            </a:r>
            <a:r>
              <a:rPr lang="en-GB" dirty="0"/>
              <a:t> </a:t>
            </a:r>
            <a:r>
              <a:rPr lang="en-GB" dirty="0" err="1"/>
              <a:t>Fatura</a:t>
            </a:r>
            <a:r>
              <a:rPr lang="en-GB" dirty="0"/>
              <a:t> </a:t>
            </a:r>
            <a:r>
              <a:rPr lang="en-GB" dirty="0" err="1"/>
              <a:t>düzenlenir</a:t>
            </a:r>
            <a:r>
              <a:rPr lang="en-GB" dirty="0"/>
              <a:t>. </a:t>
            </a:r>
            <a:r>
              <a:rPr lang="en-GB" dirty="0" err="1"/>
              <a:t>Satış</a:t>
            </a:r>
            <a:r>
              <a:rPr lang="en-GB" dirty="0"/>
              <a:t> </a:t>
            </a:r>
            <a:r>
              <a:rPr lang="en-GB" dirty="0" err="1"/>
              <a:t>faturalarının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listesi</a:t>
            </a:r>
            <a:r>
              <a:rPr lang="en-GB" dirty="0"/>
              <a:t> </a:t>
            </a:r>
            <a:r>
              <a:rPr lang="en-GB" dirty="0" err="1"/>
              <a:t>alınabilir</a:t>
            </a:r>
            <a:r>
              <a:rPr lang="en-GB" dirty="0"/>
              <a:t>.</a:t>
            </a:r>
          </a:p>
          <a:p>
            <a:r>
              <a:rPr lang="en-GB" dirty="0" smtClean="0"/>
              <a:t> </a:t>
            </a:r>
            <a:r>
              <a:rPr lang="en-GB" dirty="0" err="1"/>
              <a:t>Alış</a:t>
            </a:r>
            <a:r>
              <a:rPr lang="en-GB" dirty="0"/>
              <a:t> </a:t>
            </a:r>
            <a:r>
              <a:rPr lang="en-GB" dirty="0" err="1"/>
              <a:t>fatura</a:t>
            </a:r>
            <a:r>
              <a:rPr lang="en-GB" dirty="0"/>
              <a:t> </a:t>
            </a:r>
            <a:r>
              <a:rPr lang="en-GB" dirty="0" err="1"/>
              <a:t>bilgileri</a:t>
            </a:r>
            <a:r>
              <a:rPr lang="en-GB" dirty="0"/>
              <a:t> </a:t>
            </a:r>
            <a:r>
              <a:rPr lang="en-GB" dirty="0" err="1" smtClean="0"/>
              <a:t>listelenebilir</a:t>
            </a:r>
            <a:r>
              <a:rPr lang="en-GB" dirty="0" smtClean="0"/>
              <a:t>.</a:t>
            </a:r>
            <a:endParaRPr lang="tr-TR" dirty="0" smtClean="0"/>
          </a:p>
          <a:p>
            <a:r>
              <a:rPr lang="en-GB" dirty="0" err="1" smtClean="0"/>
              <a:t>Tahsilat</a:t>
            </a:r>
            <a:r>
              <a:rPr lang="en-GB" dirty="0" smtClean="0"/>
              <a:t> </a:t>
            </a:r>
            <a:r>
              <a:rPr lang="en-GB" dirty="0" err="1"/>
              <a:t>işlemlerinde</a:t>
            </a:r>
            <a:r>
              <a:rPr lang="en-GB" dirty="0"/>
              <a:t> </a:t>
            </a:r>
            <a:r>
              <a:rPr lang="en-GB" dirty="0" err="1"/>
              <a:t>tahsilat</a:t>
            </a:r>
            <a:r>
              <a:rPr lang="en-GB" dirty="0"/>
              <a:t> </a:t>
            </a:r>
            <a:r>
              <a:rPr lang="en-GB" dirty="0" err="1"/>
              <a:t>makbuzu</a:t>
            </a:r>
            <a:r>
              <a:rPr lang="en-GB" dirty="0"/>
              <a:t> </a:t>
            </a:r>
            <a:r>
              <a:rPr lang="en-GB" dirty="0" err="1"/>
              <a:t>düzenlenir</a:t>
            </a:r>
            <a:r>
              <a:rPr lang="en-GB" dirty="0"/>
              <a:t>.</a:t>
            </a:r>
          </a:p>
          <a:p>
            <a:r>
              <a:rPr lang="en-GB" dirty="0" err="1" smtClean="0"/>
              <a:t>Alınan</a:t>
            </a:r>
            <a:r>
              <a:rPr lang="en-GB" dirty="0" smtClean="0"/>
              <a:t> </a:t>
            </a:r>
            <a:r>
              <a:rPr lang="en-GB" dirty="0" err="1"/>
              <a:t>çek</a:t>
            </a:r>
            <a:r>
              <a:rPr lang="en-GB" dirty="0"/>
              <a:t> </a:t>
            </a:r>
            <a:r>
              <a:rPr lang="en-GB" dirty="0" err="1"/>
              <a:t>veya</a:t>
            </a:r>
            <a:r>
              <a:rPr lang="en-GB" dirty="0"/>
              <a:t> </a:t>
            </a:r>
            <a:r>
              <a:rPr lang="en-GB" dirty="0" err="1"/>
              <a:t>senetler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çek-senet</a:t>
            </a:r>
            <a:r>
              <a:rPr lang="en-GB" dirty="0"/>
              <a:t> </a:t>
            </a:r>
            <a:r>
              <a:rPr lang="en-GB" dirty="0" err="1"/>
              <a:t>giriş</a:t>
            </a:r>
            <a:r>
              <a:rPr lang="en-GB" dirty="0"/>
              <a:t> </a:t>
            </a:r>
            <a:r>
              <a:rPr lang="en-GB" dirty="0" err="1"/>
              <a:t>bordroları</a:t>
            </a:r>
            <a:r>
              <a:rPr lang="en-GB" dirty="0"/>
              <a:t> </a:t>
            </a:r>
            <a:r>
              <a:rPr lang="en-GB" dirty="0" err="1"/>
              <a:t>düzenlenir</a:t>
            </a:r>
            <a:r>
              <a:rPr lang="en-GB" dirty="0"/>
              <a:t>.</a:t>
            </a:r>
          </a:p>
          <a:p>
            <a:r>
              <a:rPr lang="en-GB" dirty="0" smtClean="0"/>
              <a:t> </a:t>
            </a:r>
            <a:r>
              <a:rPr lang="en-GB" dirty="0" err="1"/>
              <a:t>Verilen</a:t>
            </a:r>
            <a:r>
              <a:rPr lang="en-GB" dirty="0"/>
              <a:t> firma </a:t>
            </a:r>
            <a:r>
              <a:rPr lang="en-GB" dirty="0" err="1"/>
              <a:t>çekleri</a:t>
            </a:r>
            <a:r>
              <a:rPr lang="en-GB" dirty="0"/>
              <a:t>, </a:t>
            </a:r>
            <a:r>
              <a:rPr lang="en-GB" dirty="0" err="1"/>
              <a:t>senetleri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</a:t>
            </a:r>
            <a:r>
              <a:rPr lang="en-GB" dirty="0" err="1"/>
              <a:t>ciro</a:t>
            </a:r>
            <a:r>
              <a:rPr lang="en-GB" dirty="0"/>
              <a:t> </a:t>
            </a:r>
            <a:r>
              <a:rPr lang="en-GB" dirty="0" err="1"/>
              <a:t>edilen</a:t>
            </a:r>
            <a:r>
              <a:rPr lang="en-GB" dirty="0"/>
              <a:t> </a:t>
            </a:r>
            <a:r>
              <a:rPr lang="en-GB" dirty="0" err="1"/>
              <a:t>müşteri</a:t>
            </a:r>
            <a:r>
              <a:rPr lang="en-GB" dirty="0"/>
              <a:t> </a:t>
            </a:r>
            <a:r>
              <a:rPr lang="en-GB" dirty="0" err="1"/>
              <a:t>çekleri</a:t>
            </a:r>
            <a:r>
              <a:rPr lang="en-GB" dirty="0"/>
              <a:t> </a:t>
            </a:r>
            <a:r>
              <a:rPr lang="en-GB" dirty="0" err="1"/>
              <a:t>senetleri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çıkış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bordrosu</a:t>
            </a:r>
            <a:r>
              <a:rPr lang="en-GB" dirty="0"/>
              <a:t> </a:t>
            </a:r>
            <a:r>
              <a:rPr lang="en-GB" dirty="0" err="1"/>
              <a:t>düzenlenir</a:t>
            </a:r>
            <a:r>
              <a:rPr lang="en-GB" dirty="0"/>
              <a:t>.</a:t>
            </a:r>
          </a:p>
          <a:p>
            <a:r>
              <a:rPr lang="en-GB" dirty="0" err="1" smtClean="0"/>
              <a:t>Stok</a:t>
            </a:r>
            <a:r>
              <a:rPr lang="en-GB" dirty="0" smtClean="0"/>
              <a:t> </a:t>
            </a:r>
            <a:r>
              <a:rPr lang="en-GB" dirty="0" err="1"/>
              <a:t>kayıtlarından</a:t>
            </a:r>
            <a:r>
              <a:rPr lang="en-GB" dirty="0"/>
              <a:t> </a:t>
            </a:r>
            <a:r>
              <a:rPr lang="en-GB" dirty="0" err="1"/>
              <a:t>faydalanarak</a:t>
            </a:r>
            <a:r>
              <a:rPr lang="en-GB" dirty="0"/>
              <a:t>, mal </a:t>
            </a:r>
            <a:r>
              <a:rPr lang="en-GB" dirty="0" err="1"/>
              <a:t>listeleri</a:t>
            </a:r>
            <a:r>
              <a:rPr lang="en-GB" dirty="0"/>
              <a:t>, </a:t>
            </a:r>
            <a:r>
              <a:rPr lang="en-GB" dirty="0" err="1"/>
              <a:t>fiyat</a:t>
            </a:r>
            <a:r>
              <a:rPr lang="en-GB" dirty="0"/>
              <a:t> </a:t>
            </a:r>
            <a:r>
              <a:rPr lang="en-GB" dirty="0" err="1"/>
              <a:t>listeleri</a:t>
            </a:r>
            <a:r>
              <a:rPr lang="en-GB" dirty="0"/>
              <a:t>, </a:t>
            </a:r>
            <a:r>
              <a:rPr lang="en-GB" dirty="0" err="1"/>
              <a:t>stok</a:t>
            </a:r>
            <a:r>
              <a:rPr lang="en-GB" dirty="0"/>
              <a:t> </a:t>
            </a:r>
            <a:r>
              <a:rPr lang="en-GB" dirty="0" err="1"/>
              <a:t>hareket</a:t>
            </a:r>
            <a:r>
              <a:rPr lang="en-GB" dirty="0"/>
              <a:t> </a:t>
            </a:r>
            <a:r>
              <a:rPr lang="en-GB" dirty="0" err="1"/>
              <a:t>listeleri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gibi</a:t>
            </a:r>
            <a:r>
              <a:rPr lang="en-GB" dirty="0"/>
              <a:t> </a:t>
            </a:r>
            <a:r>
              <a:rPr lang="en-GB" dirty="0" err="1"/>
              <a:t>raporlar</a:t>
            </a:r>
            <a:r>
              <a:rPr lang="en-GB" dirty="0"/>
              <a:t> </a:t>
            </a:r>
            <a:r>
              <a:rPr lang="en-GB" dirty="0" err="1"/>
              <a:t>üretilebilir</a:t>
            </a:r>
            <a:r>
              <a:rPr lang="en-GB" dirty="0"/>
              <a:t>.</a:t>
            </a:r>
          </a:p>
          <a:p>
            <a:r>
              <a:rPr lang="en-GB" dirty="0" err="1" smtClean="0"/>
              <a:t>Cari</a:t>
            </a:r>
            <a:r>
              <a:rPr lang="en-GB" dirty="0" smtClean="0"/>
              <a:t> </a:t>
            </a:r>
            <a:r>
              <a:rPr lang="en-GB" dirty="0" err="1"/>
              <a:t>kayıtlarından</a:t>
            </a:r>
            <a:r>
              <a:rPr lang="en-GB" dirty="0"/>
              <a:t> </a:t>
            </a:r>
            <a:r>
              <a:rPr lang="en-GB" dirty="0" err="1"/>
              <a:t>faydalanarak</a:t>
            </a:r>
            <a:r>
              <a:rPr lang="en-GB" dirty="0"/>
              <a:t> </a:t>
            </a:r>
            <a:r>
              <a:rPr lang="en-GB" dirty="0" err="1"/>
              <a:t>borç</a:t>
            </a:r>
            <a:r>
              <a:rPr lang="en-GB" dirty="0"/>
              <a:t>, </a:t>
            </a:r>
            <a:r>
              <a:rPr lang="en-GB" dirty="0" err="1"/>
              <a:t>alacak</a:t>
            </a:r>
            <a:r>
              <a:rPr lang="en-GB" dirty="0"/>
              <a:t> </a:t>
            </a:r>
            <a:r>
              <a:rPr lang="en-GB" dirty="0" err="1"/>
              <a:t>bakiye</a:t>
            </a:r>
            <a:r>
              <a:rPr lang="en-GB" dirty="0"/>
              <a:t> </a:t>
            </a:r>
            <a:r>
              <a:rPr lang="en-GB" dirty="0" err="1"/>
              <a:t>listeleri</a:t>
            </a:r>
            <a:r>
              <a:rPr lang="en-GB" dirty="0"/>
              <a:t>, </a:t>
            </a:r>
            <a:r>
              <a:rPr lang="en-GB" dirty="0" err="1"/>
              <a:t>cari</a:t>
            </a:r>
            <a:r>
              <a:rPr lang="en-GB" dirty="0"/>
              <a:t> </a:t>
            </a:r>
            <a:r>
              <a:rPr lang="en-GB" dirty="0" err="1"/>
              <a:t>hesap</a:t>
            </a:r>
            <a:r>
              <a:rPr lang="en-GB" dirty="0"/>
              <a:t> </a:t>
            </a:r>
            <a:r>
              <a:rPr lang="en-GB" dirty="0" err="1"/>
              <a:t>ekstreleri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 err="1"/>
              <a:t>adres</a:t>
            </a:r>
            <a:r>
              <a:rPr lang="en-GB" dirty="0"/>
              <a:t> </a:t>
            </a:r>
            <a:r>
              <a:rPr lang="en-GB" dirty="0" err="1"/>
              <a:t>listeleri</a:t>
            </a:r>
            <a:r>
              <a:rPr lang="en-GB" dirty="0"/>
              <a:t>, </a:t>
            </a:r>
            <a:r>
              <a:rPr lang="en-GB" dirty="0" err="1"/>
              <a:t>müşteri</a:t>
            </a:r>
            <a:r>
              <a:rPr lang="en-GB" dirty="0"/>
              <a:t> </a:t>
            </a:r>
            <a:r>
              <a:rPr lang="en-GB" dirty="0" err="1"/>
              <a:t>listeleri</a:t>
            </a:r>
            <a:r>
              <a:rPr lang="en-GB" dirty="0"/>
              <a:t> </a:t>
            </a:r>
            <a:r>
              <a:rPr lang="en-GB" dirty="0" err="1"/>
              <a:t>düzenlenebilir</a:t>
            </a:r>
            <a:r>
              <a:rPr lang="en-GB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da-DK" dirty="0"/>
              <a:t>Çek-senet kayıtlarından faydalanarak, müşteri çekleri listesi, firma çekleri listesi,</a:t>
            </a:r>
          </a:p>
          <a:p>
            <a:pPr marL="0" indent="0">
              <a:buNone/>
            </a:pPr>
            <a:r>
              <a:rPr lang="en-GB" dirty="0" err="1"/>
              <a:t>müşteri</a:t>
            </a:r>
            <a:r>
              <a:rPr lang="en-GB" dirty="0"/>
              <a:t> </a:t>
            </a:r>
            <a:r>
              <a:rPr lang="en-GB" dirty="0" err="1"/>
              <a:t>senetleri</a:t>
            </a:r>
            <a:r>
              <a:rPr lang="en-GB" dirty="0"/>
              <a:t> </a:t>
            </a:r>
            <a:r>
              <a:rPr lang="en-GB" dirty="0" err="1"/>
              <a:t>listesi</a:t>
            </a:r>
            <a:r>
              <a:rPr lang="en-GB" dirty="0"/>
              <a:t>, firma </a:t>
            </a:r>
            <a:r>
              <a:rPr lang="en-GB" dirty="0" err="1"/>
              <a:t>senetleri</a:t>
            </a:r>
            <a:r>
              <a:rPr lang="en-GB" dirty="0"/>
              <a:t> </a:t>
            </a:r>
            <a:r>
              <a:rPr lang="en-GB" dirty="0" err="1"/>
              <a:t>listesi</a:t>
            </a:r>
            <a:r>
              <a:rPr lang="en-GB" dirty="0"/>
              <a:t>, </a:t>
            </a:r>
            <a:r>
              <a:rPr lang="en-GB" dirty="0" err="1"/>
              <a:t>tahsil</a:t>
            </a:r>
            <a:r>
              <a:rPr lang="en-GB" dirty="0"/>
              <a:t> </a:t>
            </a:r>
            <a:r>
              <a:rPr lang="en-GB" dirty="0" err="1"/>
              <a:t>edilecek</a:t>
            </a:r>
            <a:r>
              <a:rPr lang="en-GB" dirty="0"/>
              <a:t> </a:t>
            </a:r>
            <a:r>
              <a:rPr lang="en-GB" dirty="0" err="1"/>
              <a:t>çek-senet</a:t>
            </a:r>
            <a:r>
              <a:rPr lang="en-GB" dirty="0"/>
              <a:t> </a:t>
            </a:r>
            <a:r>
              <a:rPr lang="en-GB" dirty="0" err="1"/>
              <a:t>listesi</a:t>
            </a:r>
            <a:r>
              <a:rPr lang="en-GB" dirty="0"/>
              <a:t> </a:t>
            </a:r>
            <a:r>
              <a:rPr lang="en-GB" dirty="0" err="1"/>
              <a:t>gibi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listeler</a:t>
            </a:r>
            <a:r>
              <a:rPr lang="en-GB" dirty="0"/>
              <a:t> </a:t>
            </a:r>
            <a:r>
              <a:rPr lang="en-GB" dirty="0" err="1"/>
              <a:t>düzenlenebilir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1.6. </a:t>
            </a:r>
            <a:r>
              <a:rPr lang="en-GB" b="1" dirty="0" err="1"/>
              <a:t>Kontrol</a:t>
            </a:r>
            <a:endParaRPr lang="en-GB" b="1" dirty="0"/>
          </a:p>
          <a:p>
            <a:pPr marL="0" indent="0">
              <a:buNone/>
            </a:pPr>
            <a:r>
              <a:rPr lang="en-GB" dirty="0" err="1"/>
              <a:t>Ön</a:t>
            </a:r>
            <a:r>
              <a:rPr lang="en-GB" dirty="0"/>
              <a:t> </a:t>
            </a:r>
            <a:r>
              <a:rPr lang="en-GB" dirty="0" err="1"/>
              <a:t>muhasebe</a:t>
            </a:r>
            <a:r>
              <a:rPr lang="en-GB" dirty="0"/>
              <a:t> </a:t>
            </a:r>
            <a:r>
              <a:rPr lang="en-GB" dirty="0" err="1"/>
              <a:t>işlemlerinde</a:t>
            </a:r>
            <a:r>
              <a:rPr lang="en-GB" dirty="0"/>
              <a:t> </a:t>
            </a:r>
            <a:r>
              <a:rPr lang="en-GB" dirty="0" err="1"/>
              <a:t>yapılabilecek</a:t>
            </a:r>
            <a:r>
              <a:rPr lang="en-GB" dirty="0"/>
              <a:t> </a:t>
            </a:r>
            <a:r>
              <a:rPr lang="en-GB" dirty="0" err="1"/>
              <a:t>hataları</a:t>
            </a:r>
            <a:r>
              <a:rPr lang="en-GB" dirty="0"/>
              <a:t> </a:t>
            </a:r>
            <a:r>
              <a:rPr lang="en-GB" dirty="0" err="1"/>
              <a:t>yanlışları</a:t>
            </a:r>
            <a:r>
              <a:rPr lang="en-GB" dirty="0"/>
              <a:t> </a:t>
            </a:r>
            <a:r>
              <a:rPr lang="en-GB" dirty="0" err="1"/>
              <a:t>mümkün</a:t>
            </a:r>
            <a:r>
              <a:rPr lang="en-GB" dirty="0"/>
              <a:t> </a:t>
            </a:r>
            <a:r>
              <a:rPr lang="en-GB" dirty="0" err="1" smtClean="0"/>
              <a:t>olduğunca</a:t>
            </a:r>
            <a:r>
              <a:rPr lang="tr-TR" dirty="0"/>
              <a:t> </a:t>
            </a:r>
            <a:r>
              <a:rPr lang="en-GB" dirty="0" err="1" smtClean="0"/>
              <a:t>azaltmak</a:t>
            </a:r>
            <a:r>
              <a:rPr lang="en-GB" dirty="0" smtClean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üretilen</a:t>
            </a:r>
            <a:r>
              <a:rPr lang="en-GB" dirty="0"/>
              <a:t> </a:t>
            </a:r>
            <a:r>
              <a:rPr lang="en-GB" dirty="0" err="1"/>
              <a:t>rapor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belgeler</a:t>
            </a:r>
            <a:r>
              <a:rPr lang="en-GB" dirty="0"/>
              <a:t> </a:t>
            </a:r>
            <a:r>
              <a:rPr lang="en-GB" dirty="0" err="1" smtClean="0"/>
              <a:t>kontrol</a:t>
            </a:r>
            <a:r>
              <a:rPr lang="tr-TR" dirty="0"/>
              <a:t> </a:t>
            </a:r>
            <a:r>
              <a:rPr lang="en-GB" dirty="0" err="1" smtClean="0"/>
              <a:t>edilmelidir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Stok</a:t>
            </a:r>
            <a:r>
              <a:rPr lang="en-GB" dirty="0"/>
              <a:t> </a:t>
            </a:r>
            <a:r>
              <a:rPr lang="en-GB" dirty="0" err="1"/>
              <a:t>kayıtları</a:t>
            </a:r>
            <a:r>
              <a:rPr lang="en-GB" dirty="0"/>
              <a:t>, </a:t>
            </a:r>
            <a:r>
              <a:rPr lang="en-GB" dirty="0" err="1"/>
              <a:t>raporları</a:t>
            </a:r>
            <a:r>
              <a:rPr lang="en-GB" dirty="0"/>
              <a:t> </a:t>
            </a:r>
            <a:r>
              <a:rPr lang="en-GB" dirty="0" err="1"/>
              <a:t>faturalar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, </a:t>
            </a:r>
            <a:r>
              <a:rPr lang="en-GB" dirty="0" err="1"/>
              <a:t>depo</a:t>
            </a:r>
            <a:r>
              <a:rPr lang="en-GB" dirty="0"/>
              <a:t> </a:t>
            </a:r>
            <a:r>
              <a:rPr lang="en-GB" dirty="0" err="1"/>
              <a:t>veya</a:t>
            </a:r>
            <a:r>
              <a:rPr lang="en-GB" dirty="0"/>
              <a:t> </a:t>
            </a:r>
            <a:r>
              <a:rPr lang="en-GB" dirty="0" err="1"/>
              <a:t>ambar</a:t>
            </a:r>
            <a:r>
              <a:rPr lang="en-GB" dirty="0"/>
              <a:t> </a:t>
            </a:r>
            <a:r>
              <a:rPr lang="en-GB" dirty="0" err="1"/>
              <a:t>bilgileri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</a:t>
            </a:r>
            <a:r>
              <a:rPr lang="en-GB" dirty="0" err="1" smtClean="0"/>
              <a:t>karşılaştırılarak</a:t>
            </a:r>
            <a:r>
              <a:rPr lang="tr-TR" dirty="0"/>
              <a:t> </a:t>
            </a:r>
            <a:r>
              <a:rPr lang="en-GB" dirty="0" err="1" smtClean="0"/>
              <a:t>kontrol</a:t>
            </a:r>
            <a:r>
              <a:rPr lang="en-GB" dirty="0" smtClean="0"/>
              <a:t> </a:t>
            </a:r>
            <a:r>
              <a:rPr lang="en-GB" dirty="0" err="1"/>
              <a:t>edilir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Cari</a:t>
            </a:r>
            <a:r>
              <a:rPr lang="en-GB" dirty="0"/>
              <a:t> </a:t>
            </a:r>
            <a:r>
              <a:rPr lang="en-GB" dirty="0" err="1"/>
              <a:t>hesap</a:t>
            </a:r>
            <a:r>
              <a:rPr lang="en-GB" dirty="0"/>
              <a:t> </a:t>
            </a:r>
            <a:r>
              <a:rPr lang="en-GB" dirty="0" err="1"/>
              <a:t>kayıtları</a:t>
            </a:r>
            <a:r>
              <a:rPr lang="en-GB" dirty="0"/>
              <a:t>, </a:t>
            </a:r>
            <a:r>
              <a:rPr lang="en-GB" dirty="0" err="1"/>
              <a:t>raporları</a:t>
            </a:r>
            <a:r>
              <a:rPr lang="en-GB" dirty="0"/>
              <a:t>, </a:t>
            </a:r>
            <a:r>
              <a:rPr lang="en-GB" dirty="0" err="1"/>
              <a:t>karşı</a:t>
            </a:r>
            <a:r>
              <a:rPr lang="en-GB" dirty="0"/>
              <a:t> </a:t>
            </a:r>
            <a:r>
              <a:rPr lang="en-GB" dirty="0" err="1"/>
              <a:t>firmalar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</a:t>
            </a:r>
            <a:r>
              <a:rPr lang="en-GB" dirty="0" err="1"/>
              <a:t>karşılaştırılır</a:t>
            </a:r>
            <a:r>
              <a:rPr lang="en-GB" dirty="0"/>
              <a:t>. Bu </a:t>
            </a:r>
            <a:r>
              <a:rPr lang="en-GB" dirty="0" err="1"/>
              <a:t>işleme</a:t>
            </a:r>
            <a:r>
              <a:rPr lang="en-GB" dirty="0"/>
              <a:t> </a:t>
            </a:r>
            <a:r>
              <a:rPr lang="en-GB" b="1" dirty="0" err="1" smtClean="0"/>
              <a:t>mutabakat</a:t>
            </a:r>
            <a:r>
              <a:rPr lang="tr-TR" dirty="0"/>
              <a:t> </a:t>
            </a:r>
            <a:r>
              <a:rPr lang="en-GB" dirty="0" err="1" smtClean="0"/>
              <a:t>denir</a:t>
            </a:r>
            <a:r>
              <a:rPr lang="en-GB" dirty="0"/>
              <a:t>. </a:t>
            </a:r>
            <a:r>
              <a:rPr lang="en-GB" dirty="0" err="1"/>
              <a:t>Diğer</a:t>
            </a:r>
            <a:r>
              <a:rPr lang="en-GB" dirty="0"/>
              <a:t> </a:t>
            </a:r>
            <a:r>
              <a:rPr lang="en-GB" dirty="0" err="1"/>
              <a:t>firmalardan</a:t>
            </a:r>
            <a:r>
              <a:rPr lang="en-GB" dirty="0"/>
              <a:t> </a:t>
            </a:r>
            <a:r>
              <a:rPr lang="en-GB" dirty="0" err="1"/>
              <a:t>ekstre</a:t>
            </a:r>
            <a:r>
              <a:rPr lang="en-GB" dirty="0"/>
              <a:t> </a:t>
            </a:r>
            <a:r>
              <a:rPr lang="en-GB" dirty="0" err="1"/>
              <a:t>yani</a:t>
            </a:r>
            <a:r>
              <a:rPr lang="en-GB" dirty="0"/>
              <a:t> </a:t>
            </a:r>
            <a:r>
              <a:rPr lang="en-GB" dirty="0" err="1"/>
              <a:t>cari</a:t>
            </a:r>
            <a:r>
              <a:rPr lang="en-GB" dirty="0"/>
              <a:t> </a:t>
            </a:r>
            <a:r>
              <a:rPr lang="en-GB" dirty="0" err="1"/>
              <a:t>hesap</a:t>
            </a:r>
            <a:r>
              <a:rPr lang="en-GB" dirty="0"/>
              <a:t> </a:t>
            </a:r>
            <a:r>
              <a:rPr lang="en-GB" dirty="0" err="1"/>
              <a:t>hareketleri</a:t>
            </a:r>
            <a:r>
              <a:rPr lang="en-GB" dirty="0"/>
              <a:t> </a:t>
            </a:r>
            <a:r>
              <a:rPr lang="en-GB" dirty="0" err="1"/>
              <a:t>özeti</a:t>
            </a:r>
            <a:r>
              <a:rPr lang="en-GB" dirty="0"/>
              <a:t> </a:t>
            </a:r>
            <a:r>
              <a:rPr lang="en-GB" dirty="0" err="1"/>
              <a:t>istenir</a:t>
            </a:r>
            <a:r>
              <a:rPr lang="en-GB" dirty="0"/>
              <a:t>. Biz de </a:t>
            </a:r>
            <a:r>
              <a:rPr lang="en-GB" dirty="0" err="1"/>
              <a:t>cari</a:t>
            </a:r>
            <a:r>
              <a:rPr lang="en-GB" dirty="0"/>
              <a:t> </a:t>
            </a:r>
            <a:r>
              <a:rPr lang="en-GB" dirty="0" err="1" smtClean="0"/>
              <a:t>hesap</a:t>
            </a:r>
            <a:r>
              <a:rPr lang="tr-TR" dirty="0"/>
              <a:t> </a:t>
            </a:r>
            <a:r>
              <a:rPr lang="en-GB" dirty="0" err="1" smtClean="0"/>
              <a:t>sonuçlarını</a:t>
            </a:r>
            <a:r>
              <a:rPr lang="en-GB" dirty="0" smtClean="0"/>
              <a:t> </a:t>
            </a:r>
            <a:r>
              <a:rPr lang="en-GB" dirty="0" err="1"/>
              <a:t>diğer</a:t>
            </a:r>
            <a:r>
              <a:rPr lang="en-GB" dirty="0"/>
              <a:t> </a:t>
            </a:r>
            <a:r>
              <a:rPr lang="en-GB" dirty="0" err="1"/>
              <a:t>firmalara</a:t>
            </a:r>
            <a:r>
              <a:rPr lang="en-GB" dirty="0"/>
              <a:t> </a:t>
            </a:r>
            <a:r>
              <a:rPr lang="en-GB" dirty="0" err="1"/>
              <a:t>bildiririz</a:t>
            </a:r>
            <a:r>
              <a:rPr lang="en-GB" dirty="0"/>
              <a:t>. </a:t>
            </a:r>
            <a:r>
              <a:rPr lang="en-GB" dirty="0" err="1"/>
              <a:t>Karşılaştırma</a:t>
            </a:r>
            <a:r>
              <a:rPr lang="en-GB" dirty="0"/>
              <a:t> </a:t>
            </a:r>
            <a:r>
              <a:rPr lang="en-GB" dirty="0" err="1"/>
              <a:t>sonucu</a:t>
            </a:r>
            <a:r>
              <a:rPr lang="en-GB" dirty="0"/>
              <a:t>, </a:t>
            </a:r>
            <a:r>
              <a:rPr lang="en-GB" dirty="0" err="1"/>
              <a:t>yanlış</a:t>
            </a:r>
            <a:r>
              <a:rPr lang="en-GB" dirty="0"/>
              <a:t> </a:t>
            </a:r>
            <a:r>
              <a:rPr lang="en-GB" dirty="0" err="1"/>
              <a:t>kaydedilen</a:t>
            </a:r>
            <a:r>
              <a:rPr lang="en-GB" dirty="0"/>
              <a:t> </a:t>
            </a:r>
            <a:r>
              <a:rPr lang="en-GB" dirty="0" err="1"/>
              <a:t>belgeler</a:t>
            </a:r>
            <a:r>
              <a:rPr lang="en-GB" dirty="0"/>
              <a:t> </a:t>
            </a:r>
            <a:r>
              <a:rPr lang="en-GB" dirty="0" err="1" smtClean="0"/>
              <a:t>varsa</a:t>
            </a:r>
            <a:r>
              <a:rPr lang="tr-TR" dirty="0"/>
              <a:t> </a:t>
            </a:r>
            <a:r>
              <a:rPr lang="en-GB" dirty="0" err="1" smtClean="0"/>
              <a:t>düzeltilir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/>
              <a:t>1.7. </a:t>
            </a:r>
            <a:r>
              <a:rPr lang="en-GB" b="1" dirty="0" err="1"/>
              <a:t>Belge</a:t>
            </a:r>
            <a:r>
              <a:rPr lang="en-GB" b="1" dirty="0"/>
              <a:t> </a:t>
            </a:r>
            <a:r>
              <a:rPr lang="en-GB" b="1" dirty="0" err="1"/>
              <a:t>ve</a:t>
            </a:r>
            <a:r>
              <a:rPr lang="en-GB" b="1" dirty="0"/>
              <a:t> program</a:t>
            </a:r>
          </a:p>
          <a:p>
            <a:pPr marL="0" indent="0">
              <a:buNone/>
            </a:pPr>
            <a:r>
              <a:rPr lang="nb-NO" dirty="0"/>
              <a:t>Ön muhasebe işlemleri ve kullanılan belgeleri kısaca inceledik.</a:t>
            </a:r>
          </a:p>
          <a:p>
            <a:pPr marL="0" indent="0">
              <a:buNone/>
            </a:pPr>
            <a:r>
              <a:rPr lang="en-GB" dirty="0" err="1" smtClean="0"/>
              <a:t>Ön</a:t>
            </a:r>
            <a:r>
              <a:rPr lang="en-GB" dirty="0" smtClean="0"/>
              <a:t> </a:t>
            </a:r>
            <a:r>
              <a:rPr lang="en-GB" dirty="0" err="1"/>
              <a:t>muhasebe</a:t>
            </a:r>
            <a:r>
              <a:rPr lang="en-GB" dirty="0"/>
              <a:t> </a:t>
            </a:r>
            <a:r>
              <a:rPr lang="en-GB" dirty="0" err="1"/>
              <a:t>işlemlerinde</a:t>
            </a:r>
            <a:r>
              <a:rPr lang="en-GB" dirty="0"/>
              <a:t> </a:t>
            </a:r>
            <a:r>
              <a:rPr lang="en-GB" dirty="0" err="1"/>
              <a:t>kullanılan</a:t>
            </a:r>
            <a:r>
              <a:rPr lang="en-GB" dirty="0"/>
              <a:t> </a:t>
            </a:r>
            <a:r>
              <a:rPr lang="en-GB" dirty="0" err="1"/>
              <a:t>programlar</a:t>
            </a:r>
            <a:r>
              <a:rPr lang="en-GB" dirty="0"/>
              <a:t> STOK, CARİ, ÇEK-SENET,</a:t>
            </a:r>
          </a:p>
          <a:p>
            <a:pPr marL="0" indent="0">
              <a:buNone/>
            </a:pPr>
            <a:r>
              <a:rPr lang="en-GB" dirty="0"/>
              <a:t>İRSALİYE, FATURA </a:t>
            </a:r>
            <a:r>
              <a:rPr lang="en-GB" dirty="0" err="1"/>
              <a:t>programlarıdır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 smtClean="0"/>
              <a:t>Ticari</a:t>
            </a:r>
            <a:r>
              <a:rPr lang="en-GB" dirty="0" smtClean="0"/>
              <a:t> </a:t>
            </a:r>
            <a:r>
              <a:rPr lang="en-GB" dirty="0" err="1"/>
              <a:t>programlarda</a:t>
            </a:r>
            <a:r>
              <a:rPr lang="en-GB" dirty="0"/>
              <a:t> </a:t>
            </a:r>
            <a:r>
              <a:rPr lang="en-GB" dirty="0" err="1"/>
              <a:t>kullanıcıya</a:t>
            </a:r>
            <a:r>
              <a:rPr lang="en-GB" dirty="0"/>
              <a:t> </a:t>
            </a:r>
            <a:r>
              <a:rPr lang="en-GB" dirty="0" err="1"/>
              <a:t>kolaylık</a:t>
            </a:r>
            <a:r>
              <a:rPr lang="en-GB" dirty="0"/>
              <a:t> </a:t>
            </a:r>
            <a:r>
              <a:rPr lang="en-GB" dirty="0" err="1"/>
              <a:t>olması</a:t>
            </a:r>
            <a:r>
              <a:rPr lang="en-GB" dirty="0"/>
              <a:t> </a:t>
            </a:r>
            <a:r>
              <a:rPr lang="en-GB" dirty="0" err="1"/>
              <a:t>açısından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her </a:t>
            </a:r>
            <a:r>
              <a:rPr lang="en-GB" dirty="0" err="1">
                <a:solidFill>
                  <a:srgbClr val="FF0000"/>
                </a:solidFill>
              </a:rPr>
              <a:t>belge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birinci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dereceden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ait </a:t>
            </a:r>
            <a:r>
              <a:rPr lang="en-GB" dirty="0" err="1">
                <a:solidFill>
                  <a:srgbClr val="FF0000"/>
                </a:solidFill>
              </a:rPr>
              <a:t>olduğu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programa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/>
              <a:t>işlenir</a:t>
            </a:r>
            <a:r>
              <a:rPr lang="en-GB" dirty="0"/>
              <a:t>. Program </a:t>
            </a:r>
            <a:r>
              <a:rPr lang="en-GB" dirty="0" err="1"/>
              <a:t>bu</a:t>
            </a:r>
            <a:r>
              <a:rPr lang="en-GB" dirty="0"/>
              <a:t> </a:t>
            </a:r>
            <a:r>
              <a:rPr lang="en-GB" dirty="0" err="1"/>
              <a:t>belgedeki</a:t>
            </a:r>
            <a:r>
              <a:rPr lang="en-GB" dirty="0"/>
              <a:t> </a:t>
            </a:r>
            <a:r>
              <a:rPr lang="en-GB" dirty="0" err="1"/>
              <a:t>bilgileri</a:t>
            </a:r>
            <a:r>
              <a:rPr lang="en-GB" dirty="0"/>
              <a:t> </a:t>
            </a:r>
            <a:r>
              <a:rPr lang="en-GB" dirty="0" err="1"/>
              <a:t>ilgili</a:t>
            </a:r>
            <a:r>
              <a:rPr lang="en-GB" dirty="0"/>
              <a:t> </a:t>
            </a:r>
            <a:r>
              <a:rPr lang="en-GB" dirty="0" err="1"/>
              <a:t>diğer</a:t>
            </a:r>
            <a:r>
              <a:rPr lang="en-GB" dirty="0"/>
              <a:t> </a:t>
            </a:r>
            <a:r>
              <a:rPr lang="en-GB" dirty="0" err="1"/>
              <a:t>programlara</a:t>
            </a:r>
            <a:r>
              <a:rPr lang="en-GB" dirty="0"/>
              <a:t> </a:t>
            </a:r>
            <a:r>
              <a:rPr lang="en-GB" dirty="0" err="1" smtClean="0"/>
              <a:t>kendisi</a:t>
            </a:r>
            <a:r>
              <a:rPr lang="tr-TR" dirty="0"/>
              <a:t> </a:t>
            </a:r>
            <a:r>
              <a:rPr lang="en-GB" dirty="0" err="1" smtClean="0"/>
              <a:t>işler</a:t>
            </a:r>
            <a:r>
              <a:rPr lang="en-GB" dirty="0"/>
              <a:t>. </a:t>
            </a:r>
            <a:r>
              <a:rPr lang="en-GB" dirty="0" err="1"/>
              <a:t>Örneğin</a:t>
            </a:r>
            <a:r>
              <a:rPr lang="en-GB" dirty="0"/>
              <a:t>, </a:t>
            </a:r>
            <a:r>
              <a:rPr lang="en-GB" dirty="0" err="1"/>
              <a:t>satış</a:t>
            </a:r>
            <a:r>
              <a:rPr lang="en-GB" dirty="0"/>
              <a:t> </a:t>
            </a:r>
            <a:r>
              <a:rPr lang="en-GB" dirty="0" err="1"/>
              <a:t>irsaliyesi</a:t>
            </a:r>
            <a:r>
              <a:rPr lang="en-GB" dirty="0"/>
              <a:t>, </a:t>
            </a:r>
            <a:r>
              <a:rPr lang="en-GB" dirty="0" err="1"/>
              <a:t>kullanıcı</a:t>
            </a:r>
            <a:r>
              <a:rPr lang="en-GB" dirty="0"/>
              <a:t> </a:t>
            </a:r>
            <a:r>
              <a:rPr lang="en-GB" dirty="0" err="1"/>
              <a:t>tarafından</a:t>
            </a:r>
            <a:r>
              <a:rPr lang="en-GB" dirty="0"/>
              <a:t> </a:t>
            </a:r>
            <a:r>
              <a:rPr lang="en-GB" dirty="0" err="1"/>
              <a:t>irsaliye</a:t>
            </a:r>
            <a:r>
              <a:rPr lang="en-GB" dirty="0"/>
              <a:t> </a:t>
            </a:r>
            <a:r>
              <a:rPr lang="en-GB" dirty="0" err="1"/>
              <a:t>programına</a:t>
            </a:r>
            <a:r>
              <a:rPr lang="en-GB" dirty="0"/>
              <a:t> </a:t>
            </a:r>
            <a:r>
              <a:rPr lang="en-GB" dirty="0" err="1"/>
              <a:t>gerekli</a:t>
            </a:r>
            <a:r>
              <a:rPr lang="en-GB" dirty="0"/>
              <a:t> </a:t>
            </a:r>
            <a:r>
              <a:rPr lang="en-GB" dirty="0" err="1" smtClean="0"/>
              <a:t>bilgilerin</a:t>
            </a:r>
            <a:r>
              <a:rPr lang="tr-TR" dirty="0"/>
              <a:t> </a:t>
            </a:r>
            <a:r>
              <a:rPr lang="en-GB" dirty="0" err="1" smtClean="0"/>
              <a:t>girilmesiyle</a:t>
            </a:r>
            <a:r>
              <a:rPr lang="en-GB" dirty="0" smtClean="0"/>
              <a:t> </a:t>
            </a:r>
            <a:r>
              <a:rPr lang="en-GB" dirty="0" err="1"/>
              <a:t>düzenlenir</a:t>
            </a:r>
            <a:r>
              <a:rPr lang="en-GB" dirty="0"/>
              <a:t>. </a:t>
            </a:r>
            <a:r>
              <a:rPr lang="en-GB" dirty="0" err="1"/>
              <a:t>İrsaliyenin</a:t>
            </a:r>
            <a:r>
              <a:rPr lang="en-GB" dirty="0"/>
              <a:t> </a:t>
            </a:r>
            <a:r>
              <a:rPr lang="en-GB" dirty="0" err="1"/>
              <a:t>faturasını</a:t>
            </a:r>
            <a:r>
              <a:rPr lang="en-GB" dirty="0"/>
              <a:t> </a:t>
            </a:r>
            <a:r>
              <a:rPr lang="en-GB" dirty="0" err="1"/>
              <a:t>bilgisayar</a:t>
            </a:r>
            <a:r>
              <a:rPr lang="en-GB" dirty="0"/>
              <a:t> </a:t>
            </a:r>
            <a:r>
              <a:rPr lang="en-GB" dirty="0" err="1"/>
              <a:t>düzenler</a:t>
            </a:r>
            <a:r>
              <a:rPr lang="en-GB" dirty="0"/>
              <a:t>. </a:t>
            </a:r>
            <a:r>
              <a:rPr lang="en-GB" dirty="0" err="1"/>
              <a:t>Fatura</a:t>
            </a:r>
            <a:r>
              <a:rPr lang="en-GB" dirty="0"/>
              <a:t> </a:t>
            </a:r>
            <a:r>
              <a:rPr lang="en-GB" dirty="0" err="1"/>
              <a:t>bilgilerini</a:t>
            </a:r>
            <a:r>
              <a:rPr lang="en-GB" dirty="0"/>
              <a:t> STOK </a:t>
            </a:r>
            <a:r>
              <a:rPr lang="en-GB" dirty="0" err="1" smtClean="0"/>
              <a:t>ve</a:t>
            </a:r>
            <a:r>
              <a:rPr lang="tr-TR" dirty="0"/>
              <a:t> </a:t>
            </a:r>
            <a:r>
              <a:rPr lang="en-GB" dirty="0" smtClean="0"/>
              <a:t>CARİ </a:t>
            </a:r>
            <a:r>
              <a:rPr lang="en-GB" dirty="0" err="1"/>
              <a:t>hesap</a:t>
            </a:r>
            <a:r>
              <a:rPr lang="en-GB" dirty="0"/>
              <a:t> </a:t>
            </a:r>
            <a:r>
              <a:rPr lang="en-GB" dirty="0" err="1"/>
              <a:t>kayıtlarına</a:t>
            </a:r>
            <a:r>
              <a:rPr lang="en-GB" dirty="0"/>
              <a:t> </a:t>
            </a:r>
            <a:r>
              <a:rPr lang="en-GB" dirty="0" err="1"/>
              <a:t>bilgisayar</a:t>
            </a:r>
            <a:r>
              <a:rPr lang="en-GB" dirty="0"/>
              <a:t> </a:t>
            </a:r>
            <a:r>
              <a:rPr lang="en-GB" dirty="0" err="1"/>
              <a:t>işler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Hangi</a:t>
            </a:r>
            <a:r>
              <a:rPr lang="en-GB" dirty="0"/>
              <a:t> </a:t>
            </a:r>
            <a:r>
              <a:rPr lang="en-GB" dirty="0" err="1"/>
              <a:t>belgeler</a:t>
            </a:r>
            <a:r>
              <a:rPr lang="en-GB" dirty="0"/>
              <a:t> </a:t>
            </a:r>
            <a:r>
              <a:rPr lang="en-GB" dirty="0" err="1"/>
              <a:t>hangi</a:t>
            </a:r>
            <a:r>
              <a:rPr lang="en-GB" dirty="0"/>
              <a:t>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işlenecek</a:t>
            </a:r>
            <a:r>
              <a:rPr lang="en-GB" dirty="0"/>
              <a:t>:</a:t>
            </a:r>
          </a:p>
          <a:p>
            <a:r>
              <a:rPr lang="en-GB" dirty="0" err="1" smtClean="0"/>
              <a:t>Alışlara</a:t>
            </a:r>
            <a:r>
              <a:rPr lang="en-GB" dirty="0" smtClean="0"/>
              <a:t> </a:t>
            </a:r>
            <a:r>
              <a:rPr lang="en-GB" dirty="0"/>
              <a:t>ait </a:t>
            </a:r>
            <a:r>
              <a:rPr lang="en-GB" dirty="0" err="1"/>
              <a:t>olan</a:t>
            </a:r>
            <a:r>
              <a:rPr lang="en-GB" dirty="0"/>
              <a:t> STOK </a:t>
            </a:r>
            <a:r>
              <a:rPr lang="en-GB" dirty="0" err="1"/>
              <a:t>ve</a:t>
            </a:r>
            <a:r>
              <a:rPr lang="en-GB" dirty="0"/>
              <a:t>/</a:t>
            </a:r>
            <a:r>
              <a:rPr lang="en-GB" dirty="0" err="1"/>
              <a:t>veya</a:t>
            </a:r>
            <a:r>
              <a:rPr lang="en-GB" dirty="0"/>
              <a:t> CARİ </a:t>
            </a:r>
            <a:r>
              <a:rPr lang="en-GB" dirty="0" err="1"/>
              <a:t>hesap</a:t>
            </a:r>
            <a:r>
              <a:rPr lang="en-GB" dirty="0"/>
              <a:t> </a:t>
            </a:r>
            <a:r>
              <a:rPr lang="en-GB" dirty="0" err="1"/>
              <a:t>kayıtlarını</a:t>
            </a:r>
            <a:r>
              <a:rPr lang="en-GB" dirty="0"/>
              <a:t> </a:t>
            </a:r>
            <a:r>
              <a:rPr lang="en-GB" dirty="0" err="1"/>
              <a:t>ilgilendiren</a:t>
            </a:r>
            <a:r>
              <a:rPr lang="en-GB" dirty="0"/>
              <a:t> </a:t>
            </a:r>
            <a:r>
              <a:rPr lang="en-GB" dirty="0" err="1"/>
              <a:t>faturalar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FATURA </a:t>
            </a:r>
            <a:r>
              <a:rPr lang="en-GB" dirty="0" err="1"/>
              <a:t>programına</a:t>
            </a:r>
            <a:r>
              <a:rPr lang="en-GB" dirty="0"/>
              <a:t> </a:t>
            </a:r>
            <a:r>
              <a:rPr lang="en-GB" dirty="0" err="1"/>
              <a:t>işlenir</a:t>
            </a:r>
            <a:r>
              <a:rPr lang="en-GB" dirty="0"/>
              <a:t>.</a:t>
            </a:r>
          </a:p>
          <a:p>
            <a:r>
              <a:rPr lang="en-GB" dirty="0" err="1" smtClean="0"/>
              <a:t>Satışlara</a:t>
            </a:r>
            <a:r>
              <a:rPr lang="en-GB" dirty="0" smtClean="0"/>
              <a:t> </a:t>
            </a:r>
            <a:r>
              <a:rPr lang="en-GB" dirty="0"/>
              <a:t>ait </a:t>
            </a:r>
            <a:r>
              <a:rPr lang="en-GB" dirty="0" err="1"/>
              <a:t>olan</a:t>
            </a:r>
            <a:r>
              <a:rPr lang="en-GB" dirty="0"/>
              <a:t> STOK </a:t>
            </a:r>
            <a:r>
              <a:rPr lang="en-GB" dirty="0" err="1"/>
              <a:t>ve</a:t>
            </a:r>
            <a:r>
              <a:rPr lang="en-GB" dirty="0"/>
              <a:t>/</a:t>
            </a:r>
            <a:r>
              <a:rPr lang="en-GB" dirty="0" err="1"/>
              <a:t>veya</a:t>
            </a:r>
            <a:r>
              <a:rPr lang="en-GB" dirty="0"/>
              <a:t> CARİ </a:t>
            </a:r>
            <a:r>
              <a:rPr lang="en-GB" dirty="0" err="1"/>
              <a:t>hesap</a:t>
            </a:r>
            <a:r>
              <a:rPr lang="en-GB" dirty="0"/>
              <a:t> </a:t>
            </a:r>
            <a:r>
              <a:rPr lang="en-GB" dirty="0" err="1"/>
              <a:t>kayıtlarını</a:t>
            </a:r>
            <a:r>
              <a:rPr lang="en-GB" dirty="0"/>
              <a:t> </a:t>
            </a:r>
            <a:r>
              <a:rPr lang="en-GB" dirty="0" err="1"/>
              <a:t>ilgilendiren</a:t>
            </a:r>
            <a:r>
              <a:rPr lang="en-GB" dirty="0"/>
              <a:t> </a:t>
            </a:r>
            <a:r>
              <a:rPr lang="en-GB" dirty="0" err="1"/>
              <a:t>faturalar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FATURA </a:t>
            </a:r>
            <a:r>
              <a:rPr lang="en-GB" dirty="0" err="1"/>
              <a:t>programına</a:t>
            </a:r>
            <a:r>
              <a:rPr lang="en-GB" dirty="0"/>
              <a:t> </a:t>
            </a:r>
            <a:r>
              <a:rPr lang="en-GB" dirty="0" err="1"/>
              <a:t>işlenir</a:t>
            </a:r>
            <a:r>
              <a:rPr lang="en-GB" dirty="0"/>
              <a:t>.</a:t>
            </a:r>
          </a:p>
          <a:p>
            <a:r>
              <a:rPr lang="en-GB" dirty="0" err="1" smtClean="0"/>
              <a:t>Tahsilat</a:t>
            </a:r>
            <a:r>
              <a:rPr lang="en-GB" dirty="0" smtClean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tediyelere</a:t>
            </a:r>
            <a:r>
              <a:rPr lang="en-GB" dirty="0"/>
              <a:t> ait </a:t>
            </a:r>
            <a:r>
              <a:rPr lang="en-GB" dirty="0" err="1"/>
              <a:t>makbuzlar</a:t>
            </a:r>
            <a:r>
              <a:rPr lang="en-GB" dirty="0"/>
              <a:t>, CARİ </a:t>
            </a:r>
            <a:r>
              <a:rPr lang="en-GB" dirty="0" err="1"/>
              <a:t>programına</a:t>
            </a:r>
            <a:r>
              <a:rPr lang="en-GB" dirty="0"/>
              <a:t> </a:t>
            </a:r>
            <a:r>
              <a:rPr lang="en-GB" dirty="0" err="1"/>
              <a:t>veya</a:t>
            </a:r>
            <a:r>
              <a:rPr lang="en-GB" dirty="0"/>
              <a:t> KASA </a:t>
            </a:r>
            <a:r>
              <a:rPr lang="en-GB" dirty="0" err="1"/>
              <a:t>programına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işlenir</a:t>
            </a:r>
            <a:r>
              <a:rPr lang="en-GB" dirty="0"/>
              <a:t>.</a:t>
            </a:r>
          </a:p>
          <a:p>
            <a:r>
              <a:rPr lang="en-GB" dirty="0" err="1" smtClean="0"/>
              <a:t>Tahsilat</a:t>
            </a:r>
            <a:r>
              <a:rPr lang="en-GB" dirty="0" smtClean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tediyelere</a:t>
            </a:r>
            <a:r>
              <a:rPr lang="en-GB" dirty="0"/>
              <a:t> ait </a:t>
            </a:r>
            <a:r>
              <a:rPr lang="en-GB" dirty="0" err="1"/>
              <a:t>çekler-senetler</a:t>
            </a:r>
            <a:r>
              <a:rPr lang="en-GB" dirty="0"/>
              <a:t> ÇEK-SENET </a:t>
            </a:r>
            <a:r>
              <a:rPr lang="en-GB" dirty="0" err="1"/>
              <a:t>programına</a:t>
            </a:r>
            <a:r>
              <a:rPr lang="en-GB" dirty="0"/>
              <a:t> </a:t>
            </a:r>
            <a:r>
              <a:rPr lang="en-GB" dirty="0" err="1"/>
              <a:t>işlenir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Kaynakça:</a:t>
            </a:r>
          </a:p>
          <a:p>
            <a:pPr marL="0" indent="0">
              <a:buNone/>
            </a:pPr>
            <a:r>
              <a:rPr lang="en-GB" dirty="0" smtClean="0"/>
              <a:t>T.C.</a:t>
            </a:r>
            <a:r>
              <a:rPr lang="tr-TR" dirty="0" smtClean="0"/>
              <a:t> </a:t>
            </a:r>
            <a:r>
              <a:rPr lang="en-GB" dirty="0" smtClean="0"/>
              <a:t>MİLLÎ </a:t>
            </a:r>
            <a:r>
              <a:rPr lang="en-GB" dirty="0"/>
              <a:t>EĞİTİM </a:t>
            </a:r>
            <a:r>
              <a:rPr lang="en-GB" dirty="0" smtClean="0"/>
              <a:t>BAKANLIĞI</a:t>
            </a:r>
            <a:r>
              <a:rPr lang="tr-TR" dirty="0"/>
              <a:t>, ÖN MUHASEBE 344MV0031, Ankara 2011.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9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b="1" dirty="0" smtClean="0"/>
              <a:t>BAZI TERİMLER:</a:t>
            </a:r>
            <a:endParaRPr lang="tr-TR" b="1" dirty="0"/>
          </a:p>
          <a:p>
            <a:pPr marL="0" indent="0">
              <a:buNone/>
            </a:pPr>
            <a:r>
              <a:rPr lang="en-GB" b="1" dirty="0" err="1" smtClean="0"/>
              <a:t>Cari</a:t>
            </a:r>
            <a:r>
              <a:rPr lang="en-GB" b="1" dirty="0" smtClean="0"/>
              <a:t> </a:t>
            </a:r>
            <a:r>
              <a:rPr lang="en-GB" b="1" dirty="0" err="1"/>
              <a:t>hesap</a:t>
            </a:r>
            <a:r>
              <a:rPr lang="en-GB" dirty="0"/>
              <a:t>; </a:t>
            </a:r>
            <a:r>
              <a:rPr lang="en-GB" dirty="0" err="1"/>
              <a:t>herhangi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bankayla</a:t>
            </a:r>
            <a:r>
              <a:rPr lang="en-GB" dirty="0"/>
              <a:t> </a:t>
            </a:r>
            <a:r>
              <a:rPr lang="en-GB" dirty="0" err="1"/>
              <a:t>bu</a:t>
            </a:r>
            <a:r>
              <a:rPr lang="en-GB" dirty="0"/>
              <a:t> </a:t>
            </a:r>
            <a:r>
              <a:rPr lang="en-GB" dirty="0" err="1"/>
              <a:t>bankanın</a:t>
            </a:r>
            <a:r>
              <a:rPr lang="en-GB" dirty="0"/>
              <a:t> </a:t>
            </a:r>
            <a:r>
              <a:rPr lang="en-GB" dirty="0" err="1"/>
              <a:t>müşterileri</a:t>
            </a:r>
            <a:r>
              <a:rPr lang="en-GB" dirty="0"/>
              <a:t> </a:t>
            </a:r>
            <a:r>
              <a:rPr lang="en-GB" dirty="0" err="1"/>
              <a:t>arasında</a:t>
            </a:r>
            <a:r>
              <a:rPr lang="en-GB" dirty="0"/>
              <a:t> </a:t>
            </a:r>
            <a:r>
              <a:rPr lang="en-GB" dirty="0" err="1"/>
              <a:t>veya</a:t>
            </a:r>
            <a:r>
              <a:rPr lang="en-GB" dirty="0"/>
              <a:t> </a:t>
            </a:r>
            <a:r>
              <a:rPr lang="en-GB" dirty="0" err="1"/>
              <a:t>herhangi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malın</a:t>
            </a:r>
            <a:r>
              <a:rPr lang="en-GB" dirty="0"/>
              <a:t> </a:t>
            </a:r>
            <a:r>
              <a:rPr lang="en-GB" dirty="0" err="1"/>
              <a:t>satıcısıyla</a:t>
            </a:r>
            <a:r>
              <a:rPr lang="en-GB" dirty="0"/>
              <a:t> </a:t>
            </a:r>
            <a:r>
              <a:rPr lang="en-GB" dirty="0" err="1"/>
              <a:t>onu</a:t>
            </a:r>
            <a:r>
              <a:rPr lang="en-GB" dirty="0"/>
              <a:t> </a:t>
            </a:r>
            <a:r>
              <a:rPr lang="en-GB" dirty="0" err="1"/>
              <a:t>alacak</a:t>
            </a:r>
            <a:r>
              <a:rPr lang="en-GB" dirty="0"/>
              <a:t> </a:t>
            </a:r>
            <a:r>
              <a:rPr lang="en-GB" dirty="0" err="1"/>
              <a:t>alıcı</a:t>
            </a:r>
            <a:r>
              <a:rPr lang="en-GB" dirty="0"/>
              <a:t> </a:t>
            </a:r>
            <a:r>
              <a:rPr lang="en-GB" dirty="0" err="1"/>
              <a:t>kişi</a:t>
            </a:r>
            <a:r>
              <a:rPr lang="en-GB" dirty="0"/>
              <a:t> </a:t>
            </a:r>
            <a:r>
              <a:rPr lang="en-GB" dirty="0" err="1"/>
              <a:t>ya</a:t>
            </a:r>
            <a:r>
              <a:rPr lang="en-GB" dirty="0"/>
              <a:t> da </a:t>
            </a:r>
            <a:r>
              <a:rPr lang="en-GB" dirty="0" err="1"/>
              <a:t>kurumların</a:t>
            </a:r>
            <a:r>
              <a:rPr lang="en-GB" dirty="0"/>
              <a:t> </a:t>
            </a:r>
            <a:r>
              <a:rPr lang="en-GB" dirty="0" err="1"/>
              <a:t>arasında</a:t>
            </a:r>
            <a:r>
              <a:rPr lang="en-GB" dirty="0"/>
              <a:t> </a:t>
            </a:r>
            <a:r>
              <a:rPr lang="en-GB" dirty="0" err="1"/>
              <a:t>gerçekleştirilecek</a:t>
            </a:r>
            <a:r>
              <a:rPr lang="en-GB" dirty="0"/>
              <a:t> </a:t>
            </a:r>
            <a:r>
              <a:rPr lang="en-GB" dirty="0" err="1"/>
              <a:t>işlemlerin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bütün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hesaplanması</a:t>
            </a:r>
            <a:r>
              <a:rPr lang="en-GB" dirty="0"/>
              <a:t> </a:t>
            </a:r>
            <a:r>
              <a:rPr lang="en-GB" dirty="0" err="1"/>
              <a:t>işlemidir</a:t>
            </a:r>
            <a:r>
              <a:rPr lang="en-GB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GB" dirty="0"/>
              <a:t> </a:t>
            </a:r>
            <a:endParaRPr lang="tr-TR" dirty="0" smtClean="0"/>
          </a:p>
          <a:p>
            <a:pPr marL="0" indent="0">
              <a:buNone/>
            </a:pPr>
            <a:r>
              <a:rPr lang="en-GB" b="1" dirty="0" err="1" smtClean="0"/>
              <a:t>Ciro</a:t>
            </a:r>
            <a:r>
              <a:rPr lang="tr-TR" b="1" dirty="0" smtClean="0"/>
              <a:t> etmek</a:t>
            </a:r>
            <a:r>
              <a:rPr lang="en-GB" b="1" dirty="0" smtClean="0"/>
              <a:t>;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ticaret</a:t>
            </a:r>
            <a:r>
              <a:rPr lang="en-GB" dirty="0"/>
              <a:t> </a:t>
            </a:r>
            <a:r>
              <a:rPr lang="en-GB" dirty="0" err="1"/>
              <a:t>terimidir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senet</a:t>
            </a:r>
            <a:r>
              <a:rPr lang="en-GB" dirty="0"/>
              <a:t>, </a:t>
            </a:r>
            <a:r>
              <a:rPr lang="en-GB" dirty="0" err="1"/>
              <a:t>poliçe</a:t>
            </a:r>
            <a:r>
              <a:rPr lang="en-GB" dirty="0"/>
              <a:t> </a:t>
            </a:r>
            <a:r>
              <a:rPr lang="en-GB" dirty="0" err="1"/>
              <a:t>gibi</a:t>
            </a:r>
            <a:r>
              <a:rPr lang="en-GB" dirty="0"/>
              <a:t> </a:t>
            </a:r>
            <a:r>
              <a:rPr lang="en-GB" dirty="0" err="1"/>
              <a:t>yazılı</a:t>
            </a:r>
            <a:r>
              <a:rPr lang="en-GB" dirty="0"/>
              <a:t> </a:t>
            </a:r>
            <a:r>
              <a:rPr lang="en-GB" dirty="0" err="1"/>
              <a:t>kıymetli</a:t>
            </a:r>
            <a:r>
              <a:rPr lang="en-GB" dirty="0"/>
              <a:t> </a:t>
            </a:r>
            <a:r>
              <a:rPr lang="en-GB" dirty="0" err="1"/>
              <a:t>evrakın</a:t>
            </a:r>
            <a:r>
              <a:rPr lang="en-GB" dirty="0"/>
              <a:t> </a:t>
            </a:r>
            <a:r>
              <a:rPr lang="en-GB" dirty="0" err="1"/>
              <a:t>mülkiyet</a:t>
            </a:r>
            <a:r>
              <a:rPr lang="en-GB" dirty="0"/>
              <a:t> </a:t>
            </a:r>
            <a:r>
              <a:rPr lang="en-GB" dirty="0" err="1"/>
              <a:t>değiştirmesinde</a:t>
            </a:r>
            <a:r>
              <a:rPr lang="en-GB" dirty="0"/>
              <a:t> </a:t>
            </a:r>
            <a:r>
              <a:rPr lang="en-GB" dirty="0" err="1"/>
              <a:t>kullanılmaktadır</a:t>
            </a:r>
            <a:r>
              <a:rPr lang="en-GB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Hesaplanan KDV ve İndirilecek KDV: </a:t>
            </a:r>
            <a:r>
              <a:rPr lang="en-GB" dirty="0" smtClean="0"/>
              <a:t>Mal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hizmet</a:t>
            </a:r>
            <a:r>
              <a:rPr lang="en-GB" dirty="0"/>
              <a:t> </a:t>
            </a:r>
            <a:r>
              <a:rPr lang="en-GB" dirty="0" err="1"/>
              <a:t>teslimi</a:t>
            </a:r>
            <a:r>
              <a:rPr lang="en-GB" dirty="0"/>
              <a:t> </a:t>
            </a:r>
            <a:r>
              <a:rPr lang="en-GB" dirty="0" err="1"/>
              <a:t>yapan</a:t>
            </a:r>
            <a:r>
              <a:rPr lang="en-GB" dirty="0"/>
              <a:t> </a:t>
            </a:r>
            <a:r>
              <a:rPr lang="en-GB" dirty="0" err="1"/>
              <a:t>tacirler</a:t>
            </a:r>
            <a:r>
              <a:rPr lang="en-GB" dirty="0"/>
              <a:t> </a:t>
            </a:r>
            <a:r>
              <a:rPr lang="en-GB" dirty="0" err="1"/>
              <a:t>teslim</a:t>
            </a:r>
            <a:r>
              <a:rPr lang="en-GB" dirty="0"/>
              <a:t> </a:t>
            </a:r>
            <a:r>
              <a:rPr lang="en-GB" dirty="0" err="1"/>
              <a:t>sırasında</a:t>
            </a:r>
            <a:r>
              <a:rPr lang="en-GB" dirty="0"/>
              <a:t> </a:t>
            </a:r>
            <a:r>
              <a:rPr lang="en-GB" dirty="0" err="1"/>
              <a:t>fatura</a:t>
            </a:r>
            <a:r>
              <a:rPr lang="en-GB" dirty="0"/>
              <a:t> vb. </a:t>
            </a:r>
            <a:r>
              <a:rPr lang="en-GB" dirty="0" err="1"/>
              <a:t>belgeler</a:t>
            </a:r>
            <a:r>
              <a:rPr lang="en-GB" dirty="0"/>
              <a:t> </a:t>
            </a:r>
            <a:r>
              <a:rPr lang="en-GB" dirty="0" err="1"/>
              <a:t>düzenlerler</a:t>
            </a:r>
            <a:r>
              <a:rPr lang="en-GB" dirty="0"/>
              <a:t>. </a:t>
            </a:r>
            <a:r>
              <a:rPr lang="en-GB" dirty="0" err="1"/>
              <a:t>Belge</a:t>
            </a:r>
            <a:r>
              <a:rPr lang="en-GB" dirty="0"/>
              <a:t> </a:t>
            </a:r>
            <a:r>
              <a:rPr lang="en-GB" dirty="0" err="1"/>
              <a:t>üzerinde</a:t>
            </a:r>
            <a:r>
              <a:rPr lang="en-GB" dirty="0"/>
              <a:t> </a:t>
            </a:r>
            <a:r>
              <a:rPr lang="en-GB" dirty="0" err="1"/>
              <a:t>görünen</a:t>
            </a:r>
            <a:r>
              <a:rPr lang="en-GB" dirty="0"/>
              <a:t> mal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hizmet</a:t>
            </a:r>
            <a:r>
              <a:rPr lang="en-GB" dirty="0"/>
              <a:t> </a:t>
            </a:r>
            <a:r>
              <a:rPr lang="en-GB" dirty="0" err="1"/>
              <a:t>bedeli</a:t>
            </a:r>
            <a:r>
              <a:rPr lang="en-GB" dirty="0"/>
              <a:t> </a:t>
            </a:r>
            <a:r>
              <a:rPr lang="en-GB" dirty="0" err="1"/>
              <a:t>ie</a:t>
            </a:r>
            <a:r>
              <a:rPr lang="en-GB" dirty="0"/>
              <a:t> KDV </a:t>
            </a:r>
            <a:r>
              <a:rPr lang="en-GB" dirty="0" err="1"/>
              <a:t>tutarını</a:t>
            </a:r>
            <a:r>
              <a:rPr lang="en-GB" dirty="0"/>
              <a:t>, </a:t>
            </a:r>
            <a:r>
              <a:rPr lang="en-GB" dirty="0" err="1"/>
              <a:t>teslim</a:t>
            </a:r>
            <a:r>
              <a:rPr lang="en-GB" dirty="0"/>
              <a:t> </a:t>
            </a:r>
            <a:r>
              <a:rPr lang="en-GB" dirty="0" err="1"/>
              <a:t>ettikleri</a:t>
            </a:r>
            <a:r>
              <a:rPr lang="en-GB" dirty="0"/>
              <a:t> </a:t>
            </a:r>
            <a:r>
              <a:rPr lang="en-GB" dirty="0" err="1"/>
              <a:t>kişilerden</a:t>
            </a:r>
            <a:r>
              <a:rPr lang="en-GB" dirty="0"/>
              <a:t> </a:t>
            </a:r>
            <a:r>
              <a:rPr lang="en-GB" dirty="0" err="1"/>
              <a:t>tahsil</a:t>
            </a:r>
            <a:r>
              <a:rPr lang="en-GB" dirty="0"/>
              <a:t> </a:t>
            </a:r>
            <a:r>
              <a:rPr lang="en-GB" dirty="0" err="1"/>
              <a:t>ederler</a:t>
            </a:r>
            <a:r>
              <a:rPr lang="en-GB" dirty="0"/>
              <a:t>. Bu </a:t>
            </a:r>
            <a:r>
              <a:rPr lang="en-GB" dirty="0" err="1"/>
              <a:t>KDV'ye</a:t>
            </a:r>
            <a:r>
              <a:rPr lang="en-GB" dirty="0"/>
              <a:t> </a:t>
            </a:r>
            <a:r>
              <a:rPr lang="en-GB" dirty="0" err="1"/>
              <a:t>hesaplanan</a:t>
            </a:r>
            <a:r>
              <a:rPr lang="en-GB" dirty="0"/>
              <a:t> KDV </a:t>
            </a:r>
            <a:r>
              <a:rPr lang="en-GB" dirty="0" err="1"/>
              <a:t>denir</a:t>
            </a:r>
            <a:r>
              <a:rPr lang="en-GB" dirty="0"/>
              <a:t>. </a:t>
            </a:r>
            <a:r>
              <a:rPr lang="en-GB" dirty="0" err="1"/>
              <a:t>Kendileri</a:t>
            </a:r>
            <a:r>
              <a:rPr lang="en-GB" dirty="0"/>
              <a:t> mal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hizmet</a:t>
            </a:r>
            <a:r>
              <a:rPr lang="en-GB" dirty="0"/>
              <a:t> </a:t>
            </a:r>
            <a:r>
              <a:rPr lang="en-GB" dirty="0" err="1"/>
              <a:t>aldıklarında</a:t>
            </a:r>
            <a:r>
              <a:rPr lang="en-GB" dirty="0"/>
              <a:t> </a:t>
            </a:r>
            <a:r>
              <a:rPr lang="en-GB" dirty="0" err="1"/>
              <a:t>ise</a:t>
            </a:r>
            <a:r>
              <a:rPr lang="en-GB" dirty="0"/>
              <a:t> </a:t>
            </a:r>
            <a:r>
              <a:rPr lang="en-GB" dirty="0" err="1"/>
              <a:t>karşı</a:t>
            </a:r>
            <a:r>
              <a:rPr lang="en-GB" dirty="0"/>
              <a:t> </a:t>
            </a:r>
            <a:r>
              <a:rPr lang="en-GB" dirty="0" err="1"/>
              <a:t>tarafa</a:t>
            </a:r>
            <a:r>
              <a:rPr lang="en-GB" dirty="0"/>
              <a:t> mal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hizmet</a:t>
            </a:r>
            <a:r>
              <a:rPr lang="en-GB" dirty="0"/>
              <a:t> </a:t>
            </a:r>
            <a:r>
              <a:rPr lang="en-GB" dirty="0" err="1"/>
              <a:t>bedeli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KDV </a:t>
            </a:r>
            <a:r>
              <a:rPr lang="en-GB" dirty="0" err="1"/>
              <a:t>tutarını</a:t>
            </a:r>
            <a:r>
              <a:rPr lang="en-GB" dirty="0"/>
              <a:t> </a:t>
            </a:r>
            <a:r>
              <a:rPr lang="en-GB" dirty="0" err="1"/>
              <a:t>öderler</a:t>
            </a:r>
            <a:r>
              <a:rPr lang="en-GB" dirty="0"/>
              <a:t>. Bu KDV </a:t>
            </a:r>
            <a:r>
              <a:rPr lang="en-GB" dirty="0" err="1"/>
              <a:t>ise</a:t>
            </a:r>
            <a:r>
              <a:rPr lang="en-GB" dirty="0"/>
              <a:t> </a:t>
            </a:r>
            <a:r>
              <a:rPr lang="en-GB" dirty="0" err="1"/>
              <a:t>ödeme</a:t>
            </a:r>
            <a:r>
              <a:rPr lang="en-GB" dirty="0"/>
              <a:t> </a:t>
            </a:r>
            <a:r>
              <a:rPr lang="en-GB" dirty="0" err="1"/>
              <a:t>yapan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indirilecek</a:t>
            </a:r>
            <a:r>
              <a:rPr lang="en-GB" dirty="0"/>
              <a:t> KDV </a:t>
            </a:r>
            <a:r>
              <a:rPr lang="en-GB" dirty="0" err="1"/>
              <a:t>kapsamındadır</a:t>
            </a:r>
            <a:r>
              <a:rPr lang="en-GB" dirty="0"/>
              <a:t>. Her </a:t>
            </a:r>
            <a:r>
              <a:rPr lang="en-GB" dirty="0" err="1"/>
              <a:t>dönem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hesaplanan</a:t>
            </a:r>
            <a:r>
              <a:rPr lang="en-GB" dirty="0"/>
              <a:t> KDV </a:t>
            </a:r>
            <a:r>
              <a:rPr lang="en-GB" dirty="0" err="1"/>
              <a:t>tutarları</a:t>
            </a:r>
            <a:r>
              <a:rPr lang="en-GB" dirty="0"/>
              <a:t> </a:t>
            </a:r>
            <a:r>
              <a:rPr lang="en-GB" dirty="0" err="1" smtClean="0"/>
              <a:t>ve</a:t>
            </a:r>
            <a:r>
              <a:rPr lang="en-GB" dirty="0" smtClean="0"/>
              <a:t> </a:t>
            </a:r>
            <a:r>
              <a:rPr lang="en-GB" dirty="0" err="1"/>
              <a:t>indirilecek</a:t>
            </a:r>
            <a:r>
              <a:rPr lang="en-GB" dirty="0"/>
              <a:t> KDV </a:t>
            </a:r>
            <a:r>
              <a:rPr lang="en-GB" dirty="0" err="1"/>
              <a:t>tutarları</a:t>
            </a:r>
            <a:r>
              <a:rPr lang="en-GB" dirty="0"/>
              <a:t> </a:t>
            </a:r>
            <a:r>
              <a:rPr lang="en-GB" dirty="0" err="1"/>
              <a:t>toplanır</a:t>
            </a:r>
            <a:r>
              <a:rPr lang="en-GB" dirty="0" smtClean="0"/>
              <a:t>.</a:t>
            </a:r>
            <a:r>
              <a:rPr lang="tr-TR" dirty="0" smtClean="0"/>
              <a:t> Hesaplanan KDV fazlaysa aradaki fark kadar devlete ödeme, indirilecek KDV fazlaysa bir sonraki aya devredilir.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err="1"/>
              <a:t>Tevkifat</a:t>
            </a:r>
            <a:r>
              <a:rPr lang="tr-TR" b="1" dirty="0"/>
              <a:t>:</a:t>
            </a:r>
            <a:r>
              <a:rPr lang="en-GB" dirty="0"/>
              <a:t>Para </a:t>
            </a:r>
            <a:r>
              <a:rPr lang="en-GB" dirty="0" err="1"/>
              <a:t>konusunda</a:t>
            </a:r>
            <a:r>
              <a:rPr lang="en-GB" dirty="0"/>
              <a:t> </a:t>
            </a:r>
            <a:r>
              <a:rPr lang="en-GB" dirty="0" err="1"/>
              <a:t>kesintilerdir</a:t>
            </a:r>
            <a:r>
              <a:rPr lang="en-GB" dirty="0"/>
              <a:t> (TDK). </a:t>
            </a:r>
            <a:r>
              <a:rPr lang="en-GB" dirty="0" err="1"/>
              <a:t>Tevkifat</a:t>
            </a:r>
            <a:r>
              <a:rPr lang="en-GB" dirty="0"/>
              <a:t> </a:t>
            </a:r>
            <a:r>
              <a:rPr lang="en-GB" dirty="0" err="1"/>
              <a:t>kısaca</a:t>
            </a:r>
            <a:r>
              <a:rPr lang="en-GB" dirty="0"/>
              <a:t> </a:t>
            </a:r>
            <a:r>
              <a:rPr lang="en-GB" dirty="0" err="1"/>
              <a:t>devletin</a:t>
            </a:r>
            <a:r>
              <a:rPr lang="en-GB" dirty="0"/>
              <a:t> </a:t>
            </a:r>
            <a:r>
              <a:rPr lang="en-GB" dirty="0" err="1"/>
              <a:t>alacağı</a:t>
            </a:r>
            <a:r>
              <a:rPr lang="en-GB" dirty="0"/>
              <a:t> </a:t>
            </a:r>
            <a:r>
              <a:rPr lang="en-GB" dirty="0" err="1"/>
              <a:t>olan</a:t>
            </a:r>
            <a:r>
              <a:rPr lang="en-GB" dirty="0"/>
              <a:t> </a:t>
            </a:r>
            <a:r>
              <a:rPr lang="en-GB" dirty="0" err="1">
                <a:hlinkClick r:id="rId2"/>
              </a:rPr>
              <a:t>KDV</a:t>
            </a:r>
            <a:r>
              <a:rPr lang="en-GB" dirty="0" err="1"/>
              <a:t>'yi</a:t>
            </a:r>
            <a:r>
              <a:rPr lang="en-GB" dirty="0"/>
              <a:t> </a:t>
            </a:r>
            <a:r>
              <a:rPr lang="en-GB" dirty="0" err="1"/>
              <a:t>sadece</a:t>
            </a:r>
            <a:r>
              <a:rPr lang="en-GB" dirty="0"/>
              <a:t> </a:t>
            </a:r>
            <a:r>
              <a:rPr lang="en-GB" dirty="0" err="1"/>
              <a:t>satıcı</a:t>
            </a:r>
            <a:r>
              <a:rPr lang="en-GB" dirty="0"/>
              <a:t> </a:t>
            </a:r>
            <a:r>
              <a:rPr lang="en-GB" dirty="0" err="1"/>
              <a:t>kanalı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</a:t>
            </a:r>
            <a:r>
              <a:rPr lang="en-GB" dirty="0" err="1"/>
              <a:t>almak</a:t>
            </a:r>
            <a:r>
              <a:rPr lang="en-GB" dirty="0"/>
              <a:t> </a:t>
            </a:r>
            <a:r>
              <a:rPr lang="en-GB" dirty="0" err="1"/>
              <a:t>yerine</a:t>
            </a:r>
            <a:r>
              <a:rPr lang="en-GB" dirty="0"/>
              <a:t> </a:t>
            </a:r>
            <a:r>
              <a:rPr lang="en-GB" dirty="0" err="1"/>
              <a:t>ödemenin</a:t>
            </a:r>
            <a:r>
              <a:rPr lang="en-GB" dirty="0"/>
              <a:t> </a:t>
            </a:r>
            <a:r>
              <a:rPr lang="en-GB" dirty="0" err="1"/>
              <a:t>düzgün</a:t>
            </a:r>
            <a:r>
              <a:rPr lang="en-GB" dirty="0"/>
              <a:t> </a:t>
            </a:r>
            <a:r>
              <a:rPr lang="en-GB" dirty="0" err="1"/>
              <a:t>olması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alıcı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satıcı</a:t>
            </a:r>
            <a:r>
              <a:rPr lang="en-GB" dirty="0"/>
              <a:t> </a:t>
            </a:r>
            <a:r>
              <a:rPr lang="en-GB" dirty="0" err="1"/>
              <a:t>arasında</a:t>
            </a:r>
            <a:r>
              <a:rPr lang="en-GB" dirty="0"/>
              <a:t> </a:t>
            </a:r>
            <a:r>
              <a:rPr lang="en-GB" dirty="0" err="1"/>
              <a:t>bölüştürerek</a:t>
            </a:r>
            <a:r>
              <a:rPr lang="en-GB" dirty="0"/>
              <a:t> her </a:t>
            </a:r>
            <a:r>
              <a:rPr lang="en-GB" dirty="0" err="1"/>
              <a:t>ikisinden</a:t>
            </a:r>
            <a:r>
              <a:rPr lang="en-GB" dirty="0"/>
              <a:t> de </a:t>
            </a:r>
            <a:r>
              <a:rPr lang="en-GB" dirty="0" err="1"/>
              <a:t>almasıdır</a:t>
            </a:r>
            <a:r>
              <a:rPr lang="en-GB" dirty="0"/>
              <a:t>.</a:t>
            </a:r>
            <a:endParaRPr lang="tr-TR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1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1.1 </a:t>
            </a:r>
            <a:r>
              <a:rPr lang="en-GB" b="1" dirty="0" err="1"/>
              <a:t>Alışlar</a:t>
            </a:r>
            <a:endParaRPr lang="en-GB" b="1" dirty="0"/>
          </a:p>
          <a:p>
            <a:pPr marL="0" indent="0">
              <a:buNone/>
            </a:pPr>
            <a:r>
              <a:rPr lang="en-GB" dirty="0" err="1"/>
              <a:t>Ticari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işletmenin</a:t>
            </a:r>
            <a:r>
              <a:rPr lang="en-GB" dirty="0"/>
              <a:t> </a:t>
            </a:r>
            <a:r>
              <a:rPr lang="en-GB" dirty="0" err="1"/>
              <a:t>alışları</a:t>
            </a:r>
            <a:r>
              <a:rPr lang="en-GB" dirty="0"/>
              <a:t> </a:t>
            </a:r>
            <a:r>
              <a:rPr lang="en-GB" dirty="0" err="1"/>
              <a:t>üç</a:t>
            </a:r>
            <a:r>
              <a:rPr lang="en-GB" dirty="0"/>
              <a:t> </a:t>
            </a:r>
            <a:r>
              <a:rPr lang="en-GB" dirty="0" err="1" smtClean="0"/>
              <a:t>grupta</a:t>
            </a:r>
            <a:r>
              <a:rPr lang="tr-TR" dirty="0"/>
              <a:t> </a:t>
            </a:r>
            <a:r>
              <a:rPr lang="en-GB" dirty="0" err="1" smtClean="0"/>
              <a:t>incelenebilir</a:t>
            </a:r>
            <a:r>
              <a:rPr lang="en-GB" dirty="0"/>
              <a:t>.</a:t>
            </a:r>
          </a:p>
          <a:p>
            <a:r>
              <a:rPr lang="en-GB" dirty="0" err="1" smtClean="0"/>
              <a:t>Emtia</a:t>
            </a:r>
            <a:r>
              <a:rPr lang="en-GB" dirty="0" smtClean="0"/>
              <a:t> </a:t>
            </a:r>
            <a:r>
              <a:rPr lang="en-GB" dirty="0"/>
              <a:t>(mal) </a:t>
            </a:r>
            <a:r>
              <a:rPr lang="en-GB" dirty="0" err="1"/>
              <a:t>alışları</a:t>
            </a:r>
            <a:endParaRPr lang="en-GB" dirty="0"/>
          </a:p>
          <a:p>
            <a:r>
              <a:rPr lang="en-GB" dirty="0" smtClean="0"/>
              <a:t>Duran </a:t>
            </a:r>
            <a:r>
              <a:rPr lang="en-GB" dirty="0" err="1"/>
              <a:t>varlık</a:t>
            </a:r>
            <a:r>
              <a:rPr lang="en-GB" dirty="0"/>
              <a:t> </a:t>
            </a:r>
            <a:r>
              <a:rPr lang="en-GB" dirty="0" err="1"/>
              <a:t>alışları</a:t>
            </a:r>
            <a:endParaRPr lang="en-GB" dirty="0"/>
          </a:p>
          <a:p>
            <a:r>
              <a:rPr lang="en-GB" dirty="0" err="1" smtClean="0"/>
              <a:t>Gider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err="1"/>
              <a:t>masraf</a:t>
            </a:r>
            <a:r>
              <a:rPr lang="en-GB" dirty="0"/>
              <a:t>) </a:t>
            </a:r>
            <a:r>
              <a:rPr lang="en-GB" dirty="0" err="1"/>
              <a:t>niteliğindeki</a:t>
            </a:r>
            <a:r>
              <a:rPr lang="en-GB" dirty="0"/>
              <a:t> </a:t>
            </a:r>
            <a:r>
              <a:rPr lang="en-GB" dirty="0" err="1"/>
              <a:t>alışlar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6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377368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1.1.1 </a:t>
            </a:r>
            <a:r>
              <a:rPr lang="en-GB" b="1" dirty="0" err="1"/>
              <a:t>Emtia</a:t>
            </a:r>
            <a:r>
              <a:rPr lang="en-GB" b="1" dirty="0"/>
              <a:t> (mal) </a:t>
            </a:r>
            <a:r>
              <a:rPr lang="en-GB" b="1" dirty="0" err="1"/>
              <a:t>alışları</a:t>
            </a:r>
            <a:endParaRPr lang="en-GB" b="1" dirty="0"/>
          </a:p>
          <a:p>
            <a:pPr marL="0" indent="0">
              <a:buNone/>
            </a:pPr>
            <a:r>
              <a:rPr lang="en-GB" sz="1700" dirty="0" err="1"/>
              <a:t>Ticari</a:t>
            </a:r>
            <a:r>
              <a:rPr lang="en-GB" sz="1700" dirty="0"/>
              <a:t> </a:t>
            </a:r>
            <a:r>
              <a:rPr lang="en-GB" sz="1700" dirty="0" err="1"/>
              <a:t>işletmenin</a:t>
            </a:r>
            <a:r>
              <a:rPr lang="en-GB" sz="1700" dirty="0"/>
              <a:t> </a:t>
            </a:r>
            <a:r>
              <a:rPr lang="en-GB" sz="1700" dirty="0" err="1"/>
              <a:t>satmak</a:t>
            </a:r>
            <a:r>
              <a:rPr lang="en-GB" sz="1700" dirty="0"/>
              <a:t> </a:t>
            </a:r>
            <a:r>
              <a:rPr lang="en-GB" sz="1700" dirty="0" err="1"/>
              <a:t>amacıyla</a:t>
            </a:r>
            <a:r>
              <a:rPr lang="en-GB" sz="1700" dirty="0"/>
              <a:t> </a:t>
            </a:r>
            <a:r>
              <a:rPr lang="en-GB" sz="1700" dirty="0" err="1"/>
              <a:t>aldığı</a:t>
            </a:r>
            <a:r>
              <a:rPr lang="en-GB" sz="1700" dirty="0"/>
              <a:t> her </a:t>
            </a:r>
            <a:r>
              <a:rPr lang="en-GB" sz="1700" dirty="0" err="1"/>
              <a:t>şey</a:t>
            </a:r>
            <a:r>
              <a:rPr lang="en-GB" sz="1700" dirty="0"/>
              <a:t> </a:t>
            </a:r>
            <a:r>
              <a:rPr lang="en-GB" sz="1700" dirty="0" err="1"/>
              <a:t>emtia</a:t>
            </a:r>
            <a:r>
              <a:rPr lang="en-GB" sz="1700" dirty="0"/>
              <a:t> (mal) </a:t>
            </a:r>
            <a:r>
              <a:rPr lang="en-GB" sz="1700" dirty="0" err="1"/>
              <a:t>olarak</a:t>
            </a:r>
            <a:r>
              <a:rPr lang="en-GB" sz="1700" dirty="0"/>
              <a:t> </a:t>
            </a:r>
            <a:r>
              <a:rPr lang="en-GB" sz="1700" dirty="0" err="1"/>
              <a:t>nitelenir</a:t>
            </a:r>
            <a:r>
              <a:rPr lang="en-GB" sz="1700" dirty="0"/>
              <a:t>.</a:t>
            </a:r>
          </a:p>
          <a:p>
            <a:pPr marL="0" indent="0">
              <a:buNone/>
            </a:pPr>
            <a:r>
              <a:rPr lang="en-GB" sz="1700" dirty="0" err="1" smtClean="0"/>
              <a:t>Beyaz</a:t>
            </a:r>
            <a:r>
              <a:rPr lang="tr-TR" sz="1700" dirty="0" smtClean="0"/>
              <a:t> </a:t>
            </a:r>
            <a:r>
              <a:rPr lang="en-GB" sz="1700" dirty="0" err="1" smtClean="0"/>
              <a:t>eşya</a:t>
            </a:r>
            <a:r>
              <a:rPr lang="en-GB" sz="1700" dirty="0" smtClean="0"/>
              <a:t> </a:t>
            </a:r>
            <a:r>
              <a:rPr lang="en-GB" sz="1700" dirty="0" err="1"/>
              <a:t>ticareti</a:t>
            </a:r>
            <a:r>
              <a:rPr lang="en-GB" sz="1700" dirty="0"/>
              <a:t> </a:t>
            </a:r>
            <a:r>
              <a:rPr lang="en-GB" sz="1700" dirty="0" err="1"/>
              <a:t>yapan</a:t>
            </a:r>
            <a:r>
              <a:rPr lang="en-GB" sz="1700" dirty="0"/>
              <a:t> </a:t>
            </a:r>
            <a:r>
              <a:rPr lang="en-GB" sz="1700" dirty="0" err="1"/>
              <a:t>bir</a:t>
            </a:r>
            <a:r>
              <a:rPr lang="en-GB" sz="1700" dirty="0"/>
              <a:t> </a:t>
            </a:r>
            <a:r>
              <a:rPr lang="en-GB" sz="1700" dirty="0" err="1"/>
              <a:t>işletmede</a:t>
            </a:r>
            <a:r>
              <a:rPr lang="en-GB" sz="1700" dirty="0"/>
              <a:t> </a:t>
            </a:r>
            <a:r>
              <a:rPr lang="en-GB" sz="1700" dirty="0" err="1"/>
              <a:t>televizyon</a:t>
            </a:r>
            <a:r>
              <a:rPr lang="en-GB" sz="1700" dirty="0"/>
              <a:t>, </a:t>
            </a:r>
            <a:r>
              <a:rPr lang="en-GB" sz="1700" dirty="0" err="1"/>
              <a:t>buzdolabı</a:t>
            </a:r>
            <a:r>
              <a:rPr lang="en-GB" sz="1700" dirty="0"/>
              <a:t>, </a:t>
            </a:r>
            <a:r>
              <a:rPr lang="en-GB" sz="1700" dirty="0" err="1"/>
              <a:t>çamaşır</a:t>
            </a:r>
            <a:r>
              <a:rPr lang="en-GB" sz="1700" dirty="0"/>
              <a:t> </a:t>
            </a:r>
            <a:r>
              <a:rPr lang="en-GB" sz="1700" dirty="0" err="1"/>
              <a:t>makinesi</a:t>
            </a:r>
            <a:r>
              <a:rPr lang="en-GB" sz="1700" dirty="0"/>
              <a:t> </a:t>
            </a:r>
            <a:r>
              <a:rPr lang="en-GB" sz="1700" dirty="0" err="1"/>
              <a:t>emtiadır</a:t>
            </a:r>
            <a:r>
              <a:rPr lang="en-GB" sz="1700" dirty="0"/>
              <a:t>.</a:t>
            </a:r>
          </a:p>
          <a:p>
            <a:pPr marL="0" indent="0">
              <a:buNone/>
            </a:pPr>
            <a:r>
              <a:rPr lang="en-GB" sz="1700" dirty="0" err="1"/>
              <a:t>Malın</a:t>
            </a:r>
            <a:r>
              <a:rPr lang="en-GB" sz="1700" dirty="0"/>
              <a:t> </a:t>
            </a:r>
            <a:r>
              <a:rPr lang="en-GB" sz="1700" dirty="0" err="1"/>
              <a:t>satıcı</a:t>
            </a:r>
            <a:r>
              <a:rPr lang="en-GB" sz="1700" dirty="0"/>
              <a:t> </a:t>
            </a:r>
            <a:r>
              <a:rPr lang="en-GB" sz="1700" dirty="0" err="1"/>
              <a:t>firmadan</a:t>
            </a:r>
            <a:r>
              <a:rPr lang="en-GB" sz="1700" dirty="0"/>
              <a:t>, </a:t>
            </a:r>
            <a:r>
              <a:rPr lang="en-GB" sz="1700" dirty="0" err="1"/>
              <a:t>alıcı</a:t>
            </a:r>
            <a:r>
              <a:rPr lang="en-GB" sz="1700" dirty="0"/>
              <a:t> </a:t>
            </a:r>
            <a:r>
              <a:rPr lang="en-GB" sz="1700" dirty="0" err="1"/>
              <a:t>firmaya</a:t>
            </a:r>
            <a:r>
              <a:rPr lang="en-GB" sz="1700" dirty="0"/>
              <a:t> </a:t>
            </a:r>
            <a:r>
              <a:rPr lang="en-GB" sz="1700" dirty="0" err="1"/>
              <a:t>getirilmesi</a:t>
            </a:r>
            <a:r>
              <a:rPr lang="en-GB" sz="1700" dirty="0"/>
              <a:t> </a:t>
            </a:r>
            <a:r>
              <a:rPr lang="en-GB" sz="1700" dirty="0" err="1"/>
              <a:t>için</a:t>
            </a:r>
            <a:r>
              <a:rPr lang="en-GB" sz="1700" dirty="0"/>
              <a:t> </a:t>
            </a:r>
            <a:r>
              <a:rPr lang="en-GB" sz="1700" b="1" dirty="0" err="1">
                <a:solidFill>
                  <a:srgbClr val="00B050"/>
                </a:solidFill>
              </a:rPr>
              <a:t>irsaliye</a:t>
            </a:r>
            <a:r>
              <a:rPr lang="en-GB" sz="1700" dirty="0"/>
              <a:t> </a:t>
            </a:r>
            <a:r>
              <a:rPr lang="en-GB" sz="1700" dirty="0" err="1"/>
              <a:t>düzenlenir</a:t>
            </a:r>
            <a:r>
              <a:rPr lang="en-GB" sz="1700" dirty="0"/>
              <a:t>. </a:t>
            </a:r>
            <a:r>
              <a:rPr lang="en-GB" sz="1700" dirty="0" err="1"/>
              <a:t>İrsaliye</a:t>
            </a:r>
            <a:r>
              <a:rPr lang="en-GB" sz="1700" dirty="0"/>
              <a:t> </a:t>
            </a:r>
            <a:r>
              <a:rPr lang="en-GB" sz="1700" dirty="0" smtClean="0"/>
              <a:t>mal</a:t>
            </a:r>
            <a:r>
              <a:rPr lang="tr-TR" sz="1700" dirty="0" smtClean="0"/>
              <a:t> </a:t>
            </a:r>
            <a:r>
              <a:rPr lang="en-GB" sz="1700" dirty="0" err="1" smtClean="0"/>
              <a:t>taşıma</a:t>
            </a:r>
            <a:r>
              <a:rPr lang="en-GB" sz="1700" dirty="0"/>
              <a:t>, </a:t>
            </a:r>
            <a:r>
              <a:rPr lang="en-GB" sz="1700" dirty="0" err="1"/>
              <a:t>gönderme</a:t>
            </a:r>
            <a:r>
              <a:rPr lang="en-GB" sz="1700" dirty="0"/>
              <a:t> </a:t>
            </a:r>
            <a:r>
              <a:rPr lang="en-GB" sz="1700" dirty="0" err="1"/>
              <a:t>belgesidir</a:t>
            </a:r>
            <a:r>
              <a:rPr lang="en-GB" sz="1700" dirty="0"/>
              <a:t>. </a:t>
            </a:r>
            <a:r>
              <a:rPr lang="en-GB" sz="1700" dirty="0" err="1"/>
              <a:t>Alım</a:t>
            </a:r>
            <a:r>
              <a:rPr lang="en-GB" sz="1700" dirty="0"/>
              <a:t> </a:t>
            </a:r>
            <a:r>
              <a:rPr lang="en-GB" sz="1700" dirty="0" err="1"/>
              <a:t>satım</a:t>
            </a:r>
            <a:r>
              <a:rPr lang="en-GB" sz="1700" dirty="0"/>
              <a:t> </a:t>
            </a:r>
            <a:r>
              <a:rPr lang="en-GB" sz="1700" dirty="0" err="1"/>
              <a:t>yapan</a:t>
            </a:r>
            <a:r>
              <a:rPr lang="en-GB" sz="1700" dirty="0"/>
              <a:t> </a:t>
            </a:r>
            <a:r>
              <a:rPr lang="en-GB" sz="1700" dirty="0" err="1"/>
              <a:t>işletmelerde</a:t>
            </a:r>
            <a:r>
              <a:rPr lang="en-GB" sz="1700" dirty="0"/>
              <a:t> </a:t>
            </a:r>
            <a:r>
              <a:rPr lang="en-GB" sz="1700" dirty="0" err="1"/>
              <a:t>sürekli</a:t>
            </a:r>
            <a:r>
              <a:rPr lang="en-GB" sz="1700" dirty="0"/>
              <a:t> </a:t>
            </a:r>
            <a:r>
              <a:rPr lang="en-GB" sz="1700" dirty="0" err="1"/>
              <a:t>olarak</a:t>
            </a:r>
            <a:r>
              <a:rPr lang="en-GB" sz="1700" dirty="0"/>
              <a:t> mal </a:t>
            </a:r>
            <a:r>
              <a:rPr lang="en-GB" sz="1700" dirty="0" err="1"/>
              <a:t>giriş</a:t>
            </a:r>
            <a:r>
              <a:rPr lang="en-GB" sz="1700" dirty="0"/>
              <a:t>, </a:t>
            </a:r>
            <a:r>
              <a:rPr lang="en-GB" sz="1700" dirty="0" err="1" smtClean="0"/>
              <a:t>çıkışı</a:t>
            </a:r>
            <a:r>
              <a:rPr lang="tr-TR" sz="1700" dirty="0"/>
              <a:t> </a:t>
            </a:r>
            <a:r>
              <a:rPr lang="en-GB" sz="1700" dirty="0" err="1" smtClean="0"/>
              <a:t>olduğundan</a:t>
            </a:r>
            <a:r>
              <a:rPr lang="en-GB" sz="1700" dirty="0"/>
              <a:t>, </a:t>
            </a:r>
            <a:r>
              <a:rPr lang="en-GB" sz="1700" dirty="0" err="1"/>
              <a:t>çokça</a:t>
            </a:r>
            <a:r>
              <a:rPr lang="en-GB" sz="1700" dirty="0"/>
              <a:t> </a:t>
            </a:r>
            <a:r>
              <a:rPr lang="en-GB" sz="1700" dirty="0" err="1"/>
              <a:t>düzenlenen</a:t>
            </a:r>
            <a:r>
              <a:rPr lang="en-GB" sz="1700" dirty="0"/>
              <a:t> </a:t>
            </a:r>
            <a:r>
              <a:rPr lang="en-GB" sz="1700" dirty="0" err="1"/>
              <a:t>belgelerden</a:t>
            </a:r>
            <a:r>
              <a:rPr lang="en-GB" sz="1700" dirty="0"/>
              <a:t> </a:t>
            </a:r>
            <a:r>
              <a:rPr lang="en-GB" sz="1700" dirty="0" err="1"/>
              <a:t>biri</a:t>
            </a:r>
            <a:r>
              <a:rPr lang="en-GB" sz="1700" dirty="0"/>
              <a:t> de </a:t>
            </a:r>
            <a:r>
              <a:rPr lang="en-GB" sz="1700" dirty="0" err="1"/>
              <a:t>irsaliyedir</a:t>
            </a:r>
            <a:r>
              <a:rPr lang="en-GB" sz="1700" dirty="0"/>
              <a:t>. </a:t>
            </a:r>
            <a:r>
              <a:rPr lang="en-GB" sz="1700" dirty="0" err="1"/>
              <a:t>İrsaliyeyi</a:t>
            </a:r>
            <a:r>
              <a:rPr lang="en-GB" sz="1700" dirty="0"/>
              <a:t> el </a:t>
            </a:r>
            <a:r>
              <a:rPr lang="en-GB" sz="1700" dirty="0" err="1"/>
              <a:t>ile</a:t>
            </a:r>
            <a:r>
              <a:rPr lang="en-GB" sz="1700" dirty="0"/>
              <a:t> </a:t>
            </a:r>
            <a:r>
              <a:rPr lang="en-GB" sz="1700" dirty="0" err="1"/>
              <a:t>yazarak</a:t>
            </a:r>
            <a:r>
              <a:rPr lang="en-GB" sz="1700" dirty="0"/>
              <a:t> </a:t>
            </a:r>
            <a:r>
              <a:rPr lang="en-GB" sz="1700" dirty="0" err="1" smtClean="0"/>
              <a:t>veya</a:t>
            </a:r>
            <a:r>
              <a:rPr lang="tr-TR" sz="1700" dirty="0"/>
              <a:t> </a:t>
            </a:r>
            <a:r>
              <a:rPr lang="en-GB" sz="1700" dirty="0" err="1" smtClean="0"/>
              <a:t>bilgisayar</a:t>
            </a:r>
            <a:r>
              <a:rPr lang="en-GB" sz="1700" dirty="0" smtClean="0"/>
              <a:t> </a:t>
            </a:r>
            <a:r>
              <a:rPr lang="en-GB" sz="1700" dirty="0" err="1"/>
              <a:t>kullanarak</a:t>
            </a:r>
            <a:r>
              <a:rPr lang="en-GB" sz="1700" dirty="0"/>
              <a:t> </a:t>
            </a:r>
            <a:r>
              <a:rPr lang="en-GB" sz="1700" dirty="0" err="1"/>
              <a:t>düzenleyebiliriz</a:t>
            </a:r>
            <a:r>
              <a:rPr lang="en-GB" sz="1700" dirty="0" smtClean="0"/>
              <a:t>.</a:t>
            </a:r>
            <a:endParaRPr lang="tr-TR" sz="1700" dirty="0" smtClean="0"/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24944"/>
            <a:ext cx="44672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3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err="1"/>
              <a:t>Sevk</a:t>
            </a:r>
            <a:r>
              <a:rPr lang="en-GB" sz="1600" dirty="0"/>
              <a:t> </a:t>
            </a:r>
            <a:r>
              <a:rPr lang="en-GB" sz="1600" dirty="0" err="1"/>
              <a:t>irsaliyesinde</a:t>
            </a:r>
            <a:r>
              <a:rPr lang="en-GB" sz="1600" dirty="0"/>
              <a:t> </a:t>
            </a:r>
            <a:r>
              <a:rPr lang="en-GB" sz="1600" dirty="0" err="1"/>
              <a:t>işlemin</a:t>
            </a:r>
            <a:r>
              <a:rPr lang="en-GB" sz="1600" dirty="0"/>
              <a:t> </a:t>
            </a:r>
            <a:r>
              <a:rPr lang="en-GB" sz="1600" dirty="0" err="1"/>
              <a:t>tarihi</a:t>
            </a:r>
            <a:r>
              <a:rPr lang="en-GB" sz="1600" dirty="0"/>
              <a:t>, </a:t>
            </a:r>
            <a:r>
              <a:rPr lang="en-GB" sz="1600" dirty="0" err="1"/>
              <a:t>müşteri</a:t>
            </a:r>
            <a:r>
              <a:rPr lang="en-GB" sz="1600" dirty="0"/>
              <a:t> </a:t>
            </a:r>
            <a:r>
              <a:rPr lang="en-GB" sz="1600" dirty="0" err="1"/>
              <a:t>bilgileri</a:t>
            </a:r>
            <a:r>
              <a:rPr lang="en-GB" sz="1600" dirty="0"/>
              <a:t>, mal </a:t>
            </a:r>
            <a:r>
              <a:rPr lang="en-GB" sz="1600" dirty="0" err="1"/>
              <a:t>bilgileri</a:t>
            </a:r>
            <a:r>
              <a:rPr lang="en-GB" sz="1600" dirty="0"/>
              <a:t> </a:t>
            </a:r>
            <a:r>
              <a:rPr lang="en-GB" sz="1600" dirty="0" err="1"/>
              <a:t>bulunur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r>
              <a:rPr lang="en-GB" sz="1600" dirty="0" err="1"/>
              <a:t>Müşteri</a:t>
            </a:r>
            <a:r>
              <a:rPr lang="en-GB" sz="1600" dirty="0"/>
              <a:t> </a:t>
            </a:r>
            <a:r>
              <a:rPr lang="en-GB" sz="1600" dirty="0" err="1"/>
              <a:t>bilgileri</a:t>
            </a:r>
            <a:r>
              <a:rPr lang="en-GB" sz="1600" dirty="0"/>
              <a:t> CARİ </a:t>
            </a:r>
            <a:r>
              <a:rPr lang="en-GB" sz="1600" dirty="0" err="1"/>
              <a:t>programı</a:t>
            </a:r>
            <a:r>
              <a:rPr lang="en-GB" sz="1600" dirty="0"/>
              <a:t> </a:t>
            </a:r>
            <a:r>
              <a:rPr lang="en-GB" sz="1600" dirty="0" err="1"/>
              <a:t>kayıtlarından</a:t>
            </a:r>
            <a:r>
              <a:rPr lang="en-GB" sz="1600" dirty="0"/>
              <a:t>, mal </a:t>
            </a:r>
            <a:r>
              <a:rPr lang="en-GB" sz="1600" dirty="0" err="1"/>
              <a:t>bilgileri</a:t>
            </a:r>
            <a:r>
              <a:rPr lang="en-GB" sz="1600" dirty="0"/>
              <a:t> STOK </a:t>
            </a:r>
            <a:r>
              <a:rPr lang="en-GB" sz="1600" dirty="0" err="1"/>
              <a:t>programı</a:t>
            </a:r>
            <a:endParaRPr lang="en-GB" sz="1600" dirty="0"/>
          </a:p>
          <a:p>
            <a:pPr marL="0" indent="0">
              <a:buNone/>
            </a:pPr>
            <a:r>
              <a:rPr lang="en-GB" sz="1600" dirty="0" err="1"/>
              <a:t>kayıtlarından</a:t>
            </a:r>
            <a:r>
              <a:rPr lang="en-GB" sz="1600" dirty="0"/>
              <a:t> </a:t>
            </a:r>
            <a:r>
              <a:rPr lang="en-GB" sz="1600" dirty="0" err="1"/>
              <a:t>alınabilir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r>
              <a:rPr lang="en-GB" sz="1600" dirty="0" err="1"/>
              <a:t>Sevk</a:t>
            </a:r>
            <a:r>
              <a:rPr lang="en-GB" sz="1600" dirty="0"/>
              <a:t> </a:t>
            </a:r>
            <a:r>
              <a:rPr lang="en-GB" sz="1600" dirty="0" err="1"/>
              <a:t>irsaliyesi</a:t>
            </a:r>
            <a:r>
              <a:rPr lang="en-GB" sz="1600" dirty="0"/>
              <a:t> </a:t>
            </a:r>
            <a:r>
              <a:rPr lang="en-GB" sz="1600" dirty="0" err="1"/>
              <a:t>ile</a:t>
            </a:r>
            <a:r>
              <a:rPr lang="en-GB" sz="1600" dirty="0"/>
              <a:t> </a:t>
            </a:r>
            <a:r>
              <a:rPr lang="en-GB" sz="1600" dirty="0" err="1"/>
              <a:t>işletmeye</a:t>
            </a:r>
            <a:r>
              <a:rPr lang="en-GB" sz="1600" dirty="0"/>
              <a:t> </a:t>
            </a:r>
            <a:r>
              <a:rPr lang="en-GB" sz="1600" dirty="0" err="1"/>
              <a:t>gelen</a:t>
            </a:r>
            <a:r>
              <a:rPr lang="en-GB" sz="1600" dirty="0"/>
              <a:t> </a:t>
            </a:r>
            <a:r>
              <a:rPr lang="en-GB" sz="1600" dirty="0" err="1"/>
              <a:t>malın</a:t>
            </a:r>
            <a:r>
              <a:rPr lang="en-GB" sz="1600" dirty="0"/>
              <a:t>, </a:t>
            </a:r>
            <a:r>
              <a:rPr lang="en-GB" sz="1600" dirty="0" err="1"/>
              <a:t>satış</a:t>
            </a:r>
            <a:r>
              <a:rPr lang="en-GB" sz="1600" dirty="0"/>
              <a:t> </a:t>
            </a:r>
            <a:r>
              <a:rPr lang="en-GB" sz="1600" dirty="0" err="1"/>
              <a:t>belgesi</a:t>
            </a:r>
            <a:r>
              <a:rPr lang="en-GB" sz="1600" dirty="0"/>
              <a:t> </a:t>
            </a:r>
            <a:r>
              <a:rPr lang="en-GB" sz="1600" dirty="0" err="1"/>
              <a:t>faturadır</a:t>
            </a:r>
            <a:r>
              <a:rPr lang="en-GB" sz="1600" dirty="0"/>
              <a:t>. </a:t>
            </a:r>
            <a:r>
              <a:rPr lang="en-GB" sz="1600" dirty="0" err="1"/>
              <a:t>Aldığımız</a:t>
            </a:r>
            <a:r>
              <a:rPr lang="en-GB" sz="1600" dirty="0"/>
              <a:t> </a:t>
            </a:r>
            <a:r>
              <a:rPr lang="en-GB" sz="1600" dirty="0" err="1"/>
              <a:t>mallar</a:t>
            </a:r>
            <a:r>
              <a:rPr lang="en-GB" sz="1600" dirty="0"/>
              <a:t> </a:t>
            </a:r>
            <a:r>
              <a:rPr lang="en-GB" sz="1600" dirty="0" err="1"/>
              <a:t>için</a:t>
            </a:r>
            <a:endParaRPr lang="en-GB" sz="1600" dirty="0"/>
          </a:p>
          <a:p>
            <a:pPr marL="0" indent="0">
              <a:buNone/>
            </a:pPr>
            <a:r>
              <a:rPr lang="en-GB" sz="1600" dirty="0" err="1"/>
              <a:t>satıcıların</a:t>
            </a:r>
            <a:r>
              <a:rPr lang="en-GB" sz="1600" dirty="0"/>
              <a:t> </a:t>
            </a:r>
            <a:r>
              <a:rPr lang="en-GB" sz="1600" dirty="0" err="1" smtClean="0"/>
              <a:t>düzenleyip</a:t>
            </a:r>
            <a:r>
              <a:rPr lang="en-GB" sz="1600" dirty="0" smtClean="0"/>
              <a:t> </a:t>
            </a:r>
            <a:r>
              <a:rPr lang="en-GB" sz="1600" dirty="0" err="1"/>
              <a:t>bize</a:t>
            </a:r>
            <a:r>
              <a:rPr lang="en-GB" sz="1600" dirty="0"/>
              <a:t> </a:t>
            </a:r>
            <a:r>
              <a:rPr lang="en-GB" sz="1600" dirty="0" err="1"/>
              <a:t>gönderdiği</a:t>
            </a:r>
            <a:r>
              <a:rPr lang="en-GB" sz="1600" dirty="0"/>
              <a:t> </a:t>
            </a:r>
            <a:r>
              <a:rPr lang="en-GB" sz="1600" dirty="0" err="1"/>
              <a:t>fatura</a:t>
            </a:r>
            <a:r>
              <a:rPr lang="en-GB" sz="1600" dirty="0"/>
              <a:t> </a:t>
            </a:r>
            <a:r>
              <a:rPr lang="en-GB" sz="1600" dirty="0" err="1"/>
              <a:t>alış</a:t>
            </a:r>
            <a:r>
              <a:rPr lang="en-GB" sz="1600" dirty="0"/>
              <a:t> </a:t>
            </a:r>
            <a:r>
              <a:rPr lang="en-GB" sz="1600" dirty="0" err="1"/>
              <a:t>faturasıdır</a:t>
            </a:r>
            <a:r>
              <a:rPr lang="en-GB" sz="16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62071"/>
            <a:ext cx="448627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GB" dirty="0" err="1" smtClean="0"/>
              <a:t>Emtia</a:t>
            </a:r>
            <a:r>
              <a:rPr lang="en-GB" dirty="0" smtClean="0"/>
              <a:t> </a:t>
            </a:r>
            <a:r>
              <a:rPr lang="en-GB" dirty="0" err="1"/>
              <a:t>alışında</a:t>
            </a:r>
            <a:r>
              <a:rPr lang="en-GB" dirty="0"/>
              <a:t> </a:t>
            </a:r>
            <a:r>
              <a:rPr lang="en-GB" dirty="0" err="1"/>
              <a:t>fatura</a:t>
            </a:r>
            <a:r>
              <a:rPr lang="en-GB" dirty="0"/>
              <a:t> </a:t>
            </a:r>
            <a:r>
              <a:rPr lang="en-GB" dirty="0" err="1"/>
              <a:t>bedeli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sonra</a:t>
            </a:r>
            <a:r>
              <a:rPr lang="en-GB" dirty="0"/>
              <a:t> </a:t>
            </a:r>
            <a:r>
              <a:rPr lang="en-GB" dirty="0" err="1"/>
              <a:t>ödenecek</a:t>
            </a:r>
            <a:r>
              <a:rPr lang="en-GB" dirty="0"/>
              <a:t> </a:t>
            </a:r>
            <a:r>
              <a:rPr lang="en-GB" dirty="0" err="1"/>
              <a:t>ise</a:t>
            </a:r>
            <a:r>
              <a:rPr lang="en-GB" dirty="0"/>
              <a:t>, </a:t>
            </a:r>
            <a:r>
              <a:rPr lang="en-GB" dirty="0" err="1"/>
              <a:t>fatura</a:t>
            </a:r>
            <a:r>
              <a:rPr lang="en-GB" dirty="0"/>
              <a:t> </a:t>
            </a:r>
            <a:r>
              <a:rPr lang="en-GB" dirty="0" err="1"/>
              <a:t>açık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düzenlenir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Açık</a:t>
            </a:r>
            <a:r>
              <a:rPr lang="en-GB" dirty="0"/>
              <a:t> </a:t>
            </a:r>
            <a:r>
              <a:rPr lang="en-GB" dirty="0" err="1"/>
              <a:t>faturada</a:t>
            </a:r>
            <a:r>
              <a:rPr lang="en-GB" dirty="0"/>
              <a:t> </a:t>
            </a:r>
            <a:r>
              <a:rPr lang="en-GB" dirty="0" err="1"/>
              <a:t>satıcının</a:t>
            </a:r>
            <a:r>
              <a:rPr lang="en-GB" dirty="0"/>
              <a:t> </a:t>
            </a:r>
            <a:r>
              <a:rPr lang="en-GB" dirty="0" err="1"/>
              <a:t>imza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kaşesi</a:t>
            </a:r>
            <a:r>
              <a:rPr lang="en-GB" dirty="0"/>
              <a:t> </a:t>
            </a:r>
            <a:r>
              <a:rPr lang="en-GB" dirty="0" err="1"/>
              <a:t>faturanın</a:t>
            </a:r>
            <a:r>
              <a:rPr lang="en-GB" dirty="0"/>
              <a:t> </a:t>
            </a:r>
            <a:r>
              <a:rPr lang="en-GB" dirty="0" err="1"/>
              <a:t>üst</a:t>
            </a:r>
            <a:r>
              <a:rPr lang="en-GB" dirty="0"/>
              <a:t> </a:t>
            </a:r>
            <a:r>
              <a:rPr lang="en-GB" dirty="0" err="1"/>
              <a:t>kısmındadır</a:t>
            </a:r>
            <a:r>
              <a:rPr lang="en-GB" dirty="0"/>
              <a:t>. </a:t>
            </a:r>
            <a:r>
              <a:rPr lang="en-GB" dirty="0" err="1"/>
              <a:t>Açık</a:t>
            </a:r>
            <a:r>
              <a:rPr lang="en-GB" dirty="0"/>
              <a:t> </a:t>
            </a:r>
            <a:r>
              <a:rPr lang="en-GB" dirty="0" err="1"/>
              <a:t>fatura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</a:t>
            </a:r>
            <a:r>
              <a:rPr lang="en-GB" dirty="0" err="1" smtClean="0"/>
              <a:t>alıştan</a:t>
            </a:r>
            <a:r>
              <a:rPr lang="tr-TR" dirty="0"/>
              <a:t> </a:t>
            </a:r>
            <a:r>
              <a:rPr lang="en-GB" dirty="0" err="1" smtClean="0"/>
              <a:t>dolayı</a:t>
            </a:r>
            <a:r>
              <a:rPr lang="en-GB" dirty="0" smtClean="0"/>
              <a:t> </a:t>
            </a:r>
            <a:r>
              <a:rPr lang="en-GB" dirty="0" err="1"/>
              <a:t>satıcı</a:t>
            </a:r>
            <a:r>
              <a:rPr lang="en-GB" dirty="0"/>
              <a:t> </a:t>
            </a:r>
            <a:r>
              <a:rPr lang="en-GB" dirty="0" err="1"/>
              <a:t>işletmemizden</a:t>
            </a:r>
            <a:r>
              <a:rPr lang="en-GB" dirty="0"/>
              <a:t> </a:t>
            </a:r>
            <a:r>
              <a:rPr lang="en-GB" dirty="0" err="1"/>
              <a:t>alacaklıdır</a:t>
            </a:r>
            <a:r>
              <a:rPr lang="en-GB" dirty="0"/>
              <a:t>. </a:t>
            </a:r>
            <a:r>
              <a:rPr lang="en-GB" dirty="0" err="1"/>
              <a:t>Satıcının</a:t>
            </a:r>
            <a:r>
              <a:rPr lang="en-GB" dirty="0"/>
              <a:t> </a:t>
            </a:r>
            <a:r>
              <a:rPr lang="en-GB" dirty="0" err="1"/>
              <a:t>alacağının</a:t>
            </a:r>
            <a:r>
              <a:rPr lang="en-GB" dirty="0"/>
              <a:t> CARİ </a:t>
            </a:r>
            <a:r>
              <a:rPr lang="en-GB" dirty="0" err="1"/>
              <a:t>hesaba</a:t>
            </a:r>
            <a:r>
              <a:rPr lang="en-GB" dirty="0"/>
              <a:t> </a:t>
            </a:r>
            <a:r>
              <a:rPr lang="en-GB" dirty="0" err="1"/>
              <a:t>işlenmesi</a:t>
            </a:r>
            <a:r>
              <a:rPr lang="en-GB" dirty="0"/>
              <a:t> </a:t>
            </a:r>
            <a:r>
              <a:rPr lang="en-GB" dirty="0" err="1"/>
              <a:t>gerekir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Emtia</a:t>
            </a:r>
            <a:r>
              <a:rPr lang="en-GB" dirty="0"/>
              <a:t> </a:t>
            </a:r>
            <a:r>
              <a:rPr lang="en-GB" dirty="0" err="1"/>
              <a:t>alışında</a:t>
            </a:r>
            <a:r>
              <a:rPr lang="en-GB" dirty="0"/>
              <a:t> </a:t>
            </a:r>
            <a:r>
              <a:rPr lang="en-GB" dirty="0" err="1"/>
              <a:t>fatura</a:t>
            </a:r>
            <a:r>
              <a:rPr lang="en-GB" dirty="0"/>
              <a:t> </a:t>
            </a:r>
            <a:r>
              <a:rPr lang="en-GB" dirty="0" err="1"/>
              <a:t>bedeli</a:t>
            </a:r>
            <a:r>
              <a:rPr lang="en-GB" dirty="0"/>
              <a:t> </a:t>
            </a:r>
            <a:r>
              <a:rPr lang="en-GB" dirty="0" err="1"/>
              <a:t>ödenmiş</a:t>
            </a:r>
            <a:r>
              <a:rPr lang="en-GB" dirty="0"/>
              <a:t> </a:t>
            </a:r>
            <a:r>
              <a:rPr lang="en-GB" dirty="0" err="1"/>
              <a:t>ise</a:t>
            </a:r>
            <a:r>
              <a:rPr lang="en-GB" dirty="0"/>
              <a:t>, </a:t>
            </a:r>
            <a:r>
              <a:rPr lang="en-GB" dirty="0" err="1"/>
              <a:t>fatura</a:t>
            </a:r>
            <a:r>
              <a:rPr lang="en-GB" dirty="0"/>
              <a:t> </a:t>
            </a:r>
            <a:r>
              <a:rPr lang="en-GB" dirty="0" err="1"/>
              <a:t>kapalı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düzenlenir</a:t>
            </a:r>
            <a:r>
              <a:rPr lang="en-GB" dirty="0"/>
              <a:t>. </a:t>
            </a:r>
            <a:r>
              <a:rPr lang="en-GB" dirty="0" err="1" smtClean="0"/>
              <a:t>Kapalı</a:t>
            </a:r>
            <a:r>
              <a:rPr lang="tr-TR" dirty="0"/>
              <a:t> </a:t>
            </a:r>
            <a:r>
              <a:rPr lang="en-GB" dirty="0" err="1" smtClean="0"/>
              <a:t>faturada</a:t>
            </a:r>
            <a:r>
              <a:rPr lang="en-GB" dirty="0" smtClean="0"/>
              <a:t> </a:t>
            </a:r>
            <a:r>
              <a:rPr lang="en-GB" dirty="0" err="1"/>
              <a:t>satıcının</a:t>
            </a:r>
            <a:r>
              <a:rPr lang="en-GB" dirty="0"/>
              <a:t> </a:t>
            </a:r>
            <a:r>
              <a:rPr lang="en-GB" dirty="0" err="1"/>
              <a:t>imza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kaşesi</a:t>
            </a:r>
            <a:r>
              <a:rPr lang="en-GB" dirty="0"/>
              <a:t> </a:t>
            </a:r>
            <a:r>
              <a:rPr lang="en-GB" dirty="0" err="1"/>
              <a:t>faturanın</a:t>
            </a:r>
            <a:r>
              <a:rPr lang="en-GB" dirty="0"/>
              <a:t> alt </a:t>
            </a:r>
            <a:r>
              <a:rPr lang="en-GB" dirty="0" err="1"/>
              <a:t>kısmındadır</a:t>
            </a:r>
            <a:r>
              <a:rPr lang="en-GB" dirty="0"/>
              <a:t>. Bu </a:t>
            </a:r>
            <a:r>
              <a:rPr lang="en-GB" dirty="0" err="1"/>
              <a:t>işlemden</a:t>
            </a:r>
            <a:r>
              <a:rPr lang="en-GB" dirty="0"/>
              <a:t> </a:t>
            </a:r>
            <a:r>
              <a:rPr lang="en-GB" dirty="0" err="1"/>
              <a:t>dolayı</a:t>
            </a:r>
            <a:r>
              <a:rPr lang="en-GB" dirty="0"/>
              <a:t> </a:t>
            </a:r>
            <a:r>
              <a:rPr lang="en-GB" dirty="0" err="1" smtClean="0"/>
              <a:t>satıcının</a:t>
            </a:r>
            <a:r>
              <a:rPr lang="tr-TR" dirty="0"/>
              <a:t> </a:t>
            </a:r>
            <a:r>
              <a:rPr lang="en-GB" dirty="0" err="1" smtClean="0"/>
              <a:t>işletmemizde</a:t>
            </a:r>
            <a:r>
              <a:rPr lang="en-GB" dirty="0" smtClean="0"/>
              <a:t> </a:t>
            </a:r>
            <a:r>
              <a:rPr lang="en-GB" dirty="0" err="1"/>
              <a:t>alacağı</a:t>
            </a:r>
            <a:r>
              <a:rPr lang="en-GB" dirty="0"/>
              <a:t> </a:t>
            </a:r>
            <a:r>
              <a:rPr lang="en-GB" dirty="0" err="1"/>
              <a:t>yoktur</a:t>
            </a:r>
            <a:r>
              <a:rPr lang="en-GB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 err="1"/>
              <a:t>Kapalı</a:t>
            </a:r>
            <a:r>
              <a:rPr lang="en-GB" dirty="0"/>
              <a:t> </a:t>
            </a:r>
            <a:r>
              <a:rPr lang="en-GB" dirty="0" err="1"/>
              <a:t>alış</a:t>
            </a:r>
            <a:r>
              <a:rPr lang="en-GB" dirty="0"/>
              <a:t> </a:t>
            </a:r>
            <a:r>
              <a:rPr lang="en-GB" dirty="0" err="1"/>
              <a:t>faturası</a:t>
            </a:r>
            <a:r>
              <a:rPr lang="en-GB" dirty="0"/>
              <a:t> CARİ </a:t>
            </a:r>
            <a:r>
              <a:rPr lang="en-GB" dirty="0" err="1" smtClean="0"/>
              <a:t>hesapları</a:t>
            </a:r>
            <a:r>
              <a:rPr lang="tr-TR" dirty="0"/>
              <a:t> </a:t>
            </a:r>
            <a:r>
              <a:rPr lang="en-GB" dirty="0" err="1" smtClean="0"/>
              <a:t>ilgilendirmez</a:t>
            </a:r>
            <a:r>
              <a:rPr lang="en-GB" dirty="0"/>
              <a:t>, </a:t>
            </a:r>
            <a:r>
              <a:rPr lang="en-GB" dirty="0" err="1" smtClean="0"/>
              <a:t>stokları</a:t>
            </a:r>
            <a:r>
              <a:rPr lang="tr-TR" dirty="0"/>
              <a:t> </a:t>
            </a:r>
            <a:r>
              <a:rPr lang="en-GB" dirty="0" err="1" smtClean="0"/>
              <a:t>ilgilendirir</a:t>
            </a:r>
            <a:r>
              <a:rPr lang="en-GB" dirty="0" smtClean="0"/>
              <a:t>.</a:t>
            </a:r>
            <a:r>
              <a:rPr lang="tr-TR" dirty="0" smtClean="0"/>
              <a:t> Ancak Carilerin takip edilebilmesi için kapalı faturayla alınan bir mal Satıcı Hesabının hem alacağına hem borcuna işlenir.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/>
              <a:t>1.1.2 Duran </a:t>
            </a:r>
            <a:r>
              <a:rPr lang="en-GB" sz="1600" b="1" dirty="0" err="1"/>
              <a:t>Varlık</a:t>
            </a:r>
            <a:r>
              <a:rPr lang="en-GB" sz="1600" b="1" dirty="0"/>
              <a:t> </a:t>
            </a:r>
            <a:r>
              <a:rPr lang="en-GB" sz="1600" b="1" dirty="0" err="1"/>
              <a:t>Alışları</a:t>
            </a:r>
            <a:endParaRPr lang="en-GB" sz="1600" b="1" dirty="0"/>
          </a:p>
          <a:p>
            <a:pPr marL="0" indent="0">
              <a:buNone/>
            </a:pPr>
            <a:r>
              <a:rPr lang="en-GB" sz="1600" dirty="0" err="1"/>
              <a:t>İşletmede</a:t>
            </a:r>
            <a:r>
              <a:rPr lang="en-GB" sz="1600" dirty="0"/>
              <a:t> </a:t>
            </a:r>
            <a:r>
              <a:rPr lang="en-GB" sz="1600" dirty="0" err="1"/>
              <a:t>uzun</a:t>
            </a:r>
            <a:r>
              <a:rPr lang="en-GB" sz="1600" dirty="0"/>
              <a:t> </a:t>
            </a:r>
            <a:r>
              <a:rPr lang="en-GB" sz="1600" dirty="0" err="1"/>
              <a:t>yıllar</a:t>
            </a:r>
            <a:r>
              <a:rPr lang="en-GB" sz="1600" dirty="0"/>
              <a:t> </a:t>
            </a:r>
            <a:r>
              <a:rPr lang="en-GB" sz="1600" dirty="0" err="1"/>
              <a:t>kullanmak</a:t>
            </a:r>
            <a:r>
              <a:rPr lang="en-GB" sz="1600" dirty="0"/>
              <a:t> </a:t>
            </a:r>
            <a:r>
              <a:rPr lang="en-GB" sz="1600" dirty="0" err="1"/>
              <a:t>amacıyla</a:t>
            </a:r>
            <a:r>
              <a:rPr lang="en-GB" sz="1600" dirty="0"/>
              <a:t> </a:t>
            </a:r>
            <a:r>
              <a:rPr lang="en-GB" sz="1600" dirty="0" err="1"/>
              <a:t>alınan</a:t>
            </a:r>
            <a:r>
              <a:rPr lang="en-GB" sz="1600" dirty="0"/>
              <a:t> </a:t>
            </a:r>
            <a:r>
              <a:rPr lang="en-GB" sz="1600" dirty="0" err="1"/>
              <a:t>eşyalara</a:t>
            </a:r>
            <a:r>
              <a:rPr lang="en-GB" sz="1600" dirty="0"/>
              <a:t> </a:t>
            </a:r>
            <a:r>
              <a:rPr lang="en-GB" sz="1600" dirty="0" err="1"/>
              <a:t>demirbaş</a:t>
            </a:r>
            <a:r>
              <a:rPr lang="en-GB" sz="1600" dirty="0"/>
              <a:t> </a:t>
            </a:r>
            <a:r>
              <a:rPr lang="en-GB" sz="1600" dirty="0" err="1"/>
              <a:t>eşya</a:t>
            </a:r>
            <a:r>
              <a:rPr lang="en-GB" sz="1600" dirty="0"/>
              <a:t>, </a:t>
            </a:r>
            <a:r>
              <a:rPr lang="en-GB" sz="1600" dirty="0" err="1"/>
              <a:t>duran</a:t>
            </a:r>
            <a:r>
              <a:rPr lang="en-GB" sz="1600" dirty="0"/>
              <a:t> </a:t>
            </a:r>
            <a:r>
              <a:rPr lang="en-GB" sz="1600" dirty="0" err="1" smtClean="0"/>
              <a:t>varlık</a:t>
            </a:r>
            <a:r>
              <a:rPr lang="tr-TR" sz="1600" dirty="0"/>
              <a:t> </a:t>
            </a:r>
            <a:r>
              <a:rPr lang="en-GB" sz="1600" dirty="0" err="1" smtClean="0"/>
              <a:t>denir</a:t>
            </a:r>
            <a:r>
              <a:rPr lang="en-GB" sz="1600" dirty="0"/>
              <a:t>. Duran </a:t>
            </a:r>
            <a:r>
              <a:rPr lang="en-GB" sz="1600" dirty="0" err="1"/>
              <a:t>varlık</a:t>
            </a:r>
            <a:r>
              <a:rPr lang="en-GB" sz="1600" dirty="0"/>
              <a:t> </a:t>
            </a:r>
            <a:r>
              <a:rPr lang="en-GB" sz="1600" dirty="0" err="1"/>
              <a:t>alışları</a:t>
            </a:r>
            <a:r>
              <a:rPr lang="en-GB" sz="1600" dirty="0"/>
              <a:t>, </a:t>
            </a:r>
            <a:r>
              <a:rPr lang="en-GB" sz="1600" dirty="0" err="1"/>
              <a:t>emtia</a:t>
            </a:r>
            <a:r>
              <a:rPr lang="en-GB" sz="1600" dirty="0"/>
              <a:t> </a:t>
            </a:r>
            <a:r>
              <a:rPr lang="en-GB" sz="1600" dirty="0" err="1"/>
              <a:t>alışları</a:t>
            </a:r>
            <a:r>
              <a:rPr lang="en-GB" sz="1600" dirty="0"/>
              <a:t> </a:t>
            </a:r>
            <a:r>
              <a:rPr lang="en-GB" sz="1600" dirty="0" err="1"/>
              <a:t>gibi</a:t>
            </a:r>
            <a:r>
              <a:rPr lang="en-GB" sz="1600" dirty="0"/>
              <a:t> </a:t>
            </a:r>
            <a:r>
              <a:rPr lang="en-GB" sz="1600" dirty="0" err="1"/>
              <a:t>sık</a:t>
            </a:r>
            <a:r>
              <a:rPr lang="en-GB" sz="1600" dirty="0"/>
              <a:t> </a:t>
            </a:r>
            <a:r>
              <a:rPr lang="en-GB" sz="1600" dirty="0" err="1"/>
              <a:t>sık</a:t>
            </a:r>
            <a:r>
              <a:rPr lang="en-GB" sz="1600" dirty="0"/>
              <a:t> </a:t>
            </a:r>
            <a:r>
              <a:rPr lang="en-GB" sz="1600" dirty="0" err="1"/>
              <a:t>yapılan</a:t>
            </a:r>
            <a:r>
              <a:rPr lang="en-GB" sz="1600" dirty="0"/>
              <a:t> </a:t>
            </a:r>
            <a:r>
              <a:rPr lang="en-GB" sz="1600" dirty="0" err="1"/>
              <a:t>alışlardan</a:t>
            </a:r>
            <a:r>
              <a:rPr lang="en-GB" sz="1600" dirty="0"/>
              <a:t> </a:t>
            </a:r>
            <a:r>
              <a:rPr lang="en-GB" sz="1600" dirty="0" err="1"/>
              <a:t>değildir</a:t>
            </a:r>
            <a:r>
              <a:rPr lang="en-GB" sz="1600" dirty="0"/>
              <a:t>. </a:t>
            </a:r>
            <a:r>
              <a:rPr lang="en-GB" sz="1600" dirty="0" smtClean="0"/>
              <a:t>Duran</a:t>
            </a:r>
            <a:r>
              <a:rPr lang="tr-TR" sz="1600" dirty="0" smtClean="0"/>
              <a:t> </a:t>
            </a:r>
            <a:r>
              <a:rPr lang="en-GB" sz="1600" dirty="0" err="1" smtClean="0"/>
              <a:t>varlıklar</a:t>
            </a:r>
            <a:r>
              <a:rPr lang="en-GB" sz="1600" dirty="0" smtClean="0"/>
              <a:t> </a:t>
            </a:r>
            <a:r>
              <a:rPr lang="en-GB" sz="1600" dirty="0" err="1"/>
              <a:t>için</a:t>
            </a:r>
            <a:r>
              <a:rPr lang="en-GB" sz="1600" dirty="0"/>
              <a:t> </a:t>
            </a:r>
            <a:r>
              <a:rPr lang="en-GB" sz="1600" dirty="0" err="1"/>
              <a:t>stok</a:t>
            </a:r>
            <a:r>
              <a:rPr lang="en-GB" sz="1600" dirty="0"/>
              <a:t> </a:t>
            </a:r>
            <a:r>
              <a:rPr lang="en-GB" sz="1600" dirty="0" err="1"/>
              <a:t>kaydı</a:t>
            </a:r>
            <a:r>
              <a:rPr lang="en-GB" sz="1600" dirty="0"/>
              <a:t> </a:t>
            </a:r>
            <a:r>
              <a:rPr lang="en-GB" sz="1600" dirty="0" err="1"/>
              <a:t>tutulabilir</a:t>
            </a:r>
            <a:r>
              <a:rPr lang="en-GB" sz="1600" dirty="0"/>
              <a:t>. </a:t>
            </a:r>
            <a:r>
              <a:rPr lang="en-GB" sz="1600" dirty="0" err="1"/>
              <a:t>Açık</a:t>
            </a:r>
            <a:r>
              <a:rPr lang="en-GB" sz="1600" dirty="0"/>
              <a:t> </a:t>
            </a:r>
            <a:r>
              <a:rPr lang="en-GB" sz="1600" dirty="0" err="1"/>
              <a:t>fatura</a:t>
            </a:r>
            <a:r>
              <a:rPr lang="en-GB" sz="1600" dirty="0"/>
              <a:t> </a:t>
            </a:r>
            <a:r>
              <a:rPr lang="en-GB" sz="1600" dirty="0" err="1"/>
              <a:t>ile</a:t>
            </a:r>
            <a:r>
              <a:rPr lang="en-GB" sz="1600" dirty="0"/>
              <a:t> </a:t>
            </a:r>
            <a:r>
              <a:rPr lang="en-GB" sz="1600" dirty="0" err="1"/>
              <a:t>alınan</a:t>
            </a:r>
            <a:r>
              <a:rPr lang="en-GB" sz="1600" dirty="0"/>
              <a:t> </a:t>
            </a:r>
            <a:r>
              <a:rPr lang="en-GB" sz="1600" dirty="0" err="1"/>
              <a:t>duran</a:t>
            </a:r>
            <a:r>
              <a:rPr lang="en-GB" sz="1600" dirty="0"/>
              <a:t> </a:t>
            </a:r>
            <a:r>
              <a:rPr lang="en-GB" sz="1600" dirty="0" err="1"/>
              <a:t>varlık</a:t>
            </a:r>
            <a:r>
              <a:rPr lang="en-GB" sz="1600" dirty="0"/>
              <a:t> </a:t>
            </a:r>
            <a:r>
              <a:rPr lang="en-GB" sz="1600" dirty="0" err="1"/>
              <a:t>faturaları</a:t>
            </a:r>
            <a:r>
              <a:rPr lang="en-GB" sz="1600" dirty="0"/>
              <a:t> </a:t>
            </a:r>
            <a:r>
              <a:rPr lang="tr-TR" sz="1600" dirty="0" smtClean="0"/>
              <a:t>C</a:t>
            </a:r>
            <a:r>
              <a:rPr lang="en-GB" sz="1600" dirty="0" err="1" smtClean="0"/>
              <a:t>ari</a:t>
            </a:r>
            <a:endParaRPr lang="en-GB" sz="1600" dirty="0"/>
          </a:p>
          <a:p>
            <a:pPr marL="0" indent="0">
              <a:buNone/>
            </a:pPr>
            <a:r>
              <a:rPr lang="en-GB" sz="1600" dirty="0" err="1" smtClean="0"/>
              <a:t>Hesaplar</a:t>
            </a:r>
            <a:r>
              <a:rPr lang="tr-TR" sz="1600" dirty="0" err="1" smtClean="0"/>
              <a:t>ın</a:t>
            </a:r>
            <a:r>
              <a:rPr lang="tr-TR" sz="1600" dirty="0" smtClean="0"/>
              <a:t> alacağına</a:t>
            </a:r>
            <a:r>
              <a:rPr lang="en-GB" sz="1600" dirty="0" smtClean="0"/>
              <a:t> </a:t>
            </a:r>
            <a:r>
              <a:rPr lang="en-GB" sz="1600" dirty="0" err="1"/>
              <a:t>işlenir</a:t>
            </a:r>
            <a:r>
              <a:rPr lang="en-GB" sz="1600" dirty="0"/>
              <a:t>. </a:t>
            </a:r>
            <a:r>
              <a:rPr lang="en-GB" sz="1600" dirty="0" err="1"/>
              <a:t>Kapalı</a:t>
            </a:r>
            <a:r>
              <a:rPr lang="en-GB" sz="1600" dirty="0"/>
              <a:t> </a:t>
            </a:r>
            <a:r>
              <a:rPr lang="en-GB" sz="1600" dirty="0" err="1"/>
              <a:t>fatura</a:t>
            </a:r>
            <a:r>
              <a:rPr lang="en-GB" sz="1600" dirty="0"/>
              <a:t> </a:t>
            </a:r>
            <a:r>
              <a:rPr lang="en-GB" sz="1600" dirty="0" err="1"/>
              <a:t>ile</a:t>
            </a:r>
            <a:r>
              <a:rPr lang="en-GB" sz="1600" dirty="0"/>
              <a:t> </a:t>
            </a:r>
            <a:r>
              <a:rPr lang="en-GB" sz="1600" dirty="0" err="1"/>
              <a:t>yapılan</a:t>
            </a:r>
            <a:r>
              <a:rPr lang="en-GB" sz="1600" dirty="0"/>
              <a:t> </a:t>
            </a:r>
            <a:r>
              <a:rPr lang="en-GB" sz="1600" dirty="0" err="1"/>
              <a:t>alışlar</a:t>
            </a:r>
            <a:r>
              <a:rPr lang="en-GB" sz="1600" dirty="0"/>
              <a:t> </a:t>
            </a:r>
            <a:r>
              <a:rPr lang="en-GB" sz="1600" dirty="0" err="1"/>
              <a:t>cari</a:t>
            </a:r>
            <a:r>
              <a:rPr lang="en-GB" sz="1600" dirty="0"/>
              <a:t> </a:t>
            </a:r>
            <a:r>
              <a:rPr lang="en-GB" sz="1600" dirty="0" err="1" smtClean="0"/>
              <a:t>hesaplar</a:t>
            </a:r>
            <a:r>
              <a:rPr lang="tr-TR" sz="1600" dirty="0" smtClean="0"/>
              <a:t>a takip için hem borç hem alacak olarak işlenir.</a:t>
            </a:r>
            <a:endParaRPr lang="en-GB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45624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/>
              <a:t>1.1.3 </a:t>
            </a:r>
            <a:r>
              <a:rPr lang="en-GB" sz="1600" b="1" dirty="0" err="1"/>
              <a:t>Gider</a:t>
            </a:r>
            <a:r>
              <a:rPr lang="en-GB" sz="1600" b="1" dirty="0"/>
              <a:t> (</a:t>
            </a:r>
            <a:r>
              <a:rPr lang="en-GB" sz="1600" b="1" dirty="0" err="1"/>
              <a:t>Masraf</a:t>
            </a:r>
            <a:r>
              <a:rPr lang="en-GB" sz="1600" b="1" dirty="0"/>
              <a:t>) </a:t>
            </a:r>
            <a:r>
              <a:rPr lang="en-GB" sz="1600" b="1" dirty="0" err="1"/>
              <a:t>Niteliğindeki</a:t>
            </a:r>
            <a:r>
              <a:rPr lang="en-GB" sz="1600" b="1" dirty="0"/>
              <a:t> </a:t>
            </a:r>
            <a:r>
              <a:rPr lang="en-GB" sz="1600" b="1" dirty="0" err="1"/>
              <a:t>Alışlar</a:t>
            </a:r>
            <a:endParaRPr lang="en-GB" sz="1600" b="1" dirty="0"/>
          </a:p>
          <a:p>
            <a:pPr marL="0" indent="0">
              <a:buNone/>
            </a:pPr>
            <a:r>
              <a:rPr lang="en-GB" sz="1600" dirty="0" err="1"/>
              <a:t>İşletmenin</a:t>
            </a:r>
            <a:r>
              <a:rPr lang="en-GB" sz="1600" dirty="0"/>
              <a:t> </a:t>
            </a:r>
            <a:r>
              <a:rPr lang="en-GB" sz="1600" dirty="0" err="1"/>
              <a:t>faaliyetlerini</a:t>
            </a:r>
            <a:r>
              <a:rPr lang="en-GB" sz="1600" dirty="0"/>
              <a:t> </a:t>
            </a:r>
            <a:r>
              <a:rPr lang="en-GB" sz="1600" dirty="0" err="1"/>
              <a:t>sürdürebilmesi</a:t>
            </a:r>
            <a:r>
              <a:rPr lang="en-GB" sz="1600" dirty="0"/>
              <a:t> </a:t>
            </a:r>
            <a:r>
              <a:rPr lang="en-GB" sz="1600" dirty="0" err="1"/>
              <a:t>için</a:t>
            </a:r>
            <a:r>
              <a:rPr lang="en-GB" sz="1600" dirty="0"/>
              <a:t> </a:t>
            </a:r>
            <a:r>
              <a:rPr lang="en-GB" sz="1600" dirty="0" err="1"/>
              <a:t>yapılması</a:t>
            </a:r>
            <a:r>
              <a:rPr lang="en-GB" sz="1600" dirty="0"/>
              <a:t> </a:t>
            </a:r>
            <a:r>
              <a:rPr lang="en-GB" sz="1600" dirty="0" err="1"/>
              <a:t>gereken</a:t>
            </a:r>
            <a:r>
              <a:rPr lang="en-GB" sz="1600" dirty="0"/>
              <a:t> </a:t>
            </a:r>
            <a:r>
              <a:rPr lang="en-GB" sz="1600" dirty="0" err="1"/>
              <a:t>çeşitli</a:t>
            </a:r>
            <a:r>
              <a:rPr lang="en-GB" sz="1600" dirty="0"/>
              <a:t> </a:t>
            </a:r>
            <a:r>
              <a:rPr lang="en-GB" sz="1600" dirty="0" err="1" smtClean="0"/>
              <a:t>harcamalar</a:t>
            </a:r>
            <a:r>
              <a:rPr lang="tr-TR" sz="1600" dirty="0"/>
              <a:t> </a:t>
            </a:r>
            <a:r>
              <a:rPr lang="en-GB" sz="1600" dirty="0" err="1" smtClean="0"/>
              <a:t>vardır</a:t>
            </a:r>
            <a:r>
              <a:rPr lang="en-GB" sz="1600" dirty="0"/>
              <a:t>. Kira, </a:t>
            </a:r>
            <a:r>
              <a:rPr lang="en-GB" sz="1600" dirty="0" err="1"/>
              <a:t>elektrik</a:t>
            </a:r>
            <a:r>
              <a:rPr lang="en-GB" sz="1600" dirty="0"/>
              <a:t>, </a:t>
            </a:r>
            <a:r>
              <a:rPr lang="en-GB" sz="1600" dirty="0" err="1"/>
              <a:t>su</a:t>
            </a:r>
            <a:r>
              <a:rPr lang="en-GB" sz="1600" dirty="0"/>
              <a:t>, </a:t>
            </a:r>
            <a:r>
              <a:rPr lang="en-GB" sz="1600" dirty="0" err="1"/>
              <a:t>ısıtma</a:t>
            </a:r>
            <a:r>
              <a:rPr lang="en-GB" sz="1600" dirty="0"/>
              <a:t> </a:t>
            </a:r>
            <a:r>
              <a:rPr lang="en-GB" sz="1600" dirty="0" err="1"/>
              <a:t>giderleri</a:t>
            </a:r>
            <a:r>
              <a:rPr lang="en-GB" sz="1600" dirty="0"/>
              <a:t>, </a:t>
            </a:r>
            <a:r>
              <a:rPr lang="en-GB" sz="1600" dirty="0" err="1"/>
              <a:t>kırtasiye</a:t>
            </a:r>
            <a:r>
              <a:rPr lang="en-GB" sz="1600" dirty="0"/>
              <a:t> </a:t>
            </a:r>
            <a:r>
              <a:rPr lang="en-GB" sz="1600" dirty="0" err="1"/>
              <a:t>masrafları</a:t>
            </a:r>
            <a:r>
              <a:rPr lang="en-GB" sz="1600" dirty="0"/>
              <a:t>, </a:t>
            </a:r>
            <a:r>
              <a:rPr lang="en-GB" sz="1600" dirty="0" err="1"/>
              <a:t>bakım</a:t>
            </a:r>
            <a:r>
              <a:rPr lang="en-GB" sz="1600" dirty="0"/>
              <a:t> </a:t>
            </a:r>
            <a:r>
              <a:rPr lang="en-GB" sz="1600" dirty="0" err="1"/>
              <a:t>onarım</a:t>
            </a:r>
            <a:r>
              <a:rPr lang="en-GB" sz="1600" dirty="0"/>
              <a:t> </a:t>
            </a:r>
            <a:r>
              <a:rPr lang="en-GB" sz="1600" dirty="0" err="1"/>
              <a:t>giderleri</a:t>
            </a:r>
            <a:r>
              <a:rPr lang="en-GB" sz="1600" dirty="0"/>
              <a:t> </a:t>
            </a:r>
            <a:r>
              <a:rPr lang="en-GB" sz="1600" dirty="0" err="1" smtClean="0"/>
              <a:t>gibi</a:t>
            </a:r>
            <a:r>
              <a:rPr lang="en-GB" sz="1600" dirty="0" smtClean="0"/>
              <a:t>.</a:t>
            </a:r>
            <a:r>
              <a:rPr lang="tr-TR" sz="1600" dirty="0" smtClean="0"/>
              <a:t> </a:t>
            </a:r>
            <a:r>
              <a:rPr lang="en-GB" sz="1600" dirty="0" err="1" smtClean="0"/>
              <a:t>Tüketildikçe</a:t>
            </a:r>
            <a:r>
              <a:rPr lang="en-GB" sz="1600" dirty="0" smtClean="0"/>
              <a:t> </a:t>
            </a:r>
            <a:r>
              <a:rPr lang="en-GB" sz="1600" dirty="0" err="1"/>
              <a:t>bedeli</a:t>
            </a:r>
            <a:r>
              <a:rPr lang="en-GB" sz="1600" dirty="0"/>
              <a:t> </a:t>
            </a:r>
            <a:r>
              <a:rPr lang="en-GB" sz="1600" dirty="0" err="1"/>
              <a:t>ödenen</a:t>
            </a:r>
            <a:r>
              <a:rPr lang="en-GB" sz="1600" dirty="0"/>
              <a:t>, </a:t>
            </a:r>
            <a:r>
              <a:rPr lang="en-GB" sz="1600" dirty="0" err="1"/>
              <a:t>elektrik</a:t>
            </a:r>
            <a:r>
              <a:rPr lang="en-GB" sz="1600" dirty="0"/>
              <a:t>, </a:t>
            </a:r>
            <a:r>
              <a:rPr lang="en-GB" sz="1600" dirty="0" err="1"/>
              <a:t>su</a:t>
            </a:r>
            <a:r>
              <a:rPr lang="en-GB" sz="1600" dirty="0"/>
              <a:t>, </a:t>
            </a:r>
            <a:r>
              <a:rPr lang="en-GB" sz="1600" dirty="0" err="1"/>
              <a:t>gibi</a:t>
            </a:r>
            <a:r>
              <a:rPr lang="en-GB" sz="1600" dirty="0"/>
              <a:t> </a:t>
            </a:r>
            <a:r>
              <a:rPr lang="en-GB" sz="1600" dirty="0" err="1"/>
              <a:t>giderler</a:t>
            </a:r>
            <a:r>
              <a:rPr lang="en-GB" sz="1600" dirty="0"/>
              <a:t> </a:t>
            </a:r>
            <a:r>
              <a:rPr lang="en-GB" sz="1600" dirty="0" err="1"/>
              <a:t>stokları</a:t>
            </a:r>
            <a:r>
              <a:rPr lang="en-GB" sz="1600" dirty="0"/>
              <a:t> </a:t>
            </a:r>
            <a:r>
              <a:rPr lang="en-GB" sz="1600" dirty="0" err="1" smtClean="0"/>
              <a:t>ilgilendirmez</a:t>
            </a:r>
            <a:r>
              <a:rPr lang="en-GB" sz="1600" dirty="0" smtClean="0"/>
              <a:t>.</a:t>
            </a:r>
            <a:r>
              <a:rPr lang="tr-TR" sz="1600" dirty="0" smtClean="0"/>
              <a:t> </a:t>
            </a:r>
            <a:r>
              <a:rPr lang="en-GB" sz="1600" dirty="0" err="1" smtClean="0"/>
              <a:t>Büyük</a:t>
            </a:r>
            <a:r>
              <a:rPr lang="en-GB" sz="1600" dirty="0" smtClean="0"/>
              <a:t> </a:t>
            </a:r>
            <a:r>
              <a:rPr lang="en-GB" sz="1600" dirty="0" err="1"/>
              <a:t>miktarlarda</a:t>
            </a:r>
            <a:r>
              <a:rPr lang="en-GB" sz="1600" dirty="0"/>
              <a:t> </a:t>
            </a:r>
            <a:r>
              <a:rPr lang="en-GB" sz="1600" dirty="0" err="1"/>
              <a:t>alınıp</a:t>
            </a:r>
            <a:r>
              <a:rPr lang="en-GB" sz="1600" dirty="0"/>
              <a:t>, </a:t>
            </a:r>
            <a:r>
              <a:rPr lang="en-GB" sz="1600" dirty="0" err="1"/>
              <a:t>kullanılan</a:t>
            </a:r>
            <a:r>
              <a:rPr lang="en-GB" sz="1600" dirty="0"/>
              <a:t> </a:t>
            </a:r>
            <a:r>
              <a:rPr lang="en-GB" sz="1600" dirty="0" err="1"/>
              <a:t>temizlik</a:t>
            </a:r>
            <a:r>
              <a:rPr lang="en-GB" sz="1600" dirty="0"/>
              <a:t> </a:t>
            </a:r>
            <a:r>
              <a:rPr lang="en-GB" sz="1600" dirty="0" err="1"/>
              <a:t>malzemesi</a:t>
            </a:r>
            <a:r>
              <a:rPr lang="en-GB" sz="1600" dirty="0"/>
              <a:t>, </a:t>
            </a:r>
            <a:r>
              <a:rPr lang="en-GB" sz="1600" dirty="0" err="1"/>
              <a:t>gıda</a:t>
            </a:r>
            <a:r>
              <a:rPr lang="en-GB" sz="1600" dirty="0"/>
              <a:t> </a:t>
            </a:r>
            <a:r>
              <a:rPr lang="en-GB" sz="1600" dirty="0" err="1"/>
              <a:t>maddesi</a:t>
            </a:r>
            <a:r>
              <a:rPr lang="en-GB" sz="1600" dirty="0"/>
              <a:t>, </a:t>
            </a:r>
            <a:r>
              <a:rPr lang="en-GB" sz="1600" dirty="0" err="1" smtClean="0"/>
              <a:t>kırtasiye</a:t>
            </a:r>
            <a:r>
              <a:rPr lang="tr-TR" sz="1600" dirty="0"/>
              <a:t> </a:t>
            </a:r>
            <a:r>
              <a:rPr lang="en-GB" sz="1600" dirty="0" err="1" smtClean="0"/>
              <a:t>Malzemesi</a:t>
            </a:r>
            <a:r>
              <a:rPr lang="en-GB" sz="1600" dirty="0" smtClean="0"/>
              <a:t> </a:t>
            </a:r>
            <a:r>
              <a:rPr lang="en-GB" sz="1600" dirty="0" err="1"/>
              <a:t>gibi</a:t>
            </a:r>
            <a:r>
              <a:rPr lang="en-GB" sz="1600" dirty="0"/>
              <a:t> </a:t>
            </a:r>
            <a:r>
              <a:rPr lang="en-GB" sz="1600" dirty="0" err="1"/>
              <a:t>gider</a:t>
            </a:r>
            <a:r>
              <a:rPr lang="en-GB" sz="1600" dirty="0"/>
              <a:t> </a:t>
            </a:r>
            <a:r>
              <a:rPr lang="en-GB" sz="1600" dirty="0" err="1"/>
              <a:t>harcamaları</a:t>
            </a:r>
            <a:r>
              <a:rPr lang="en-GB" sz="1600" dirty="0"/>
              <a:t> </a:t>
            </a:r>
            <a:r>
              <a:rPr lang="en-GB" sz="1600" dirty="0" err="1"/>
              <a:t>stoklara</a:t>
            </a:r>
            <a:r>
              <a:rPr lang="en-GB" sz="1600" dirty="0"/>
              <a:t> </a:t>
            </a:r>
            <a:r>
              <a:rPr lang="en-GB" sz="1600" dirty="0" err="1"/>
              <a:t>işlenebilir</a:t>
            </a:r>
            <a:r>
              <a:rPr lang="en-GB" sz="1600" dirty="0" smtClean="0"/>
              <a:t>.</a:t>
            </a:r>
            <a:endParaRPr lang="tr-TR" sz="1600" dirty="0" smtClean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48291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3568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1.2.Satışlar</a:t>
            </a:r>
            <a:endParaRPr lang="en-GB" sz="1800" b="1" dirty="0"/>
          </a:p>
          <a:p>
            <a:pPr marL="0" indent="0">
              <a:buNone/>
            </a:pPr>
            <a:r>
              <a:rPr lang="en-GB" sz="1600" dirty="0" err="1"/>
              <a:t>Bir</a:t>
            </a:r>
            <a:r>
              <a:rPr lang="en-GB" sz="1600" dirty="0"/>
              <a:t> </a:t>
            </a:r>
            <a:r>
              <a:rPr lang="en-GB" sz="1600" dirty="0" err="1"/>
              <a:t>ticari</a:t>
            </a:r>
            <a:r>
              <a:rPr lang="en-GB" sz="1600" dirty="0"/>
              <a:t> </a:t>
            </a:r>
            <a:r>
              <a:rPr lang="en-GB" sz="1600" dirty="0" err="1"/>
              <a:t>işletmede</a:t>
            </a:r>
            <a:r>
              <a:rPr lang="en-GB" sz="1600" dirty="0"/>
              <a:t> </a:t>
            </a:r>
            <a:r>
              <a:rPr lang="en-GB" sz="1600" dirty="0" err="1"/>
              <a:t>faaliyetlerin</a:t>
            </a:r>
            <a:r>
              <a:rPr lang="en-GB" sz="1600" dirty="0"/>
              <a:t> </a:t>
            </a:r>
            <a:r>
              <a:rPr lang="en-GB" sz="1600" dirty="0" err="1"/>
              <a:t>büyük</a:t>
            </a:r>
            <a:r>
              <a:rPr lang="en-GB" sz="1600" dirty="0"/>
              <a:t> </a:t>
            </a:r>
            <a:r>
              <a:rPr lang="en-GB" sz="1600" dirty="0" err="1"/>
              <a:t>bölümünü</a:t>
            </a:r>
            <a:r>
              <a:rPr lang="en-GB" sz="1600" dirty="0"/>
              <a:t> </a:t>
            </a:r>
            <a:r>
              <a:rPr lang="en-GB" sz="1600" dirty="0" err="1"/>
              <a:t>satışlar</a:t>
            </a:r>
            <a:r>
              <a:rPr lang="en-GB" sz="1600" dirty="0"/>
              <a:t> </a:t>
            </a:r>
            <a:r>
              <a:rPr lang="en-GB" sz="1600" dirty="0" err="1"/>
              <a:t>meydana</a:t>
            </a:r>
            <a:r>
              <a:rPr lang="en-GB" sz="1600" dirty="0"/>
              <a:t> </a:t>
            </a:r>
            <a:r>
              <a:rPr lang="en-GB" sz="1600" dirty="0" err="1"/>
              <a:t>getirir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r>
              <a:rPr lang="en-GB" sz="1600" dirty="0" err="1"/>
              <a:t>Satışlar</a:t>
            </a:r>
            <a:r>
              <a:rPr lang="en-GB" sz="1600" dirty="0"/>
              <a:t> </a:t>
            </a:r>
            <a:r>
              <a:rPr lang="en-GB" sz="1600" dirty="0" err="1"/>
              <a:t>perakende</a:t>
            </a:r>
            <a:r>
              <a:rPr lang="en-GB" sz="1600" dirty="0"/>
              <a:t> </a:t>
            </a:r>
            <a:r>
              <a:rPr lang="en-GB" sz="1600" dirty="0" err="1"/>
              <a:t>veya</a:t>
            </a:r>
            <a:r>
              <a:rPr lang="en-GB" sz="1600" dirty="0"/>
              <a:t> </a:t>
            </a:r>
            <a:r>
              <a:rPr lang="en-GB" sz="1600" dirty="0" err="1"/>
              <a:t>toptan</a:t>
            </a:r>
            <a:r>
              <a:rPr lang="en-GB" sz="1600" dirty="0"/>
              <a:t> </a:t>
            </a:r>
            <a:r>
              <a:rPr lang="en-GB" sz="1600" dirty="0" err="1"/>
              <a:t>olabilir</a:t>
            </a:r>
            <a:r>
              <a:rPr lang="en-GB" sz="1600" dirty="0"/>
              <a:t>. </a:t>
            </a:r>
            <a:r>
              <a:rPr lang="en-GB" sz="1600" dirty="0" err="1"/>
              <a:t>Perakende</a:t>
            </a:r>
            <a:r>
              <a:rPr lang="en-GB" sz="1600" dirty="0"/>
              <a:t> </a:t>
            </a:r>
            <a:r>
              <a:rPr lang="en-GB" sz="1600" dirty="0" err="1"/>
              <a:t>satışlar</a:t>
            </a:r>
            <a:r>
              <a:rPr lang="en-GB" sz="1600" dirty="0"/>
              <a:t> </a:t>
            </a:r>
            <a:r>
              <a:rPr lang="en-GB" sz="1600" dirty="0" err="1"/>
              <a:t>yazar</a:t>
            </a:r>
            <a:r>
              <a:rPr lang="en-GB" sz="1600" dirty="0"/>
              <a:t> </a:t>
            </a:r>
            <a:r>
              <a:rPr lang="en-GB" sz="1600" dirty="0" err="1"/>
              <a:t>kasadan</a:t>
            </a:r>
            <a:r>
              <a:rPr lang="en-GB" sz="1600" dirty="0"/>
              <a:t> </a:t>
            </a:r>
            <a:r>
              <a:rPr lang="en-GB" sz="1600" dirty="0" err="1"/>
              <a:t>alınan</a:t>
            </a:r>
            <a:r>
              <a:rPr lang="en-GB" sz="1600" dirty="0"/>
              <a:t> </a:t>
            </a:r>
            <a:r>
              <a:rPr lang="en-GB" sz="1600" dirty="0" err="1"/>
              <a:t>yazar</a:t>
            </a:r>
            <a:endParaRPr lang="en-GB" sz="1600" dirty="0"/>
          </a:p>
          <a:p>
            <a:pPr marL="0" indent="0">
              <a:buNone/>
            </a:pPr>
            <a:r>
              <a:rPr lang="en-GB" sz="1600" dirty="0" err="1"/>
              <a:t>kasa</a:t>
            </a:r>
            <a:r>
              <a:rPr lang="en-GB" sz="1600" dirty="0"/>
              <a:t> </a:t>
            </a:r>
            <a:r>
              <a:rPr lang="en-GB" sz="1600" dirty="0" err="1"/>
              <a:t>fişi</a:t>
            </a:r>
            <a:r>
              <a:rPr lang="en-GB" sz="1600" dirty="0"/>
              <a:t> </a:t>
            </a:r>
            <a:r>
              <a:rPr lang="en-GB" sz="1600" dirty="0" err="1"/>
              <a:t>ile</a:t>
            </a:r>
            <a:r>
              <a:rPr lang="en-GB" sz="1600" dirty="0"/>
              <a:t> </a:t>
            </a:r>
            <a:r>
              <a:rPr lang="en-GB" sz="1600" dirty="0" err="1"/>
              <a:t>belgelenir</a:t>
            </a:r>
            <a:r>
              <a:rPr lang="en-GB" sz="1600" dirty="0"/>
              <a:t>. </a:t>
            </a:r>
            <a:r>
              <a:rPr lang="en-GB" sz="1600" dirty="0" err="1"/>
              <a:t>Fiş</a:t>
            </a:r>
            <a:r>
              <a:rPr lang="en-GB" sz="1600" dirty="0"/>
              <a:t> </a:t>
            </a:r>
            <a:r>
              <a:rPr lang="en-GB" sz="1600" dirty="0" err="1"/>
              <a:t>düzenleme</a:t>
            </a:r>
            <a:r>
              <a:rPr lang="en-GB" sz="1600" dirty="0"/>
              <a:t> </a:t>
            </a:r>
            <a:r>
              <a:rPr lang="en-GB" sz="1600" dirty="0" err="1"/>
              <a:t>sınırını</a:t>
            </a:r>
            <a:r>
              <a:rPr lang="en-GB" sz="1600" dirty="0"/>
              <a:t> </a:t>
            </a:r>
            <a:r>
              <a:rPr lang="en-GB" sz="1600" dirty="0" err="1"/>
              <a:t>geçen</a:t>
            </a:r>
            <a:r>
              <a:rPr lang="en-GB" sz="1600" dirty="0"/>
              <a:t> </a:t>
            </a:r>
            <a:r>
              <a:rPr lang="en-GB" sz="1600" dirty="0" err="1"/>
              <a:t>miktardaki</a:t>
            </a:r>
            <a:r>
              <a:rPr lang="en-GB" sz="1600" dirty="0"/>
              <a:t> </a:t>
            </a:r>
            <a:r>
              <a:rPr lang="en-GB" sz="1600" dirty="0" err="1"/>
              <a:t>satışlar</a:t>
            </a:r>
            <a:r>
              <a:rPr lang="en-GB" sz="1600" dirty="0"/>
              <a:t> </a:t>
            </a:r>
            <a:r>
              <a:rPr lang="en-GB" sz="1600" dirty="0" err="1"/>
              <a:t>ile</a:t>
            </a:r>
            <a:r>
              <a:rPr lang="en-GB" sz="1600" dirty="0"/>
              <a:t> </a:t>
            </a:r>
            <a:r>
              <a:rPr lang="en-GB" sz="1600" dirty="0" err="1"/>
              <a:t>toptan</a:t>
            </a:r>
            <a:r>
              <a:rPr lang="en-GB" sz="1600" dirty="0"/>
              <a:t> </a:t>
            </a:r>
            <a:r>
              <a:rPr lang="en-GB" sz="1600" dirty="0" err="1"/>
              <a:t>satışlar</a:t>
            </a:r>
            <a:r>
              <a:rPr lang="en-GB" sz="1600" dirty="0"/>
              <a:t> </a:t>
            </a:r>
            <a:r>
              <a:rPr lang="en-GB" sz="1600" dirty="0" err="1"/>
              <a:t>için</a:t>
            </a:r>
            <a:endParaRPr lang="en-GB" sz="1600" dirty="0"/>
          </a:p>
          <a:p>
            <a:pPr marL="0" indent="0">
              <a:buNone/>
            </a:pPr>
            <a:r>
              <a:rPr lang="en-GB" sz="1600" dirty="0" err="1"/>
              <a:t>fatura</a:t>
            </a:r>
            <a:r>
              <a:rPr lang="en-GB" sz="1600" dirty="0"/>
              <a:t> </a:t>
            </a:r>
            <a:r>
              <a:rPr lang="en-GB" sz="1600" dirty="0" err="1"/>
              <a:t>düzenlenir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r>
              <a:rPr lang="en-GB" sz="1600" dirty="0" err="1"/>
              <a:t>Satılan</a:t>
            </a:r>
            <a:r>
              <a:rPr lang="en-GB" sz="1600" dirty="0"/>
              <a:t> </a:t>
            </a:r>
            <a:r>
              <a:rPr lang="en-GB" sz="1600" dirty="0" err="1"/>
              <a:t>malların</a:t>
            </a:r>
            <a:r>
              <a:rPr lang="en-GB" sz="1600" dirty="0"/>
              <a:t> </a:t>
            </a:r>
            <a:r>
              <a:rPr lang="en-GB" sz="1600" dirty="0" err="1"/>
              <a:t>müşterilere</a:t>
            </a:r>
            <a:r>
              <a:rPr lang="en-GB" sz="1600" dirty="0"/>
              <a:t> </a:t>
            </a:r>
            <a:r>
              <a:rPr lang="en-GB" sz="1600" dirty="0" err="1"/>
              <a:t>gönderilmesi</a:t>
            </a:r>
            <a:r>
              <a:rPr lang="en-GB" sz="1600" dirty="0"/>
              <a:t> </a:t>
            </a:r>
            <a:r>
              <a:rPr lang="en-GB" sz="1600" dirty="0" err="1"/>
              <a:t>için</a:t>
            </a:r>
            <a:r>
              <a:rPr lang="en-GB" sz="1600" dirty="0"/>
              <a:t> </a:t>
            </a:r>
            <a:r>
              <a:rPr lang="en-GB" sz="1600" dirty="0" err="1"/>
              <a:t>İrsaliye</a:t>
            </a:r>
            <a:r>
              <a:rPr lang="en-GB" sz="1600" dirty="0"/>
              <a:t> </a:t>
            </a:r>
            <a:r>
              <a:rPr lang="en-GB" sz="1600" dirty="0" err="1"/>
              <a:t>düzenlenir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r>
              <a:rPr lang="en-GB" sz="1600" dirty="0" err="1"/>
              <a:t>Satılan</a:t>
            </a:r>
            <a:r>
              <a:rPr lang="en-GB" sz="1600" dirty="0"/>
              <a:t> </a:t>
            </a:r>
            <a:r>
              <a:rPr lang="en-GB" sz="1600" dirty="0" err="1"/>
              <a:t>malları</a:t>
            </a:r>
            <a:r>
              <a:rPr lang="en-GB" sz="1600" dirty="0"/>
              <a:t> </a:t>
            </a:r>
            <a:r>
              <a:rPr lang="en-GB" sz="1600" dirty="0" err="1"/>
              <a:t>belgelendirmek</a:t>
            </a:r>
            <a:r>
              <a:rPr lang="en-GB" sz="1600" dirty="0"/>
              <a:t> </a:t>
            </a:r>
            <a:r>
              <a:rPr lang="en-GB" sz="1600" dirty="0" err="1"/>
              <a:t>için</a:t>
            </a:r>
            <a:r>
              <a:rPr lang="en-GB" sz="1600" dirty="0"/>
              <a:t> </a:t>
            </a:r>
            <a:r>
              <a:rPr lang="en-GB" sz="1600" dirty="0" err="1"/>
              <a:t>Fatura</a:t>
            </a:r>
            <a:r>
              <a:rPr lang="en-GB" sz="1600" dirty="0"/>
              <a:t> </a:t>
            </a:r>
            <a:r>
              <a:rPr lang="en-GB" sz="1600" dirty="0" err="1"/>
              <a:t>düzenlenir</a:t>
            </a:r>
            <a:r>
              <a:rPr lang="en-GB" sz="1600" dirty="0"/>
              <a:t>. </a:t>
            </a:r>
            <a:r>
              <a:rPr lang="en-GB" sz="1600" dirty="0" err="1"/>
              <a:t>Fatura</a:t>
            </a:r>
            <a:r>
              <a:rPr lang="en-GB" sz="1600" dirty="0"/>
              <a:t> </a:t>
            </a:r>
            <a:r>
              <a:rPr lang="en-GB" sz="1600" dirty="0" err="1"/>
              <a:t>düzenleyen</a:t>
            </a:r>
            <a:r>
              <a:rPr lang="en-GB" sz="1600" dirty="0"/>
              <a:t> firma </a:t>
            </a:r>
            <a:r>
              <a:rPr lang="en-GB" sz="1600" dirty="0" err="1"/>
              <a:t>için</a:t>
            </a:r>
            <a:endParaRPr lang="en-GB" sz="1600" dirty="0"/>
          </a:p>
          <a:p>
            <a:pPr marL="0" indent="0">
              <a:buNone/>
            </a:pPr>
            <a:r>
              <a:rPr lang="en-GB" sz="1600" dirty="0" err="1"/>
              <a:t>satış</a:t>
            </a:r>
            <a:r>
              <a:rPr lang="en-GB" sz="1600" dirty="0"/>
              <a:t> </a:t>
            </a:r>
            <a:r>
              <a:rPr lang="en-GB" sz="1600" dirty="0" err="1"/>
              <a:t>faturası</a:t>
            </a:r>
            <a:r>
              <a:rPr lang="en-GB" sz="1600" dirty="0"/>
              <a:t>, </a:t>
            </a:r>
            <a:r>
              <a:rPr lang="en-GB" sz="1600" dirty="0" err="1"/>
              <a:t>müşteri</a:t>
            </a:r>
            <a:r>
              <a:rPr lang="en-GB" sz="1600" dirty="0"/>
              <a:t> </a:t>
            </a:r>
            <a:r>
              <a:rPr lang="en-GB" sz="1600" dirty="0" err="1"/>
              <a:t>için</a:t>
            </a:r>
            <a:r>
              <a:rPr lang="en-GB" sz="1600" dirty="0"/>
              <a:t> </a:t>
            </a:r>
            <a:r>
              <a:rPr lang="en-GB" sz="1600" dirty="0" err="1"/>
              <a:t>alış</a:t>
            </a:r>
            <a:r>
              <a:rPr lang="en-GB" sz="1600" dirty="0"/>
              <a:t> </a:t>
            </a:r>
            <a:r>
              <a:rPr lang="en-GB" sz="1600" dirty="0" err="1"/>
              <a:t>faturasıdır</a:t>
            </a:r>
            <a:r>
              <a:rPr lang="en-GB" sz="1600" dirty="0" smtClean="0"/>
              <a:t>.</a:t>
            </a:r>
            <a:endParaRPr lang="tr-TR" sz="1600" dirty="0" smtClean="0"/>
          </a:p>
        </p:txBody>
      </p:sp>
    </p:spTree>
    <p:extLst>
      <p:ext uri="{BB962C8B-B14F-4D97-AF65-F5344CB8AC3E}">
        <p14:creationId xmlns:p14="http://schemas.microsoft.com/office/powerpoint/2010/main" val="877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 Yazı Tipi">
  <a:themeElements>
    <a:clrScheme name="Wood Type Yazı Tipi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 Yazı Tipi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 Yazı Tipi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TM03090434[[fn=Tahta Yazı]]</Template>
  <TotalTime>1082</TotalTime>
  <Words>1286</Words>
  <Application>Microsoft Office PowerPoint</Application>
  <PresentationFormat>Ekran Gösterisi (4:3)</PresentationFormat>
  <Paragraphs>107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Calibri</vt:lpstr>
      <vt:lpstr>Rockwell</vt:lpstr>
      <vt:lpstr>Rockwell Condensed</vt:lpstr>
      <vt:lpstr>Wingdings</vt:lpstr>
      <vt:lpstr>Wood Type Yazı Tipi</vt:lpstr>
      <vt:lpstr>ÖN MUHASEBE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Sau</dc:creator>
  <cp:lastModifiedBy>user</cp:lastModifiedBy>
  <cp:revision>56</cp:revision>
  <cp:lastPrinted>2018-04-11T12:04:00Z</cp:lastPrinted>
  <dcterms:created xsi:type="dcterms:W3CDTF">2018-04-11T10:14:02Z</dcterms:created>
  <dcterms:modified xsi:type="dcterms:W3CDTF">2018-04-12T12:32:20Z</dcterms:modified>
</cp:coreProperties>
</file>