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6" r:id="rId14"/>
    <p:sldId id="269" r:id="rId15"/>
    <p:sldId id="270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2B6295-5B48-683A-10C4-4496BFD18081}" v="41" dt="2024-11-06T10:50:55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50" autoAdjust="0"/>
    <p:restoredTop sz="94660"/>
  </p:normalViewPr>
  <p:slideViewPr>
    <p:cSldViewPr snapToGrid="0">
      <p:cViewPr>
        <p:scale>
          <a:sx n="50" d="100"/>
          <a:sy n="50" d="100"/>
        </p:scale>
        <p:origin x="1188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rasilescola.uol.com.br/biologia/dna.htm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brasilescola.uol.com.br/biologia/dna.htm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Funções</a:t>
            </a:r>
            <a:r>
              <a:rPr lang="de-DE" dirty="0"/>
              <a:t> </a:t>
            </a:r>
            <a:r>
              <a:rPr lang="de-DE" dirty="0" err="1"/>
              <a:t>Orgânicas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Identifique</a:t>
            </a:r>
            <a:r>
              <a:rPr lang="de-DE" dirty="0"/>
              <a:t> </a:t>
            </a:r>
            <a:r>
              <a:rPr lang="de-DE" dirty="0" err="1"/>
              <a:t>quais</a:t>
            </a:r>
            <a:r>
              <a:rPr lang="de-DE" dirty="0"/>
              <a:t> </a:t>
            </a:r>
            <a:r>
              <a:rPr lang="de-DE" dirty="0" err="1"/>
              <a:t>funções</a:t>
            </a:r>
            <a:r>
              <a:rPr lang="de-DE" dirty="0"/>
              <a:t> </a:t>
            </a:r>
            <a:r>
              <a:rPr lang="de-DE" dirty="0" err="1"/>
              <a:t>orgânicas</a:t>
            </a:r>
            <a:r>
              <a:rPr lang="de-DE" dirty="0"/>
              <a:t> </a:t>
            </a:r>
            <a:r>
              <a:rPr lang="de-DE" dirty="0" err="1"/>
              <a:t>presentes</a:t>
            </a:r>
            <a:r>
              <a:rPr lang="de-DE" dirty="0"/>
              <a:t> </a:t>
            </a:r>
            <a:r>
              <a:rPr lang="de-DE" dirty="0" err="1"/>
              <a:t>nas</a:t>
            </a:r>
            <a:r>
              <a:rPr lang="de-DE" dirty="0"/>
              <a:t> </a:t>
            </a:r>
            <a:r>
              <a:rPr lang="de-DE" dirty="0" err="1"/>
              <a:t>seguintes</a:t>
            </a:r>
            <a:r>
              <a:rPr lang="de-DE" dirty="0"/>
              <a:t> </a:t>
            </a:r>
            <a:r>
              <a:rPr lang="de-DE" dirty="0" err="1"/>
              <a:t>moléculas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882040B-6B1F-435B-AFEF-5A0082CE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99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Ureia</a:t>
            </a:r>
            <a:r>
              <a:rPr lang="pt-BR" dirty="0"/>
              <a:t> – </a:t>
            </a:r>
            <a:r>
              <a:rPr lang="pt-BR" b="1" dirty="0"/>
              <a:t>Função</a:t>
            </a:r>
            <a:r>
              <a:rPr lang="pt-BR" dirty="0"/>
              <a:t>: Produto de excreção do metabolismo de proteínas; elimina excesso de nitrogênio.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C1FB2B5-19B3-4821-BCDA-4E8E4D4D2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147" y="2571630"/>
            <a:ext cx="5282750" cy="321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98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882040B-6B1F-435B-AFEF-5A0082CE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999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/>
              <a:t>Creatina</a:t>
            </a:r>
            <a:r>
              <a:rPr lang="pt-BR" dirty="0"/>
              <a:t> – </a:t>
            </a:r>
            <a:r>
              <a:rPr lang="pt-BR" b="1" dirty="0"/>
              <a:t>Função</a:t>
            </a:r>
            <a:r>
              <a:rPr lang="pt-BR" dirty="0"/>
              <a:t>: Armazena energia em músculos para contrações rápidas.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BC6BD5E-5D8A-4B7C-9A1F-7788FD6E0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437" y="2248410"/>
            <a:ext cx="6414350" cy="381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34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882040B-6B1F-435B-AFEF-5A0082CE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99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Cisteína</a:t>
            </a:r>
            <a:r>
              <a:rPr lang="pt-BR" dirty="0"/>
              <a:t> – Contém grupos Tiol (-SH) e ???.</a:t>
            </a:r>
            <a:br>
              <a:rPr lang="pt-BR" dirty="0"/>
            </a:br>
            <a:r>
              <a:rPr lang="pt-BR" b="1" dirty="0"/>
              <a:t>Função</a:t>
            </a:r>
            <a:r>
              <a:rPr lang="pt-BR" dirty="0"/>
              <a:t>: Aminoácido usado para formação de pontes de dissulfeto em proteínas.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D035CBE-44CF-45F8-814A-25912C79A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925" y="2141697"/>
            <a:ext cx="4163215" cy="365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30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882040B-6B1F-435B-AFEF-5A0082CE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99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Proteína: Função: </a:t>
            </a:r>
            <a:r>
              <a:rPr lang="pt-BR" sz="3100" b="1" dirty="0"/>
              <a:t>Estrutural</a:t>
            </a:r>
            <a:r>
              <a:rPr lang="pt-BR" sz="3100" dirty="0"/>
              <a:t>; 2. </a:t>
            </a:r>
            <a:r>
              <a:rPr lang="pt-BR" sz="3100" b="1" dirty="0"/>
              <a:t>Enzimática</a:t>
            </a:r>
            <a:r>
              <a:rPr lang="pt-BR" sz="3100" dirty="0"/>
              <a:t>; 3. </a:t>
            </a:r>
            <a:r>
              <a:rPr lang="pt-BR" sz="3100" b="1" dirty="0"/>
              <a:t>Transporte</a:t>
            </a:r>
            <a:r>
              <a:rPr lang="pt-BR" sz="3100" dirty="0"/>
              <a:t>; 4. </a:t>
            </a:r>
            <a:r>
              <a:rPr lang="pt-BR" sz="3100" b="1" dirty="0"/>
              <a:t>Defesa (imunológica)</a:t>
            </a:r>
            <a:r>
              <a:rPr lang="pt-BR" sz="3100" dirty="0"/>
              <a:t>; 5. </a:t>
            </a:r>
            <a:r>
              <a:rPr lang="pt-BR" sz="3100" b="1" dirty="0"/>
              <a:t>Regulação (hormonal)</a:t>
            </a:r>
            <a:r>
              <a:rPr lang="pt-BR" sz="3100" dirty="0"/>
              <a:t>; 6. </a:t>
            </a:r>
            <a:r>
              <a:rPr lang="pt-BR" sz="3100" b="1" dirty="0"/>
              <a:t>Movimento</a:t>
            </a:r>
            <a:r>
              <a:rPr lang="pt-BR" sz="3100" dirty="0"/>
              <a:t>; 7. </a:t>
            </a:r>
            <a:r>
              <a:rPr lang="pt-BR" sz="3100" b="1" dirty="0"/>
              <a:t>Armazenamento</a:t>
            </a:r>
            <a:r>
              <a:rPr lang="pt-BR" sz="3100" dirty="0"/>
              <a:t>; 8. </a:t>
            </a:r>
            <a:r>
              <a:rPr lang="pt-BR" sz="3100" b="1" dirty="0"/>
              <a:t>Comunicação celular</a:t>
            </a:r>
            <a:r>
              <a:rPr lang="pt-BR" sz="3100" dirty="0"/>
              <a:t>; 9. </a:t>
            </a:r>
            <a:r>
              <a:rPr lang="pt-BR" sz="3100" b="1" dirty="0"/>
              <a:t>Equilíbrio ácido-base</a:t>
            </a:r>
            <a:r>
              <a:rPr lang="pt-BR" sz="3100" dirty="0"/>
              <a:t>; 10. </a:t>
            </a:r>
            <a:r>
              <a:rPr lang="pt-BR" sz="3100" b="1" dirty="0"/>
              <a:t>Catalítica (reação bioquímica)</a:t>
            </a:r>
            <a:r>
              <a:rPr lang="pt-BR" sz="3100" dirty="0"/>
              <a:t>.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645626C-93D9-4391-954C-B7B27698A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990346"/>
            <a:ext cx="9601200" cy="450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69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882040B-6B1F-435B-AFEF-5A0082CE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32" y="15598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Riboflavina (Vitamina B2)</a:t>
            </a:r>
            <a:r>
              <a:rPr lang="pt-BR" dirty="0"/>
              <a:t> – </a:t>
            </a:r>
            <a:r>
              <a:rPr lang="pt-BR" b="1" dirty="0"/>
              <a:t>Função</a:t>
            </a:r>
            <a:r>
              <a:rPr lang="pt-BR" dirty="0"/>
              <a:t>: Coenzima em reações de oxidação-redução; essencial para produção de energia.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8C8D128-CB04-457C-8222-6DE844D8F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479" y="1186690"/>
            <a:ext cx="5677785" cy="561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25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882040B-6B1F-435B-AFEF-5A0082CE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32" y="15598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Riboflavina (Vitamina B2)</a:t>
            </a:r>
            <a:r>
              <a:rPr lang="pt-BR" dirty="0"/>
              <a:t> – </a:t>
            </a:r>
            <a:r>
              <a:rPr lang="pt-BR" b="1" dirty="0"/>
              <a:t>Função</a:t>
            </a:r>
            <a:r>
              <a:rPr lang="pt-BR" dirty="0"/>
              <a:t>: Coenzima em reações de oxidação-redução; essencial para produção de energia.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8C8D128-CB04-457C-8222-6DE844D8F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479" y="1186690"/>
            <a:ext cx="5677785" cy="561098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7A110A-9B63-4728-A679-EEEEA919A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53" y="2635165"/>
            <a:ext cx="456237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Amina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: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Nitrogênio com ligações simples (C-N).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Imina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: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Nitrogênio com uma ligação dupla ao carbono (C=N). </a:t>
            </a:r>
          </a:p>
        </p:txBody>
      </p:sp>
    </p:spTree>
    <p:extLst>
      <p:ext uri="{BB962C8B-B14F-4D97-AF65-F5344CB8AC3E}">
        <p14:creationId xmlns:p14="http://schemas.microsoft.com/office/powerpoint/2010/main" val="2526589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882040B-6B1F-435B-AFEF-5A0082CE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32" y="155981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>
                <a:highlight>
                  <a:srgbClr val="FFFF00"/>
                </a:highlight>
              </a:rPr>
              <a:t>Hemoglobina</a:t>
            </a:r>
            <a:r>
              <a:rPr lang="pt-BR" b="1" dirty="0"/>
              <a:t> </a:t>
            </a:r>
            <a:r>
              <a:rPr lang="pt-BR" dirty="0"/>
              <a:t>– Função: Transporta oxigênio no sangue.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73E708A-052F-44DF-A3A6-B93EBDC8D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55" y="1481544"/>
            <a:ext cx="4009356" cy="248440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F28A603-3A8E-4CDA-8E7E-9081BF5AF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233" y="818762"/>
            <a:ext cx="5431116" cy="5866946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B1E7576-F3D1-4408-A34B-4021BA6E355C}"/>
              </a:ext>
            </a:extLst>
          </p:cNvPr>
          <p:cNvSpPr/>
          <p:nvPr/>
        </p:nvSpPr>
        <p:spPr>
          <a:xfrm>
            <a:off x="0" y="3965948"/>
            <a:ext cx="412543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212529"/>
                </a:solidFill>
                <a:latin typeface="Nunito"/>
              </a:rPr>
              <a:t>Cada molécula da proteína liga-se a quatro moléculas de O2 e cada hemácia possui aproximadamente 250 milhões de hemoglobinas. Deste modo, a hemoglobina é capaz de transportar aproximadamente 1 bilhão de moléculas de O2.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38AABAB-D11A-4260-85BF-E7F723AE291B}"/>
              </a:ext>
            </a:extLst>
          </p:cNvPr>
          <p:cNvSpPr/>
          <p:nvPr/>
        </p:nvSpPr>
        <p:spPr>
          <a:xfrm>
            <a:off x="0" y="603923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dirty="0">
                <a:solidFill>
                  <a:srgbClr val="212529"/>
                </a:solidFill>
                <a:latin typeface="Nunito"/>
              </a:rPr>
              <a:t>O volume de sangue em um adulto médio é de aproximadamente 5 litros, estima-se que haja entre 20 e 30 trilhões de hemácias no corpo de um adulto saudável. </a:t>
            </a:r>
          </a:p>
        </p:txBody>
      </p:sp>
    </p:spTree>
    <p:extLst>
      <p:ext uri="{BB962C8B-B14F-4D97-AF65-F5344CB8AC3E}">
        <p14:creationId xmlns:p14="http://schemas.microsoft.com/office/powerpoint/2010/main" val="1306820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882040B-6B1F-435B-AFEF-5A0082CE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32" y="15598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b="1" dirty="0">
                <a:highlight>
                  <a:srgbClr val="FFFF00"/>
                </a:highlight>
              </a:rPr>
              <a:t>DNA</a:t>
            </a:r>
            <a:r>
              <a:rPr lang="pt-BR" b="1" dirty="0"/>
              <a:t> </a:t>
            </a:r>
            <a:r>
              <a:rPr lang="pt-BR" dirty="0"/>
              <a:t>– Função: armazena e transmite as informações genéticas em praticamente todos os organismos vivos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B1E7576-F3D1-4408-A34B-4021BA6E355C}"/>
              </a:ext>
            </a:extLst>
          </p:cNvPr>
          <p:cNvSpPr/>
          <p:nvPr/>
        </p:nvSpPr>
        <p:spPr>
          <a:xfrm>
            <a:off x="127000" y="1997839"/>
            <a:ext cx="41254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O </a:t>
            </a:r>
            <a:r>
              <a:rPr lang="pt-BR" sz="2000" b="1" dirty="0"/>
              <a:t>DNA</a:t>
            </a:r>
            <a:r>
              <a:rPr lang="pt-BR" sz="2000" dirty="0"/>
              <a:t> (ácido desoxirribonucleico) é uma molécula que, além de muitos vírus. Ele é composto por duas cadeias longas de nucleotídeos que formam uma estrutura em espiral conhecida como </a:t>
            </a:r>
            <a:r>
              <a:rPr lang="pt-BR" sz="2000" b="1" dirty="0"/>
              <a:t>dupla hélice</a:t>
            </a:r>
            <a:r>
              <a:rPr lang="pt-BR" sz="2000" dirty="0"/>
              <a:t>. </a:t>
            </a:r>
            <a:endParaRPr lang="pt-BR" sz="2000" dirty="0">
              <a:solidFill>
                <a:srgbClr val="212529"/>
              </a:solidFill>
              <a:latin typeface="Nunito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74E65E3-9EAC-4973-9EFF-D79E81C1B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45" y="1161034"/>
            <a:ext cx="6914859" cy="554098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9A01F93-A368-4702-B23C-9749C71AD68F}"/>
              </a:ext>
            </a:extLst>
          </p:cNvPr>
          <p:cNvSpPr/>
          <p:nvPr/>
        </p:nvSpPr>
        <p:spPr>
          <a:xfrm>
            <a:off x="0" y="3931527"/>
            <a:ext cx="3187700" cy="93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Fonte: </a:t>
            </a:r>
          </a:p>
          <a:p>
            <a:r>
              <a:rPr lang="pt-BR" dirty="0">
                <a:hlinkClick r:id="rId3"/>
              </a:rPr>
              <a:t>DNA: resumo, função, estrutura, composição, DNA x RNA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7785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CD981F9-F67F-461F-BD93-C5067BDCD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32" y="270492"/>
            <a:ext cx="12178916" cy="6317016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7882040B-6B1F-435B-AFEF-5A0082CE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32" y="155981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>
                <a:highlight>
                  <a:srgbClr val="FFFF00"/>
                </a:highlight>
              </a:rPr>
              <a:t>DNA</a:t>
            </a:r>
            <a:r>
              <a:rPr lang="pt-BR" b="1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6440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882040B-6B1F-435B-AFEF-5A0082CE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15598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dirty="0">
                <a:highlight>
                  <a:srgbClr val="FFFF00"/>
                </a:highlight>
              </a:rPr>
              <a:t>RNA</a:t>
            </a:r>
            <a:r>
              <a:rPr lang="pt-BR" dirty="0"/>
              <a:t> Mensageiro (mRNA): Transporta as instruções do DNA para os ribossomos, onde as proteínas são sintetizadas.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9A01F93-A368-4702-B23C-9749C71AD68F}"/>
              </a:ext>
            </a:extLst>
          </p:cNvPr>
          <p:cNvSpPr/>
          <p:nvPr/>
        </p:nvSpPr>
        <p:spPr>
          <a:xfrm>
            <a:off x="0" y="3931527"/>
            <a:ext cx="3187700" cy="93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Fonte: </a:t>
            </a:r>
          </a:p>
          <a:p>
            <a:r>
              <a:rPr lang="pt-BR" dirty="0">
                <a:hlinkClick r:id="rId2"/>
              </a:rPr>
              <a:t>DNA: resumo, função, estrutura, composição, DNA x RNA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ECBB120-692D-4C16-A4CD-59E997A1D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224" y="1169739"/>
            <a:ext cx="4856376" cy="564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882040B-6B1F-435B-AFEF-5A0082CE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54" y="0"/>
            <a:ext cx="4166937" cy="3003082"/>
          </a:xfrm>
        </p:spPr>
        <p:txBody>
          <a:bodyPr/>
          <a:lstStyle/>
          <a:p>
            <a:r>
              <a:rPr lang="pt-BR" dirty="0">
                <a:highlight>
                  <a:srgbClr val="FFFF00"/>
                </a:highlight>
              </a:rPr>
              <a:t>Glicose</a:t>
            </a:r>
            <a:r>
              <a:rPr lang="pt-BR" dirty="0"/>
              <a:t> - </a:t>
            </a:r>
            <a:r>
              <a:rPr lang="pt-BR" b="1" dirty="0"/>
              <a:t>Função</a:t>
            </a:r>
            <a:r>
              <a:rPr lang="pt-BR" dirty="0"/>
              <a:t>: Principal fonte de energia para células.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8C7FA61-75E3-470C-9D2C-B7302EEF8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265" y="2336091"/>
            <a:ext cx="2026230" cy="4194649"/>
          </a:xfrm>
          <a:prstGeom prst="rect">
            <a:avLst/>
          </a:prstGeom>
        </p:spPr>
      </p:pic>
      <p:sp>
        <p:nvSpPr>
          <p:cNvPr id="10" name="Título 3">
            <a:extLst>
              <a:ext uri="{FF2B5EF4-FFF2-40B4-BE49-F238E27FC236}">
                <a16:creationId xmlns:a16="http://schemas.microsoft.com/office/drawing/2014/main" id="{320D0E22-3F42-4435-B6D1-7547AF7AB244}"/>
              </a:ext>
            </a:extLst>
          </p:cNvPr>
          <p:cNvSpPr txBox="1">
            <a:spLocks/>
          </p:cNvSpPr>
          <p:nvPr/>
        </p:nvSpPr>
        <p:spPr>
          <a:xfrm>
            <a:off x="6352675" y="202131"/>
            <a:ext cx="4562375" cy="2675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highlight>
                  <a:srgbClr val="FFFF00"/>
                </a:highlight>
              </a:rPr>
              <a:t>Frutose</a:t>
            </a:r>
            <a:r>
              <a:rPr lang="pt-BR" dirty="0"/>
              <a:t> - </a:t>
            </a:r>
            <a:r>
              <a:rPr lang="pt-BR" b="1" dirty="0"/>
              <a:t>Função</a:t>
            </a:r>
            <a:r>
              <a:rPr lang="pt-BR" dirty="0"/>
              <a:t>:  Fonte de energia; encontrada em frutas.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DAA6119-5F54-47FE-AF64-3CD015E8B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227" y="2336091"/>
            <a:ext cx="2352861" cy="3997782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E6E9F4E-D5D4-4996-A5FB-792383C1B230}"/>
              </a:ext>
            </a:extLst>
          </p:cNvPr>
          <p:cNvSpPr txBox="1"/>
          <p:nvPr/>
        </p:nvSpPr>
        <p:spPr>
          <a:xfrm>
            <a:off x="5375375" y="3925583"/>
            <a:ext cx="23528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/>
              <a:t>+</a:t>
            </a:r>
          </a:p>
          <a:p>
            <a:pPr algn="ctr"/>
            <a:r>
              <a:rPr lang="pt-BR" sz="3200" dirty="0"/>
              <a:t>SACAROSE (AÇÚCAR)</a:t>
            </a:r>
          </a:p>
          <a:p>
            <a:pPr algn="ctr"/>
            <a:r>
              <a:rPr lang="pt-BR" dirty="0"/>
              <a:t>DISSACARÍDEO</a:t>
            </a:r>
          </a:p>
        </p:txBody>
      </p:sp>
    </p:spTree>
    <p:extLst>
      <p:ext uri="{BB962C8B-B14F-4D97-AF65-F5344CB8AC3E}">
        <p14:creationId xmlns:p14="http://schemas.microsoft.com/office/powerpoint/2010/main" val="2977272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882040B-6B1F-435B-AFEF-5A0082CEC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Vitamina C (Ácido Ascórbico) - </a:t>
            </a:r>
            <a:r>
              <a:rPr lang="pt-BR" b="1" dirty="0"/>
              <a:t>Função</a:t>
            </a:r>
            <a:r>
              <a:rPr lang="pt-BR" dirty="0"/>
              <a:t>: Antioxidante; essencial para a síntese de colágeno.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4BCCF5D-5C29-46B3-B0CC-2542E86E6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422" y="1690688"/>
            <a:ext cx="6421713" cy="418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9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882040B-6B1F-435B-AFEF-5A0082CEC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Ácido Lático</a:t>
            </a:r>
            <a:r>
              <a:rPr lang="pt-BR" dirty="0"/>
              <a:t> – </a:t>
            </a:r>
            <a:r>
              <a:rPr lang="pt-BR" b="1" dirty="0"/>
              <a:t>Função</a:t>
            </a:r>
            <a:r>
              <a:rPr lang="pt-BR" dirty="0"/>
              <a:t>: Produzido em atividades anaeróbicas; contribui para a regeneração de NAD+.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1354E06-1343-44B6-9D67-03271424E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825" y="1801139"/>
            <a:ext cx="5982560" cy="332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2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882040B-6B1F-435B-AFEF-5A0082CEC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Alanina</a:t>
            </a:r>
            <a:r>
              <a:rPr lang="pt-BR" dirty="0"/>
              <a:t> – </a:t>
            </a:r>
            <a:r>
              <a:rPr lang="pt-BR" b="1" dirty="0"/>
              <a:t>Função</a:t>
            </a:r>
            <a:r>
              <a:rPr lang="pt-BR" dirty="0"/>
              <a:t>: Aminoácido usado na síntese de proteínas e no metabolismo energético.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2310639-2CC8-4EC7-82A0-877C8B02A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630" y="2252498"/>
            <a:ext cx="6123820" cy="38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1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882040B-6B1F-435B-AFEF-5A0082CEC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Ácido Pirúvico</a:t>
            </a:r>
            <a:r>
              <a:rPr lang="pt-BR" dirty="0"/>
              <a:t> – </a:t>
            </a:r>
            <a:r>
              <a:rPr lang="pt-BR" b="1" dirty="0"/>
              <a:t>Função</a:t>
            </a:r>
            <a:r>
              <a:rPr lang="pt-BR" dirty="0"/>
              <a:t>: Intermediário na glicólise; converte-se em energia no ciclo de Krebs.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130DE73-BDBB-42A6-967E-D8486A879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019" y="2181051"/>
            <a:ext cx="5194115" cy="408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854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882040B-6B1F-435B-AFEF-5A0082CEC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Triglicerídeos - Função</a:t>
            </a:r>
            <a:r>
              <a:rPr lang="pt-BR" dirty="0"/>
              <a:t>: Armazenamento de energia em células adiposas.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441DC8A-AD82-43AA-97ED-D5EEAC6B6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71" y="1569027"/>
            <a:ext cx="9763888" cy="492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56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882040B-6B1F-435B-AFEF-5A0082CEC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Colesterol</a:t>
            </a:r>
            <a:r>
              <a:rPr lang="pt-BR" dirty="0"/>
              <a:t> – </a:t>
            </a:r>
            <a:r>
              <a:rPr lang="pt-BR" b="1" dirty="0"/>
              <a:t>Função</a:t>
            </a:r>
            <a:r>
              <a:rPr lang="pt-BR" dirty="0"/>
              <a:t>: Precursor de hormônios esteroides e componente da membrana celular.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9D422E2-2A66-4D3D-8901-7D0F2254B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919" y="1683562"/>
            <a:ext cx="8436718" cy="37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75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882040B-6B1F-435B-AFEF-5A0082CE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99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Ácido Graxo </a:t>
            </a:r>
            <a:r>
              <a:rPr lang="pt-BR" dirty="0"/>
              <a:t>(ex.: Ácido Oleico) – Função: Fonte de energia e precursor de lipídios de membrana.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8758CEA-C5E3-45CE-84FA-CA8C22BC3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566" y="1896677"/>
            <a:ext cx="7967241" cy="284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492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499</Words>
  <Application>Microsoft Office PowerPoint</Application>
  <PresentationFormat>Widescreen</PresentationFormat>
  <Paragraphs>33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Nunito</vt:lpstr>
      <vt:lpstr>Tema do Office</vt:lpstr>
      <vt:lpstr>Funções Orgânicas</vt:lpstr>
      <vt:lpstr>Glicose - Função: Principal fonte de energia para células.</vt:lpstr>
      <vt:lpstr>Vitamina C (Ácido Ascórbico) - Função: Antioxidante; essencial para a síntese de colágeno.</vt:lpstr>
      <vt:lpstr>Ácido Lático – Função: Produzido em atividades anaeróbicas; contribui para a regeneração de NAD+.</vt:lpstr>
      <vt:lpstr>Alanina – Função: Aminoácido usado na síntese de proteínas e no metabolismo energético.</vt:lpstr>
      <vt:lpstr>Ácido Pirúvico – Função: Intermediário na glicólise; converte-se em energia no ciclo de Krebs.</vt:lpstr>
      <vt:lpstr>Triglicerídeos - Função: Armazenamento de energia em células adiposas.</vt:lpstr>
      <vt:lpstr>Colesterol – Função: Precursor de hormônios esteroides e componente da membrana celular.</vt:lpstr>
      <vt:lpstr>Ácido Graxo (ex.: Ácido Oleico) – Função: Fonte de energia e precursor de lipídios de membrana.</vt:lpstr>
      <vt:lpstr>Ureia – Função: Produto de excreção do metabolismo de proteínas; elimina excesso de nitrogênio.</vt:lpstr>
      <vt:lpstr>Creatina – Função: Armazena energia em músculos para contrações rápidas.</vt:lpstr>
      <vt:lpstr>Cisteína – Contém grupos Tiol (-SH) e ???. Função: Aminoácido usado para formação de pontes de dissulfeto em proteínas.</vt:lpstr>
      <vt:lpstr>Proteína: Função: Estrutural; 2. Enzimática; 3. Transporte; 4. Defesa (imunológica); 5. Regulação (hormonal); 6. Movimento; 7. Armazenamento; 8. Comunicação celular; 9. Equilíbrio ácido-base; 10. Catalítica (reação bioquímica).</vt:lpstr>
      <vt:lpstr>Riboflavina (Vitamina B2) – Função: Coenzima em reações de oxidação-redução; essencial para produção de energia.</vt:lpstr>
      <vt:lpstr>Riboflavina (Vitamina B2) – Função: Coenzima em reações de oxidação-redução; essencial para produção de energia.</vt:lpstr>
      <vt:lpstr>Hemoglobina – Função: Transporta oxigênio no sangue.</vt:lpstr>
      <vt:lpstr>DNA – Função: armazena e transmite as informações genéticas em praticamente todos os organismos vivos</vt:lpstr>
      <vt:lpstr>DNA </vt:lpstr>
      <vt:lpstr>RNA Mensageiro (mRNA): Transporta as instruções do DNA para os ribossomos, onde as proteínas são sintetizadas.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Funções Orgânicas</dc:title>
  <dc:creator/>
  <cp:lastModifiedBy>ELIEZER MIOTO</cp:lastModifiedBy>
  <cp:revision>20</cp:revision>
  <dcterms:created xsi:type="dcterms:W3CDTF">2024-11-06T10:50:14Z</dcterms:created>
  <dcterms:modified xsi:type="dcterms:W3CDTF">2024-11-06T17:20:33Z</dcterms:modified>
</cp:coreProperties>
</file>