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8"/>
  </p:notesMasterIdLst>
  <p:sldIdLst>
    <p:sldId id="263" r:id="rId3"/>
    <p:sldId id="258" r:id="rId4"/>
    <p:sldId id="264" r:id="rId5"/>
    <p:sldId id="318" r:id="rId6"/>
    <p:sldId id="319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200"/>
    <a:srgbClr val="00EE00"/>
    <a:srgbClr val="FFE997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79" autoAdjust="0"/>
  </p:normalViewPr>
  <p:slideViewPr>
    <p:cSldViewPr>
      <p:cViewPr varScale="1">
        <p:scale>
          <a:sx n="63" d="100"/>
          <a:sy n="63" d="100"/>
        </p:scale>
        <p:origin x="-1038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 Unicode MS" charset="0"/>
              </a:defRPr>
            </a:lvl1pPr>
          </a:lstStyle>
          <a:p>
            <a:r>
              <a:rPr lang="en-US"/>
              <a:t>02/10/12</a:t>
            </a:r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 Unicode MS" charset="0"/>
              </a:defRPr>
            </a:lvl1pPr>
          </a:lstStyle>
          <a:p>
            <a:fld id="{F089E4B8-1F7A-4EF4-9B94-B027A0F83F4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771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0475">
              <a:defRPr>
                <a:solidFill>
                  <a:schemeClr val="bg1"/>
                </a:solidFill>
                <a:latin typeface="Lucida Sans" pitchFamily="34" charset="0"/>
              </a:defRPr>
            </a:lvl1pPr>
            <a:lvl2pPr marL="787973" indent="-303066" defTabSz="870475">
              <a:defRPr>
                <a:solidFill>
                  <a:schemeClr val="bg1"/>
                </a:solidFill>
                <a:latin typeface="Lucida Sans" pitchFamily="34" charset="0"/>
              </a:defRPr>
            </a:lvl2pPr>
            <a:lvl3pPr marL="1212266" indent="-242453" defTabSz="870475">
              <a:defRPr>
                <a:solidFill>
                  <a:schemeClr val="bg1"/>
                </a:solidFill>
                <a:latin typeface="Lucida Sans" pitchFamily="34" charset="0"/>
              </a:defRPr>
            </a:lvl3pPr>
            <a:lvl4pPr marL="1697172" indent="-242453" defTabSz="870475">
              <a:defRPr>
                <a:solidFill>
                  <a:schemeClr val="bg1"/>
                </a:solidFill>
                <a:latin typeface="Lucida Sans" pitchFamily="34" charset="0"/>
              </a:defRPr>
            </a:lvl4pPr>
            <a:lvl5pPr marL="2182078" indent="-242453" defTabSz="870475">
              <a:defRPr>
                <a:solidFill>
                  <a:schemeClr val="bg1"/>
                </a:solidFill>
                <a:latin typeface="Lucida Sans" pitchFamily="34" charset="0"/>
              </a:defRPr>
            </a:lvl5pPr>
            <a:lvl6pPr marL="2666985" indent="-242453" defTabSz="870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Lucida Sans" pitchFamily="34" charset="0"/>
              </a:defRPr>
            </a:lvl6pPr>
            <a:lvl7pPr marL="3151891" indent="-242453" defTabSz="870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Lucida Sans" pitchFamily="34" charset="0"/>
              </a:defRPr>
            </a:lvl7pPr>
            <a:lvl8pPr marL="3636797" indent="-242453" defTabSz="870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Lucida Sans" pitchFamily="34" charset="0"/>
              </a:defRPr>
            </a:lvl8pPr>
            <a:lvl9pPr marL="4121704" indent="-242453" defTabSz="870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fld id="{8CAA6751-D7E6-4CF3-89F4-022A7851CF07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6762" cy="3432175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7067" tIns="43532" rIns="87067" bIns="435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6762" cy="3432175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7067" tIns="43532" rIns="87067" bIns="435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6762" cy="3432175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7067" tIns="43532" rIns="87067" bIns="435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6762" cy="3432175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7067" tIns="43532" rIns="87067" bIns="43532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2807AE-6DD3-4EB9-8790-163D9F878A7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3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774D04-CFC9-4FE8-B6FC-30F17761070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8213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EA9075-C597-4957-8A42-AB7DC87CF59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6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4C7E3D-1584-4EE8-8B43-096BA4E08B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7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BAE7B5-60F7-4D32-9334-5DA2845A6F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5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6EF1F-D601-47F1-A622-9A5FCFB538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3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1BFE3-0D23-45B4-95FD-8ACC7C6739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8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FF546B-1D7B-44B2-848E-E7ADD6F261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1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C3AAD-525B-46BF-B0F0-58E7B1E144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3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216BC8-2AF9-4948-ACFC-F19AB3A401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71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38D65-4744-4158-8D91-669C6CAB08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B7DF74E-CB85-4905-917D-D53FEFF36C3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768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88968E-0CDC-4AC9-BCD5-AEE2F63C97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087F4F-D687-4C23-9DD9-13C53A379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79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2E253-7DB3-4AA1-88C7-7858E898DA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515A3B-8A68-4768-8E24-2DF20B83C81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7013" cy="4672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7012" cy="4672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3C78028-34E6-4074-95A9-8F8A210C005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9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357932-6076-45D0-9D2E-92F0DA37809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B30DBA-FEB4-498C-8D44-F7B7D435589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6E8D71D-A602-4E73-8EBE-6E71DA3FFBB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24B61C-C2F9-48BE-918E-38492A97E98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48E49A-5EF1-4856-87FD-47AAF4E4B03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0825" cy="8366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5218113" y="5486400"/>
            <a:ext cx="1296987" cy="1296988"/>
          </a:xfrm>
          <a:prstGeom prst="ellipse">
            <a:avLst/>
          </a:prstGeom>
          <a:noFill/>
          <a:ln w="936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98023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6425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41775" y="6405563"/>
            <a:ext cx="10572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D83ECB51-9AC3-4035-B2EB-DE2E3654C29A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6911975" y="4364038"/>
            <a:ext cx="1296988" cy="1296987"/>
          </a:xfrm>
          <a:prstGeom prst="ellipse">
            <a:avLst/>
          </a:prstGeom>
          <a:noFill/>
          <a:ln w="936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7847013" y="2635250"/>
            <a:ext cx="1296987" cy="1296988"/>
          </a:xfrm>
          <a:prstGeom prst="ellipse">
            <a:avLst/>
          </a:prstGeom>
          <a:noFill/>
          <a:ln w="936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6096000"/>
            <a:ext cx="9140825" cy="112713"/>
            <a:chOff x="0" y="3840"/>
            <a:chExt cx="5758" cy="71"/>
          </a:xfrm>
        </p:grpSpPr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840"/>
              <a:ext cx="973" cy="7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703" y="3840"/>
              <a:ext cx="1200" cy="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882" y="3840"/>
              <a:ext cx="1903" cy="71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470" y="3840"/>
              <a:ext cx="2288" cy="71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08038"/>
            <a:ext cx="9140825" cy="246062"/>
            <a:chOff x="0" y="509"/>
            <a:chExt cx="5758" cy="155"/>
          </a:xfrm>
        </p:grpSpPr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528"/>
              <a:ext cx="5756" cy="1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0" y="664"/>
              <a:ext cx="5758" cy="0"/>
            </a:xfrm>
            <a:prstGeom prst="line">
              <a:avLst/>
            </a:prstGeom>
            <a:noFill/>
            <a:ln w="648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0" y="656"/>
              <a:ext cx="5758" cy="0"/>
            </a:xfrm>
            <a:prstGeom prst="line">
              <a:avLst/>
            </a:prstGeom>
            <a:noFill/>
            <a:ln w="19080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0" y="509"/>
              <a:ext cx="18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sz="1000" b="1">
                  <a:solidFill>
                    <a:srgbClr val="808080"/>
                  </a:solidFill>
                  <a:latin typeface="Lucida Sans" charset="0"/>
                </a:rPr>
                <a:t>Digital Enterprise Research Institute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5143" y="510"/>
              <a:ext cx="6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sz="1000" b="1">
                  <a:solidFill>
                    <a:srgbClr val="808080"/>
                  </a:solidFill>
                  <a:latin typeface="Lucida Sans" charset="0"/>
                </a:rPr>
                <a:t>www.deri.ie</a:t>
              </a: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0" y="527"/>
              <a:ext cx="5756" cy="0"/>
            </a:xfrm>
            <a:prstGeom prst="line">
              <a:avLst/>
            </a:prstGeom>
            <a:noFill/>
            <a:ln w="6480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249988"/>
            <a:ext cx="320992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6373813"/>
            <a:ext cx="11430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90488"/>
            <a:ext cx="1314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65863"/>
            <a:ext cx="596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Lucida Sans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8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19100" y="1905000"/>
            <a:ext cx="8305800" cy="2667000"/>
          </a:xfrm>
          <a:prstGeom prst="rect">
            <a:avLst/>
          </a:prstGeom>
          <a:solidFill>
            <a:srgbClr val="000000">
              <a:alpha val="59000"/>
            </a:srgb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  <a:latin typeface="Lucida Sans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5335588"/>
            <a:ext cx="9144000" cy="15224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  <a:latin typeface="Lucida Sans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6397625"/>
            <a:ext cx="377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 eaLnBrk="0" hangingPunct="0">
              <a:buClrTx/>
              <a:buSzTx/>
              <a:buFontTx/>
              <a:buNone/>
              <a:defRPr/>
            </a:pPr>
            <a:r>
              <a:rPr lang="en-IE" sz="800" dirty="0">
                <a:solidFill>
                  <a:srgbClr val="808080"/>
                </a:solidFill>
                <a:latin typeface="Arial" pitchFamily="34" charset="0"/>
                <a:ea typeface="MS PGothic" pitchFamily="34" charset="-128"/>
                <a:sym typeface="Symbol" pitchFamily="18" charset="2"/>
              </a:rPr>
              <a:t> Copyright 2009 Digital Enterprise Research Institute. All rights reserved.</a:t>
            </a:r>
            <a:endParaRPr lang="en-IE" sz="800" dirty="0">
              <a:solidFill>
                <a:srgbClr val="80808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67941" name="Group 37"/>
          <p:cNvGrpSpPr>
            <a:grpSpLocks/>
          </p:cNvGrpSpPr>
          <p:nvPr/>
        </p:nvGrpSpPr>
        <p:grpSpPr bwMode="auto">
          <a:xfrm>
            <a:off x="0" y="5335588"/>
            <a:ext cx="9144000" cy="74612"/>
            <a:chOff x="0" y="3361"/>
            <a:chExt cx="5760" cy="47"/>
          </a:xfrm>
        </p:grpSpPr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0" y="3361"/>
              <a:ext cx="975" cy="4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03" y="3361"/>
              <a:ext cx="1202" cy="4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882" y="3361"/>
              <a:ext cx="1905" cy="47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470" y="3361"/>
              <a:ext cx="2290" cy="47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</p:grpSp>
      <p:grpSp>
        <p:nvGrpSpPr>
          <p:cNvPr id="167946" name="Group 41"/>
          <p:cNvGrpSpPr>
            <a:grpSpLocks/>
          </p:cNvGrpSpPr>
          <p:nvPr/>
        </p:nvGrpSpPr>
        <p:grpSpPr bwMode="auto">
          <a:xfrm>
            <a:off x="0" y="-26988"/>
            <a:ext cx="9144000" cy="246063"/>
            <a:chOff x="0" y="509"/>
            <a:chExt cx="5760" cy="155"/>
          </a:xfrm>
        </p:grpSpPr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0" y="528"/>
              <a:ext cx="5758" cy="127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0" y="664"/>
              <a:ext cx="5760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0" y="656"/>
              <a:ext cx="5760" cy="0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0" y="509"/>
              <a:ext cx="18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r>
                <a:rPr lang="en-IE" sz="1000" b="1">
                  <a:solidFill>
                    <a:srgbClr val="808080"/>
                  </a:solidFill>
                  <a:latin typeface="Lucida Sans" pitchFamily="34" charset="0"/>
                </a:rPr>
                <a:t>Digital Enterprise Research Institute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5143" y="510"/>
              <a:ext cx="6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r>
                <a:rPr lang="en-IE" sz="1000" b="1">
                  <a:solidFill>
                    <a:srgbClr val="808080"/>
                  </a:solidFill>
                  <a:latin typeface="Lucida Sans" pitchFamily="34" charset="0"/>
                </a:rPr>
                <a:t>www.deri.ie</a:t>
              </a:r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0" y="527"/>
              <a:ext cx="5758" cy="0"/>
            </a:xfrm>
            <a:prstGeom prst="line">
              <a:avLst/>
            </a:prstGeom>
            <a:noFill/>
            <a:ln w="635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hangingPunct="0">
                <a:buClrTx/>
                <a:buSzTx/>
                <a:buFontTx/>
                <a:buNone/>
                <a:defRPr/>
              </a:pPr>
              <a:endParaRPr lang="en-US" sz="1800">
                <a:solidFill>
                  <a:srgbClr val="FFFFFF"/>
                </a:solidFill>
                <a:latin typeface="Lucida Sans" pitchFamily="34" charset="0"/>
              </a:endParaRPr>
            </a:p>
          </p:txBody>
        </p:sp>
      </p:grpSp>
      <p:pic>
        <p:nvPicPr>
          <p:cNvPr id="167954" name="Picture 54" descr="sf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0" y="5791200"/>
            <a:ext cx="10795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5" name="Picture 5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5892800"/>
            <a:ext cx="19018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7775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679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First Level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</p:txBody>
      </p:sp>
      <p:sp>
        <p:nvSpPr>
          <p:cNvPr id="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</a:rPr>
              <a:t>0:45:00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914400">
              <a:buClrTx/>
              <a:buSzTx/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Chapter</a:t>
            </a:r>
          </a:p>
        </p:txBody>
      </p:sp>
      <p:sp>
        <p:nvSpPr>
          <p:cNvPr id="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51F23749-F2FE-4C71-882C-EC39BB7C7535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5" name="Picture 2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664493"/>
            <a:ext cx="1314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400">
          <a:solidFill>
            <a:srgbClr val="008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dpea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dpea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0:45:00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F9FD8-C948-4116-A915-1C8A7A74FC63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395536" y="1982788"/>
            <a:ext cx="8352928" cy="1293812"/>
          </a:xfrm>
        </p:spPr>
        <p:txBody>
          <a:bodyPr/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LODPeas</a:t>
            </a:r>
            <a:r>
              <a:rPr lang="en-GB" sz="2800" dirty="0" smtClean="0">
                <a:solidFill>
                  <a:schemeClr val="bg1"/>
                </a:solidFill>
              </a:rPr>
              <a:t>: Like Peas in a LOD (Cloud)</a:t>
            </a:r>
            <a:endParaRPr lang="en-US" sz="2800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683568" y="3212976"/>
            <a:ext cx="7696200" cy="912812"/>
          </a:xfrm>
        </p:spPr>
        <p:txBody>
          <a:bodyPr/>
          <a:lstStyle/>
          <a:p>
            <a:pPr marL="0" indent="0" algn="ctr">
              <a:buNone/>
            </a:pPr>
            <a:r>
              <a:rPr lang="en-IE" sz="2000" b="1" dirty="0">
                <a:solidFill>
                  <a:schemeClr val="bg1"/>
                </a:solidFill>
              </a:rPr>
              <a:t>Aidan Hogan, Emir </a:t>
            </a:r>
            <a:r>
              <a:rPr lang="en-IE" sz="2000" b="1" dirty="0" smtClean="0">
                <a:solidFill>
                  <a:schemeClr val="bg1"/>
                </a:solidFill>
              </a:rPr>
              <a:t>Muñoz</a:t>
            </a:r>
            <a:r>
              <a:rPr lang="en-IE" sz="2000" b="1" dirty="0">
                <a:solidFill>
                  <a:schemeClr val="bg1"/>
                </a:solidFill>
              </a:rPr>
              <a:t>, </a:t>
            </a:r>
            <a:r>
              <a:rPr lang="en-IE" sz="2000" b="1" u="sng" dirty="0" smtClean="0">
                <a:solidFill>
                  <a:schemeClr val="bg1"/>
                </a:solidFill>
              </a:rPr>
              <a:t>Jürgen </a:t>
            </a:r>
            <a:r>
              <a:rPr lang="en-IE" sz="2000" b="1" u="sng" dirty="0" err="1" smtClean="0">
                <a:solidFill>
                  <a:schemeClr val="bg1"/>
                </a:solidFill>
              </a:rPr>
              <a:t>Umbrich</a:t>
            </a:r>
            <a:endParaRPr lang="en-IE" sz="20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E" sz="2000" i="1" dirty="0" smtClean="0">
                <a:solidFill>
                  <a:schemeClr val="bg1"/>
                </a:solidFill>
              </a:rPr>
              <a:t>Digital Enterprise Research Institute,</a:t>
            </a:r>
          </a:p>
          <a:p>
            <a:pPr marL="0" indent="0" algn="ctr">
              <a:buNone/>
            </a:pPr>
            <a:r>
              <a:rPr lang="en-IE" sz="2000" i="1" dirty="0" smtClean="0">
                <a:solidFill>
                  <a:schemeClr val="bg1"/>
                </a:solidFill>
              </a:rPr>
              <a:t>National University of Ireland, Galway</a:t>
            </a:r>
          </a:p>
          <a:p>
            <a:pPr marL="0" indent="0" algn="ctr">
              <a:buNone/>
            </a:pPr>
            <a:r>
              <a:rPr lang="en-IE" sz="1400" i="1" dirty="0" smtClean="0">
                <a:solidFill>
                  <a:schemeClr val="bg1"/>
                </a:solidFill>
              </a:rPr>
              <a:t>(With thanks also to Hugo and Patrick)</a:t>
            </a:r>
            <a:endParaRPr lang="en-IE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107950" y="0"/>
            <a:ext cx="885653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en-IE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Demo …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77" y="2348880"/>
            <a:ext cx="48672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4653136"/>
            <a:ext cx="669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 smtClean="0">
                <a:solidFill>
                  <a:schemeClr val="tx1"/>
                </a:solidFill>
                <a:hlinkClick r:id="rId3"/>
              </a:rPr>
              <a:t>http://lodpeas.org</a:t>
            </a:r>
            <a:endParaRPr lang="en-IE" sz="6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107950" y="0"/>
            <a:ext cx="885653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en-IE" sz="2800" b="1" dirty="0" smtClean="0">
                <a:solidFill>
                  <a:schemeClr val="tx1"/>
                </a:solidFill>
                <a:latin typeface="+mj-lt"/>
              </a:rPr>
              <a:t>Index Build Phase 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4984"/>
            <a:ext cx="8709805" cy="250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wn Arrow Callout 14"/>
          <p:cNvSpPr/>
          <p:nvPr/>
        </p:nvSpPr>
        <p:spPr>
          <a:xfrm>
            <a:off x="1115616" y="1651709"/>
            <a:ext cx="1183371" cy="1667654"/>
          </a:xfrm>
          <a:prstGeom prst="downArrowCallou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PageRank over documents</a:t>
            </a:r>
            <a:endParaRPr lang="en-IE" sz="1400" dirty="0">
              <a:solidFill>
                <a:schemeClr val="accent4"/>
              </a:solidFill>
              <a:latin typeface="Lucida Sans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09950" y="12042084"/>
            <a:ext cx="696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Callout 19"/>
          <p:cNvSpPr/>
          <p:nvPr/>
        </p:nvSpPr>
        <p:spPr>
          <a:xfrm>
            <a:off x="2411760" y="1651709"/>
            <a:ext cx="1183371" cy="1689458"/>
          </a:xfrm>
          <a:prstGeom prst="downArrowCallou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Using</a:t>
            </a:r>
          </a:p>
          <a:p>
            <a:pPr algn="ctr"/>
            <a:r>
              <a:rPr lang="en-IE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IE" sz="12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wl:sameAs</a:t>
            </a:r>
            <a:endParaRPr lang="en-IE" sz="1200" b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relations</a:t>
            </a:r>
            <a:endParaRPr lang="en-IE" sz="1400" dirty="0">
              <a:solidFill>
                <a:schemeClr val="accent4"/>
              </a:solidFill>
              <a:latin typeface="Lucida Sans" pitchFamily="34" charset="0"/>
            </a:endParaRPr>
          </a:p>
        </p:txBody>
      </p:sp>
      <p:sp>
        <p:nvSpPr>
          <p:cNvPr id="21" name="Down Arrow Callout 20"/>
          <p:cNvSpPr/>
          <p:nvPr/>
        </p:nvSpPr>
        <p:spPr>
          <a:xfrm>
            <a:off x="3707904" y="1651709"/>
            <a:ext cx="1183371" cy="1689458"/>
          </a:xfrm>
          <a:prstGeom prst="downArrowCallou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Sum of document ranks</a:t>
            </a:r>
            <a:endParaRPr lang="en-IE" sz="1400" dirty="0">
              <a:solidFill>
                <a:schemeClr val="accent4"/>
              </a:solidFill>
              <a:latin typeface="Lucida Sans" pitchFamily="34" charset="0"/>
            </a:endParaRPr>
          </a:p>
        </p:txBody>
      </p:sp>
      <p:sp>
        <p:nvSpPr>
          <p:cNvPr id="22" name="Down Arrow Callout 21"/>
          <p:cNvSpPr/>
          <p:nvPr/>
        </p:nvSpPr>
        <p:spPr>
          <a:xfrm>
            <a:off x="5004048" y="1651709"/>
            <a:ext cx="1296144" cy="1689458"/>
          </a:xfrm>
          <a:prstGeom prst="downArrowCallou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Based on overlapping</a:t>
            </a:r>
          </a:p>
          <a:p>
            <a:pPr algn="ctr"/>
            <a:r>
              <a:rPr lang="en-IE" sz="1400" dirty="0" smtClean="0">
                <a:solidFill>
                  <a:schemeClr val="accent4"/>
                </a:solidFill>
                <a:latin typeface="Lucida Sans" pitchFamily="34" charset="0"/>
              </a:rPr>
              <a:t>RDF info.</a:t>
            </a:r>
            <a:endParaRPr lang="en-IE" sz="1400" dirty="0">
              <a:solidFill>
                <a:schemeClr val="accent4"/>
              </a:solidFill>
              <a:latin typeface="Lucida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4094" y="2132856"/>
            <a:ext cx="5616624" cy="286232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 smtClean="0">
                <a:solidFill>
                  <a:schemeClr val="tx1"/>
                </a:solidFill>
              </a:rPr>
              <a:t>GENERIC RDF PROCESSING METHODS!</a:t>
            </a:r>
            <a:endParaRPr lang="en-IE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107950" y="0"/>
            <a:ext cx="885653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en-IE" sz="2800" b="1" dirty="0" smtClean="0">
                <a:solidFill>
                  <a:schemeClr val="tx1"/>
                </a:solidFill>
                <a:latin typeface="+mj-lt"/>
              </a:rPr>
              <a:t>Concurrence 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09950" y="12042084"/>
            <a:ext cx="69688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6588224" y="2205751"/>
            <a:ext cx="2376264" cy="1807011"/>
            <a:chOff x="6588224" y="2205751"/>
            <a:chExt cx="2376264" cy="1807011"/>
          </a:xfrm>
        </p:grpSpPr>
        <p:sp>
          <p:nvSpPr>
            <p:cNvPr id="59" name="Rounded Rectangle 58"/>
            <p:cNvSpPr/>
            <p:nvPr/>
          </p:nvSpPr>
          <p:spPr>
            <a:xfrm>
              <a:off x="6615965" y="2205751"/>
              <a:ext cx="2348523" cy="1807011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400"/>
            </a:p>
          </p:txBody>
        </p:sp>
        <p:pic>
          <p:nvPicPr>
            <p:cNvPr id="61" name="Picture 127" descr="Coug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861" y="2323585"/>
              <a:ext cx="1779996" cy="12350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6588224" y="3632977"/>
              <a:ext cx="2353717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IE" sz="1400" b="1" dirty="0" smtClean="0">
                  <a:latin typeface="Courier New" pitchFamily="49" charset="0"/>
                  <a:cs typeface="Courier New" pitchFamily="49" charset="0"/>
                </a:rPr>
                <a:t>bpedia:Peugeot_107</a:t>
              </a:r>
              <a:endParaRPr lang="en-IE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491880" y="2920803"/>
            <a:ext cx="1981055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4000" b="1" dirty="0" smtClean="0">
                <a:solidFill>
                  <a:schemeClr val="tx1"/>
                </a:solidFill>
                <a:latin typeface="Arial Black" pitchFamily="34" charset="0"/>
              </a:rPr>
              <a:t>…</a:t>
            </a:r>
            <a:endParaRPr lang="en-IE" sz="40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962364" y="1071424"/>
            <a:ext cx="5158873" cy="1185456"/>
            <a:chOff x="1962364" y="1071424"/>
            <a:chExt cx="5158873" cy="1185456"/>
          </a:xfrm>
        </p:grpSpPr>
        <p:sp>
          <p:nvSpPr>
            <p:cNvPr id="63" name="Oval 62"/>
            <p:cNvSpPr/>
            <p:nvPr/>
          </p:nvSpPr>
          <p:spPr>
            <a:xfrm>
              <a:off x="3307792" y="1393906"/>
              <a:ext cx="2456853" cy="273854"/>
            </a:xfrm>
            <a:prstGeom prst="ellipse">
              <a:avLst/>
            </a:prstGeom>
            <a:solidFill>
              <a:srgbClr val="FFCF2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dbpedia:Kolín</a:t>
              </a:r>
              <a:endParaRPr lang="en-IE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8" name="Straight Arrow Connector 67"/>
            <p:cNvCxnSpPr>
              <a:endCxn id="63" idx="2"/>
            </p:cNvCxnSpPr>
            <p:nvPr/>
          </p:nvCxnSpPr>
          <p:spPr>
            <a:xfrm flipV="1">
              <a:off x="2267744" y="1530833"/>
              <a:ext cx="1040048" cy="662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962364" y="1739967"/>
              <a:ext cx="1356592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assembly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5" name="Straight Arrow Connector 74"/>
            <p:cNvCxnSpPr>
              <a:endCxn id="63" idx="6"/>
            </p:cNvCxnSpPr>
            <p:nvPr/>
          </p:nvCxnSpPr>
          <p:spPr>
            <a:xfrm flipH="1" flipV="1">
              <a:off x="5764645" y="1530833"/>
              <a:ext cx="1123216" cy="726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64645" y="1780514"/>
              <a:ext cx="1356592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assembly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84219" y="1071424"/>
              <a:ext cx="504000" cy="307777"/>
            </a:xfrm>
            <a:prstGeom prst="rect">
              <a:avLst/>
            </a:prstGeom>
            <a:solidFill>
              <a:srgbClr val="FFCF21"/>
            </a:solidFill>
            <a:ln w="254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 smtClean="0">
                  <a:solidFill>
                    <a:schemeClr val="tx1"/>
                  </a:solidFill>
                </a:rPr>
                <a:t>(3)</a:t>
              </a:r>
              <a:endParaRPr lang="en-I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555776" y="1775555"/>
            <a:ext cx="4060189" cy="1013071"/>
            <a:chOff x="2555776" y="1775555"/>
            <a:chExt cx="4060189" cy="1013071"/>
          </a:xfrm>
        </p:grpSpPr>
        <p:sp>
          <p:nvSpPr>
            <p:cNvPr id="66" name="Rectangle 65"/>
            <p:cNvSpPr/>
            <p:nvPr/>
          </p:nvSpPr>
          <p:spPr>
            <a:xfrm>
              <a:off x="4116221" y="2118198"/>
              <a:ext cx="839995" cy="302915"/>
            </a:xfrm>
            <a:prstGeom prst="rect">
              <a:avLst/>
            </a:prstGeom>
            <a:solidFill>
              <a:srgbClr val="FFDA5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2340.0</a:t>
              </a:r>
              <a:endParaRPr lang="en-IE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 flipV="1">
              <a:off x="2555776" y="2269656"/>
              <a:ext cx="1560445" cy="518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66" idx="3"/>
            </p:cNvCxnSpPr>
            <p:nvPr/>
          </p:nvCxnSpPr>
          <p:spPr>
            <a:xfrm flipH="1" flipV="1">
              <a:off x="4956216" y="2269656"/>
              <a:ext cx="1659749" cy="518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956014" y="2423116"/>
              <a:ext cx="1593458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wheelbase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40660" y="2387583"/>
              <a:ext cx="1283268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wheelbase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84219" y="1775555"/>
              <a:ext cx="504000" cy="307777"/>
            </a:xfrm>
            <a:prstGeom prst="rect">
              <a:avLst/>
            </a:prstGeom>
            <a:solidFill>
              <a:srgbClr val="FFE997"/>
            </a:solidFill>
            <a:ln w="254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 smtClean="0">
                  <a:solidFill>
                    <a:schemeClr val="tx1"/>
                  </a:solidFill>
                </a:rPr>
                <a:t>(10)</a:t>
              </a:r>
              <a:endParaRPr lang="en-I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57278" y="5486984"/>
            <a:ext cx="8261118" cy="316404"/>
            <a:chOff x="557278" y="5486984"/>
            <a:chExt cx="8261118" cy="316404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880276" y="5649500"/>
              <a:ext cx="7670692" cy="0"/>
            </a:xfrm>
            <a:prstGeom prst="line">
              <a:avLst/>
            </a:prstGeom>
            <a:ln w="133350">
              <a:gradFill flip="none" rotWithShape="1">
                <a:gsLst>
                  <a:gs pos="0">
                    <a:srgbClr val="008000"/>
                  </a:gs>
                  <a:gs pos="35000">
                    <a:srgbClr val="19D000"/>
                  </a:gs>
                  <a:gs pos="66000">
                    <a:srgbClr val="82D359"/>
                  </a:gs>
                  <a:gs pos="100000">
                    <a:srgbClr val="E5FFE1"/>
                  </a:gs>
                </a:gsLst>
                <a:lin ang="10800000" scaled="0"/>
                <a:tileRect/>
              </a:gra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57278" y="5486984"/>
              <a:ext cx="645996" cy="30777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 smtClean="0">
                  <a:solidFill>
                    <a:schemeClr val="tx1"/>
                  </a:solidFill>
                </a:rPr>
                <a:t>0</a:t>
              </a:r>
              <a:endParaRPr lang="en-I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72400" y="5495611"/>
              <a:ext cx="645996" cy="307777"/>
            </a:xfrm>
            <a:prstGeom prst="rect">
              <a:avLst/>
            </a:prstGeom>
            <a:solidFill>
              <a:srgbClr val="00660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4499992" y="5373216"/>
            <a:ext cx="0" cy="33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054495" y="10554557"/>
            <a:ext cx="0" cy="336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900591" y="10812682"/>
            <a:ext cx="0" cy="3931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044607" y="9558915"/>
            <a:ext cx="0" cy="83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77704" y="5864308"/>
            <a:ext cx="717029" cy="307777"/>
          </a:xfrm>
          <a:prstGeom prst="rect">
            <a:avLst/>
          </a:prstGeom>
          <a:solidFill>
            <a:srgbClr val="00EE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= </a:t>
            </a:r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0.5</a:t>
            </a:r>
            <a:endParaRPr lang="en-IE" sz="1400" b="1" dirty="0">
              <a:solidFill>
                <a:srgbClr val="E5FFE1"/>
              </a:solidFill>
              <a:latin typeface="Lucida Sans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0755202" y="9876578"/>
            <a:ext cx="47753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207253" y="2193300"/>
            <a:ext cx="2405177" cy="1807011"/>
            <a:chOff x="207253" y="2193300"/>
            <a:chExt cx="2405177" cy="1807011"/>
          </a:xfrm>
        </p:grpSpPr>
        <p:sp>
          <p:nvSpPr>
            <p:cNvPr id="142" name="Rounded Rectangle 141"/>
            <p:cNvSpPr/>
            <p:nvPr/>
          </p:nvSpPr>
          <p:spPr>
            <a:xfrm>
              <a:off x="207253" y="2193300"/>
              <a:ext cx="2348523" cy="1807011"/>
            </a:xfrm>
            <a:prstGeom prst="round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400"/>
            </a:p>
          </p:txBody>
        </p:sp>
        <p:pic>
          <p:nvPicPr>
            <p:cNvPr id="60" name="Picture 123" descr="Cougar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34" y="2395594"/>
              <a:ext cx="1421762" cy="10504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TextBox 142"/>
            <p:cNvSpPr txBox="1"/>
            <p:nvPr/>
          </p:nvSpPr>
          <p:spPr>
            <a:xfrm>
              <a:off x="258713" y="3558436"/>
              <a:ext cx="2353717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 err="1" smtClean="0">
                  <a:latin typeface="Courier New" pitchFamily="49" charset="0"/>
                  <a:cs typeface="Courier New" pitchFamily="49" charset="0"/>
                </a:rPr>
                <a:t>dbpedia:Toyota_Aygo</a:t>
              </a:r>
              <a:endParaRPr lang="en-IE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77" name="Straight Connector 176"/>
          <p:cNvCxnSpPr/>
          <p:nvPr/>
        </p:nvCxnSpPr>
        <p:spPr>
          <a:xfrm>
            <a:off x="5604182" y="5373216"/>
            <a:ext cx="0" cy="33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68144" y="5403124"/>
            <a:ext cx="0" cy="330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84219" y="5120064"/>
            <a:ext cx="504000" cy="30777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(2)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52182" y="5120064"/>
            <a:ext cx="504000" cy="307777"/>
          </a:xfrm>
          <a:prstGeom prst="rect">
            <a:avLst/>
          </a:prstGeom>
          <a:solidFill>
            <a:srgbClr val="FFCF21"/>
          </a:solidFill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(3)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52120" y="5120064"/>
            <a:ext cx="504000" cy="307777"/>
          </a:xfrm>
          <a:prstGeom prst="rect">
            <a:avLst/>
          </a:prstGeom>
          <a:solidFill>
            <a:srgbClr val="FFE997"/>
          </a:solidFill>
          <a:ln w="254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(10)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73715" y="5864308"/>
            <a:ext cx="910453" cy="307777"/>
          </a:xfrm>
          <a:prstGeom prst="rect">
            <a:avLst/>
          </a:prstGeom>
          <a:solidFill>
            <a:srgbClr val="00D2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= </a:t>
            </a:r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0.66</a:t>
            </a:r>
            <a:endParaRPr lang="en-IE" sz="1400" b="1" dirty="0">
              <a:solidFill>
                <a:srgbClr val="E5FFE1"/>
              </a:solidFill>
              <a:latin typeface="Lucida Sans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400955" y="5864308"/>
            <a:ext cx="910453" cy="307777"/>
          </a:xfrm>
          <a:prstGeom prst="rect">
            <a:avLst/>
          </a:prstGeom>
          <a:solidFill>
            <a:srgbClr val="00A8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= </a:t>
            </a:r>
            <a:r>
              <a:rPr lang="en-IE" sz="1400" b="1" dirty="0" smtClean="0">
                <a:solidFill>
                  <a:srgbClr val="E5FFE1"/>
                </a:solidFill>
                <a:latin typeface="Lucida Sans" pitchFamily="34" charset="0"/>
              </a:rPr>
              <a:t>0.73</a:t>
            </a:r>
            <a:endParaRPr lang="en-IE" sz="1400" b="1" dirty="0">
              <a:solidFill>
                <a:srgbClr val="E5FFE1"/>
              </a:solidFill>
              <a:latin typeface="Lucida Sans" pitchFamily="34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2123728" y="3940754"/>
            <a:ext cx="5116700" cy="784390"/>
            <a:chOff x="2123728" y="3940754"/>
            <a:chExt cx="5116700" cy="784390"/>
          </a:xfrm>
        </p:grpSpPr>
        <p:sp>
          <p:nvSpPr>
            <p:cNvPr id="65" name="Oval 64"/>
            <p:cNvSpPr/>
            <p:nvPr/>
          </p:nvSpPr>
          <p:spPr>
            <a:xfrm>
              <a:off x="2994021" y="4365250"/>
              <a:ext cx="3161659" cy="359894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dbpedia:Citroen_C1</a:t>
              </a:r>
              <a:endParaRPr lang="en-IE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>
              <a:stCxn id="65" idx="2"/>
            </p:cNvCxnSpPr>
            <p:nvPr/>
          </p:nvCxnSpPr>
          <p:spPr>
            <a:xfrm flipH="1" flipV="1">
              <a:off x="2411760" y="3940754"/>
              <a:ext cx="582261" cy="604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5" idx="6"/>
            </p:cNvCxnSpPr>
            <p:nvPr/>
          </p:nvCxnSpPr>
          <p:spPr>
            <a:xfrm flipV="1">
              <a:off x="6155680" y="4000311"/>
              <a:ext cx="732181" cy="544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991502" y="4118865"/>
              <a:ext cx="1248926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related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84116" y="4065025"/>
              <a:ext cx="504000" cy="30777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b="1" dirty="0" smtClean="0">
                  <a:solidFill>
                    <a:schemeClr val="tx1"/>
                  </a:solidFill>
                </a:rPr>
                <a:t>(2)</a:t>
              </a:r>
              <a:endParaRPr lang="en-I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23728" y="4084770"/>
              <a:ext cx="1248926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E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related</a:t>
              </a:r>
              <a:endParaRPr lang="en-I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8" grpId="1" animBg="1"/>
      <p:bldP spid="91" grpId="0" animBg="1"/>
      <p:bldP spid="92" grpId="0" animBg="1"/>
      <p:bldP spid="97" grpId="0" animBg="1"/>
      <p:bldP spid="179" grpId="0" animBg="1"/>
      <p:bldP spid="179" grpId="1" animBg="1"/>
      <p:bldP spid="1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107950" y="0"/>
            <a:ext cx="885653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en-IE" sz="2800" b="1" dirty="0" smtClean="0">
                <a:solidFill>
                  <a:schemeClr val="tx1"/>
                </a:solidFill>
                <a:latin typeface="+mj-lt"/>
              </a:rPr>
              <a:t>BTC Criteria 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09950" y="12042084"/>
            <a:ext cx="69688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054495" y="10554557"/>
            <a:ext cx="0" cy="336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900591" y="10812682"/>
            <a:ext cx="0" cy="3931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044607" y="9558915"/>
            <a:ext cx="0" cy="83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0755202" y="9876578"/>
            <a:ext cx="47753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1412776"/>
            <a:ext cx="82089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Uses all of BTC ’12!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End-user application!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Applies for various domains!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Generic RDF processing!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Scalable processing techniques!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Robust … works for diverse Web data!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b="1" dirty="0" smtClean="0">
                <a:solidFill>
                  <a:srgbClr val="00D200"/>
                </a:solidFill>
              </a:rPr>
              <a:t>Merges data from multiple domains!</a:t>
            </a:r>
          </a:p>
          <a:p>
            <a:pPr lvl="1" indent="0"/>
            <a:r>
              <a:rPr lang="en-IE" sz="1400" dirty="0" smtClean="0">
                <a:solidFill>
                  <a:srgbClr val="00D200"/>
                </a:solidFill>
                <a:latin typeface="+mj-lt"/>
                <a:cs typeface="Courier New" pitchFamily="49" charset="0"/>
              </a:rPr>
              <a:t>(“</a:t>
            </a:r>
            <a:r>
              <a:rPr lang="en-IE" sz="1400" dirty="0" err="1" smtClean="0">
                <a:solidFill>
                  <a:srgbClr val="00D200"/>
                </a:solidFill>
                <a:latin typeface="Courier New" pitchFamily="49" charset="0"/>
                <a:cs typeface="Courier New" pitchFamily="49" charset="0"/>
              </a:rPr>
              <a:t>owl:sameAs</a:t>
            </a:r>
            <a:r>
              <a:rPr lang="en-IE" sz="1400" dirty="0" smtClean="0">
                <a:solidFill>
                  <a:srgbClr val="00D200"/>
                </a:solidFill>
              </a:rPr>
              <a:t> </a:t>
            </a:r>
            <a:r>
              <a:rPr lang="en-IE" sz="1400" dirty="0">
                <a:solidFill>
                  <a:srgbClr val="00D200"/>
                </a:solidFill>
              </a:rPr>
              <a:t>≠</a:t>
            </a:r>
            <a:r>
              <a:rPr lang="en-IE" sz="1400" dirty="0" smtClean="0">
                <a:solidFill>
                  <a:srgbClr val="00D200"/>
                </a:solidFill>
              </a:rPr>
              <a:t> the end of the world” —</a:t>
            </a:r>
            <a:r>
              <a:rPr lang="en-IE" sz="1400" i="1" dirty="0" smtClean="0">
                <a:solidFill>
                  <a:srgbClr val="00D200"/>
                </a:solidFill>
              </a:rPr>
              <a:t>Aidan)</a:t>
            </a:r>
            <a:endParaRPr lang="en-IE" sz="1400" i="1" dirty="0" smtClean="0">
              <a:solidFill>
                <a:schemeClr val="tx1"/>
              </a:solidFill>
            </a:endParaRPr>
          </a:p>
          <a:p>
            <a:endParaRPr lang="en-IE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E" sz="1200" i="1" dirty="0" smtClean="0">
                <a:solidFill>
                  <a:srgbClr val="FF0000"/>
                </a:solidFill>
              </a:rPr>
              <a:t>No support for inserts yet.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sz="1200" i="1" dirty="0" smtClean="0">
                <a:solidFill>
                  <a:srgbClr val="FF0000"/>
                </a:solidFill>
              </a:rPr>
              <a:t>Noisy data still rears its ugly head … missing labels, </a:t>
            </a:r>
            <a:r>
              <a:rPr lang="en-IE" sz="1200" i="1" dirty="0" err="1" smtClean="0">
                <a:solidFill>
                  <a:srgbClr val="FF0000"/>
                </a:solidFill>
              </a:rPr>
              <a:t>grr</a:t>
            </a:r>
            <a:r>
              <a:rPr lang="en-IE" sz="1200" i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sz="1200" i="1" dirty="0" smtClean="0">
                <a:solidFill>
                  <a:srgbClr val="FF0000"/>
                </a:solidFill>
              </a:rPr>
              <a:t>Keyword search still needs tweaking.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63911" y="5229200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 smtClean="0">
                <a:solidFill>
                  <a:schemeClr val="tx1"/>
                </a:solidFill>
                <a:hlinkClick r:id="rId3"/>
              </a:rPr>
              <a:t>http://lodpeas.org</a:t>
            </a:r>
            <a:endParaRPr lang="en-IE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RI Template 14-05-09">
  <a:themeElements>
    <a:clrScheme name="1_DERI Template 14-05-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RI Template 14-05-09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RI Template 14-05-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RI Template 14-05-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RI Template 14-05-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RI Template 14-05-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RI Template 14-05-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RI Template 14-05-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RI Template 14-05-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28850</TotalTime>
  <Words>190</Words>
  <Application>Microsoft Office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1_DERI Template 14-05-09</vt:lpstr>
      <vt:lpstr>LODPeas: Like Peas in a LOD (Cloud)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AND EFFICIENT REAL-TIME QUERY PROCESSING FOR THE WEB OF DATA</dc:title>
  <dc:creator>Alexandre Passant</dc:creator>
  <cp:lastModifiedBy>Aidan Hogan</cp:lastModifiedBy>
  <cp:revision>608</cp:revision>
  <cp:lastPrinted>1601-01-01T00:00:00Z</cp:lastPrinted>
  <dcterms:created xsi:type="dcterms:W3CDTF">2011-02-07T14:14:19Z</dcterms:created>
  <dcterms:modified xsi:type="dcterms:W3CDTF">2012-11-14T07:54:29Z</dcterms:modified>
</cp:coreProperties>
</file>