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6" r:id="rId9"/>
    <p:sldId id="307" r:id="rId10"/>
    <p:sldId id="308" r:id="rId11"/>
    <p:sldId id="339" r:id="rId12"/>
    <p:sldId id="334" r:id="rId13"/>
    <p:sldId id="335" r:id="rId14"/>
    <p:sldId id="336" r:id="rId15"/>
    <p:sldId id="337" r:id="rId16"/>
    <p:sldId id="338" r:id="rId17"/>
    <p:sldId id="309" r:id="rId18"/>
    <p:sldId id="311" r:id="rId19"/>
    <p:sldId id="310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05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254D-62D9-4D74-A0EB-BCDE52D01E64}" type="datetimeFigureOut">
              <a:rPr lang="bs-Latn-BA" smtClean="0"/>
              <a:pPr/>
              <a:t>15. 2. 2021.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5D25-3BC5-4F81-AC8C-B26222E4746F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35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EFCE-B732-4D76-AA07-CFF011F792CE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B090-1789-4C2C-94D5-F3D447117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portal.com/css3-color-nam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redavanje_7-9/EksterniCSS_backgrou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Predavanje_7-9/EksterniCSS_inline_blo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redavanje_7-9/EksterniCS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Prioriteti stilova – redoslijed pri učitavanju eksternog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Moguće je uključiti više različitih eksternih CSS fajlova </a:t>
            </a:r>
          </a:p>
          <a:p>
            <a:r>
              <a:rPr lang="bs-Latn-BA" dirty="0" smtClean="0"/>
              <a:t>Ukoliko ima više eksternih CSS stilova koji definišu istu osobinu istog selektora, uzima se ona osobina od zadnjeg učitanog </a:t>
            </a:r>
            <a:r>
              <a:rPr lang="bs-Latn-BA" dirty="0" smtClean="0"/>
              <a:t>stila</a:t>
            </a:r>
            <a:endParaRPr lang="bs-Latn-B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Velicine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u </a:t>
            </a:r>
            <a:r>
              <a:rPr lang="en-US" dirty="0" err="1" smtClean="0"/>
              <a:t>raznim</a:t>
            </a:r>
            <a:r>
              <a:rPr lang="en-US" dirty="0" smtClean="0"/>
              <a:t> </a:t>
            </a:r>
            <a:r>
              <a:rPr lang="en-US" dirty="0" err="1" smtClean="0"/>
              <a:t>jedinicama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</a:p>
          <a:p>
            <a:pPr lvl="1"/>
            <a:r>
              <a:rPr lang="en-US" dirty="0" err="1" smtClean="0"/>
              <a:t>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6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Formatiranje texta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b="1" dirty="0"/>
              <a:t>Text Color</a:t>
            </a:r>
          </a:p>
          <a:p>
            <a:r>
              <a:rPr lang="bs-Latn-BA" b="1" dirty="0"/>
              <a:t>Text Alignment</a:t>
            </a:r>
          </a:p>
          <a:p>
            <a:r>
              <a:rPr lang="bs-Latn-BA" b="1" dirty="0"/>
              <a:t>Text Decoration</a:t>
            </a:r>
          </a:p>
          <a:p>
            <a:r>
              <a:rPr lang="bs-Latn-BA" b="1" dirty="0"/>
              <a:t>Text Transformation</a:t>
            </a:r>
          </a:p>
          <a:p>
            <a:r>
              <a:rPr lang="bs-Latn-BA" b="1" dirty="0"/>
              <a:t>Text Indentation</a:t>
            </a:r>
          </a:p>
          <a:p>
            <a:r>
              <a:rPr lang="bs-Latn-BA" b="1" dirty="0"/>
              <a:t>Word Spacing</a:t>
            </a:r>
          </a:p>
          <a:p>
            <a:r>
              <a:rPr lang="bs-Latn-BA" b="1" dirty="0"/>
              <a:t>Letter Spacing</a:t>
            </a:r>
          </a:p>
          <a:p>
            <a:r>
              <a:rPr lang="bs-Latn-BA" b="1" dirty="0"/>
              <a:t>Line Height</a:t>
            </a:r>
          </a:p>
          <a:p>
            <a:r>
              <a:rPr lang="bs-Latn-BA" b="1" dirty="0"/>
              <a:t>Text-direction</a:t>
            </a:r>
          </a:p>
          <a:p>
            <a:r>
              <a:rPr lang="bs-Latn-BA" b="1" dirty="0"/>
              <a:t>Text-shadow</a:t>
            </a:r>
          </a:p>
          <a:p>
            <a:r>
              <a:rPr lang="bs-Latn-BA" b="1" dirty="0"/>
              <a:t>Font Family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628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Text color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Koristi se za izmjenu boje teksta</a:t>
            </a:r>
          </a:p>
          <a:p>
            <a:pPr lvl="1"/>
            <a:r>
              <a:rPr lang="bs-Latn-BA" b="1" dirty="0" smtClean="0"/>
              <a:t>color</a:t>
            </a:r>
            <a:r>
              <a:rPr lang="bs-Latn-BA" b="1" dirty="0"/>
              <a:t>: blue</a:t>
            </a:r>
            <a:r>
              <a:rPr lang="bs-Latn-BA" b="1" dirty="0" smtClean="0"/>
              <a:t>;</a:t>
            </a:r>
          </a:p>
          <a:p>
            <a:pPr lvl="1"/>
            <a:r>
              <a:rPr lang="bs-Latn-BA" b="1" dirty="0"/>
              <a:t>c</a:t>
            </a:r>
            <a:r>
              <a:rPr lang="bs-Latn-BA" b="1" dirty="0" smtClean="0"/>
              <a:t>olor: #ffffff</a:t>
            </a:r>
          </a:p>
          <a:p>
            <a:pPr lvl="1"/>
            <a:r>
              <a:rPr lang="bs-Latn-BA" b="1" dirty="0" smtClean="0"/>
              <a:t>color: rgb(255, 255, 255)</a:t>
            </a:r>
            <a:endParaRPr lang="bs-Latn-BA" b="1" dirty="0"/>
          </a:p>
        </p:txBody>
      </p:sp>
    </p:spTree>
    <p:extLst>
      <p:ext uri="{BB962C8B-B14F-4D97-AF65-F5344CB8AC3E}">
        <p14:creationId xmlns:p14="http://schemas.microsoft.com/office/powerpoint/2010/main" val="358421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Text </a:t>
            </a:r>
            <a:r>
              <a:rPr lang="bs-Latn-BA" b="1" dirty="0" smtClean="0"/>
              <a:t>Alignment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Koristi se za pozicioniranje teksa</a:t>
            </a:r>
          </a:p>
          <a:p>
            <a:r>
              <a:rPr lang="bs-Latn-BA" b="1" dirty="0" smtClean="0"/>
              <a:t>text-align</a:t>
            </a:r>
          </a:p>
          <a:p>
            <a:r>
              <a:rPr lang="bs-Latn-BA" b="1" dirty="0" smtClean="0"/>
              <a:t>Vrijednosti: </a:t>
            </a:r>
          </a:p>
          <a:p>
            <a:pPr lvl="1"/>
            <a:r>
              <a:rPr lang="bs-Latn-BA" dirty="0" smtClean="0"/>
              <a:t>Justify</a:t>
            </a:r>
          </a:p>
          <a:p>
            <a:pPr lvl="1"/>
            <a:r>
              <a:rPr lang="bs-Latn-BA" dirty="0" smtClean="0"/>
              <a:t>Center</a:t>
            </a:r>
          </a:p>
          <a:p>
            <a:pPr lvl="1"/>
            <a:r>
              <a:rPr lang="bs-Latn-BA" dirty="0" smtClean="0"/>
              <a:t>Left</a:t>
            </a:r>
          </a:p>
          <a:p>
            <a:pPr lvl="1"/>
            <a:r>
              <a:rPr lang="bs-Latn-BA" dirty="0"/>
              <a:t>right</a:t>
            </a:r>
            <a:endParaRPr lang="bs-Latn-BA" b="1" dirty="0"/>
          </a:p>
        </p:txBody>
      </p:sp>
    </p:spTree>
    <p:extLst>
      <p:ext uri="{BB962C8B-B14F-4D97-AF65-F5344CB8AC3E}">
        <p14:creationId xmlns:p14="http://schemas.microsoft.com/office/powerpoint/2010/main" val="391033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Text </a:t>
            </a:r>
            <a:r>
              <a:rPr lang="bs-Latn-BA" b="1" dirty="0" smtClean="0"/>
              <a:t>Decoration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 </a:t>
            </a:r>
            <a:r>
              <a:rPr lang="bs-Latn-BA" dirty="0" smtClean="0"/>
              <a:t>text-decoration</a:t>
            </a:r>
          </a:p>
          <a:p>
            <a:r>
              <a:rPr lang="bs-Latn-BA" dirty="0" smtClean="0"/>
              <a:t>Vrijednosti</a:t>
            </a:r>
          </a:p>
          <a:p>
            <a:pPr lvl="1"/>
            <a:r>
              <a:rPr lang="bs-Latn-BA" dirty="0" smtClean="0"/>
              <a:t>Underline</a:t>
            </a:r>
          </a:p>
          <a:p>
            <a:pPr lvl="1"/>
            <a:r>
              <a:rPr lang="bs-Latn-BA" dirty="0" smtClean="0"/>
              <a:t>Overline</a:t>
            </a:r>
          </a:p>
          <a:p>
            <a:pPr marL="342900" lvl="1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9581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Text </a:t>
            </a:r>
            <a:r>
              <a:rPr lang="bs-Latn-BA" b="1" dirty="0" smtClean="0"/>
              <a:t>Transformation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Koristi se za transformaciju teksta</a:t>
            </a:r>
          </a:p>
          <a:p>
            <a:r>
              <a:rPr lang="bs-Latn-BA" dirty="0" smtClean="0"/>
              <a:t>text-transform</a:t>
            </a:r>
          </a:p>
          <a:p>
            <a:r>
              <a:rPr lang="bs-Latn-BA" dirty="0" smtClean="0"/>
              <a:t>Vrijednosti</a:t>
            </a:r>
          </a:p>
          <a:p>
            <a:pPr lvl="1"/>
            <a:r>
              <a:rPr lang="bs-Latn-BA" dirty="0" smtClean="0"/>
              <a:t>Uppercase</a:t>
            </a:r>
          </a:p>
          <a:p>
            <a:pPr lvl="1"/>
            <a:r>
              <a:rPr lang="bs-Latn-BA" dirty="0" smtClean="0"/>
              <a:t>Lowercase</a:t>
            </a:r>
          </a:p>
          <a:p>
            <a:pPr lvl="1"/>
            <a:r>
              <a:rPr lang="bs-Latn-BA" dirty="0" smtClean="0"/>
              <a:t>Capitalize 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06122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Više o selektorima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Pomoći CSS selektora se identificira element u html code-u na koji se treba primjeniti stil</a:t>
            </a:r>
          </a:p>
          <a:p>
            <a:r>
              <a:rPr lang="bs-Latn-BA" dirty="0" smtClean="0"/>
              <a:t>Pronalaženje elemenata se bazira na njihovom:</a:t>
            </a:r>
          </a:p>
          <a:p>
            <a:pPr lvl="1"/>
            <a:r>
              <a:rPr lang="bs-Latn-BA" dirty="0" smtClean="0"/>
              <a:t>Imenu – name</a:t>
            </a:r>
          </a:p>
          <a:p>
            <a:pPr lvl="1"/>
            <a:r>
              <a:rPr lang="bs-Latn-BA" dirty="0" smtClean="0"/>
              <a:t>ID</a:t>
            </a:r>
          </a:p>
          <a:p>
            <a:pPr lvl="1"/>
            <a:r>
              <a:rPr lang="bs-Latn-BA" dirty="0" smtClean="0"/>
              <a:t>Klasi – class</a:t>
            </a:r>
          </a:p>
          <a:p>
            <a:pPr lvl="1"/>
            <a:r>
              <a:rPr lang="bs-Latn-BA" dirty="0" smtClean="0"/>
              <a:t>Atributu</a:t>
            </a:r>
          </a:p>
          <a:p>
            <a:pPr lvl="1"/>
            <a:r>
              <a:rPr lang="bs-Latn-BA" dirty="0" smtClean="0"/>
              <a:t>...</a:t>
            </a:r>
            <a:endParaRPr lang="en-US" dirty="0"/>
          </a:p>
        </p:txBody>
      </p:sp>
      <p:pic>
        <p:nvPicPr>
          <p:cNvPr id="4" name="Picture 2" descr="https://en-support.files.wordpress.com/2011/09/css-selectors-lr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011316" cy="17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Element 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Element selektor – koristi ime elementa – name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h1   {</a:t>
            </a: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blue; background-</a:t>
            </a: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#00ff00;}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bs-Latn-BA" dirty="0" smtClean="0"/>
              <a:t>Ili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h1   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{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blue; 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background-</a:t>
            </a: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#00ff00;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}</a:t>
            </a:r>
            <a:r>
              <a:rPr lang="bs-Latn-BA" dirty="0" smtClean="0">
                <a:solidFill>
                  <a:srgbClr val="006600"/>
                </a:solidFill>
              </a:rPr>
              <a:t> 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ID 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ID selektor – koristi ID atribut html elementa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#</a:t>
            </a:r>
            <a:r>
              <a:rPr lang="en-GB" dirty="0" err="1" smtClean="0">
                <a:solidFill>
                  <a:srgbClr val="006600"/>
                </a:solidFill>
              </a:rPr>
              <a:t>nekiStilID</a:t>
            </a:r>
            <a:r>
              <a:rPr lang="en-GB" dirty="0" smtClean="0">
                <a:solidFill>
                  <a:srgbClr val="006600"/>
                </a:solidFill>
              </a:rPr>
              <a:t>    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{</a:t>
            </a:r>
          </a:p>
          <a:p>
            <a:pPr>
              <a:buNone/>
            </a:pP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yellow; 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background-</a:t>
            </a:r>
            <a:r>
              <a:rPr lang="en-GB" dirty="0" err="1" smtClean="0">
                <a:solidFill>
                  <a:srgbClr val="006600"/>
                </a:solidFill>
              </a:rPr>
              <a:t>color</a:t>
            </a:r>
            <a:r>
              <a:rPr lang="en-GB" dirty="0" smtClean="0">
                <a:solidFill>
                  <a:srgbClr val="006600"/>
                </a:solidFill>
              </a:rPr>
              <a:t>: </a:t>
            </a:r>
            <a:r>
              <a:rPr lang="en-GB" dirty="0" err="1" smtClean="0">
                <a:solidFill>
                  <a:srgbClr val="006600"/>
                </a:solidFill>
              </a:rPr>
              <a:t>rgb</a:t>
            </a:r>
            <a:r>
              <a:rPr lang="en-GB" dirty="0" smtClean="0">
                <a:solidFill>
                  <a:srgbClr val="006600"/>
                </a:solidFill>
              </a:rPr>
              <a:t>(0,0,255);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text-align: </a:t>
            </a:r>
            <a:r>
              <a:rPr lang="en-GB" dirty="0" err="1" smtClean="0">
                <a:solidFill>
                  <a:srgbClr val="006600"/>
                </a:solidFill>
              </a:rPr>
              <a:t>center</a:t>
            </a:r>
            <a:r>
              <a:rPr lang="en-GB" dirty="0" smtClean="0">
                <a:solidFill>
                  <a:srgbClr val="006600"/>
                </a:solidFill>
              </a:rPr>
              <a:t>;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font-size:250%;</a:t>
            </a:r>
          </a:p>
          <a:p>
            <a:pPr>
              <a:buNone/>
            </a:pPr>
            <a:r>
              <a:rPr lang="en-GB" dirty="0" smtClean="0">
                <a:solidFill>
                  <a:srgbClr val="006600"/>
                </a:solidFill>
              </a:rPr>
              <a:t>}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CSS – Cascading Style </a:t>
            </a:r>
            <a:r>
              <a:rPr lang="bs-Latn-BA" dirty="0" smtClean="0"/>
              <a:t>Sheet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kako</a:t>
            </a:r>
            <a:r>
              <a:rPr lang="en-US" dirty="0" smtClean="0"/>
              <a:t> bi se di</a:t>
            </a:r>
            <a:r>
              <a:rPr lang="bs-Latn-BA" dirty="0" smtClean="0"/>
              <a:t>z</a:t>
            </a:r>
            <a:r>
              <a:rPr lang="en-US" dirty="0" err="1" smtClean="0"/>
              <a:t>ajn</a:t>
            </a:r>
            <a:r>
              <a:rPr lang="en-US" dirty="0" smtClean="0"/>
              <a:t> </a:t>
            </a:r>
            <a:r>
              <a:rPr lang="en-US" dirty="0" err="1" smtClean="0"/>
              <a:t>stranice</a:t>
            </a:r>
            <a:r>
              <a:rPr lang="en-US" dirty="0" smtClean="0"/>
              <a:t> </a:t>
            </a:r>
            <a:r>
              <a:rPr lang="en-US" dirty="0" err="1" smtClean="0"/>
              <a:t>odvojio</a:t>
            </a:r>
            <a:r>
              <a:rPr lang="en-US" dirty="0" smtClean="0"/>
              <a:t> od </a:t>
            </a:r>
            <a:r>
              <a:rPr lang="bs-Latn-BA" dirty="0" smtClean="0"/>
              <a:t> HTML (strukture)</a:t>
            </a:r>
            <a:endParaRPr lang="bs-Latn-BA" dirty="0" smtClean="0"/>
          </a:p>
          <a:p>
            <a:r>
              <a:rPr lang="bs-Latn-BA" dirty="0" smtClean="0"/>
              <a:t>Način formatiranja</a:t>
            </a:r>
          </a:p>
          <a:p>
            <a:r>
              <a:rPr lang="bs-Latn-BA" dirty="0" smtClean="0"/>
              <a:t>Stilovi</a:t>
            </a:r>
          </a:p>
          <a:p>
            <a:r>
              <a:rPr lang="bs-Latn-BA" dirty="0" smtClean="0"/>
              <a:t>Razdvajamo HTML sadržaj od pravila formatiranja</a:t>
            </a:r>
          </a:p>
          <a:p>
            <a:pPr marL="0" indent="0">
              <a:buNone/>
            </a:pP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109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Class 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.</a:t>
            </a:r>
            <a:r>
              <a:rPr lang="en-US" dirty="0" err="1" smtClean="0">
                <a:solidFill>
                  <a:srgbClr val="006600"/>
                </a:solidFill>
              </a:rPr>
              <a:t>nekaKlasa</a:t>
            </a:r>
            <a:endParaRPr lang="en-US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color: red;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background-color: </a:t>
            </a:r>
            <a:r>
              <a:rPr lang="en-US" dirty="0" err="1" smtClean="0">
                <a:solidFill>
                  <a:srgbClr val="006600"/>
                </a:solidFill>
              </a:rPr>
              <a:t>rgb</a:t>
            </a:r>
            <a:r>
              <a:rPr lang="en-US" dirty="0" smtClean="0">
                <a:solidFill>
                  <a:srgbClr val="006600"/>
                </a:solidFill>
              </a:rPr>
              <a:t>(0,0,255);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text-align: right;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font-size:150%; 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font-</a:t>
            </a:r>
            <a:r>
              <a:rPr lang="en-US" dirty="0" err="1" smtClean="0">
                <a:solidFill>
                  <a:srgbClr val="006600"/>
                </a:solidFill>
              </a:rPr>
              <a:t>weight:bold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}</a:t>
            </a: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bs-Latn-BA" dirty="0" smtClean="0"/>
              <a:t>Ili definicija klase koja se odnosi samo na jedan element npr. p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6600"/>
                </a:solidFill>
              </a:rPr>
              <a:t>p.nekaDrugaKlasa</a:t>
            </a:r>
            <a:endParaRPr lang="en-US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color: yellow;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background-color: </a:t>
            </a:r>
            <a:r>
              <a:rPr lang="en-US" dirty="0" err="1" smtClean="0">
                <a:solidFill>
                  <a:srgbClr val="006600"/>
                </a:solidFill>
              </a:rPr>
              <a:t>rgb</a:t>
            </a:r>
            <a:r>
              <a:rPr lang="en-US" dirty="0" smtClean="0">
                <a:solidFill>
                  <a:srgbClr val="006600"/>
                </a:solidFill>
              </a:rPr>
              <a:t>(255,0,50);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}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Grupisanje selektora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h1 {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text-align: </a:t>
            </a:r>
            <a:r>
              <a:rPr lang="bs-Latn-BA" dirty="0" smtClean="0">
                <a:solidFill>
                  <a:srgbClr val="006600"/>
                </a:solidFill>
              </a:rPr>
              <a:t>right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color: </a:t>
            </a:r>
            <a:r>
              <a:rPr lang="bs-Latn-BA" dirty="0" smtClean="0">
                <a:solidFill>
                  <a:srgbClr val="006600"/>
                </a:solidFill>
              </a:rPr>
              <a:t>blue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}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/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h2 {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text-align: </a:t>
            </a:r>
            <a:r>
              <a:rPr lang="bs-Latn-BA" dirty="0" smtClean="0">
                <a:solidFill>
                  <a:srgbClr val="006600"/>
                </a:solidFill>
              </a:rPr>
              <a:t> right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color: </a:t>
            </a:r>
            <a:r>
              <a:rPr lang="bs-Latn-BA" dirty="0" smtClean="0">
                <a:solidFill>
                  <a:srgbClr val="006600"/>
                </a:solidFill>
              </a:rPr>
              <a:t> blue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}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/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p {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text-align: </a:t>
            </a:r>
            <a:r>
              <a:rPr lang="bs-Latn-BA" dirty="0" smtClean="0">
                <a:solidFill>
                  <a:srgbClr val="006600"/>
                </a:solidFill>
              </a:rPr>
              <a:t> right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color: </a:t>
            </a:r>
            <a:r>
              <a:rPr lang="bs-Latn-BA" dirty="0" smtClean="0">
                <a:solidFill>
                  <a:srgbClr val="006600"/>
                </a:solidFill>
              </a:rPr>
              <a:t> blue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}</a:t>
            </a:r>
            <a:endParaRPr lang="bs-Latn-BA" dirty="0" smtClean="0">
              <a:solidFill>
                <a:srgbClr val="006600"/>
              </a:solidFill>
            </a:endParaRPr>
          </a:p>
          <a:p>
            <a:r>
              <a:rPr lang="bs-Latn-BA" dirty="0" smtClean="0"/>
              <a:t>Može se napisati zajedno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h1, h2, p {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text-align: </a:t>
            </a:r>
            <a:r>
              <a:rPr lang="bs-Latn-BA" dirty="0" smtClean="0">
                <a:solidFill>
                  <a:srgbClr val="006600"/>
                </a:solidFill>
              </a:rPr>
              <a:t> right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    color: </a:t>
            </a:r>
            <a:r>
              <a:rPr lang="bs-Latn-BA" dirty="0" smtClean="0">
                <a:solidFill>
                  <a:srgbClr val="006600"/>
                </a:solidFill>
              </a:rPr>
              <a:t> blue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}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 komentari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Identični kao u C++</a:t>
            </a:r>
          </a:p>
          <a:p>
            <a:pPr>
              <a:buNone/>
            </a:pPr>
            <a:r>
              <a:rPr lang="bs-Latn-BA" dirty="0" smtClean="0"/>
              <a:t>/* ovo je komentar u CSS code-u*/</a:t>
            </a:r>
          </a:p>
          <a:p>
            <a:pPr>
              <a:buNone/>
            </a:pPr>
            <a:r>
              <a:rPr lang="bs-Latn-BA" dirty="0" smtClean="0"/>
              <a:t>/* komentar se može</a:t>
            </a:r>
          </a:p>
          <a:p>
            <a:pPr>
              <a:buNone/>
            </a:pPr>
            <a:r>
              <a:rPr lang="bs-Latn-BA" dirty="0" smtClean="0"/>
              <a:t>pisati u više</a:t>
            </a:r>
          </a:p>
          <a:p>
            <a:pPr>
              <a:buNone/>
            </a:pPr>
            <a:r>
              <a:rPr lang="bs-Latn-BA" dirty="0" smtClean="0"/>
              <a:t>linija*/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Još neka pravila pisanja CSS-a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Property vrijednosti i jedinica se ne smiju razdvajati space-om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font-size:</a:t>
            </a:r>
            <a:r>
              <a:rPr lang="bs-Latn-BA" dirty="0" smtClean="0">
                <a:solidFill>
                  <a:srgbClr val="0066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</a:rPr>
              <a:t>250%;</a:t>
            </a:r>
            <a:r>
              <a:rPr lang="bs-Latn-BA" dirty="0" smtClean="0">
                <a:solidFill>
                  <a:srgbClr val="006600"/>
                </a:solidFill>
              </a:rPr>
              <a:t> - OK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font-size:</a:t>
            </a:r>
            <a:r>
              <a:rPr lang="bs-Latn-BA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250</a:t>
            </a:r>
            <a:r>
              <a:rPr lang="bs-Latn-BA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%;</a:t>
            </a:r>
            <a:r>
              <a:rPr lang="bs-Latn-BA" dirty="0" smtClean="0">
                <a:solidFill>
                  <a:srgbClr val="C00000"/>
                </a:solidFill>
              </a:rPr>
              <a:t> - nije ispravno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Tri načina identificiranja boje:</a:t>
            </a:r>
          </a:p>
          <a:p>
            <a:r>
              <a:rPr lang="bs-Latn-BA" dirty="0" smtClean="0"/>
              <a:t>Nazivom boje: </a:t>
            </a:r>
            <a:r>
              <a:rPr lang="bs-Latn-BA" b="1" dirty="0" smtClean="0">
                <a:solidFill>
                  <a:srgbClr val="006600"/>
                </a:solidFill>
              </a:rPr>
              <a:t>color: red; </a:t>
            </a:r>
          </a:p>
          <a:p>
            <a:r>
              <a:rPr lang="bs-Latn-BA" dirty="0" smtClean="0"/>
              <a:t>RGB paletom: </a:t>
            </a:r>
            <a:r>
              <a:rPr lang="bs-Latn-BA" b="1" dirty="0" smtClean="0">
                <a:solidFill>
                  <a:srgbClr val="006600"/>
                </a:solidFill>
              </a:rPr>
              <a:t>color: rgb(0,0,255);</a:t>
            </a:r>
          </a:p>
          <a:p>
            <a:r>
              <a:rPr lang="bs-Latn-BA" dirty="0" smtClean="0"/>
              <a:t>Hexadecimalnom vrijednošću: </a:t>
            </a:r>
            <a:r>
              <a:rPr lang="bs-Latn-BA" b="1" dirty="0" smtClean="0">
                <a:solidFill>
                  <a:srgbClr val="006600"/>
                </a:solidFill>
              </a:rPr>
              <a:t>color: #00ff00;</a:t>
            </a:r>
          </a:p>
          <a:p>
            <a:endParaRPr lang="bs-Latn-BA" b="1" dirty="0" smtClean="0">
              <a:solidFill>
                <a:srgbClr val="006600"/>
              </a:solidFill>
            </a:endParaRPr>
          </a:p>
          <a:p>
            <a:r>
              <a:rPr lang="bs-Latn-BA" dirty="0" smtClean="0"/>
              <a:t>Nazivi boja nisu case-sensitive</a:t>
            </a:r>
          </a:p>
          <a:p>
            <a:r>
              <a:rPr lang="bs-Latn-BA" dirty="0" smtClean="0"/>
              <a:t>Paleta 140 boja: </a:t>
            </a:r>
            <a:r>
              <a:rPr lang="bs-Latn-BA" dirty="0" smtClean="0">
                <a:hlinkClick r:id="rId2"/>
              </a:rPr>
              <a:t>http://www.cssportal.com/css3-color-names/</a:t>
            </a:r>
            <a:endParaRPr lang="bs-Latn-BA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Borders, Margine, Padding, Veličina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/>
          </a:bodyPr>
          <a:lstStyle/>
          <a:p>
            <a:r>
              <a:rPr lang="bs-Latn-BA" dirty="0" smtClean="0"/>
              <a:t>Box model</a:t>
            </a:r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  <a:p>
            <a:endParaRPr lang="bs-Latn-BA" dirty="0" smtClean="0">
              <a:hlinkClick r:id="rId2" action="ppaction://hlinkfi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776" y="2204864"/>
            <a:ext cx="4104456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s-Latn-BA" dirty="0" smtClean="0">
                <a:solidFill>
                  <a:schemeClr val="tx1"/>
                </a:solidFill>
              </a:rPr>
              <a:t>Margine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24" y="2564904"/>
            <a:ext cx="3240360" cy="2304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s-Latn-BA" dirty="0" smtClean="0"/>
              <a:t>Border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7864" y="2924944"/>
            <a:ext cx="2448272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s-Latn-BA" dirty="0" smtClean="0">
                <a:solidFill>
                  <a:schemeClr val="tx1"/>
                </a:solidFill>
              </a:rPr>
              <a:t>Padding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7904" y="3284984"/>
            <a:ext cx="180020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Sadržaj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Block i Inline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bs-Latn-BA" dirty="0" smtClean="0"/>
              <a:t>Blok elementi zauzimaju cijeli red</a:t>
            </a:r>
          </a:p>
          <a:p>
            <a:pPr lvl="1"/>
            <a:r>
              <a:rPr lang="hr-HR" dirty="0" smtClean="0"/>
              <a:t>Div elementi &lt; div &gt;</a:t>
            </a:r>
            <a:endParaRPr lang="en-US" sz="3600" dirty="0" smtClean="0"/>
          </a:p>
          <a:p>
            <a:pPr lvl="1"/>
            <a:r>
              <a:rPr lang="hr-HR" dirty="0" smtClean="0"/>
              <a:t>Paragrafi &lt; p &gt;</a:t>
            </a:r>
            <a:endParaRPr lang="en-US" sz="3600" dirty="0" smtClean="0"/>
          </a:p>
          <a:p>
            <a:pPr lvl="1"/>
            <a:r>
              <a:rPr lang="hr-HR" dirty="0" smtClean="0"/>
              <a:t>Liste &lt; ul &gt;</a:t>
            </a:r>
            <a:endParaRPr lang="en-US" sz="3600" dirty="0" smtClean="0"/>
          </a:p>
          <a:p>
            <a:pPr lvl="1"/>
            <a:r>
              <a:rPr lang="hr-HR" dirty="0" smtClean="0"/>
              <a:t>Stavke liste &lt; li &gt;</a:t>
            </a:r>
            <a:endParaRPr lang="en-US" sz="3600" dirty="0" smtClean="0"/>
          </a:p>
          <a:p>
            <a:pPr lvl="1"/>
            <a:r>
              <a:rPr lang="hr-HR" dirty="0" smtClean="0"/>
              <a:t>Naslovi &lt; h1 &gt; – &lt; h6 &gt;</a:t>
            </a:r>
            <a:endParaRPr lang="en-US" sz="3600" dirty="0" smtClean="0"/>
          </a:p>
          <a:p>
            <a:pPr lvl="1"/>
            <a:r>
              <a:rPr lang="hr-HR" dirty="0" smtClean="0"/>
              <a:t>Tabele &lt; table &gt;</a:t>
            </a:r>
            <a:endParaRPr lang="bs-Latn-BA" dirty="0" smtClean="0"/>
          </a:p>
          <a:p>
            <a:r>
              <a:rPr lang="bs-Latn-BA" dirty="0" smtClean="0"/>
              <a:t>Inline elementi zauzimaju prostor prema sadržaju</a:t>
            </a:r>
          </a:p>
          <a:p>
            <a:pPr lvl="1"/>
            <a:r>
              <a:rPr lang="hr-HR" dirty="0" smtClean="0"/>
              <a:t>Span elementi&lt;span&gt;,</a:t>
            </a:r>
            <a:endParaRPr lang="en-US" dirty="0" smtClean="0"/>
          </a:p>
          <a:p>
            <a:pPr lvl="1"/>
            <a:r>
              <a:rPr lang="hr-HR" dirty="0" smtClean="0"/>
              <a:t>Linkovi&lt;a&gt;,</a:t>
            </a:r>
            <a:endParaRPr lang="en-US" dirty="0" smtClean="0"/>
          </a:p>
          <a:p>
            <a:pPr lvl="1"/>
            <a:r>
              <a:rPr lang="hr-HR" dirty="0" smtClean="0"/>
              <a:t>Bold formatiranje&lt;strong&gt; ili &lt;b&gt;,</a:t>
            </a:r>
            <a:endParaRPr lang="en-US" dirty="0" smtClean="0"/>
          </a:p>
          <a:p>
            <a:pPr lvl="1"/>
            <a:r>
              <a:rPr lang="hr-HR" dirty="0" smtClean="0"/>
              <a:t>Italic formatiranje&lt;em&gt; ili &lt;i&gt;,</a:t>
            </a:r>
            <a:endParaRPr lang="en-US" dirty="0" smtClean="0"/>
          </a:p>
          <a:p>
            <a:pPr lvl="1"/>
            <a:r>
              <a:rPr lang="hr-HR" dirty="0" smtClean="0"/>
              <a:t>Slike&lt;img&gt;,</a:t>
            </a:r>
            <a:endParaRPr lang="en-US" dirty="0" smtClean="0"/>
          </a:p>
          <a:p>
            <a:pPr lvl="1"/>
            <a:r>
              <a:rPr lang="hr-HR" dirty="0" smtClean="0"/>
              <a:t>Form oznake&lt;label&gt;.</a:t>
            </a:r>
            <a:endParaRPr lang="bs-Latn-B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Div i Span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div – blok element koji obično obuhvata dio stranice</a:t>
            </a:r>
          </a:p>
          <a:p>
            <a:r>
              <a:rPr lang="bs-Latn-BA" dirty="0" smtClean="0"/>
              <a:t>span – inline element koji obično ima neki sadržaj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DOM – 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148478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Dokument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7704" y="220486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HTML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880" y="2780928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head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91880" y="436510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body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48064" y="3429000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title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48064" y="5157192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div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48064" y="5949280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span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5" idx="1"/>
          </p:cNvCxnSpPr>
          <p:nvPr/>
        </p:nvCxnSpPr>
        <p:spPr>
          <a:xfrm rot="16200000" flipH="1">
            <a:off x="1331640" y="1952836"/>
            <a:ext cx="396044" cy="7560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2879812" y="2492896"/>
            <a:ext cx="252028" cy="97210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7" idx="1"/>
          </p:cNvCxnSpPr>
          <p:nvPr/>
        </p:nvCxnSpPr>
        <p:spPr>
          <a:xfrm rot="16200000" flipH="1">
            <a:off x="2087724" y="3284984"/>
            <a:ext cx="1836204" cy="97210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1"/>
          </p:cNvCxnSpPr>
          <p:nvPr/>
        </p:nvCxnSpPr>
        <p:spPr>
          <a:xfrm rot="16200000" flipH="1">
            <a:off x="4463988" y="3068960"/>
            <a:ext cx="324036" cy="10441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2"/>
            <a:endCxn id="9" idx="1"/>
          </p:cNvCxnSpPr>
          <p:nvPr/>
        </p:nvCxnSpPr>
        <p:spPr>
          <a:xfrm rot="16200000" flipH="1">
            <a:off x="4391980" y="4725144"/>
            <a:ext cx="468052" cy="10441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0" idx="1"/>
          </p:cNvCxnSpPr>
          <p:nvPr/>
        </p:nvCxnSpPr>
        <p:spPr>
          <a:xfrm rot="16200000" flipH="1">
            <a:off x="3995936" y="5121188"/>
            <a:ext cx="1260140" cy="10441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Pozicije, forsiranje block-inline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>
                <a:hlinkClick r:id="rId2" action="ppaction://hlinkfile"/>
              </a:rPr>
              <a:t>Primjer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5016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</a:t>
            </a:r>
            <a:endParaRPr lang="bs-Latn-BA" dirty="0"/>
          </a:p>
        </p:txBody>
      </p:sp>
      <p:pic>
        <p:nvPicPr>
          <p:cNvPr id="1026" name="Picture 2" descr="https://en-support.files.wordpress.com/2011/09/css-selectors-lr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66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Parent&gt;Child element selektor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Koristi se za definiciju stila elementa u slučaju specifične kombinacije parent&gt;child</a:t>
            </a:r>
          </a:p>
          <a:p>
            <a:r>
              <a:rPr lang="bs-Latn-BA" dirty="0" smtClean="0"/>
              <a:t>Npr. div &gt; ul ili span&gt;p</a:t>
            </a:r>
          </a:p>
          <a:p>
            <a:r>
              <a:rPr lang="bs-Latn-BA" dirty="0" smtClean="0"/>
              <a:t>Stil se odnosi isključivo ako je direktni parent element onaj koji je naveden. Inače element ostaje nepromjenjen.</a:t>
            </a:r>
          </a:p>
          <a:p>
            <a:r>
              <a:rPr lang="bs-Latn-BA" dirty="0" smtClean="0"/>
              <a:t>Ostala parent&gt;child pravila:</a:t>
            </a:r>
          </a:p>
          <a:p>
            <a:pPr lvl="1"/>
            <a:r>
              <a:rPr lang="bs-Latn-BA" dirty="0" smtClean="0">
                <a:solidFill>
                  <a:srgbClr val="FF0000"/>
                </a:solidFill>
              </a:rPr>
              <a:t>div p</a:t>
            </a:r>
            <a:r>
              <a:rPr lang="bs-Latn-BA" dirty="0" smtClean="0"/>
              <a:t> U ovom slučaju odnosi se na bilo koji p pod div</a:t>
            </a:r>
          </a:p>
          <a:p>
            <a:pPr lvl="1"/>
            <a:r>
              <a:rPr lang="bs-Latn-BA" dirty="0" smtClean="0">
                <a:solidFill>
                  <a:srgbClr val="FF0000"/>
                </a:solidFill>
              </a:rPr>
              <a:t>div + p </a:t>
            </a:r>
            <a:r>
              <a:rPr lang="bs-Latn-BA" dirty="0" smtClean="0"/>
              <a:t>Imaju isti parent a p slijedi odmah iza div</a:t>
            </a:r>
          </a:p>
          <a:p>
            <a:pPr lvl="1"/>
            <a:r>
              <a:rPr lang="bs-Latn-BA" dirty="0" smtClean="0">
                <a:solidFill>
                  <a:srgbClr val="FF0000"/>
                </a:solidFill>
              </a:rPr>
              <a:t>div ~ p </a:t>
            </a:r>
            <a:r>
              <a:rPr lang="bs-Latn-BA" dirty="0" smtClean="0"/>
              <a:t>Imaju isti parent a ne mora odmah slijediti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 property – multiple values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bs-Latn-BA" dirty="0" smtClean="0"/>
              <a:t>Moguće je za jedan property postaviti više vrijednosti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font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italic bold 12px/30px Georgia, 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serif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bs-Latn-BA" dirty="0">
              <a:solidFill>
                <a:srgbClr val="000000"/>
              </a:solidFill>
              <a:latin typeface="Consolas"/>
            </a:endParaRPr>
          </a:p>
          <a:p>
            <a:r>
              <a:rPr lang="bs-Latn-BA" b="1" dirty="0"/>
              <a:t>Property mora biti naveden</a:t>
            </a:r>
            <a:r>
              <a:rPr lang="bs-Latn-BA" dirty="0"/>
              <a:t> jer CSS </a:t>
            </a:r>
            <a:r>
              <a:rPr lang="bs-Latn-BA" b="1" dirty="0"/>
              <a:t>ne omogućava</a:t>
            </a:r>
            <a:r>
              <a:rPr lang="bs-Latn-BA" dirty="0"/>
              <a:t> automatsko prepoznavanje </a:t>
            </a:r>
            <a:r>
              <a:rPr lang="bs-Latn-BA" dirty="0" smtClean="0"/>
              <a:t>vrijednosti i dodjeljivanje „jedinom mogućem“ property-ju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627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Prioriteti selektora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58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dirty="0"/>
              <a:t>h1{</a:t>
            </a:r>
          </a:p>
          <a:p>
            <a:pPr marL="0" indent="0">
              <a:buNone/>
            </a:pPr>
            <a:r>
              <a:rPr lang="bs-Latn-BA" dirty="0"/>
              <a:t>    color: blue;</a:t>
            </a:r>
          </a:p>
          <a:p>
            <a:pPr marL="0" indent="0">
              <a:buNone/>
            </a:pPr>
            <a:r>
              <a:rPr lang="bs-Latn-BA" dirty="0"/>
              <a:t>}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/>
              <a:t>.klasaZaH{</a:t>
            </a:r>
          </a:p>
          <a:p>
            <a:pPr marL="0" indent="0">
              <a:buNone/>
            </a:pPr>
            <a:r>
              <a:rPr lang="bs-Latn-BA" dirty="0"/>
              <a:t>    color: red;</a:t>
            </a:r>
          </a:p>
          <a:p>
            <a:pPr marL="0" indent="0">
              <a:buNone/>
            </a:pPr>
            <a:r>
              <a:rPr lang="bs-Latn-BA" dirty="0"/>
              <a:t>}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dirty="0"/>
              <a:t>#identifikator{</a:t>
            </a:r>
          </a:p>
          <a:p>
            <a:pPr marL="0" indent="0">
              <a:buNone/>
            </a:pPr>
            <a:r>
              <a:rPr lang="bs-Latn-BA" dirty="0"/>
              <a:t>    color: green;</a:t>
            </a:r>
          </a:p>
          <a:p>
            <a:pPr marL="0" indent="0">
              <a:buNone/>
            </a:pPr>
            <a:r>
              <a:rPr lang="bs-Latn-BA" dirty="0" smtClean="0"/>
              <a:t>}</a:t>
            </a:r>
          </a:p>
          <a:p>
            <a:pPr marL="0" indent="0">
              <a:buNone/>
            </a:pPr>
            <a:endParaRPr lang="bs-Latn-BA" dirty="0"/>
          </a:p>
          <a:p>
            <a:pPr marL="0" indent="0">
              <a:buNone/>
            </a:pPr>
            <a:r>
              <a:rPr lang="bs-Latn-BA" b="1" dirty="0"/>
              <a:t>&lt;h1 class="klasaZaH" ID="identifikator" style="color: magenta</a:t>
            </a:r>
            <a:r>
              <a:rPr lang="bs-Latn-BA" b="1" dirty="0" smtClean="0"/>
              <a:t>"&gt;</a:t>
            </a:r>
          </a:p>
          <a:p>
            <a:pPr marL="0" indent="0">
              <a:buNone/>
            </a:pPr>
            <a:r>
              <a:rPr lang="bs-Latn-BA" b="1" dirty="0" smtClean="0"/>
              <a:t>Šta se sad implementira?</a:t>
            </a:r>
          </a:p>
          <a:p>
            <a:pPr marL="0" indent="0">
              <a:buNone/>
            </a:pPr>
            <a:r>
              <a:rPr lang="bs-Latn-BA" b="1" dirty="0" smtClean="0">
                <a:solidFill>
                  <a:srgbClr val="FF0000"/>
                </a:solidFill>
              </a:rPr>
              <a:t>Određuje se po „specifičnosti“!</a:t>
            </a:r>
            <a:endParaRPr lang="bs-Latn-B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15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Prioriteti </a:t>
            </a:r>
            <a:r>
              <a:rPr lang="bs-Latn-BA" dirty="0" smtClean="0"/>
              <a:t>selektora - specifičnost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bs-Latn-BA" dirty="0" smtClean="0"/>
              <a:t>a – stil kao atribut (inline stil)</a:t>
            </a:r>
          </a:p>
          <a:p>
            <a:r>
              <a:rPr lang="bs-Latn-BA" dirty="0" smtClean="0"/>
              <a:t>b – stil po ID atributu</a:t>
            </a:r>
          </a:p>
          <a:p>
            <a:r>
              <a:rPr lang="bs-Latn-BA" dirty="0" smtClean="0"/>
              <a:t>c – ostali atributi</a:t>
            </a:r>
          </a:p>
          <a:p>
            <a:r>
              <a:rPr lang="bs-Latn-BA" dirty="0" smtClean="0"/>
              <a:t>d – po imenu elementa</a:t>
            </a:r>
          </a:p>
          <a:p>
            <a:endParaRPr lang="bs-Latn-BA" dirty="0"/>
          </a:p>
          <a:p>
            <a:r>
              <a:rPr lang="bs-Latn-BA" dirty="0" smtClean="0"/>
              <a:t>a,b,c,d</a:t>
            </a:r>
          </a:p>
          <a:p>
            <a:endParaRPr lang="bs-Latn-BA" dirty="0"/>
          </a:p>
          <a:p>
            <a:pPr marL="0" indent="0">
              <a:buNone/>
            </a:pPr>
            <a:r>
              <a:rPr lang="bs-Latn-BA" dirty="0" smtClean="0"/>
              <a:t>Npr</a:t>
            </a:r>
            <a:r>
              <a:rPr lang="bs-Latn-BA" dirty="0"/>
              <a:t>. </a:t>
            </a:r>
            <a:endParaRPr lang="bs-Latn-BA" dirty="0" smtClean="0"/>
          </a:p>
          <a:p>
            <a:pPr marL="0" indent="0">
              <a:buNone/>
            </a:pPr>
            <a:r>
              <a:rPr lang="bs-Latn-BA" dirty="0"/>
              <a:t>div h2 p{</a:t>
            </a:r>
          </a:p>
          <a:p>
            <a:pPr marL="0" indent="0">
              <a:buNone/>
            </a:pPr>
            <a:r>
              <a:rPr lang="bs-Latn-BA" dirty="0"/>
              <a:t>color: darkblue;</a:t>
            </a:r>
          </a:p>
          <a:p>
            <a:pPr marL="0" indent="0">
              <a:buNone/>
            </a:pPr>
            <a:r>
              <a:rPr lang="bs-Latn-BA" dirty="0" smtClean="0"/>
              <a:t>}</a:t>
            </a:r>
          </a:p>
          <a:p>
            <a:pPr marL="0" indent="0">
              <a:buNone/>
            </a:pPr>
            <a:r>
              <a:rPr lang="bs-Latn-BA" dirty="0" smtClean="0"/>
              <a:t>Predstavlja 0,0,0,3</a:t>
            </a:r>
          </a:p>
          <a:p>
            <a:pPr marL="0" indent="0">
              <a:buNone/>
            </a:pP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2669484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CSS pseudo-</a:t>
            </a:r>
            <a:r>
              <a:rPr lang="en-GB" dirty="0" err="1" smtClean="0"/>
              <a:t>elementi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pseudo-</a:t>
            </a:r>
            <a:r>
              <a:rPr lang="en-GB" dirty="0" err="1" smtClean="0"/>
              <a:t>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Pseudo-element: koristi se da formatira dio elementa</a:t>
            </a:r>
          </a:p>
          <a:p>
            <a:pPr lvl="1"/>
            <a:r>
              <a:rPr lang="en-US" dirty="0" smtClean="0">
                <a:solidFill>
                  <a:srgbClr val="A52A2A"/>
                </a:solidFill>
                <a:latin typeface="Consolas"/>
              </a:rPr>
              <a:t>selector::pseudo-element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FF0000"/>
                </a:solidFill>
                <a:latin typeface="Consolas"/>
              </a:rPr>
              <a:t>   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property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0000CD"/>
                </a:solidFill>
                <a:latin typeface="Consolas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bs-Latn-BA" dirty="0" smtClean="0">
              <a:solidFill>
                <a:srgbClr val="000000"/>
              </a:solidFill>
              <a:latin typeface="Consolas"/>
            </a:endParaRPr>
          </a:p>
          <a:p>
            <a:r>
              <a:rPr lang="bs-Latn-BA" dirty="0" smtClean="0"/>
              <a:t>Pseudo-klasa: koristi se da formatira element u specifičnom stanju</a:t>
            </a:r>
          </a:p>
          <a:p>
            <a:pPr lvl="1"/>
            <a:r>
              <a:rPr lang="en-US" dirty="0" err="1" smtClean="0">
                <a:solidFill>
                  <a:srgbClr val="A52A2A"/>
                </a:solidFill>
                <a:latin typeface="Consolas"/>
              </a:rPr>
              <a:t>selector:pseudo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-class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FF0000"/>
                </a:solidFill>
                <a:latin typeface="Consolas"/>
              </a:rPr>
              <a:t>   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property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0000CD"/>
                </a:solidFill>
                <a:latin typeface="Consolas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6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Pseudo-element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27984" y="1916832"/>
          <a:ext cx="4445000" cy="2600325"/>
        </p:xfrm>
        <a:graphic>
          <a:graphicData uri="http://schemas.openxmlformats.org/drawingml/2006/table">
            <a:tbl>
              <a:tblPr/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Selektor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Primjer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::after</a:t>
                      </a:r>
                    </a:p>
                  </a:txBody>
                  <a:tcPr marL="9525" marR="9525" marT="76200" marB="7620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p::after</a:t>
                      </a:r>
                    </a:p>
                  </a:txBody>
                  <a:tcPr marL="9525" marR="9525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::before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p::before</a:t>
                      </a:r>
                    </a:p>
                  </a:txBody>
                  <a:tcPr marL="9525" marR="9525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::first-letter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p::first-letter</a:t>
                      </a:r>
                    </a:p>
                  </a:txBody>
                  <a:tcPr marL="9525" marR="9525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::first-line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p::first-line</a:t>
                      </a:r>
                    </a:p>
                  </a:txBody>
                  <a:tcPr marL="9525" marR="9525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::selection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p::selection</a:t>
                      </a:r>
                    </a:p>
                  </a:txBody>
                  <a:tcPr marL="9525" marR="9525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62880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</a:rPr>
              <a:t>h1::first-line   {color: blue; background-color: #00ff00; </a:t>
            </a:r>
            <a:r>
              <a:rPr lang="bs-Latn-BA" sz="2400" dirty="0" smtClean="0">
                <a:solidFill>
                  <a:srgbClr val="006600"/>
                </a:solidFill>
              </a:rPr>
              <a:t>}</a:t>
            </a:r>
          </a:p>
          <a:p>
            <a:r>
              <a:rPr lang="en-US" sz="2400" dirty="0" smtClean="0"/>
              <a:t>/*</a:t>
            </a:r>
            <a:r>
              <a:rPr lang="en-US" sz="2400" dirty="0" err="1" smtClean="0"/>
              <a:t>primjer</a:t>
            </a:r>
            <a:r>
              <a:rPr lang="en-US" sz="2400" dirty="0" smtClean="0"/>
              <a:t> pseudo-</a:t>
            </a:r>
            <a:r>
              <a:rPr lang="en-US" sz="2400" dirty="0" err="1" smtClean="0"/>
              <a:t>elementa</a:t>
            </a:r>
            <a:r>
              <a:rPr lang="en-US" sz="2400" dirty="0" smtClean="0"/>
              <a:t> - </a:t>
            </a:r>
            <a:r>
              <a:rPr lang="en-US" sz="2400" dirty="0" err="1" smtClean="0"/>
              <a:t>formatiranje</a:t>
            </a:r>
            <a:r>
              <a:rPr lang="en-US" sz="2400" dirty="0" smtClean="0"/>
              <a:t> </a:t>
            </a:r>
            <a:r>
              <a:rPr lang="en-US" sz="2400" dirty="0" err="1" smtClean="0"/>
              <a:t>prve</a:t>
            </a:r>
            <a:r>
              <a:rPr lang="en-US" sz="2400" dirty="0" smtClean="0"/>
              <a:t> </a:t>
            </a:r>
            <a:r>
              <a:rPr lang="en-US" sz="2400" dirty="0" err="1" smtClean="0"/>
              <a:t>linije</a:t>
            </a:r>
            <a:r>
              <a:rPr lang="en-US" sz="2400" dirty="0" smtClean="0"/>
              <a:t> h1 </a:t>
            </a:r>
            <a:r>
              <a:rPr lang="en-US" sz="2400" dirty="0" err="1" smtClean="0"/>
              <a:t>elementa-selektora</a:t>
            </a:r>
            <a:r>
              <a:rPr lang="en-US" sz="2400" dirty="0" smtClean="0"/>
              <a:t>*/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::selection {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    color: red;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    background: yellow;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}</a:t>
            </a:r>
          </a:p>
          <a:p>
            <a:r>
              <a:rPr lang="en-US" sz="2400" dirty="0" smtClean="0"/>
              <a:t>/*</a:t>
            </a:r>
            <a:r>
              <a:rPr lang="en-US" sz="2400" dirty="0" err="1" smtClean="0"/>
              <a:t>primjer</a:t>
            </a:r>
            <a:r>
              <a:rPr lang="en-US" sz="2400" dirty="0" smtClean="0"/>
              <a:t> pseudo-</a:t>
            </a:r>
            <a:r>
              <a:rPr lang="en-US" sz="2400" dirty="0" err="1" smtClean="0"/>
              <a:t>elementa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odnosi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6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Pseudo-element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Pseudo-element formatiranje je primjenjivo na blok elementne</a:t>
            </a:r>
          </a:p>
          <a:p>
            <a:r>
              <a:rPr lang="bs-Latn-BA" smtClean="0"/>
              <a:t>Stil se primjenjuje čak i ako je osobina elementa promjenjena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Pseudo-klasa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a:link, a:visited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rgbClr val="006600"/>
                </a:solidFill>
              </a:rPr>
              <a:t>color:yellow</a:t>
            </a:r>
            <a:r>
              <a:rPr lang="en-US" dirty="0" smtClean="0">
                <a:solidFill>
                  <a:srgbClr val="0066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/*</a:t>
            </a:r>
            <a:r>
              <a:rPr lang="en-US" dirty="0" err="1" smtClean="0"/>
              <a:t>primjer</a:t>
            </a:r>
            <a:r>
              <a:rPr lang="en-US" dirty="0" smtClean="0"/>
              <a:t> </a:t>
            </a:r>
            <a:r>
              <a:rPr lang="en-US" dirty="0" err="1" smtClean="0"/>
              <a:t>promjene</a:t>
            </a:r>
            <a:r>
              <a:rPr lang="en-US" dirty="0" smtClean="0"/>
              <a:t> </a:t>
            </a:r>
            <a:r>
              <a:rPr lang="en-US" dirty="0" err="1" smtClean="0"/>
              <a:t>izgleda</a:t>
            </a:r>
            <a:r>
              <a:rPr lang="en-US" dirty="0" smtClean="0"/>
              <a:t> </a:t>
            </a:r>
            <a:r>
              <a:rPr lang="en-US" dirty="0" err="1" smtClean="0"/>
              <a:t>linka</a:t>
            </a:r>
            <a:r>
              <a:rPr lang="en-US" dirty="0" smtClean="0"/>
              <a:t>*/</a:t>
            </a:r>
            <a:endParaRPr lang="bs-Latn-BA" dirty="0" smtClean="0"/>
          </a:p>
          <a:p>
            <a:pPr>
              <a:buNone/>
            </a:pPr>
            <a:endParaRPr lang="bs-Latn-BA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6600"/>
                </a:solidFill>
              </a:rPr>
              <a:t>div:hover</a:t>
            </a:r>
            <a:r>
              <a:rPr lang="en-US" dirty="0" smtClean="0">
                <a:solidFill>
                  <a:srgbClr val="006600"/>
                </a:solidFill>
              </a:rPr>
              <a:t> span {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    display: block;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/*</a:t>
            </a:r>
            <a:r>
              <a:rPr lang="en-US" dirty="0" err="1" smtClean="0"/>
              <a:t>primjer</a:t>
            </a:r>
            <a:r>
              <a:rPr lang="en-US" dirty="0" smtClean="0"/>
              <a:t> pseudo-</a:t>
            </a:r>
            <a:r>
              <a:rPr lang="en-US" dirty="0" err="1" smtClean="0"/>
              <a:t>klase</a:t>
            </a:r>
            <a:r>
              <a:rPr lang="en-US" dirty="0" smtClean="0"/>
              <a:t> u </a:t>
            </a:r>
            <a:r>
              <a:rPr lang="en-US" dirty="0" err="1" smtClean="0"/>
              <a:t>kombinaciji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parent-child </a:t>
            </a:r>
            <a:r>
              <a:rPr lang="en-US" dirty="0" err="1" smtClean="0"/>
              <a:t>selektorima</a:t>
            </a:r>
            <a:r>
              <a:rPr lang="bs-Latn-BA" dirty="0" smtClean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slučaju</a:t>
            </a:r>
            <a:r>
              <a:rPr lang="en-US" dirty="0" smtClean="0"/>
              <a:t> pseudo-</a:t>
            </a:r>
            <a:r>
              <a:rPr lang="en-US" dirty="0" err="1" smtClean="0"/>
              <a:t>klasa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div element </a:t>
            </a:r>
            <a:r>
              <a:rPr lang="en-US" dirty="0" err="1" smtClean="0"/>
              <a:t>koji</a:t>
            </a:r>
            <a:r>
              <a:rPr lang="en-US" dirty="0" smtClean="0"/>
              <a:t> je parent span </a:t>
            </a:r>
            <a:r>
              <a:rPr lang="en-US" dirty="0" err="1" smtClean="0"/>
              <a:t>elementu</a:t>
            </a:r>
            <a:r>
              <a:rPr lang="bs-Latn-BA" dirty="0" smtClean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stanju</a:t>
            </a:r>
            <a:r>
              <a:rPr lang="en-US" dirty="0" smtClean="0"/>
              <a:t> </a:t>
            </a:r>
            <a:r>
              <a:rPr lang="en-US" dirty="0" err="1" smtClean="0"/>
              <a:t>pointera</a:t>
            </a:r>
            <a:r>
              <a:rPr lang="en-US" dirty="0" smtClean="0"/>
              <a:t> </a:t>
            </a:r>
            <a:r>
              <a:rPr lang="en-US" dirty="0" err="1" smtClean="0"/>
              <a:t>postavljenog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Pseudo-klase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496" y="1835750"/>
          <a:ext cx="9036498" cy="3897506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50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Selektor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Primjer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Selektor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Primjer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Selektor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</a:rPr>
                        <a:t>Primjer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307" marR="7307" marT="7307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:active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a:active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</a:t>
                      </a:r>
                      <a:r>
                        <a:rPr lang="en-US" sz="1400" b="1" u="none" strike="noStrike" dirty="0" err="1"/>
                        <a:t>lang</a:t>
                      </a:r>
                      <a:r>
                        <a:rPr lang="en-US" sz="1400" b="1" u="none" strike="noStrike" dirty="0"/>
                        <a:t>(language)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p:lang(it)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:optional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/>
                        <a:t>input:optional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:checked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input:checked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:last-child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p:last-child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:out-of-range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input:out-of-range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:disabled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input:disabled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:last-of-type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p:last-of-type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:read-only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input:read-only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:empty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p:empty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/>
                        <a:t>:link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a:link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:read-write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input:read-write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:enabled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input:enabled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:not(selector)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:not(p)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:required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input:required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:first-child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p:first-child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:nth-child(n)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p:nth-child(2)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:root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root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:first-of-type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p:first-of-type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:nth-last-child(n)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p:nth-last-child(2)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#news:target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:focus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input:focus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:nth-last-of-type(n)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p:nth-last-of-type(2)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:valid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input:valid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:hover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a:hover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:nth-of-type(n)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p:nth-of-type(2)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:visited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a:visited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:in-range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input:in-range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:only-of-type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p:only-of-type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:invalid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input:invalid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/>
                        <a:t>:only-child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p:only-child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58456" marB="5845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07" marR="7307" marT="730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 Position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44616"/>
          </a:xfrm>
        </p:spPr>
        <p:txBody>
          <a:bodyPr>
            <a:normAutofit/>
          </a:bodyPr>
          <a:lstStyle/>
          <a:p>
            <a:r>
              <a:rPr lang="bs-Latn-BA" dirty="0" smtClean="0"/>
              <a:t>position:static; - elementi su static po defaultu</a:t>
            </a:r>
          </a:p>
          <a:p>
            <a:r>
              <a:rPr lang="bs-Latn-BA" dirty="0" smtClean="0"/>
              <a:t>position:raletive; - element je relativno pozicioniran u odnosu na svoju default poziciju</a:t>
            </a:r>
          </a:p>
          <a:p>
            <a:r>
              <a:rPr lang="bs-Latn-BA" dirty="0" smtClean="0"/>
              <a:t>position:fixed; - element je fiksiran u odnosu na prozor browsera – left, right, top i bottom</a:t>
            </a:r>
          </a:p>
          <a:p>
            <a:r>
              <a:rPr lang="bs-Latn-BA" dirty="0" smtClean="0"/>
              <a:t>position:absolute; - pozicija je vezana </a:t>
            </a:r>
            <a:r>
              <a:rPr lang="bs-Latn-BA" i="1" dirty="0" smtClean="0"/>
              <a:t>relativno </a:t>
            </a:r>
            <a:r>
              <a:rPr lang="bs-Latn-BA" dirty="0" smtClean="0"/>
              <a:t>u odnosu na najbližeg prethodnika</a:t>
            </a:r>
          </a:p>
          <a:p>
            <a:r>
              <a:rPr lang="bs-Latn-BA" dirty="0" smtClean="0"/>
              <a:t>position:sticky; - mijenja ponašanje prema scroll</a:t>
            </a:r>
          </a:p>
        </p:txBody>
      </p:sp>
    </p:spTree>
    <p:extLst>
      <p:ext uri="{BB962C8B-B14F-4D97-AF65-F5344CB8AC3E}">
        <p14:creationId xmlns:p14="http://schemas.microsoft.com/office/powerpoint/2010/main" val="2656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Načini uključivanja u HTML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bs-Latn-BA" dirty="0" smtClean="0"/>
              <a:t>Inline</a:t>
            </a:r>
            <a:endParaRPr lang="en-US" dirty="0" smtClean="0"/>
          </a:p>
          <a:p>
            <a:pPr marL="0" indent="0">
              <a:buNone/>
            </a:pPr>
            <a:r>
              <a:rPr lang="bs-Latn-BA" dirty="0" smtClean="0"/>
              <a:t> </a:t>
            </a:r>
            <a:r>
              <a:rPr lang="en-US" i="1" dirty="0"/>
              <a:t>&lt;h1 style="</a:t>
            </a:r>
            <a:r>
              <a:rPr lang="en-US" i="1" dirty="0" err="1"/>
              <a:t>color:blue</a:t>
            </a:r>
            <a:r>
              <a:rPr lang="en-US" i="1" dirty="0"/>
              <a:t>; </a:t>
            </a:r>
            <a:r>
              <a:rPr lang="en-US" i="1" dirty="0" err="1"/>
              <a:t>background:red</a:t>
            </a:r>
            <a:r>
              <a:rPr lang="en-US" i="1" dirty="0"/>
              <a:t>;"&gt;</a:t>
            </a:r>
            <a:r>
              <a:rPr lang="en-US" i="1" dirty="0" err="1"/>
              <a:t>Plavi</a:t>
            </a:r>
            <a:r>
              <a:rPr lang="en-US" i="1" dirty="0"/>
              <a:t> </a:t>
            </a:r>
            <a:r>
              <a:rPr lang="en-US" i="1" dirty="0" err="1"/>
              <a:t>tekst</a:t>
            </a:r>
            <a:r>
              <a:rPr lang="en-US" i="1" dirty="0"/>
              <a:t>&lt;/h1&gt;</a:t>
            </a:r>
            <a:endParaRPr lang="bs-Latn-BA" i="1" dirty="0" smtClean="0"/>
          </a:p>
          <a:p>
            <a:r>
              <a:rPr lang="bs-Latn-BA" dirty="0" smtClean="0"/>
              <a:t>Interni</a:t>
            </a:r>
            <a:endParaRPr lang="en-US" dirty="0" smtClean="0"/>
          </a:p>
          <a:p>
            <a:pPr marL="0" indent="0">
              <a:buNone/>
            </a:pPr>
            <a:r>
              <a:rPr lang="tr-TR" i="1" dirty="0" smtClean="0"/>
              <a:t>&lt;style</a:t>
            </a:r>
            <a:r>
              <a:rPr lang="tr-TR" i="1" dirty="0"/>
              <a:t>&gt;</a:t>
            </a:r>
          </a:p>
          <a:p>
            <a:pPr marL="0" indent="0">
              <a:buNone/>
            </a:pPr>
            <a:r>
              <a:rPr lang="tr-TR" i="1" dirty="0"/>
              <a:t>body {background-color: powderblue;}</a:t>
            </a:r>
          </a:p>
          <a:p>
            <a:pPr marL="0" indent="0">
              <a:buNone/>
            </a:pPr>
            <a:r>
              <a:rPr lang="tr-TR" i="1" dirty="0"/>
              <a:t>h1   {color: blue; background-color: #00ff00;}</a:t>
            </a:r>
          </a:p>
          <a:p>
            <a:pPr marL="0" indent="0">
              <a:buNone/>
            </a:pPr>
            <a:r>
              <a:rPr lang="tr-TR" i="1" dirty="0"/>
              <a:t>p    {color: red; background-color: rgb(0,0,255);}</a:t>
            </a:r>
          </a:p>
          <a:p>
            <a:pPr marL="0" indent="0">
              <a:buNone/>
            </a:pPr>
            <a:r>
              <a:rPr lang="tr-TR" i="1" dirty="0"/>
              <a:t>&lt;/style&gt;</a:t>
            </a:r>
            <a:endParaRPr lang="bs-Latn-BA" i="1" dirty="0" smtClean="0"/>
          </a:p>
          <a:p>
            <a:r>
              <a:rPr lang="bs-Latn-BA" dirty="0" smtClean="0"/>
              <a:t>Eksterni</a:t>
            </a:r>
            <a:endParaRPr lang="en-US" dirty="0" smtClean="0"/>
          </a:p>
          <a:p>
            <a:pPr marL="0" indent="0">
              <a:buNone/>
            </a:pPr>
            <a:r>
              <a:rPr lang="bs-Latn-BA" i="1" dirty="0"/>
              <a:t>&lt;link rel="stylesheet" type="text/css" href="novi_stil.css"&gt;</a:t>
            </a:r>
          </a:p>
        </p:txBody>
      </p:sp>
    </p:spTree>
    <p:extLst>
      <p:ext uri="{BB962C8B-B14F-4D97-AF65-F5344CB8AC3E}">
        <p14:creationId xmlns:p14="http://schemas.microsoft.com/office/powerpoint/2010/main" val="34980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Inline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Piše se u HTML code-u</a:t>
            </a:r>
          </a:p>
          <a:p>
            <a:r>
              <a:rPr lang="bs-Latn-BA" dirty="0" smtClean="0"/>
              <a:t>Ne mijenja stil kompletnog taga</a:t>
            </a:r>
          </a:p>
          <a:p>
            <a:r>
              <a:rPr lang="bs-Latn-BA" dirty="0" smtClean="0"/>
              <a:t>Važi za trenutnu liniju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&lt;h1 style="</a:t>
            </a:r>
            <a:r>
              <a:rPr lang="en-US" b="1" dirty="0" err="1"/>
              <a:t>color:blue</a:t>
            </a:r>
            <a:r>
              <a:rPr lang="en-US" b="1" dirty="0"/>
              <a:t>; </a:t>
            </a:r>
            <a:r>
              <a:rPr lang="en-US" b="1" dirty="0" err="1"/>
              <a:t>background:red</a:t>
            </a:r>
            <a:r>
              <a:rPr lang="en-US" b="1" dirty="0"/>
              <a:t>;"&gt;</a:t>
            </a:r>
            <a:r>
              <a:rPr lang="en-US" b="1" dirty="0" err="1"/>
              <a:t>Plavi</a:t>
            </a:r>
            <a:r>
              <a:rPr lang="en-US" b="1" dirty="0"/>
              <a:t> </a:t>
            </a:r>
            <a:r>
              <a:rPr lang="en-US" b="1" dirty="0" err="1"/>
              <a:t>tekst</a:t>
            </a:r>
            <a:r>
              <a:rPr lang="en-US" b="1" dirty="0"/>
              <a:t>&lt;/h1&gt;</a:t>
            </a:r>
            <a:endParaRPr lang="bs-Latn-BA" b="1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679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Interni CSS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Piše se u head sekciji HTML</a:t>
            </a:r>
          </a:p>
          <a:p>
            <a:r>
              <a:rPr lang="bs-Latn-BA" dirty="0" smtClean="0"/>
              <a:t>Važi u domenu tog HTML file-a</a:t>
            </a:r>
            <a:endParaRPr lang="en-US" dirty="0" smtClean="0"/>
          </a:p>
          <a:p>
            <a:pPr marL="0" indent="0">
              <a:buNone/>
            </a:pPr>
            <a:r>
              <a:rPr lang="bs-Latn-BA" b="1" dirty="0"/>
              <a:t>&lt;style&gt;</a:t>
            </a:r>
          </a:p>
          <a:p>
            <a:pPr marL="0" indent="0">
              <a:buNone/>
            </a:pPr>
            <a:r>
              <a:rPr lang="bs-Latn-BA" b="1" dirty="0"/>
              <a:t>body {background-color: powderblue;}</a:t>
            </a:r>
          </a:p>
          <a:p>
            <a:pPr marL="0" indent="0">
              <a:buNone/>
            </a:pPr>
            <a:r>
              <a:rPr lang="bs-Latn-BA" b="1" dirty="0"/>
              <a:t>h1   {color: blue; background-color: #00ff00;}</a:t>
            </a:r>
          </a:p>
          <a:p>
            <a:pPr marL="0" indent="0">
              <a:buNone/>
            </a:pPr>
            <a:r>
              <a:rPr lang="bs-Latn-BA" b="1" dirty="0"/>
              <a:t>p    {color: red; background-color: rgb(0,0,255);}</a:t>
            </a:r>
          </a:p>
          <a:p>
            <a:pPr marL="0" indent="0">
              <a:buNone/>
            </a:pPr>
            <a:r>
              <a:rPr lang="bs-Latn-BA" b="1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1415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Eksterni CSS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Uključuje se u HTML</a:t>
            </a:r>
          </a:p>
          <a:p>
            <a:r>
              <a:rPr lang="bs-Latn-BA" dirty="0" smtClean="0"/>
              <a:t>Više HTML file-ova mogu koristiti isti CSS</a:t>
            </a:r>
          </a:p>
          <a:p>
            <a:r>
              <a:rPr lang="bs-Latn-BA" dirty="0" smtClean="0"/>
              <a:t>Jedan </a:t>
            </a:r>
            <a:r>
              <a:rPr lang="bs-Latn-BA" dirty="0"/>
              <a:t>HTML moze koristiti više </a:t>
            </a:r>
            <a:r>
              <a:rPr lang="bs-Latn-BA" dirty="0" smtClean="0"/>
              <a:t>CSS</a:t>
            </a:r>
          </a:p>
          <a:p>
            <a:r>
              <a:rPr lang="bs-Latn-BA" dirty="0" smtClean="0"/>
              <a:t>Olakšava stiliziranje site-a</a:t>
            </a:r>
          </a:p>
          <a:p>
            <a:r>
              <a:rPr lang="bs-Latn-BA" dirty="0" smtClean="0"/>
              <a:t>Pogodan za „Corporate look“ site-a</a:t>
            </a:r>
            <a:endParaRPr lang="en-US" dirty="0" smtClean="0"/>
          </a:p>
          <a:p>
            <a:pPr marL="0" indent="0">
              <a:buNone/>
            </a:pPr>
            <a:r>
              <a:rPr lang="bs-Latn-BA" b="1" dirty="0"/>
              <a:t>&lt;link rel="stylesheet" type="text/css" href="novi_stil.css"&gt;</a:t>
            </a:r>
            <a:endParaRPr lang="bs-Latn-BA" b="1" dirty="0" smtClean="0"/>
          </a:p>
        </p:txBody>
      </p:sp>
    </p:spTree>
    <p:extLst>
      <p:ext uri="{BB962C8B-B14F-4D97-AF65-F5344CB8AC3E}">
        <p14:creationId xmlns:p14="http://schemas.microsoft.com/office/powerpoint/2010/main" val="24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CSS –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Uključivati CSS kao eksterni file,</a:t>
            </a:r>
          </a:p>
          <a:p>
            <a:r>
              <a:rPr lang="bs-Latn-BA" dirty="0" smtClean="0"/>
              <a:t>Po potrebi modifikovati stil inline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Prioriteti stilova – Kaskadni redoslijed (Cascading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s-Latn-BA" dirty="0" smtClean="0"/>
              <a:t>Inline stil u html elementu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dirty="0" smtClean="0"/>
              <a:t>Eksterni i interni CSS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dirty="0" smtClean="0"/>
              <a:t>Default HTML stil</a:t>
            </a:r>
          </a:p>
          <a:p>
            <a:pPr marL="514350" indent="-514350"/>
            <a:r>
              <a:rPr lang="bs-Latn-BA" b="1" dirty="0" smtClean="0">
                <a:solidFill>
                  <a:srgbClr val="FF0000"/>
                </a:solidFill>
              </a:rPr>
              <a:t>Pravilo: Ako je stil istog selektora definisan na više mjesta, za element se uzima stil prema navedenom reposlijedu prioriteta</a:t>
            </a:r>
          </a:p>
          <a:p>
            <a:r>
              <a:rPr lang="bs-Latn-BA" dirty="0" smtClean="0">
                <a:hlinkClick r:id="rId2" action="ppaction://hlinkfile"/>
              </a:rPr>
              <a:t>Primjer kaskadnog prioriteta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1271</Words>
  <Application>Microsoft Office PowerPoint</Application>
  <PresentationFormat>On-screen Show (4:3)</PresentationFormat>
  <Paragraphs>351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Verdana</vt:lpstr>
      <vt:lpstr>Office Theme</vt:lpstr>
      <vt:lpstr>CSS</vt:lpstr>
      <vt:lpstr>CSS</vt:lpstr>
      <vt:lpstr>CSS</vt:lpstr>
      <vt:lpstr>Načini uključivanja u HTML</vt:lpstr>
      <vt:lpstr>Inline</vt:lpstr>
      <vt:lpstr>Interni CSS</vt:lpstr>
      <vt:lpstr>Eksterni CSS</vt:lpstr>
      <vt:lpstr>CSS – Best Practice</vt:lpstr>
      <vt:lpstr>Prioriteti stilova – Kaskadni redoslijed (Cascading order)</vt:lpstr>
      <vt:lpstr>Prioriteti stilova – redoslijed pri učitavanju eksternog CSS</vt:lpstr>
      <vt:lpstr>Velicine</vt:lpstr>
      <vt:lpstr>Formatiranje texta</vt:lpstr>
      <vt:lpstr>Text color</vt:lpstr>
      <vt:lpstr>Text Alignment</vt:lpstr>
      <vt:lpstr>Text Decoration</vt:lpstr>
      <vt:lpstr>Text Transformation</vt:lpstr>
      <vt:lpstr>Više o selektorima</vt:lpstr>
      <vt:lpstr>Element selektor</vt:lpstr>
      <vt:lpstr>ID selektor</vt:lpstr>
      <vt:lpstr>Class selektor</vt:lpstr>
      <vt:lpstr>Grupisanje selektora</vt:lpstr>
      <vt:lpstr>CSS komentari</vt:lpstr>
      <vt:lpstr>Još neka pravila pisanja CSS-a</vt:lpstr>
      <vt:lpstr>Boje</vt:lpstr>
      <vt:lpstr>Borders, Margine, Padding, Veličina</vt:lpstr>
      <vt:lpstr>Block i Inline elementi</vt:lpstr>
      <vt:lpstr>Div i Span elementi</vt:lpstr>
      <vt:lpstr>DOM – Document Object Model</vt:lpstr>
      <vt:lpstr>Pozicije, forsiranje block-inline</vt:lpstr>
      <vt:lpstr>Parent&gt;Child element selektor</vt:lpstr>
      <vt:lpstr>CSS property – multiple values</vt:lpstr>
      <vt:lpstr>Prioriteti selektora</vt:lpstr>
      <vt:lpstr>Prioriteti selektora - specifičnost</vt:lpstr>
      <vt:lpstr>CSS pseudo-elementi i pseudo-klase</vt:lpstr>
      <vt:lpstr>Pseudo-element</vt:lpstr>
      <vt:lpstr>Pseudo-element</vt:lpstr>
      <vt:lpstr>Pseudo-klasa</vt:lpstr>
      <vt:lpstr>Pseudo-klase</vt:lpstr>
      <vt:lpstr>CSS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KCKF Profesor M</cp:lastModifiedBy>
  <cp:revision>257</cp:revision>
  <dcterms:created xsi:type="dcterms:W3CDTF">2016-10-25T17:44:06Z</dcterms:created>
  <dcterms:modified xsi:type="dcterms:W3CDTF">2021-02-15T18:05:18Z</dcterms:modified>
</cp:coreProperties>
</file>