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80" r:id="rId4"/>
    <p:sldId id="269" r:id="rId5"/>
    <p:sldId id="270" r:id="rId6"/>
    <p:sldId id="271" r:id="rId7"/>
    <p:sldId id="272" r:id="rId8"/>
    <p:sldId id="267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81" r:id="rId17"/>
    <p:sldId id="257" r:id="rId18"/>
    <p:sldId id="266" r:id="rId19"/>
    <p:sldId id="268" r:id="rId20"/>
    <p:sldId id="312" r:id="rId21"/>
    <p:sldId id="260" r:id="rId22"/>
    <p:sldId id="310" r:id="rId23"/>
    <p:sldId id="311" r:id="rId24"/>
    <p:sldId id="279" r:id="rId25"/>
    <p:sldId id="313" r:id="rId26"/>
    <p:sldId id="315" r:id="rId27"/>
    <p:sldId id="263" r:id="rId28"/>
    <p:sldId id="258" r:id="rId29"/>
    <p:sldId id="316" r:id="rId30"/>
    <p:sldId id="317" r:id="rId31"/>
    <p:sldId id="318" r:id="rId32"/>
    <p:sldId id="319" r:id="rId33"/>
    <p:sldId id="264" r:id="rId34"/>
    <p:sldId id="309" r:id="rId35"/>
    <p:sldId id="320" r:id="rId36"/>
    <p:sldId id="308" r:id="rId37"/>
    <p:sldId id="259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66F28-6202-46C9-B2E8-29C8C415BDD9}" v="18" dt="2021-02-08T17:33:43.326"/>
    <p1510:client id="{0FF85F1A-2B9B-4000-84B3-3E63C020CFDF}" v="39" dt="2021-02-08T17:36:26.283"/>
    <p1510:client id="{88D6D5F9-E716-42E6-A67B-689D5BB30D21}" v="28" dt="2021-02-04T17:01:4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r Veledar" userId="3a7766e60cbbc9e9" providerId="Windows Live" clId="Web-{88D6D5F9-E716-42E6-A67B-689D5BB30D21}"/>
    <pc:docChg chg="addSld modSld">
      <pc:chgData name="Emir Veledar" userId="3a7766e60cbbc9e9" providerId="Windows Live" clId="Web-{88D6D5F9-E716-42E6-A67B-689D5BB30D21}" dt="2021-02-04T17:01:44.890" v="16" actId="20577"/>
      <pc:docMkLst>
        <pc:docMk/>
      </pc:docMkLst>
      <pc:sldChg chg="modSp">
        <pc:chgData name="Emir Veledar" userId="3a7766e60cbbc9e9" providerId="Windows Live" clId="Web-{88D6D5F9-E716-42E6-A67B-689D5BB30D21}" dt="2021-02-04T16:08:54.413" v="1" actId="20577"/>
        <pc:sldMkLst>
          <pc:docMk/>
          <pc:sldMk cId="2800022669" sldId="263"/>
        </pc:sldMkLst>
        <pc:spChg chg="mod">
          <ac:chgData name="Emir Veledar" userId="3a7766e60cbbc9e9" providerId="Windows Live" clId="Web-{88D6D5F9-E716-42E6-A67B-689D5BB30D21}" dt="2021-02-04T16:08:54.413" v="1" actId="20577"/>
          <ac:spMkLst>
            <pc:docMk/>
            <pc:sldMk cId="2800022669" sldId="263"/>
            <ac:spMk id="3" creationId="{18F50EF2-C8C4-434C-A464-362AB45C43B1}"/>
          </ac:spMkLst>
        </pc:spChg>
      </pc:sldChg>
      <pc:sldChg chg="modSp">
        <pc:chgData name="Emir Veledar" userId="3a7766e60cbbc9e9" providerId="Windows Live" clId="Web-{88D6D5F9-E716-42E6-A67B-689D5BB30D21}" dt="2021-02-04T17:01:44.890" v="16" actId="20577"/>
        <pc:sldMkLst>
          <pc:docMk/>
          <pc:sldMk cId="2521488960" sldId="309"/>
        </pc:sldMkLst>
        <pc:spChg chg="mod">
          <ac:chgData name="Emir Veledar" userId="3a7766e60cbbc9e9" providerId="Windows Live" clId="Web-{88D6D5F9-E716-42E6-A67B-689D5BB30D21}" dt="2021-02-04T17:01:44.890" v="16" actId="20577"/>
          <ac:spMkLst>
            <pc:docMk/>
            <pc:sldMk cId="2521488960" sldId="309"/>
            <ac:spMk id="3" creationId="{5BF056B0-6638-4307-B269-F0CE59B18B1A}"/>
          </ac:spMkLst>
        </pc:spChg>
      </pc:sldChg>
      <pc:sldChg chg="addSp delSp modSp new">
        <pc:chgData name="Emir Veledar" userId="3a7766e60cbbc9e9" providerId="Windows Live" clId="Web-{88D6D5F9-E716-42E6-A67B-689D5BB30D21}" dt="2021-02-04T17:01:10.265" v="11" actId="1076"/>
        <pc:sldMkLst>
          <pc:docMk/>
          <pc:sldMk cId="3576044260" sldId="320"/>
        </pc:sldMkLst>
        <pc:spChg chg="mod">
          <ac:chgData name="Emir Veledar" userId="3a7766e60cbbc9e9" providerId="Windows Live" clId="Web-{88D6D5F9-E716-42E6-A67B-689D5BB30D21}" dt="2021-02-04T16:56:23.085" v="5" actId="20577"/>
          <ac:spMkLst>
            <pc:docMk/>
            <pc:sldMk cId="3576044260" sldId="320"/>
            <ac:spMk id="2" creationId="{D373E1B8-FFAC-4AF5-9861-2A329FAFA34A}"/>
          </ac:spMkLst>
        </pc:spChg>
        <pc:spChg chg="del">
          <ac:chgData name="Emir Veledar" userId="3a7766e60cbbc9e9" providerId="Windows Live" clId="Web-{88D6D5F9-E716-42E6-A67B-689D5BB30D21}" dt="2021-02-04T17:00:18.419" v="6"/>
          <ac:spMkLst>
            <pc:docMk/>
            <pc:sldMk cId="3576044260" sldId="320"/>
            <ac:spMk id="3" creationId="{11527326-302F-4B78-B834-08C03DC4EC0A}"/>
          </ac:spMkLst>
        </pc:spChg>
        <pc:picChg chg="add mod ord">
          <ac:chgData name="Emir Veledar" userId="3a7766e60cbbc9e9" providerId="Windows Live" clId="Web-{88D6D5F9-E716-42E6-A67B-689D5BB30D21}" dt="2021-02-04T17:00:32.404" v="8" actId="1076"/>
          <ac:picMkLst>
            <pc:docMk/>
            <pc:sldMk cId="3576044260" sldId="320"/>
            <ac:picMk id="4" creationId="{1B40278B-07CE-48C9-8702-16F29E47217B}"/>
          </ac:picMkLst>
        </pc:picChg>
        <pc:picChg chg="add mod">
          <ac:chgData name="Emir Veledar" userId="3a7766e60cbbc9e9" providerId="Windows Live" clId="Web-{88D6D5F9-E716-42E6-A67B-689D5BB30D21}" dt="2021-02-04T17:01:10.265" v="11" actId="1076"/>
          <ac:picMkLst>
            <pc:docMk/>
            <pc:sldMk cId="3576044260" sldId="320"/>
            <ac:picMk id="5" creationId="{8FDAF786-6A41-4ED1-8C75-E72DE53894A4}"/>
          </ac:picMkLst>
        </pc:picChg>
      </pc:sldChg>
    </pc:docChg>
  </pc:docChgLst>
  <pc:docChgLst>
    <pc:chgData name="Emir Veledar" userId="3a7766e60cbbc9e9" providerId="Windows Live" clId="Web-{0FD66F28-6202-46C9-B2E8-29C8C415BDD9}"/>
    <pc:docChg chg="modSld">
      <pc:chgData name="Emir Veledar" userId="3a7766e60cbbc9e9" providerId="Windows Live" clId="Web-{0FD66F28-6202-46C9-B2E8-29C8C415BDD9}" dt="2021-02-08T17:33:41.483" v="7" actId="20577"/>
      <pc:docMkLst>
        <pc:docMk/>
      </pc:docMkLst>
      <pc:sldChg chg="modSp">
        <pc:chgData name="Emir Veledar" userId="3a7766e60cbbc9e9" providerId="Windows Live" clId="Web-{0FD66F28-6202-46C9-B2E8-29C8C415BDD9}" dt="2021-02-08T17:33:41.483" v="7" actId="20577"/>
        <pc:sldMkLst>
          <pc:docMk/>
          <pc:sldMk cId="91281117" sldId="266"/>
        </pc:sldMkLst>
        <pc:spChg chg="mod">
          <ac:chgData name="Emir Veledar" userId="3a7766e60cbbc9e9" providerId="Windows Live" clId="Web-{0FD66F28-6202-46C9-B2E8-29C8C415BDD9}" dt="2021-02-08T17:33:41.483" v="7" actId="20577"/>
          <ac:spMkLst>
            <pc:docMk/>
            <pc:sldMk cId="91281117" sldId="266"/>
            <ac:spMk id="3" creationId="{2FC6A4E5-C9C5-4919-9A16-DC34C0264034}"/>
          </ac:spMkLst>
        </pc:spChg>
      </pc:sldChg>
    </pc:docChg>
  </pc:docChgLst>
  <pc:docChgLst>
    <pc:chgData name="Emir Veledar" userId="3a7766e60cbbc9e9" providerId="Windows Live" clId="Web-{0FF85F1A-2B9B-4000-84B3-3E63C020CFDF}"/>
    <pc:docChg chg="modSld">
      <pc:chgData name="Emir Veledar" userId="3a7766e60cbbc9e9" providerId="Windows Live" clId="Web-{0FF85F1A-2B9B-4000-84B3-3E63C020CFDF}" dt="2021-02-08T17:36:23.892" v="17" actId="20577"/>
      <pc:docMkLst>
        <pc:docMk/>
      </pc:docMkLst>
      <pc:sldChg chg="modSp">
        <pc:chgData name="Emir Veledar" userId="3a7766e60cbbc9e9" providerId="Windows Live" clId="Web-{0FF85F1A-2B9B-4000-84B3-3E63C020CFDF}" dt="2021-02-08T17:34:32.968" v="1" actId="20577"/>
        <pc:sldMkLst>
          <pc:docMk/>
          <pc:sldMk cId="2000240449" sldId="280"/>
        </pc:sldMkLst>
        <pc:spChg chg="mod">
          <ac:chgData name="Emir Veledar" userId="3a7766e60cbbc9e9" providerId="Windows Live" clId="Web-{0FF85F1A-2B9B-4000-84B3-3E63C020CFDF}" dt="2021-02-08T17:34:32.968" v="1" actId="20577"/>
          <ac:spMkLst>
            <pc:docMk/>
            <pc:sldMk cId="2000240449" sldId="280"/>
            <ac:spMk id="3" creationId="{7FEED3B1-A6A6-44E5-9D9D-6527FB86E9B8}"/>
          </ac:spMkLst>
        </pc:spChg>
      </pc:sldChg>
      <pc:sldChg chg="modSp">
        <pc:chgData name="Emir Veledar" userId="3a7766e60cbbc9e9" providerId="Windows Live" clId="Web-{0FF85F1A-2B9B-4000-84B3-3E63C020CFDF}" dt="2021-02-08T17:36:23.892" v="17" actId="20577"/>
        <pc:sldMkLst>
          <pc:docMk/>
          <pc:sldMk cId="3111323283" sldId="289"/>
        </pc:sldMkLst>
        <pc:spChg chg="mod">
          <ac:chgData name="Emir Veledar" userId="3a7766e60cbbc9e9" providerId="Windows Live" clId="Web-{0FF85F1A-2B9B-4000-84B3-3E63C020CFDF}" dt="2021-02-08T17:36:23.892" v="17" actId="20577"/>
          <ac:spMkLst>
            <pc:docMk/>
            <pc:sldMk cId="3111323283" sldId="289"/>
            <ac:spMk id="3" creationId="{553CF88B-3F02-48E0-9133-9E37B742ED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2A32-BC3A-4C05-81C5-598452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29A0F-4FA3-4284-970B-1656E3C86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2636-3753-4BE3-B7D0-34CCA851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20B2-D798-4930-B8D5-15046B90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ADA8-4C88-4F28-80B0-373A19D1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204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8E56-FD1C-40D4-8341-268E04DC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60F53-538C-4988-BFDF-B7AB22EC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FE58-7D88-4B83-9BCE-973BBE9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D8F2A-81D7-4F15-8C40-D09430E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A99-8474-4B49-8488-91CDA6A2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634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FBA5-1D51-4E5D-B1E0-10062B92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66A5A-8D72-49E3-93D2-13D209E9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AE76-2C19-4F04-995C-9EFF29B3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2F3E-46B9-4461-BD74-38807CF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C8D4-7A41-427D-B22C-E2AD9271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767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1B9A-4078-4DD1-9A30-40B0C8D9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BE8C-10CD-4304-B14D-3812E481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1861-67B7-4886-8A39-96D8B444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A5C8-5D62-41E2-BA36-BB890721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BC93-0271-407E-B6AC-B1C943DF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64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A27A-06D8-46EA-A120-8C48EBA1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692C6-DCFD-415E-8A31-E6928711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E6E1-3457-4397-AC53-06B3058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77A7-86E9-4BAF-973B-AFDE9250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6EAA-83C9-409B-8F23-B70A6695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710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A71A-418B-402F-9CB3-80691541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15C4-D7C0-4269-9CC8-4337DC25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506B5-5CAA-47BE-9917-DD347F24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A131-767E-4865-BAF6-32729781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0BF4-B950-4134-A5D3-98F0C303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A3EB-174C-435F-A41E-5366A75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422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5E36-CE7A-4E0A-8FEC-90CF3705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5C3D-1500-4250-9E73-5B101C34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B234-E3FD-4699-9CE6-12A789A9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0001A-83A1-4C8F-9CDB-D64995FC7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4DE62-6F4F-494A-BA4B-86C64246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00301-0FD3-4853-AF8C-72ADB75F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02C84-CC66-44FF-B6D5-75DFC86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A3900-7215-45BD-BBEE-3A63E57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759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7DA6-2035-402F-A9EC-A29C57E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94EE6-1412-4154-9AC2-35125371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F5E9-2B8B-4783-B315-DF1E77F5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920EA-FB27-4629-8860-31D56066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626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41397-912E-49AB-BFCB-093CDBE9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3B657-2D5D-476A-9846-CB54A22B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63B2-256B-469A-AF4E-A73D6F0F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58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F5A4-A8D6-4B85-B868-C9E66016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A83D-BBC7-47F5-991D-1478BE9B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C8B88-B35F-4162-AB47-8FB60DB5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E47E-91F0-4CE8-A379-BFBCD89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187C-A7C1-4445-A953-39058E46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F956-3E7A-463C-AFE3-4263C38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4680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265E-25D1-4D72-9FEC-EDBC3F1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A2C63-3AF7-4A2F-BE39-60FAE7A02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9C758-5024-45DB-97A9-80B566DA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0F6B-D4CC-4FD6-9596-6BBBA4BE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52CB-2FD8-4F1C-B74F-5437D261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7EA2-314C-4A07-8F71-E2E247D1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06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AAE84-7CCE-4AA2-8214-7D108DB4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83CC-54FC-4B74-B3AD-575CC81B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C120-30DA-4896-8A0D-35B62F35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BF72-FEC2-4C19-9D54-94DEEC4AB5FE}" type="datetimeFigureOut">
              <a:rPr lang="bs-Latn-BA" smtClean="0"/>
              <a:t>08.02.2021.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47B6-D3EC-4C0A-9E3C-1EFCC7D45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6069-3B07-4AF8-B204-6989BE8DC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4EDB-E484-41B8-9AC2-063598F323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363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B5A0-1EF8-490D-8F6F-E2EFB6205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3" y="2849675"/>
            <a:ext cx="9056914" cy="1158649"/>
          </a:xfrm>
        </p:spPr>
        <p:txBody>
          <a:bodyPr/>
          <a:lstStyle/>
          <a:p>
            <a:r>
              <a:rPr lang="en-US" dirty="0"/>
              <a:t>HTML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5416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AC73-F7C9-41A8-9550-8FCA887D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HTML-a</a:t>
            </a:r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7B9F-3496-4663-90F7-59522098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18" y="2180445"/>
            <a:ext cx="78486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2440-FFC4-43D6-BCDA-AC0961F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Editori​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A308-FB7C-46BE-B6ED-A4B3020D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Postoji veliki broj editora za HTML i dijele se na: 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tekstualne i 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WYSIWYG (What You See Is What You Get)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Mnogi old school web developeri koriste tekstualne editore 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Većina početnika koristi vizaulne editore 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Neki developeri koriste editore koji omogućavaju oboje. 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528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7549-C847-4964-BDD3-F4A2B18B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Doctype deklaracije​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CDF3-37D5-4D5F-B060-C4A50B50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Doctype deklaracija je jako važan dio HTML dokumenta i bez nje preglednik ne bi mogao ispravo obraditi stranicu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Postoji više različitih verzija HTML dokumenata na webu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Web preglednici prikazuju web stranicu potpuno ispravno samo ukoliko tačno znaju koja </a:t>
            </a:r>
            <a:r>
              <a:rPr lang="bs-Latn-BA" b="1" dirty="0"/>
              <a:t>HTML verzija je korištena</a:t>
            </a:r>
            <a:r>
              <a:rPr lang="bs-Latn-BA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91740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2B80-044D-4212-9922-26D7FA81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Doctype deklaracije​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7D40-48C7-47DC-ADF4-C9FB1BCA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bs-Latn-BA" dirty="0"/>
              <a:t>Kao što smo već spomenuli doctype declaracija za HTML 5 je &lt;!DOCTYPE html&gt;. Međutim kod prehodnih verzija HTML-a doctype deklaracije su nešto komplikovanije.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Kod HTML 4.01 Strict deklaracija je: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en-US" dirty="0"/>
              <a:t>&lt;!DOCTYPE HTML PUBLIC "-//W3C//DTD HTML 4.01//EN"​</a:t>
            </a:r>
          </a:p>
          <a:p>
            <a:pPr marL="457200" lvl="1" indent="0" fontAlgn="base">
              <a:buNone/>
            </a:pPr>
            <a:r>
              <a:rPr lang="en-US" dirty="0"/>
              <a:t>"http://www.w3.org/TR/html4/strict.dtd"&gt;</a:t>
            </a:r>
            <a:r>
              <a:rPr lang="bs-Latn-BA" dirty="0"/>
              <a:t>​</a:t>
            </a:r>
          </a:p>
          <a:p>
            <a:pPr fontAlgn="base"/>
            <a:r>
              <a:rPr lang="bs-Latn-BA" dirty="0"/>
              <a:t>U XTML 1.0 Transitional deklaracija je: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en-US" dirty="0"/>
              <a:t>&lt;!DOCTYPE html PUBLIC "-//W3C//DTD XHTML 1.0 Transitional//EN"​</a:t>
            </a:r>
          </a:p>
          <a:p>
            <a:pPr marL="457200" lvl="1" indent="0" fontAlgn="base">
              <a:buNone/>
            </a:pPr>
            <a:r>
              <a:rPr lang="en-US" dirty="0"/>
              <a:t>"http://www.w3.org/TR/xhtml1/DTD/xhtml1-transitional.dtd"&gt;</a:t>
            </a:r>
            <a:r>
              <a:rPr lang="bs-Latn-BA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8520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2FED-26F8-4140-9119-AF0CA091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Osnovni elementi​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E714-1E5D-460B-BDF6-ABAADBB5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Osnovni element koji obuhvata cijeli html dokument je </a:t>
            </a:r>
            <a:r>
              <a:rPr lang="bs-Latn-BA" b="1" dirty="0"/>
              <a:t>&lt;html&gt;</a:t>
            </a:r>
            <a:r>
              <a:rPr lang="bs-Latn-BA" dirty="0"/>
              <a:t> tag.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Prvi element u </a:t>
            </a:r>
            <a:r>
              <a:rPr lang="bs-Latn-BA" b="1" dirty="0"/>
              <a:t>&lt;html&gt;</a:t>
            </a:r>
            <a:r>
              <a:rPr lang="bs-Latn-BA" dirty="0"/>
              <a:t> tag-u je </a:t>
            </a:r>
            <a:r>
              <a:rPr lang="bs-Latn-BA" b="1" dirty="0"/>
              <a:t>&lt;head&gt;</a:t>
            </a:r>
            <a:r>
              <a:rPr lang="bs-Latn-BA" dirty="0"/>
              <a:t> tag, koji obuhvata osnovne informacije o dokumentu </a:t>
            </a:r>
            <a:r>
              <a:rPr lang="en-US" dirty="0"/>
              <a:t>, </a:t>
            </a:r>
            <a:r>
              <a:rPr lang="bs-Latn-BA" dirty="0"/>
              <a:t>u njemu se nalazi </a:t>
            </a:r>
            <a:r>
              <a:rPr lang="bs-Latn-BA" b="1" dirty="0"/>
              <a:t>&lt;title&gt; </a:t>
            </a:r>
            <a:r>
              <a:rPr lang="bs-Latn-BA" dirty="0"/>
              <a:t>tag u kojem se nalazi naslov koji će se vidjeti u tabu pokrenutog browser-a.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Ispod </a:t>
            </a:r>
            <a:r>
              <a:rPr lang="bs-Latn-BA" b="1" dirty="0"/>
              <a:t>&lt;head&gt; </a:t>
            </a:r>
            <a:r>
              <a:rPr lang="bs-Latn-BA" dirty="0"/>
              <a:t>tag-a nalazi se </a:t>
            </a:r>
            <a:r>
              <a:rPr lang="bs-Latn-BA" b="1" dirty="0"/>
              <a:t>&lt;body&gt; </a:t>
            </a:r>
            <a:r>
              <a:rPr lang="bs-Latn-BA" dirty="0"/>
              <a:t>tag u kojem se nalazi sav sadržaj koji je vidljiv u browseru.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4199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1465-4A6F-4E66-A228-4D6F7BC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Semantika u HTML-u​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FAFD-FAD6-4E52-AA2F-6D92D992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Prilikom pisanja HTML koda moramo voditi računa o semantici. 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Semantika u kontekstu HTML-a predstavlja pravilnu upotrebu pravih elemenata u pravu svrhu. 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Npr. heading elemente koristimo za ispisivanje naslova jer im je to primarna svrha.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Headinzi doprinose boljem pretraživanju i indeksiranju web stranica - SEO (search engine optimization).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5168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FA2-28D8-4F28-B4CF-B10D534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Sintaksa tagova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8025-FEDB-4969-9A7B-C5753E50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tag -&gt; &lt;p&gt;&lt;/p&gt;</a:t>
            </a:r>
          </a:p>
          <a:p>
            <a:r>
              <a:rPr lang="bs-Latn-BA" dirty="0"/>
              <a:t> Self-Closing Tags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 err="1"/>
              <a:t>Atributi</a:t>
            </a:r>
            <a:endParaRPr lang="en-US" dirty="0"/>
          </a:p>
          <a:p>
            <a:r>
              <a:rPr lang="bs-Latn-BA" dirty="0"/>
              <a:t>Izuzev DOCTYPE taga, kod pisanja ostalih tagova nije bitno da li ih pišemo velikim ili malim slovima jer HTML 5 nije case sensitive.</a:t>
            </a:r>
            <a:endParaRPr lang="en-US" dirty="0"/>
          </a:p>
          <a:p>
            <a:endParaRPr lang="bs-Latn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3258F-B4B5-4266-A517-6C0E88CD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5669"/>
            <a:ext cx="5619750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5D896-4A3C-4615-9241-89830823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610894"/>
            <a:ext cx="5753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69D5-4B9D-43E9-8A35-C86305C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&lt;p&gt;&lt;/p&gt;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A4E5-C9C5-4919-9A16-DC34C026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ispis</a:t>
            </a:r>
            <a:r>
              <a:rPr lang="en-US" dirty="0"/>
              <a:t> </a:t>
            </a:r>
            <a:r>
              <a:rPr lang="en-US" dirty="0" err="1"/>
              <a:t>texta</a:t>
            </a:r>
            <a:endParaRPr lang="en-US" dirty="0"/>
          </a:p>
          <a:p>
            <a:r>
              <a:rPr lang="en-US" dirty="0"/>
              <a:t>Container tag</a:t>
            </a:r>
            <a:endParaRPr lang="bs-Latn-BA" dirty="0"/>
          </a:p>
          <a:p>
            <a:r>
              <a:rPr lang="bs-Latn-BA" dirty="0"/>
              <a:t>Browsers  automatski doda razmak </a:t>
            </a:r>
            <a:r>
              <a:rPr lang="en-US" dirty="0" err="1"/>
              <a:t>izme</a:t>
            </a:r>
            <a:r>
              <a:rPr lang="bs-Latn-BA" dirty="0"/>
              <a:t>đu 2 p taga</a:t>
            </a:r>
          </a:p>
          <a:p>
            <a:r>
              <a:rPr lang="en-US" dirty="0"/>
              <a:t>&lt;p&gt;This is some text in a paragraph.&lt;/p&gt;</a:t>
            </a:r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AD09-61F3-4BE3-86A9-2AAA1021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476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69D5-4B9D-43E9-8A35-C86305C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&lt;h1&gt;&lt;/h1&gt; -&gt; &lt;h6&gt;&lt;/h6&gt;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A4E5-C9C5-4919-9A16-DC34C026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s-Latn-BA" dirty="0">
                <a:cs typeface="Calibri"/>
              </a:rPr>
              <a:t>Naslov</a:t>
            </a:r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C0C37-0CEB-4E55-B28D-5053A4CF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150"/>
            <a:ext cx="3933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69D5-4B9D-43E9-8A35-C86305C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Tagovi</a:t>
            </a:r>
            <a:r>
              <a:rPr lang="en-US" dirty="0"/>
              <a:t> za </a:t>
            </a:r>
            <a:r>
              <a:rPr lang="en-US" dirty="0" err="1"/>
              <a:t>formatiranje</a:t>
            </a:r>
            <a:r>
              <a:rPr lang="en-US" dirty="0"/>
              <a:t> text-a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A4E5-C9C5-4919-9A16-DC34C026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Formatiranje teksta se najčešće vrši pomoću CSS stilova uz pomoć </a:t>
            </a:r>
            <a:r>
              <a:rPr lang="bs-Latn-BA" b="1" dirty="0"/>
              <a:t>style</a:t>
            </a:r>
            <a:r>
              <a:rPr lang="bs-Latn-BA" dirty="0"/>
              <a:t> atributa. </a:t>
            </a:r>
          </a:p>
          <a:p>
            <a:r>
              <a:rPr lang="bs-Latn-BA" dirty="0"/>
              <a:t>U html-u postoje elementi koji ovo rade i koji su se koristili u ranijim verzijama html-a.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7307D-AA0A-4C03-882D-70C3A45C4B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9840" y="3724809"/>
            <a:ext cx="7452320" cy="29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EC9E-09EB-4879-AD1B-E333E750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Predava</a:t>
            </a:r>
            <a:r>
              <a:rPr lang="bs-Latn-BA" dirty="0"/>
              <a:t>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BC3-3C0F-4DB4-A0B8-0166932B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Emir Veledar</a:t>
            </a:r>
          </a:p>
          <a:p>
            <a:r>
              <a:rPr lang="en-US" dirty="0"/>
              <a:t>emir_veledar@outlook.com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6555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E760-A0A5-4D10-9548-E97A299C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Tagovi</a:t>
            </a:r>
            <a:r>
              <a:rPr lang="en-US" dirty="0"/>
              <a:t> za </a:t>
            </a:r>
            <a:r>
              <a:rPr lang="en-US" dirty="0" err="1"/>
              <a:t>formatiranje</a:t>
            </a:r>
            <a:r>
              <a:rPr lang="en-US" dirty="0"/>
              <a:t> text-a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C538-B414-4ECF-9540-3A5F3325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1800" dirty="0"/>
              <a:t>&lt;p&gt; Bold &lt;b&gt;bold&lt;/b&gt; tekst &lt;/p&gt;</a:t>
            </a:r>
          </a:p>
          <a:p>
            <a:pPr marL="0" indent="0">
              <a:buNone/>
            </a:pPr>
            <a:r>
              <a:rPr lang="bs-Latn-BA" sz="1800" dirty="0"/>
              <a:t>&lt;p&gt; Strong &lt;strong&gt;Strong&lt;/strong&gt; tekst &lt;/p&gt;</a:t>
            </a:r>
          </a:p>
          <a:p>
            <a:pPr marL="0" indent="0">
              <a:buNone/>
            </a:pPr>
            <a:r>
              <a:rPr lang="bs-Latn-BA" sz="1800" dirty="0"/>
              <a:t>&lt;p&gt; Naglašen &lt;em&gt;emphasized&lt;/em&gt; tekst &lt;/p&gt;</a:t>
            </a:r>
          </a:p>
          <a:p>
            <a:pPr marL="0" indent="0">
              <a:buNone/>
            </a:pPr>
            <a:r>
              <a:rPr lang="bs-Latn-BA" sz="1800" dirty="0"/>
              <a:t>&lt;p&gt; Italik &lt;i&gt;italic&lt;/i&gt; tekst &lt;/p&gt;</a:t>
            </a:r>
          </a:p>
          <a:p>
            <a:pPr marL="0" indent="0">
              <a:buNone/>
            </a:pPr>
            <a:r>
              <a:rPr lang="bs-Latn-BA" sz="1800" dirty="0"/>
              <a:t>&lt;p&gt; Markirani &lt;mark&gt;marked&lt;/mark&gt; tekst &lt;/p&gt;</a:t>
            </a:r>
          </a:p>
          <a:p>
            <a:pPr marL="0" indent="0">
              <a:buNone/>
            </a:pPr>
            <a:r>
              <a:rPr lang="bs-Latn-BA" sz="1800" dirty="0"/>
              <a:t>&lt;p&gt; Umanjeni &lt;small&gt;small&lt;/small&gt; tekst &lt;/p&gt;</a:t>
            </a:r>
          </a:p>
          <a:p>
            <a:pPr marL="0" indent="0">
              <a:buNone/>
            </a:pPr>
            <a:r>
              <a:rPr lang="bs-Latn-BA" sz="1800" dirty="0"/>
              <a:t>&lt;p&gt; Precrtani &lt;del&gt;deleted&lt;/del&gt; tekst &lt;/p&gt;</a:t>
            </a:r>
          </a:p>
          <a:p>
            <a:pPr marL="0" indent="0">
              <a:buNone/>
            </a:pPr>
            <a:r>
              <a:rPr lang="bs-Latn-BA" sz="1800" dirty="0"/>
              <a:t>&lt;p&gt; Podvučeni ili ubaceni &lt;ins&gt;inserted&lt;/ins&gt; tekst &lt;/p&gt;</a:t>
            </a:r>
          </a:p>
          <a:p>
            <a:pPr marL="0" indent="0">
              <a:buNone/>
            </a:pPr>
            <a:r>
              <a:rPr lang="bs-Latn-BA" sz="1800" dirty="0"/>
              <a:t>&lt;p&gt; Subscript &lt;sub&gt;subscript&lt;/sub&gt; tekst &lt;/p&gt;        </a:t>
            </a:r>
          </a:p>
          <a:p>
            <a:pPr marL="0" indent="0">
              <a:buNone/>
            </a:pPr>
            <a:r>
              <a:rPr lang="bs-Latn-BA" sz="1800" dirty="0"/>
              <a:t>&lt;p&gt; Superscript &lt;sup&gt;superscript&lt;/sup&gt; tekst &lt;/p&gt;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41E7A-5F16-4BD9-816B-F161FABC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825625"/>
            <a:ext cx="2362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35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95EC-2AA5-47AF-966F-52D341C9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Break i horizntal rule elementi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9474-7F9B-436D-91EC-EDF1223C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Ukoliko želimo da započnemo novi red u tekstu dokumenta koristimo </a:t>
            </a:r>
            <a:r>
              <a:rPr lang="bs-Latn-BA" b="1" dirty="0"/>
              <a:t>break </a:t>
            </a:r>
            <a:r>
              <a:rPr lang="bs-Latn-BA" dirty="0"/>
              <a:t>elemenat čiji je tag </a:t>
            </a:r>
            <a:r>
              <a:rPr lang="bs-Latn-BA" b="1" dirty="0"/>
              <a:t>&lt;br/&gt;</a:t>
            </a:r>
            <a:r>
              <a:rPr lang="bs-Latn-BA" dirty="0"/>
              <a:t>. </a:t>
            </a:r>
          </a:p>
          <a:p>
            <a:r>
              <a:rPr lang="bs-Latn-BA" dirty="0"/>
              <a:t>Ovaj element spada u grupu tagova koji ne posjeduju završni tag.</a:t>
            </a:r>
          </a:p>
          <a:p>
            <a:r>
              <a:rPr lang="bs-Latn-BA" dirty="0"/>
              <a:t>Ukoliko želimo da vizualno odvojimo sadržaj HTML horizontalnom linijom koristimo </a:t>
            </a:r>
            <a:r>
              <a:rPr lang="bs-Latn-BA" b="1" dirty="0"/>
              <a:t>horizonal rule</a:t>
            </a:r>
            <a:r>
              <a:rPr lang="bs-Latn-BA" dirty="0"/>
              <a:t> </a:t>
            </a:r>
            <a:r>
              <a:rPr lang="bs-Latn-BA" b="1" dirty="0"/>
              <a:t>&lt;hr/&gt;</a:t>
            </a:r>
            <a:r>
              <a:rPr lang="bs-Latn-BA" dirty="0"/>
              <a:t>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79762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1614-97D9-4DFA-902E-1588F2C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E0A-EFA7-4E9E-BA53-A0BA10CA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Hiperlink (skraćeno link) je poveznica, odnosno riječ, skupina riječi ili slika na koju možemo kliknuti kako bi nas povezala sa novim dokumentom ili web stranicom. </a:t>
            </a:r>
          </a:p>
          <a:p>
            <a:r>
              <a:rPr lang="bs-Latn-BA" dirty="0"/>
              <a:t>Kada se pokazivač miša nalazi na linku on mijenja svoj izgled u ruku.</a:t>
            </a:r>
          </a:p>
          <a:p>
            <a:r>
              <a:rPr lang="bs-Latn-BA" dirty="0"/>
              <a:t>Linkovi se prave pomoću </a:t>
            </a:r>
            <a:r>
              <a:rPr lang="bs-Latn-BA" b="1" dirty="0"/>
              <a:t>&lt;a&gt; &lt;/a&gt; </a:t>
            </a:r>
            <a:r>
              <a:rPr lang="bs-Latn-BA" dirty="0"/>
              <a:t>taga, što je skraćenica od anchor (sidro).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3137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B73E-1239-4B74-9991-068BADE1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FF3E-D3C4-4BB4-B33F-C112818C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b="1" dirty="0"/>
              <a:t>&lt;a&gt; &lt;/a&gt; </a:t>
            </a:r>
            <a:r>
              <a:rPr lang="bs-Latn-BA" dirty="0"/>
              <a:t>tag. </a:t>
            </a:r>
          </a:p>
          <a:p>
            <a:r>
              <a:rPr lang="bs-Latn-BA" dirty="0"/>
              <a:t>Unutar početnog taga navode se atributi. </a:t>
            </a:r>
          </a:p>
          <a:p>
            <a:r>
              <a:rPr lang="bs-Latn-BA" dirty="0"/>
              <a:t>Atrubuti (svojstva) su elementi u okviru tagova koji bliže određuju osobine tagova. </a:t>
            </a:r>
          </a:p>
          <a:p>
            <a:r>
              <a:rPr lang="bs-Latn-BA" dirty="0"/>
              <a:t>Oni nose informacije o elementu i dati su u obliku: </a:t>
            </a:r>
          </a:p>
          <a:p>
            <a:pPr algn="ctr">
              <a:buNone/>
            </a:pPr>
            <a:r>
              <a:rPr lang="bs-Latn-BA" sz="2000" dirty="0"/>
              <a:t>ime atributa = “njegova vrijednost omeđena navodnicima”</a:t>
            </a:r>
            <a:endParaRPr lang="bs-Latn-BA" sz="2400" dirty="0"/>
          </a:p>
          <a:p>
            <a:r>
              <a:rPr lang="bs-Latn-BA" dirty="0"/>
              <a:t>U slučaju linka koristi se </a:t>
            </a:r>
            <a:r>
              <a:rPr lang="bs-Latn-BA" b="1" dirty="0"/>
              <a:t>href</a:t>
            </a:r>
            <a:r>
              <a:rPr lang="bs-Latn-BA" dirty="0"/>
              <a:t> atribut čija vrijednost odrđuje odredište na koje link vodi.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57300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927-BBCD-489E-A366-C2C17ABB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Komentari​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EE92-9E60-471C-BC1A-E58C395C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Komentare</a:t>
            </a:r>
            <a:r>
              <a:rPr lang="en-US" dirty="0"/>
              <a:t> </a:t>
            </a:r>
            <a:r>
              <a:rPr lang="en-US" dirty="0" err="1"/>
              <a:t>možemo</a:t>
            </a:r>
            <a:r>
              <a:rPr lang="en-US" dirty="0"/>
              <a:t> </a:t>
            </a:r>
            <a:r>
              <a:rPr lang="en-US" dirty="0" err="1"/>
              <a:t>unositi</a:t>
            </a:r>
            <a:r>
              <a:rPr lang="en-US" dirty="0"/>
              <a:t> </a:t>
            </a:r>
            <a:r>
              <a:rPr lang="en-US" dirty="0" err="1"/>
              <a:t>bilo</a:t>
            </a:r>
            <a:r>
              <a:rPr lang="en-US" dirty="0"/>
              <a:t> </a:t>
            </a:r>
            <a:r>
              <a:rPr lang="en-US" dirty="0" err="1"/>
              <a:t>gdje</a:t>
            </a:r>
            <a:r>
              <a:rPr lang="en-US" dirty="0"/>
              <a:t> </a:t>
            </a:r>
            <a:r>
              <a:rPr lang="en-US" dirty="0" err="1"/>
              <a:t>unutar</a:t>
            </a:r>
            <a:r>
              <a:rPr lang="en-US" dirty="0"/>
              <a:t> HTML </a:t>
            </a:r>
            <a:r>
              <a:rPr lang="en-US" dirty="0" err="1"/>
              <a:t>dokumenta</a:t>
            </a:r>
            <a:r>
              <a:rPr lang="en-US" dirty="0"/>
              <a:t> </a:t>
            </a:r>
            <a:r>
              <a:rPr lang="bs-Latn-BA" dirty="0"/>
              <a:t>​</a:t>
            </a:r>
          </a:p>
          <a:p>
            <a:pPr fontAlgn="base"/>
            <a:r>
              <a:rPr lang="bs-Latn-BA" dirty="0"/>
              <a:t>Komentari služe za dodatno pojašnjenje code-a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Možemo privremeno isključiti dio code-a za potrebe debug-iranja</a:t>
            </a:r>
            <a:r>
              <a:rPr lang="pl-PL" dirty="0"/>
              <a:t>​</a:t>
            </a:r>
          </a:p>
          <a:p>
            <a:pPr fontAlgn="base"/>
            <a:r>
              <a:rPr lang="en-US" dirty="0"/>
              <a:t>&lt;!-- </a:t>
            </a:r>
            <a:r>
              <a:rPr lang="bs-Latn-BA" dirty="0"/>
              <a:t> </a:t>
            </a:r>
            <a:r>
              <a:rPr lang="pl-PL" dirty="0"/>
              <a:t>--&gt;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&lt;!-- </a:t>
            </a:r>
            <a:r>
              <a:rPr lang="bs-Latn-BA" dirty="0"/>
              <a:t> </a:t>
            </a:r>
            <a:r>
              <a:rPr lang="en-US" dirty="0"/>
              <a:t>Ovo je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pl-PL" dirty="0"/>
              <a:t>--&gt;</a:t>
            </a:r>
            <a:r>
              <a:rPr lang="en-US" dirty="0"/>
              <a:t>​</a:t>
            </a:r>
          </a:p>
          <a:p>
            <a:pPr fontAlgn="base"/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94F41-93B5-4BC9-8DE2-C147560D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3968"/>
            <a:ext cx="4461749" cy="187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E9FBA-082F-48B2-902D-982BFE45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3" y="4683968"/>
            <a:ext cx="4171117" cy="19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5558-38AF-4C24-B158-20D44C8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Specifični formati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7379-2916-42CA-A7F5-DD517BD6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&lt;code&gt;, &lt;</a:t>
            </a:r>
            <a:r>
              <a:rPr lang="en-US" dirty="0" err="1"/>
              <a:t>samp</a:t>
            </a:r>
            <a:r>
              <a:rPr lang="en-US" dirty="0"/>
              <a:t>&gt;</a:t>
            </a:r>
            <a:r>
              <a:rPr lang="bs-Latn-BA" dirty="0"/>
              <a:t> 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kbd</a:t>
            </a:r>
            <a:r>
              <a:rPr lang="en-US" dirty="0"/>
              <a:t>&gt;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neproporcionalna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. </a:t>
            </a:r>
            <a:endParaRPr lang="bs-Latn-BA" dirty="0"/>
          </a:p>
          <a:p>
            <a:r>
              <a:rPr lang="en-US" dirty="0"/>
              <a:t>Element &lt;</a:t>
            </a:r>
            <a:r>
              <a:rPr lang="en-US" dirty="0" err="1"/>
              <a:t>kbd</a:t>
            </a:r>
            <a:r>
              <a:rPr lang="en-US" dirty="0"/>
              <a:t>&gt;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podebljana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, </a:t>
            </a:r>
            <a:endParaRPr lang="bs-Latn-BA" dirty="0"/>
          </a:p>
          <a:p>
            <a:r>
              <a:rPr lang="en-US" dirty="0"/>
              <a:t>Element &lt;</a:t>
            </a:r>
            <a:r>
              <a:rPr lang="en-US" dirty="0" err="1"/>
              <a:t>samp</a:t>
            </a:r>
            <a:r>
              <a:rPr lang="en-US" dirty="0"/>
              <a:t>&gt;</a:t>
            </a:r>
            <a:r>
              <a:rPr lang="bs-Latn-BA" dirty="0"/>
              <a:t> prikazuje </a:t>
            </a:r>
            <a:r>
              <a:rPr lang="en-US" dirty="0" err="1"/>
              <a:t>nakošena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.</a:t>
            </a:r>
          </a:p>
          <a:p>
            <a:r>
              <a:rPr lang="en-US" dirty="0"/>
              <a:t>Element &lt;var&gt;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nakošena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bs-Latn-BA" dirty="0"/>
          </a:p>
          <a:p>
            <a:r>
              <a:rPr lang="bs-Latn-BA" dirty="0"/>
              <a:t>E</a:t>
            </a:r>
            <a:r>
              <a:rPr lang="en-US" dirty="0" err="1"/>
              <a:t>lement</a:t>
            </a:r>
            <a:r>
              <a:rPr lang="en-US" dirty="0"/>
              <a:t> &lt;pre&gt;, </a:t>
            </a:r>
            <a:r>
              <a:rPr lang="en-US" dirty="0" err="1"/>
              <a:t>čuva</a:t>
            </a:r>
            <a:r>
              <a:rPr lang="en-US" dirty="0"/>
              <a:t> </a:t>
            </a:r>
            <a:r>
              <a:rPr lang="en-US" dirty="0" err="1"/>
              <a:t>razmake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bs-Latn-BA" dirty="0"/>
              <a:t> </a:t>
            </a:r>
            <a:r>
              <a:rPr lang="pl-PL" dirty="0"/>
              <a:t>prelazak u novi red.</a:t>
            </a:r>
          </a:p>
        </p:txBody>
      </p:sp>
    </p:spTree>
    <p:extLst>
      <p:ext uri="{BB962C8B-B14F-4D97-AF65-F5344CB8AC3E}">
        <p14:creationId xmlns:p14="http://schemas.microsoft.com/office/powerpoint/2010/main" val="253127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9D60-B6C0-43F2-BD1F-68101ABE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Slika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BD47-C2A2-491E-9741-00CD40B2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Za ubacivanje slike u HTML dokument koristi se </a:t>
            </a:r>
            <a:r>
              <a:rPr lang="bs-Latn-BA" b="1" dirty="0"/>
              <a:t>&lt;img&gt; </a:t>
            </a:r>
            <a:r>
              <a:rPr lang="bs-Latn-BA" dirty="0"/>
              <a:t>tag. </a:t>
            </a:r>
          </a:p>
          <a:p>
            <a:r>
              <a:rPr lang="bs-Latn-BA" dirty="0"/>
              <a:t>Atributi </a:t>
            </a:r>
            <a:r>
              <a:rPr lang="bs-Latn-BA" b="1" dirty="0"/>
              <a:t>&lt;img&gt; </a:t>
            </a:r>
            <a:r>
              <a:rPr lang="bs-Latn-BA" dirty="0"/>
              <a:t>taga:</a:t>
            </a:r>
          </a:p>
          <a:p>
            <a:pPr lvl="1"/>
            <a:r>
              <a:rPr lang="bs-Latn-BA" b="1" dirty="0"/>
              <a:t>src</a:t>
            </a:r>
            <a:r>
              <a:rPr lang="bs-Latn-BA" dirty="0"/>
              <a:t> (source atribut) određuje putanju do fizičkog fajla iz kojeg postavljamo sliku. </a:t>
            </a:r>
          </a:p>
          <a:p>
            <a:pPr lvl="1"/>
            <a:r>
              <a:rPr lang="bs-Latn-BA" dirty="0"/>
              <a:t>Atribut </a:t>
            </a:r>
            <a:r>
              <a:rPr lang="bs-Latn-BA" b="1" dirty="0"/>
              <a:t>alt </a:t>
            </a:r>
            <a:r>
              <a:rPr lang="bs-Latn-BA" dirty="0"/>
              <a:t>(alternative) - tekst koji će biti vidljiv u browseru ukoliko je učitavanje slike iz fizičkog dijela bilo neuspješno.</a:t>
            </a:r>
          </a:p>
          <a:p>
            <a:pPr lvl="1"/>
            <a:r>
              <a:rPr lang="bs-Latn-BA" dirty="0"/>
              <a:t>Atributi </a:t>
            </a:r>
            <a:r>
              <a:rPr lang="bs-Latn-BA" b="1" dirty="0"/>
              <a:t>width </a:t>
            </a:r>
            <a:r>
              <a:rPr lang="bs-Latn-BA" dirty="0"/>
              <a:t>i </a:t>
            </a:r>
            <a:r>
              <a:rPr lang="bs-Latn-BA" b="1" dirty="0"/>
              <a:t>length </a:t>
            </a:r>
            <a:r>
              <a:rPr lang="bs-Latn-BA" dirty="0"/>
              <a:t>predstavljaju veličinu prikazane slike u pikselima.</a:t>
            </a:r>
          </a:p>
          <a:p>
            <a:pPr lvl="1"/>
            <a:r>
              <a:rPr lang="bs-Latn-BA" dirty="0"/>
              <a:t>Element </a:t>
            </a:r>
            <a:r>
              <a:rPr lang="bs-Latn-BA" b="1" dirty="0"/>
              <a:t>img </a:t>
            </a:r>
            <a:r>
              <a:rPr lang="bs-Latn-BA" dirty="0"/>
              <a:t>nema svoj završni tag.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4615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71EB-AA8E-4A5D-97D0-8CB8B4F5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0EF2-C8C4-434C-A464-362AB45C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Iframe je html element </a:t>
            </a:r>
            <a:r>
              <a:rPr lang="bs-Latn-BA" dirty="0"/>
              <a:t>koji sadrži </a:t>
            </a:r>
            <a:r>
              <a:rPr lang="en-US" dirty="0" err="1"/>
              <a:t>drugu</a:t>
            </a:r>
            <a:r>
              <a:rPr lang="en-US" dirty="0"/>
              <a:t> html </a:t>
            </a:r>
            <a:r>
              <a:rPr lang="en-US" dirty="0" err="1"/>
              <a:t>stranicu</a:t>
            </a:r>
            <a:r>
              <a:rPr lang="en-US" dirty="0"/>
              <a:t> </a:t>
            </a:r>
            <a:endParaRPr lang="bs-Latn-BA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je </a:t>
            </a:r>
            <a:r>
              <a:rPr lang="en-US" dirty="0" err="1"/>
              <a:t>adresa</a:t>
            </a:r>
            <a:r>
              <a:rPr lang="en-US" dirty="0"/>
              <a:t> web </a:t>
            </a:r>
            <a:r>
              <a:rPr lang="bs-Latn-BA" dirty="0"/>
              <a:t>stranice koja se prikazuje u frame-u</a:t>
            </a:r>
          </a:p>
          <a:p>
            <a:r>
              <a:rPr lang="en-US" dirty="0" err="1"/>
              <a:t>Atribut</a:t>
            </a:r>
            <a:r>
              <a:rPr lang="bs-Latn-BA" dirty="0"/>
              <a:t>i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dirty="0"/>
              <a:t>height, </a:t>
            </a:r>
            <a:endParaRPr lang="bs-Latn-BA" dirty="0"/>
          </a:p>
          <a:p>
            <a:pPr lvl="1"/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procentima</a:t>
            </a:r>
            <a:r>
              <a:rPr lang="en-US" dirty="0"/>
              <a:t>. 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00022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57B-27B7-4400-BA96-6CDFF2B7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LISTE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9705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A869-90FA-4ED9-906A-6077752E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A6B1-DB96-4CC8-9A64-EB33D6DA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 err="1"/>
              <a:t>Liste</a:t>
            </a:r>
            <a:r>
              <a:rPr lang="en-US" sz="3500" dirty="0"/>
              <a:t> </a:t>
            </a:r>
            <a:r>
              <a:rPr lang="bs-Latn-BA" sz="3500" dirty="0"/>
              <a:t>organizuju</a:t>
            </a:r>
            <a:r>
              <a:rPr lang="en-US" sz="3500" dirty="0"/>
              <a:t> </a:t>
            </a:r>
            <a:r>
              <a:rPr lang="en-US" sz="3500" dirty="0" err="1"/>
              <a:t>popis</a:t>
            </a:r>
            <a:r>
              <a:rPr lang="en-US" sz="3500" dirty="0"/>
              <a:t> </a:t>
            </a:r>
            <a:r>
              <a:rPr lang="en-US" sz="3500" dirty="0" err="1"/>
              <a:t>stavki</a:t>
            </a:r>
            <a:r>
              <a:rPr lang="en-US" sz="3500" dirty="0"/>
              <a:t> u </a:t>
            </a:r>
            <a:r>
              <a:rPr lang="en-US" sz="3500" dirty="0" err="1"/>
              <a:t>sadržaju</a:t>
            </a:r>
            <a:r>
              <a:rPr lang="en-US" sz="3500" dirty="0"/>
              <a:t>.</a:t>
            </a:r>
            <a:endParaRPr lang="bs-Latn-BA" sz="3500" dirty="0"/>
          </a:p>
          <a:p>
            <a:r>
              <a:rPr lang="bs-Latn-BA" sz="3500" dirty="0"/>
              <a:t>T</a:t>
            </a:r>
            <a:r>
              <a:rPr lang="en-US" sz="3500" dirty="0" err="1"/>
              <a:t>ri</a:t>
            </a:r>
            <a:r>
              <a:rPr lang="en-US" sz="3500" dirty="0"/>
              <a:t> </a:t>
            </a:r>
            <a:r>
              <a:rPr lang="en-US" sz="3500" dirty="0" err="1"/>
              <a:t>vrste</a:t>
            </a:r>
            <a:r>
              <a:rPr lang="en-US" sz="3500" dirty="0"/>
              <a:t> list</a:t>
            </a:r>
            <a:r>
              <a:rPr lang="bs-Latn-BA" sz="3500" dirty="0"/>
              <a:t>a</a:t>
            </a:r>
            <a:r>
              <a:rPr lang="en-US" sz="3500" dirty="0"/>
              <a:t>:</a:t>
            </a:r>
          </a:p>
          <a:p>
            <a:pPr lvl="1"/>
            <a:r>
              <a:rPr lang="bs-Latn-BA" sz="3100" dirty="0"/>
              <a:t>uređena lista: </a:t>
            </a:r>
            <a:r>
              <a:rPr lang="bs-Latn-BA" sz="3100" b="1" dirty="0"/>
              <a:t>&lt;ol&gt; </a:t>
            </a:r>
            <a:r>
              <a:rPr lang="bs-Latn-BA" sz="3100" dirty="0"/>
              <a:t>...</a:t>
            </a:r>
            <a:r>
              <a:rPr lang="bs-Latn-BA" sz="3100" b="1" dirty="0"/>
              <a:t> &lt;/ol&gt;</a:t>
            </a:r>
            <a:endParaRPr lang="en-US" sz="3100" b="1" dirty="0"/>
          </a:p>
          <a:p>
            <a:pPr lvl="1"/>
            <a:r>
              <a:rPr lang="bs-Latn-BA" sz="3100" dirty="0"/>
              <a:t>neuređena lista: </a:t>
            </a:r>
            <a:r>
              <a:rPr lang="bs-Latn-BA" sz="3100" b="1" dirty="0"/>
              <a:t>&lt;ul&gt; </a:t>
            </a:r>
            <a:r>
              <a:rPr lang="bs-Latn-BA" sz="3100" dirty="0"/>
              <a:t>...</a:t>
            </a:r>
            <a:r>
              <a:rPr lang="bs-Latn-BA" sz="3100" b="1" dirty="0"/>
              <a:t> &lt;/ul&gt;</a:t>
            </a:r>
            <a:endParaRPr lang="en-US" sz="3100" b="1" dirty="0"/>
          </a:p>
          <a:p>
            <a:pPr lvl="1"/>
            <a:r>
              <a:rPr lang="bs-Latn-BA" sz="3100" dirty="0"/>
              <a:t>definicijska lista: </a:t>
            </a:r>
            <a:r>
              <a:rPr lang="bs-Latn-BA" sz="3100" b="1" dirty="0"/>
              <a:t>&lt;dl&gt; </a:t>
            </a:r>
            <a:r>
              <a:rPr lang="bs-Latn-BA" sz="3100" dirty="0"/>
              <a:t>...</a:t>
            </a:r>
            <a:r>
              <a:rPr lang="bs-Latn-BA" sz="3100" b="1" dirty="0"/>
              <a:t> &lt;/dl&gt;</a:t>
            </a:r>
            <a:endParaRPr lang="en-US" sz="3100" b="1" dirty="0"/>
          </a:p>
          <a:p>
            <a:r>
              <a:rPr lang="bs-Latn-BA" sz="3500" dirty="0"/>
              <a:t>U</a:t>
            </a:r>
            <a:r>
              <a:rPr lang="en-US" sz="3500" dirty="0" err="1"/>
              <a:t>nutar</a:t>
            </a:r>
            <a:r>
              <a:rPr lang="en-US" sz="3500" dirty="0"/>
              <a:t> </a:t>
            </a:r>
            <a:r>
              <a:rPr lang="en-US" sz="3500" dirty="0" err="1"/>
              <a:t>liste</a:t>
            </a:r>
            <a:r>
              <a:rPr lang="en-US" sz="3500" dirty="0"/>
              <a:t> </a:t>
            </a:r>
            <a:r>
              <a:rPr lang="en-US" sz="3500" dirty="0" err="1"/>
              <a:t>su</a:t>
            </a:r>
            <a:r>
              <a:rPr lang="en-US" sz="3500" dirty="0"/>
              <a:t> </a:t>
            </a:r>
            <a:r>
              <a:rPr lang="bs-Latn-BA" sz="3500" dirty="0"/>
              <a:t>elementi/items</a:t>
            </a:r>
            <a:r>
              <a:rPr lang="en-US" sz="3500" dirty="0"/>
              <a:t>. </a:t>
            </a:r>
            <a:endParaRPr lang="bs-Latn-BA" sz="3500" dirty="0"/>
          </a:p>
          <a:p>
            <a:pPr lvl="1"/>
            <a:r>
              <a:rPr lang="en-US" sz="3100" b="1" dirty="0"/>
              <a:t>&lt;li&gt; </a:t>
            </a:r>
            <a:r>
              <a:rPr lang="en-US" sz="3100" dirty="0"/>
              <a:t>(</a:t>
            </a:r>
            <a:r>
              <a:rPr lang="en-US" sz="3100" dirty="0" err="1"/>
              <a:t>engl.</a:t>
            </a:r>
            <a:r>
              <a:rPr lang="en-US" sz="3100" dirty="0"/>
              <a:t> </a:t>
            </a:r>
            <a:r>
              <a:rPr lang="en-US" sz="3100" i="1" dirty="0"/>
              <a:t>list item). </a:t>
            </a:r>
            <a:endParaRPr lang="bs-Latn-BA" sz="3100" i="1" dirty="0"/>
          </a:p>
          <a:p>
            <a:pPr lvl="1"/>
            <a:r>
              <a:rPr lang="bs-Latn-BA" sz="3100" dirty="0"/>
              <a:t>Item-i mogu sadržavati druge </a:t>
            </a:r>
            <a:r>
              <a:rPr lang="en-US" sz="3100" dirty="0"/>
              <a:t>HTML element</a:t>
            </a:r>
            <a:r>
              <a:rPr lang="bs-Latn-BA" sz="3100" dirty="0"/>
              <a:t>e</a:t>
            </a:r>
            <a:r>
              <a:rPr lang="en-US" sz="3100" dirty="0"/>
              <a:t>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8111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48F0-1E13-412E-B4E6-D642F1EE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i</a:t>
            </a:r>
            <a:r>
              <a:rPr lang="en-US" dirty="0"/>
              <a:t> program	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3B1-A6A6-44E5-9D9D-6527FB86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CSS flexbox </a:t>
            </a:r>
            <a:r>
              <a:rPr lang="en-US" dirty="0" err="1"/>
              <a:t>i</a:t>
            </a:r>
            <a:r>
              <a:rPr lang="en-US" dirty="0"/>
              <a:t> grid </a:t>
            </a:r>
            <a:r>
              <a:rPr lang="en-US" dirty="0" err="1"/>
              <a:t>sistem</a:t>
            </a:r>
            <a:endParaRPr lang="en-US" dirty="0">
              <a:cs typeface="Calibri" panose="020F0502020204030204"/>
            </a:endParaRPr>
          </a:p>
          <a:p>
            <a:r>
              <a:rPr lang="en-US" err="1"/>
              <a:t>Kreiranje</a:t>
            </a:r>
            <a:r>
              <a:rPr lang="en-US" dirty="0"/>
              <a:t> </a:t>
            </a:r>
            <a:r>
              <a:rPr lang="en-US" err="1"/>
              <a:t>vlastite</a:t>
            </a:r>
            <a:r>
              <a:rPr lang="en-US" dirty="0"/>
              <a:t> </a:t>
            </a:r>
            <a:r>
              <a:rPr lang="en-US" err="1"/>
              <a:t>stranice</a:t>
            </a:r>
            <a:r>
              <a:rPr lang="en-US" dirty="0"/>
              <a:t> </a:t>
            </a:r>
            <a:r>
              <a:rPr lang="en-US" err="1"/>
              <a:t>te</a:t>
            </a:r>
            <a:r>
              <a:rPr lang="en-US" dirty="0"/>
              <a:t> je </a:t>
            </a:r>
            <a:r>
              <a:rPr lang="en-US" err="1"/>
              <a:t>staviti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GitHub </a:t>
            </a:r>
            <a:r>
              <a:rPr lang="en-US" err="1"/>
              <a:t>kao</a:t>
            </a:r>
            <a:r>
              <a:rPr lang="en-US" dirty="0"/>
              <a:t> reference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Rad sa template-</a:t>
            </a:r>
            <a:r>
              <a:rPr lang="en-US" dirty="0" err="1"/>
              <a:t>ima</a:t>
            </a:r>
            <a:r>
              <a:rPr lang="en-US" dirty="0"/>
              <a:t> </a:t>
            </a:r>
          </a:p>
          <a:p>
            <a:r>
              <a:rPr lang="en-US" dirty="0"/>
              <a:t>SEO </a:t>
            </a:r>
            <a:r>
              <a:rPr lang="en-US" err="1"/>
              <a:t>optimizacija</a:t>
            </a:r>
            <a:endParaRPr lang="en-US" dirty="0">
              <a:cs typeface="Calibri" panose="020F0502020204030204"/>
            </a:endParaRPr>
          </a:p>
          <a:p>
            <a:r>
              <a:rPr lang="en-US" err="1"/>
              <a:t>Vje</a:t>
            </a:r>
            <a:r>
              <a:rPr lang="bs-Latn-BA" dirty="0"/>
              <a:t>ž</a:t>
            </a:r>
            <a:r>
              <a:rPr lang="en-US" err="1"/>
              <a:t>ba</a:t>
            </a:r>
            <a:r>
              <a:rPr lang="en-US" dirty="0"/>
              <a:t> za </a:t>
            </a:r>
            <a:r>
              <a:rPr lang="en-US" err="1"/>
              <a:t>ispit</a:t>
            </a:r>
            <a:endParaRPr lang="bs-Latn-B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0240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489-18EE-4261-9C03-23481A89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Uređene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4C17-6D33-463F-9E27-1FD7956D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Elementi uređene liste su:</a:t>
            </a:r>
          </a:p>
          <a:p>
            <a:pPr lvl="1"/>
            <a:r>
              <a:rPr lang="bs-Latn-BA" dirty="0"/>
              <a:t>uređena lista (Ordered list) : </a:t>
            </a:r>
            <a:r>
              <a:rPr lang="bs-Latn-BA" b="1" dirty="0"/>
              <a:t>&lt;ol&gt; </a:t>
            </a:r>
            <a:r>
              <a:rPr lang="bs-Latn-BA" dirty="0"/>
              <a:t>...</a:t>
            </a:r>
            <a:r>
              <a:rPr lang="bs-Latn-BA" b="1" dirty="0"/>
              <a:t> &lt;/ol&gt;</a:t>
            </a:r>
          </a:p>
          <a:p>
            <a:pPr lvl="1"/>
            <a:r>
              <a:rPr lang="bs-Latn-BA" dirty="0"/>
              <a:t>stavka liste (List item): </a:t>
            </a:r>
            <a:r>
              <a:rPr lang="bs-Latn-BA" b="1" dirty="0"/>
              <a:t>&lt;li&gt;</a:t>
            </a:r>
            <a:r>
              <a:rPr lang="bs-Latn-BA" dirty="0"/>
              <a:t> ... </a:t>
            </a:r>
            <a:r>
              <a:rPr lang="bs-Latn-BA" b="1" dirty="0"/>
              <a:t>&lt;/li&gt;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54307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ABB1-CF1F-4C1D-835B-36F8656F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Neuređene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87D3-85B9-4BCD-8B39-9035C906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Elementi neuređene liste su:</a:t>
            </a:r>
          </a:p>
          <a:p>
            <a:pPr lvl="1"/>
            <a:r>
              <a:rPr lang="bs-Latn-BA" dirty="0"/>
              <a:t>neuređena lista (Unordered list) : </a:t>
            </a:r>
            <a:r>
              <a:rPr lang="bs-Latn-BA" b="1" dirty="0"/>
              <a:t>&lt;ul&gt; </a:t>
            </a:r>
            <a:r>
              <a:rPr lang="bs-Latn-BA" dirty="0"/>
              <a:t>...</a:t>
            </a:r>
            <a:r>
              <a:rPr lang="bs-Latn-BA" b="1" dirty="0"/>
              <a:t> &lt;/ul&gt;</a:t>
            </a:r>
          </a:p>
          <a:p>
            <a:pPr lvl="1"/>
            <a:r>
              <a:rPr lang="bs-Latn-BA" dirty="0"/>
              <a:t>stavka liste (List item): </a:t>
            </a:r>
            <a:r>
              <a:rPr lang="bs-Latn-BA" b="1" dirty="0"/>
              <a:t>&lt;li&gt;</a:t>
            </a:r>
            <a:r>
              <a:rPr lang="bs-Latn-BA" dirty="0"/>
              <a:t> ... </a:t>
            </a:r>
            <a:r>
              <a:rPr lang="bs-Latn-BA" b="1" dirty="0"/>
              <a:t>&lt;/li&gt;</a:t>
            </a:r>
          </a:p>
          <a:p>
            <a:r>
              <a:rPr lang="bs-Latn-BA" dirty="0"/>
              <a:t>Često se koriste u kombinaciji sa script jezicima za menije, albume slika i sl.</a:t>
            </a:r>
          </a:p>
          <a:p>
            <a:pPr marL="0" indent="0">
              <a:buNone/>
            </a:pPr>
            <a:endParaRPr lang="bs-Latn-BA" b="1" dirty="0"/>
          </a:p>
        </p:txBody>
      </p:sp>
    </p:spTree>
    <p:extLst>
      <p:ext uri="{BB962C8B-B14F-4D97-AF65-F5344CB8AC3E}">
        <p14:creationId xmlns:p14="http://schemas.microsoft.com/office/powerpoint/2010/main" val="308886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0B7B-E63F-424E-AE48-A70AFBE3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Definicijske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4C54-3A23-480E-AD7F-9D2A3A26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Definicijske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: </a:t>
            </a:r>
            <a:endParaRPr lang="bs-Latn-BA" dirty="0"/>
          </a:p>
          <a:p>
            <a:pPr lvl="1"/>
            <a:r>
              <a:rPr lang="en-US" b="1" dirty="0"/>
              <a:t>&lt;dt&gt; </a:t>
            </a:r>
            <a:r>
              <a:rPr lang="bs-Latn-BA" dirty="0"/>
              <a:t>- </a:t>
            </a:r>
            <a:r>
              <a:rPr lang="en-US" dirty="0" err="1"/>
              <a:t>pojam</a:t>
            </a:r>
            <a:r>
              <a:rPr lang="en-US" dirty="0"/>
              <a:t> koji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bs-Latn-BA" dirty="0"/>
          </a:p>
          <a:p>
            <a:pPr lvl="1"/>
            <a:r>
              <a:rPr lang="en-US" b="1" dirty="0"/>
              <a:t>&lt;dd&gt; </a:t>
            </a:r>
            <a:r>
              <a:rPr lang="bs-Latn-BA" b="1" dirty="0"/>
              <a:t>- </a:t>
            </a:r>
            <a:r>
              <a:rPr lang="en-US" dirty="0" err="1"/>
              <a:t>definicija</a:t>
            </a:r>
            <a:r>
              <a:rPr lang="en-US" dirty="0"/>
              <a:t> </a:t>
            </a:r>
            <a:r>
              <a:rPr lang="en-US" dirty="0" err="1"/>
              <a:t>pojma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kreirali</a:t>
            </a:r>
            <a:r>
              <a:rPr lang="en-US" dirty="0"/>
              <a:t>.</a:t>
            </a:r>
            <a:endParaRPr lang="bs-Latn-BA" dirty="0"/>
          </a:p>
          <a:p>
            <a:r>
              <a:rPr lang="bs-Latn-BA" dirty="0"/>
              <a:t>Elementi definicijske liste:</a:t>
            </a:r>
          </a:p>
          <a:p>
            <a:pPr lvl="1">
              <a:buFont typeface="Courier New" pitchFamily="49" charset="0"/>
              <a:buChar char="o"/>
            </a:pPr>
            <a:r>
              <a:rPr lang="bs-Latn-BA" dirty="0"/>
              <a:t>definicijska lista (Definition list) : </a:t>
            </a:r>
            <a:r>
              <a:rPr lang="bs-Latn-BA" b="1" dirty="0"/>
              <a:t>&lt;dl&gt; </a:t>
            </a:r>
            <a:r>
              <a:rPr lang="bs-Latn-BA" dirty="0"/>
              <a:t>...</a:t>
            </a:r>
            <a:r>
              <a:rPr lang="bs-Latn-BA" b="1" dirty="0"/>
              <a:t> &lt;/dl&gt;</a:t>
            </a:r>
            <a:endParaRPr lang="en-US" b="1" dirty="0"/>
          </a:p>
          <a:p>
            <a:pPr lvl="1">
              <a:buFont typeface="Courier New" pitchFamily="49" charset="0"/>
              <a:buChar char="o"/>
            </a:pPr>
            <a:r>
              <a:rPr lang="bs-Latn-BA" dirty="0"/>
              <a:t>nazivi definicije: </a:t>
            </a:r>
            <a:r>
              <a:rPr lang="bs-Latn-BA" b="1" dirty="0"/>
              <a:t>&lt;dt&gt;</a:t>
            </a:r>
            <a:r>
              <a:rPr lang="bs-Latn-BA" dirty="0"/>
              <a:t> ... </a:t>
            </a:r>
            <a:r>
              <a:rPr lang="bs-Latn-BA" b="1" dirty="0"/>
              <a:t>&lt;/dt&gt;</a:t>
            </a:r>
          </a:p>
          <a:p>
            <a:pPr lvl="1">
              <a:buFont typeface="Courier New" pitchFamily="49" charset="0"/>
              <a:buChar char="o"/>
            </a:pPr>
            <a:r>
              <a:rPr lang="bs-Latn-BA" dirty="0"/>
              <a:t>Definicija/navođenje definicije: </a:t>
            </a:r>
            <a:r>
              <a:rPr lang="bs-Latn-BA" b="1" dirty="0"/>
              <a:t>&lt;dd&gt;</a:t>
            </a:r>
            <a:r>
              <a:rPr lang="bs-Latn-BA" dirty="0"/>
              <a:t> ... </a:t>
            </a:r>
            <a:r>
              <a:rPr lang="bs-Latn-BA" b="1" dirty="0"/>
              <a:t>&lt;/dd&gt;</a:t>
            </a:r>
          </a:p>
          <a:p>
            <a:r>
              <a:rPr lang="bs-Latn-BA" dirty="0"/>
              <a:t>Moguće je kaskadno ugnjezditi liste.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9692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69D5-4B9D-43E9-8A35-C86305C2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TABELE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761044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311-5121-41F2-A1FB-7D80972B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TABELE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56B0-6638-4307-B269-F0CE59B1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s-Latn-BA" dirty="0"/>
              <a:t>Kreiraju se </a:t>
            </a:r>
            <a:r>
              <a:rPr lang="bs-Latn-BA" b="1" dirty="0"/>
              <a:t>&lt;table&gt; </a:t>
            </a:r>
            <a:r>
              <a:rPr lang="bs-Latn-BA"/>
              <a:t>tagom.</a:t>
            </a:r>
            <a:endParaRPr lang="en-US"/>
          </a:p>
          <a:p>
            <a:r>
              <a:rPr lang="bs-Latn-BA" dirty="0"/>
              <a:t>Redove definišemo </a:t>
            </a:r>
            <a:r>
              <a:rPr lang="bs-Latn-BA" b="1" dirty="0"/>
              <a:t>&lt;tr&gt;</a:t>
            </a:r>
            <a:r>
              <a:rPr lang="bs-Latn-BA" dirty="0"/>
              <a:t>, </a:t>
            </a:r>
          </a:p>
          <a:p>
            <a:r>
              <a:rPr lang="bs-Latn-BA" dirty="0"/>
              <a:t>Ćelije definišemo </a:t>
            </a:r>
            <a:r>
              <a:rPr lang="bs-Latn-BA" b="1" dirty="0"/>
              <a:t>&lt;td&gt; </a:t>
            </a:r>
            <a:r>
              <a:rPr lang="bs-Latn-BA" dirty="0"/>
              <a:t>tagom.</a:t>
            </a:r>
          </a:p>
          <a:p>
            <a:r>
              <a:rPr lang="en-US" err="1"/>
              <a:t>Ćelije</a:t>
            </a:r>
            <a:r>
              <a:rPr lang="en-US" dirty="0"/>
              <a:t> </a:t>
            </a:r>
            <a:r>
              <a:rPr lang="bs-Latn-BA" dirty="0"/>
              <a:t>m</a:t>
            </a:r>
            <a:r>
              <a:rPr lang="en-US" err="1"/>
              <a:t>ogu</a:t>
            </a:r>
            <a:r>
              <a:rPr lang="en-US" dirty="0"/>
              <a:t> </a:t>
            </a:r>
            <a:r>
              <a:rPr lang="bs-Latn-BA" dirty="0"/>
              <a:t>sadržavati </a:t>
            </a:r>
            <a:r>
              <a:rPr lang="en-US" err="1"/>
              <a:t>bilo</a:t>
            </a:r>
            <a:r>
              <a:rPr lang="en-US" dirty="0"/>
              <a:t> </a:t>
            </a:r>
            <a:r>
              <a:rPr lang="bs-Latn-BA" dirty="0"/>
              <a:t>koji </a:t>
            </a:r>
            <a:r>
              <a:rPr lang="en-US" err="1"/>
              <a:t>tipa</a:t>
            </a:r>
            <a:r>
              <a:rPr lang="en-US" dirty="0"/>
              <a:t> </a:t>
            </a:r>
            <a:r>
              <a:rPr lang="en-US" err="1"/>
              <a:t>podatka</a:t>
            </a:r>
            <a:endParaRPr lang="bs-Latn-BA"/>
          </a:p>
          <a:p>
            <a:pPr lvl="1"/>
            <a:r>
              <a:rPr lang="en-US" err="1"/>
              <a:t>tekst</a:t>
            </a:r>
            <a:r>
              <a:rPr lang="en-US" dirty="0"/>
              <a:t>,</a:t>
            </a:r>
            <a:endParaRPr lang="bs-Latn-BA" dirty="0"/>
          </a:p>
          <a:p>
            <a:pPr lvl="1"/>
            <a:r>
              <a:rPr lang="en-US" err="1"/>
              <a:t>slik</a:t>
            </a:r>
            <a:r>
              <a:rPr lang="bs-Latn-BA" dirty="0"/>
              <a:t>u</a:t>
            </a:r>
            <a:r>
              <a:rPr lang="en-US" dirty="0"/>
              <a:t>, </a:t>
            </a:r>
            <a:endParaRPr lang="bs-Latn-BA" dirty="0"/>
          </a:p>
          <a:p>
            <a:pPr lvl="1"/>
            <a:r>
              <a:rPr lang="en-US" dirty="0"/>
              <a:t>link, </a:t>
            </a:r>
            <a:endParaRPr lang="bs-Latn-BA" dirty="0"/>
          </a:p>
          <a:p>
            <a:pPr lvl="1"/>
            <a:r>
              <a:rPr lang="en-US" dirty="0"/>
              <a:t>form</a:t>
            </a:r>
            <a:r>
              <a:rPr lang="bs-Latn-BA" dirty="0"/>
              <a:t>u</a:t>
            </a:r>
            <a:r>
              <a:rPr lang="en-US" dirty="0"/>
              <a:t>, </a:t>
            </a:r>
            <a:endParaRPr lang="bs-Latn-BA" dirty="0"/>
          </a:p>
          <a:p>
            <a:pPr lvl="1"/>
            <a:r>
              <a:rPr lang="en-US" err="1"/>
              <a:t>druge</a:t>
            </a:r>
            <a:r>
              <a:rPr lang="en-US" dirty="0"/>
              <a:t> </a:t>
            </a:r>
            <a:r>
              <a:rPr lang="en-US" err="1"/>
              <a:t>tabele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sl. </a:t>
            </a:r>
            <a:endParaRPr lang="bs-Latn-BA" dirty="0"/>
          </a:p>
          <a:p>
            <a:r>
              <a:rPr lang="en-US" err="1"/>
              <a:t>Najčešće</a:t>
            </a:r>
            <a:r>
              <a:rPr lang="en-US" dirty="0"/>
              <a:t> </a:t>
            </a:r>
            <a:r>
              <a:rPr lang="en-US" err="1"/>
              <a:t>korišteni</a:t>
            </a:r>
            <a:r>
              <a:rPr lang="en-US" dirty="0"/>
              <a:t> </a:t>
            </a:r>
            <a:r>
              <a:rPr lang="en-US" err="1"/>
              <a:t>atributi</a:t>
            </a:r>
            <a:r>
              <a:rPr lang="en-US" dirty="0"/>
              <a:t> </a:t>
            </a:r>
            <a:r>
              <a:rPr lang="en-US" err="1"/>
              <a:t>su</a:t>
            </a:r>
            <a:r>
              <a:rPr lang="en-US" dirty="0"/>
              <a:t>: </a:t>
            </a:r>
            <a:r>
              <a:rPr lang="en-US" err="1"/>
              <a:t>border,width</a:t>
            </a:r>
            <a:r>
              <a:rPr lang="en-US" dirty="0"/>
              <a:t>, align.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521488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1B8-FFAC-4AF5-9861-2A329FAF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TABELE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B40278B-07CE-48C9-8702-16F29E47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1685274"/>
            <a:ext cx="4533900" cy="847725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FDAF786-6A41-4ED1-8C75-E72DE5389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58" y="3603773"/>
            <a:ext cx="2743200" cy="9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27B3-490E-4617-98E6-3B68F3DB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5461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248F-4C44-4B13-93A2-9A30BF8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58B1-E8CC-4D06-9A0F-86E38973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Pojavljuju se 1992. godine kao dio specifikacije HTML 2.0</a:t>
            </a:r>
          </a:p>
          <a:p>
            <a:r>
              <a:rPr lang="bs-Latn-BA" dirty="0"/>
              <a:t>Postepeno se nadograđuju novim mogućnostima</a:t>
            </a:r>
          </a:p>
          <a:p>
            <a:r>
              <a:rPr lang="bs-Latn-BA" dirty="0"/>
              <a:t>Koriste se za slanje i primanje podataka sa servera, kao i za prikaz istih</a:t>
            </a:r>
          </a:p>
          <a:p>
            <a:r>
              <a:rPr lang="bs-Latn-BA" dirty="0"/>
              <a:t>Dozvoljavaju korisnicima pretragu informacija, popunjavanja online prijava, online plaćanje itd.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641004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6B59-E96B-43C9-A652-27C4676C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Najpoznatija forma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344FEB-BD80-4A7C-95D9-0C32246A1D8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2225" y="1609725"/>
            <a:ext cx="706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5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C0A2-C215-44D9-8299-B5835840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Elementi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A3E3-638B-4D69-85DC-EC33AD09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Najčešći elementi HTML forme su ulazni elementi: </a:t>
            </a:r>
          </a:p>
          <a:p>
            <a:r>
              <a:rPr lang="bs-Latn-BA" dirty="0"/>
              <a:t>texboxovi za unos teksta, </a:t>
            </a:r>
          </a:p>
          <a:p>
            <a:r>
              <a:rPr lang="bs-Latn-BA" dirty="0"/>
              <a:t>texboxovi za unos lozinki,</a:t>
            </a:r>
          </a:p>
          <a:p>
            <a:r>
              <a:rPr lang="bs-Latn-BA" dirty="0"/>
              <a:t>polja potvrde i kružići sa opcijama, </a:t>
            </a:r>
          </a:p>
          <a:p>
            <a:r>
              <a:rPr lang="bs-Latn-BA" dirty="0"/>
              <a:t>padajući popisi, </a:t>
            </a:r>
          </a:p>
          <a:p>
            <a:r>
              <a:rPr lang="bs-Latn-BA" dirty="0"/>
              <a:t>dugme za submitiranje,</a:t>
            </a:r>
          </a:p>
          <a:p>
            <a:r>
              <a:rPr lang="bs-Latn-BA" dirty="0"/>
              <a:t>ostala dugmad (cancel, back) itd.</a:t>
            </a:r>
          </a:p>
          <a:p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68737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6FCE-F754-4626-AE61-F69C664A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Šta je HTML?​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8D32-45C5-4ECC-A9A4-24B5747C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HTML (HyperText Markup Language) - jezik koji se koristi za kreiranje, opis i prikaz web stranica. 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Osnovna gradivna struktura web stranica.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HTML nije programski jezik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HTML je deklarativni (opisni) jezik i on je zapravo skup markup tagova(oznaka).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5105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7D13-52D8-40B7-93B0-4F187592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Elementi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787F6-A640-4218-A771-4832BCB76F85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4558" y="1690688"/>
            <a:ext cx="76628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18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C4BE-7992-4BA9-AF78-2AF6093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Funkcionalnost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6215-E2BC-4911-8957-FFF60468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Forme predstavalju neku vrstu obrasca za prikupljanje podataka</a:t>
            </a:r>
          </a:p>
          <a:p>
            <a:r>
              <a:rPr lang="bs-Latn-BA" dirty="0"/>
              <a:t>Prikupljeni podaci se</a:t>
            </a:r>
            <a:r>
              <a:rPr lang="en-US" dirty="0"/>
              <a:t> </a:t>
            </a:r>
            <a:r>
              <a:rPr lang="bs-Latn-BA" dirty="0"/>
              <a:t>prosljeđuju skripti na</a:t>
            </a:r>
            <a:r>
              <a:rPr lang="en-US" dirty="0"/>
              <a:t> </a:t>
            </a:r>
            <a:r>
              <a:rPr lang="bs-Latn-BA" dirty="0"/>
              <a:t>serveru koja obavlja</a:t>
            </a:r>
            <a:r>
              <a:rPr lang="en-US" dirty="0"/>
              <a:t> </a:t>
            </a:r>
            <a:r>
              <a:rPr lang="bs-Latn-BA" dirty="0"/>
              <a:t>određenu funkciju</a:t>
            </a:r>
          </a:p>
          <a:p>
            <a:r>
              <a:rPr lang="bs-Latn-BA" dirty="0"/>
              <a:t>Na jednoj stranici može</a:t>
            </a:r>
            <a:r>
              <a:rPr lang="en-US" dirty="0"/>
              <a:t> </a:t>
            </a:r>
            <a:r>
              <a:rPr lang="bs-Latn-BA" dirty="0"/>
              <a:t>biti više formi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209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3CA0-F734-4D2E-9F9B-736906FE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Forma –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6DF1F-ADEB-43E3-ACBC-9D8CE76F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34" y="1952836"/>
            <a:ext cx="613773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98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897B-ADC3-4A14-9585-7D8347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Form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F6E1-072E-4880-9385-B86BEB03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Predstavlja osnovu web formi</a:t>
            </a:r>
          </a:p>
          <a:p>
            <a:r>
              <a:rPr lang="bs-Latn-BA" dirty="0"/>
              <a:t>HTML element koji sadrži razne atribute i podelemente</a:t>
            </a:r>
          </a:p>
          <a:p>
            <a:r>
              <a:rPr lang="bs-Latn-BA" dirty="0"/>
              <a:t>Sve što se prosljeđuje serveru, stavlja se u sadržaj ovog taga</a:t>
            </a:r>
          </a:p>
          <a:p>
            <a:endParaRPr lang="en-US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02A5D-63D6-4AC5-A34D-D88F80C6D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22985"/>
          <a:stretch>
            <a:fillRect/>
          </a:stretch>
        </p:blipFill>
        <p:spPr bwMode="auto">
          <a:xfrm>
            <a:off x="2693876" y="4664795"/>
            <a:ext cx="68042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030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8AE-3406-4985-9D18-7ABE7744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Obavezni i neobavezni atributi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88B-3F02-48E0-9133-9E37B742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s-Latn-BA" dirty="0"/>
              <a:t>Obavezni atributi svake forme su:</a:t>
            </a:r>
          </a:p>
          <a:p>
            <a:pPr lvl="1"/>
            <a:r>
              <a:rPr lang="bs-Latn-BA" dirty="0"/>
              <a:t>Action</a:t>
            </a:r>
          </a:p>
          <a:p>
            <a:pPr lvl="1"/>
            <a:r>
              <a:rPr lang="bs-Latn-BA" dirty="0" err="1"/>
              <a:t>Method</a:t>
            </a:r>
            <a:endParaRPr lang="bs-Latn-BA" dirty="0" err="1">
              <a:cs typeface="Calibri"/>
            </a:endParaRPr>
          </a:p>
          <a:p>
            <a:pPr lvl="1"/>
            <a:endParaRPr lang="bs-Latn-BA" dirty="0">
              <a:cs typeface="Calibri" panose="020F0502020204030204"/>
            </a:endParaRPr>
          </a:p>
          <a:p>
            <a:r>
              <a:rPr lang="bs-Latn-BA" dirty="0"/>
              <a:t>Neobavezni atributi su:</a:t>
            </a:r>
            <a:endParaRPr lang="bs-Latn-BA" dirty="0">
              <a:cs typeface="Calibri"/>
            </a:endParaRPr>
          </a:p>
          <a:p>
            <a:pPr lvl="1"/>
            <a:r>
              <a:rPr lang="bs-Latn-BA" dirty="0"/>
              <a:t>Enctype</a:t>
            </a:r>
          </a:p>
          <a:p>
            <a:pPr lvl="1"/>
            <a:r>
              <a:rPr lang="bs-Latn-BA" dirty="0"/>
              <a:t>Target </a:t>
            </a:r>
            <a:endParaRPr lang="en-US" dirty="0"/>
          </a:p>
          <a:p>
            <a:pPr lvl="1"/>
            <a:r>
              <a:rPr lang="bs-Latn-BA" dirty="0">
                <a:cs typeface="Calibri"/>
              </a:rPr>
              <a:t>ID</a:t>
            </a:r>
          </a:p>
          <a:p>
            <a:pPr lvl="1"/>
            <a:r>
              <a:rPr lang="bs-Latn-BA" dirty="0">
                <a:cs typeface="Calibri" panose="020F0502020204030204"/>
              </a:rPr>
              <a:t>Name</a:t>
            </a:r>
          </a:p>
          <a:p>
            <a:endParaRPr lang="bs-Latn-B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1323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F302-BAF3-4CC4-BC85-5129A685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Atribut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4F6-BFB8-40E6-B0FA-778E04D5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Definiše na koji način će podaci biti proslijeđeni.</a:t>
            </a:r>
          </a:p>
          <a:p>
            <a:r>
              <a:rPr lang="bs-Latn-BA" dirty="0"/>
              <a:t>Moguća su dva načina:</a:t>
            </a:r>
          </a:p>
          <a:p>
            <a:r>
              <a:rPr lang="bs-Latn-BA" b="1" dirty="0"/>
              <a:t>GET method </a:t>
            </a:r>
            <a:r>
              <a:rPr lang="bs-Latn-BA" dirty="0"/>
              <a:t>– Podaci iz forme se šalju server kroz URL</a:t>
            </a:r>
          </a:p>
          <a:p>
            <a:pPr lvl="1"/>
            <a:r>
              <a:rPr lang="bs-Latn-BA" dirty="0"/>
              <a:t>Podaci se vide</a:t>
            </a:r>
          </a:p>
          <a:p>
            <a:pPr lvl="1"/>
            <a:r>
              <a:rPr lang="bs-Latn-BA" dirty="0"/>
              <a:t>Limitirana veličina podataka zahtjeva</a:t>
            </a:r>
            <a:r>
              <a:rPr lang="en-US" dirty="0"/>
              <a:t> (</a:t>
            </a:r>
            <a:r>
              <a:rPr lang="bs-Latn-BA" dirty="0"/>
              <a:t>2048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)</a:t>
            </a:r>
            <a:endParaRPr lang="bs-Latn-BA" dirty="0"/>
          </a:p>
          <a:p>
            <a:pPr lvl="1"/>
            <a:r>
              <a:rPr lang="bs-Latn-BA" dirty="0"/>
              <a:t>Omogućava bookmark sa sumbitiranim podacima</a:t>
            </a:r>
          </a:p>
          <a:p>
            <a:r>
              <a:rPr lang="bs-Latn-BA" b="1" dirty="0"/>
              <a:t>POST method </a:t>
            </a:r>
            <a:r>
              <a:rPr lang="bs-Latn-BA" dirty="0"/>
              <a:t>– Pakuje podatke iz forme unutar HTTP zahtjeva </a:t>
            </a:r>
          </a:p>
          <a:p>
            <a:pPr lvl="1"/>
            <a:r>
              <a:rPr lang="bs-Latn-BA" dirty="0"/>
              <a:t>Podaci se ne vide</a:t>
            </a:r>
          </a:p>
          <a:p>
            <a:pPr lvl="1"/>
            <a:r>
              <a:rPr lang="bs-Latn-BA" dirty="0"/>
              <a:t>Nema limita količine podataka</a:t>
            </a:r>
          </a:p>
          <a:p>
            <a:pPr lvl="1"/>
            <a:r>
              <a:rPr lang="bs-Latn-BA" dirty="0"/>
              <a:t>Sigurnije za slanje povjerljivih podataka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93908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A900-906A-4428-8A1E-D443BD71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Atributi Name i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E8B2-D060-4127-8F0D-FF44ED98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Atribut </a:t>
            </a:r>
            <a:r>
              <a:rPr lang="bs-Latn-BA" b="1" dirty="0"/>
              <a:t>ID</a:t>
            </a:r>
            <a:r>
              <a:rPr lang="bs-Latn-BA" dirty="0"/>
              <a:t> – koristi se za jedinstveno određivanja HTML elementa na stranici ili za stilizaciju u CSS-u. ID mora biti jedinstven.</a:t>
            </a:r>
          </a:p>
          <a:p>
            <a:r>
              <a:rPr lang="bs-Latn-BA" dirty="0"/>
              <a:t>Atribut </a:t>
            </a:r>
            <a:r>
              <a:rPr lang="bs-Latn-BA" b="1" dirty="0"/>
              <a:t>Name</a:t>
            </a:r>
            <a:r>
              <a:rPr lang="bs-Latn-BA" dirty="0"/>
              <a:t> – određuje ime forme i proslijeđuje se serveru.</a:t>
            </a:r>
          </a:p>
          <a:p>
            <a:r>
              <a:rPr lang="bs-Latn-BA" dirty="0"/>
              <a:t>Preporučljivo je postavljat oba atributa sa istim vrijednostima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7385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9A48-D337-4876-B92A-22A207F9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Atributi Enctype i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3FD8-0601-4B3A-84E3-DD992C24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Atribut </a:t>
            </a:r>
            <a:r>
              <a:rPr lang="bs-Latn-BA" b="1" dirty="0"/>
              <a:t>Enctype </a:t>
            </a:r>
            <a:r>
              <a:rPr lang="bs-Latn-BA" dirty="0"/>
              <a:t>– određuje na koji način će podaci biti enkodirani prilikom slanja na server. Koristi se sa POST metodom</a:t>
            </a:r>
          </a:p>
          <a:p>
            <a:r>
              <a:rPr lang="bs-Latn-BA" dirty="0"/>
              <a:t>Atribut </a:t>
            </a:r>
            <a:r>
              <a:rPr lang="bs-Latn-BA" b="1" dirty="0"/>
              <a:t>Target </a:t>
            </a:r>
            <a:r>
              <a:rPr lang="bs-Latn-BA" dirty="0"/>
              <a:t>– određuje na koji način će se pokrenuti stranica iz Action atributa (npr. _self ili _blank)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587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F5F2-2B74-422F-A001-B3F74DF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Kontrole HTML forme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D15-6B79-4E70-B5C6-EA63493E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Zadužene za prikupljanje i proslijeđivanje podataka.</a:t>
            </a:r>
          </a:p>
          <a:p>
            <a:r>
              <a:rPr lang="bs-Latn-BA" dirty="0"/>
              <a:t>Postoji više tipova:</a:t>
            </a:r>
          </a:p>
          <a:p>
            <a:pPr lvl="1"/>
            <a:r>
              <a:rPr lang="bs-Latn-BA" dirty="0"/>
              <a:t>Tekstualni tip</a:t>
            </a:r>
          </a:p>
          <a:p>
            <a:pPr lvl="1"/>
            <a:r>
              <a:rPr lang="bs-Latn-BA" dirty="0"/>
              <a:t>Radio / Check buttons</a:t>
            </a:r>
          </a:p>
          <a:p>
            <a:pPr lvl="1"/>
            <a:r>
              <a:rPr lang="bs-Latn-BA" dirty="0"/>
              <a:t>Submit buttons itd.</a:t>
            </a:r>
            <a:endParaRPr lang="en-US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946104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2B93-317F-4C04-9297-8F631656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Input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695-2897-468E-BF21-C5D03696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Da bi unijeli obični textbox, unijet ćemo input tag sa type=“text” atributom.</a:t>
            </a:r>
          </a:p>
          <a:p>
            <a:endParaRPr lang="bs-Latn-BA" dirty="0"/>
          </a:p>
          <a:p>
            <a:r>
              <a:rPr lang="bs-Latn-BA" dirty="0"/>
              <a:t>Atribut </a:t>
            </a:r>
            <a:r>
              <a:rPr lang="bs-Latn-BA" b="1" dirty="0"/>
              <a:t>name </a:t>
            </a:r>
            <a:r>
              <a:rPr lang="bs-Latn-BA" dirty="0"/>
              <a:t>u elementu &lt;input&gt; omogućava skripti da klasifikuje podatak.</a:t>
            </a:r>
          </a:p>
          <a:p>
            <a:r>
              <a:rPr lang="bs-Latn-BA" dirty="0"/>
              <a:t>Atribut </a:t>
            </a:r>
            <a:r>
              <a:rPr lang="bs-Latn-BA" b="1" dirty="0"/>
              <a:t>maxlength </a:t>
            </a:r>
            <a:r>
              <a:rPr lang="bs-Latn-BA" dirty="0"/>
              <a:t>je također moguće dodati i njime određujemo maksimalan broj karaktera.</a:t>
            </a:r>
          </a:p>
          <a:p>
            <a:r>
              <a:rPr lang="bs-Latn-BA" dirty="0"/>
              <a:t>Također ukoliko želimo da neko polje ima početnu vrijednost, koju korisnik obriše pa unese vlastitu, koristimo atribut </a:t>
            </a:r>
            <a:r>
              <a:rPr lang="bs-Latn-BA" b="1" dirty="0"/>
              <a:t>value</a:t>
            </a:r>
            <a:r>
              <a:rPr lang="bs-Latn-BA" dirty="0"/>
              <a:t>.</a:t>
            </a:r>
          </a:p>
          <a:p>
            <a:endParaRPr lang="en-US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C57E-D21E-4DAA-A838-828443FB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9435" y="2725682"/>
            <a:ext cx="6048672" cy="36160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68CB-038A-497E-AB10-E5B079F9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Preglednici/Browser​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A68C-7EB9-4531-B572-8A4D59FC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Programi koji omogućavaju korisnicima pregled HTML sadržaja.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Preglednici se nalaze na svim uređajima koji imaju pristup internetu.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Neki od najpoznatijih preglednika su: Google Chrome, Interner Explorer, Mozzila Firefox i dr.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97212-BF2D-4820-A265-224B9980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38" y="4620532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F245CD-52A8-4DB5-BCEB-4E76735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38" y="4620532"/>
            <a:ext cx="1371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4A50E58-02CD-4340-AFC5-EE18DCBA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88" y="4620532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04CC6-4989-4EF2-AC8D-6D196333D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95" y="4639582"/>
            <a:ext cx="1447953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9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EEE-94FA-41FE-87B5-BCF2B775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0B6A-3CD0-421E-A12C-FCBB4A07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Da bi korisnik znao šta treba da unese u dato polje koristimo </a:t>
            </a:r>
            <a:r>
              <a:rPr lang="bs-Latn-BA" b="1" dirty="0"/>
              <a:t>&lt;label&gt; </a:t>
            </a:r>
            <a:r>
              <a:rPr lang="bs-Latn-BA" dirty="0"/>
              <a:t>tag koji sadrži u sebi atribut </a:t>
            </a:r>
            <a:r>
              <a:rPr lang="bs-Latn-BA" b="1" dirty="0"/>
              <a:t>for </a:t>
            </a:r>
            <a:r>
              <a:rPr lang="bs-Latn-BA" dirty="0"/>
              <a:t>koji mu omogućava da se poveže sa određenim &lt;input&gt; tagom.</a:t>
            </a:r>
            <a:endParaRPr lang="en-US" b="1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B80D-A3DF-4911-9D73-E48F7C63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09258"/>
            <a:ext cx="5524500" cy="76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3B347-1EAA-426E-9A12-0824BEBE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395010"/>
            <a:ext cx="5172075" cy="8858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537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868-9B9E-4AFC-89FD-5508B64C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Input (password)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74BF-1F7E-40DC-8116-A9407117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Za razliku od unosa teksta, ukoliko želimo da omogućimo korisniku da unese password koristimo &lt;input&gt; tag ali sa type-om password pa bi to izgledalo ovako:</a:t>
            </a:r>
            <a:endParaRPr lang="en-US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8BDC0-3BED-4B7F-A67C-5790C5B2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15494"/>
            <a:ext cx="7153275" cy="685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EBE3F-DAAF-423A-BE31-60AA3A6D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59547"/>
            <a:ext cx="5800725" cy="962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0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C0A-1568-4382-8FB8-90A6F5B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Radio dugmad (radio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73A0-66E3-481C-AC49-E4D93298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Ne unosi se vrijednost nego se bira samo jedna od ponuđenih opcija.</a:t>
            </a:r>
          </a:p>
          <a:p>
            <a:r>
              <a:rPr lang="bs-Latn-BA" dirty="0"/>
              <a:t>Svaki izbor zahtijeva poseban &lt;input&gt; tag.</a:t>
            </a:r>
          </a:p>
          <a:p>
            <a:r>
              <a:rPr lang="bs-Latn-BA" dirty="0"/>
              <a:t>Da bi browser znao da je vise tagova grupisano zajedno, moraju imati isto ime u </a:t>
            </a:r>
            <a:r>
              <a:rPr lang="bs-Latn-BA" b="1" dirty="0"/>
              <a:t>name</a:t>
            </a:r>
            <a:r>
              <a:rPr lang="bs-Latn-BA" dirty="0"/>
              <a:t> atributu (ID mora biti razlicicit)</a:t>
            </a:r>
            <a:endParaRPr lang="en-US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C513-05BE-43DC-AF81-225AB314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5740"/>
            <a:ext cx="6336704" cy="14149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43B1A-D8B1-4C3B-AAA0-FAB6CAD0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20" y="4267748"/>
            <a:ext cx="1604346" cy="12709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478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A6E2-93D2-47A4-82F5-A6D6089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E01A-E30C-461A-A165-72466860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Razlika između ove kontrole i radio button kontrole je u tome što korisnik može označiti više polja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E7138-E1D2-4FC0-ACF0-E0A2DC88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5224"/>
            <a:ext cx="7435381" cy="15721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DBF5E-AB61-4D67-BA5A-3F3A6985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237" y="3229875"/>
            <a:ext cx="3106466" cy="1557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066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25D6-89A5-45E0-85A4-265E38A9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Submit dugme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E04E-4222-4139-8B37-7C0AB9C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Služi za proslijeđivanje podataka iz forme serveru na daljnu obradu.</a:t>
            </a:r>
          </a:p>
          <a:p>
            <a:r>
              <a:rPr lang="bs-Latn-BA" dirty="0"/>
              <a:t>ID i name nisu obavezni, a value definiše ono što će pisati na dugmetu.</a:t>
            </a:r>
          </a:p>
          <a:p>
            <a:r>
              <a:rPr lang="bs-Latn-BA" dirty="0"/>
              <a:t>Također umjesto teksta može se nalaziti i slika na dugmetu.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988536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FC16-10A3-43D7-99F1-ED657330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Submit dugme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28-DFEC-4290-B5AA-76BF7EF8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Submitanje sa tekstom na dugmetu: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r>
              <a:rPr lang="bs-Latn-BA" dirty="0"/>
              <a:t>Submitanje sa slikom na dugmetu: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03976-E477-4BC2-A0AD-72236EB7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908848"/>
            <a:ext cx="1638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63509-7C90-4DD7-9B0E-1AC6907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7807"/>
            <a:ext cx="7439025" cy="390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D215B-D864-48FB-826C-A9E51F0A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45804"/>
            <a:ext cx="8684455" cy="351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9F040-1DEC-434A-A1B4-1BBFF9846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700" y="5203389"/>
            <a:ext cx="1320800" cy="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1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581-0861-4A67-8874-496061F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Button (dugme)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9299-8A53-481D-A928-B72B6807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Novija kontrola koja može obuhvatiti više elemeneta npr. i sliku i tekst.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C5D3C-02D8-4867-B5EC-EC905471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8" y="4843463"/>
            <a:ext cx="3705225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A28FD-B129-40B6-A3A3-38F0E9CE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3188420"/>
            <a:ext cx="6953250" cy="1476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5782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E2C8-CA31-448D-AE85-45FCC682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1B3D-A44C-4A35-B3F7-FC6539F9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Nije obavezno ali se jako često koristi.</a:t>
            </a:r>
          </a:p>
          <a:p>
            <a:r>
              <a:rPr lang="bs-Latn-BA" dirty="0"/>
              <a:t>Koristi se za brisanje svega što je uneseno u sva polja.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63CBF-A11B-493A-942D-E01BE253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25" y="3900096"/>
            <a:ext cx="5828950" cy="4716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6ED78-8DCE-41BC-9EAA-EE3688A9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4643365"/>
            <a:ext cx="22098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2D3-9DF8-4B54-9A04-075449F4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Upload fajla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1AB1-9AE8-483F-A617-36DAC69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Za uploadovanje raznih fajlova (dokumenata, slika, video klipova itd.) koristi se atribut type=„file“.</a:t>
            </a:r>
          </a:p>
          <a:p>
            <a:r>
              <a:rPr lang="bs-Latn-BA" dirty="0"/>
              <a:t>Forma mora biti podešena na POST method </a:t>
            </a:r>
          </a:p>
          <a:p>
            <a:r>
              <a:rPr lang="bs-Latn-BA" dirty="0"/>
              <a:t>Enctype mora biti </a:t>
            </a:r>
            <a:r>
              <a:rPr lang="bs-Latn-BA" sz="2400" i="1" dirty="0"/>
              <a:t>enctype="multipart/form-data"</a:t>
            </a:r>
            <a:endParaRPr lang="bs-Latn-B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9AD98C1-DB14-4382-A3A9-C8EF27060C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91" y="5120735"/>
            <a:ext cx="4178598" cy="763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E6A98-F408-4BFC-B68C-8C78A477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535" y="4557173"/>
            <a:ext cx="4876800" cy="381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425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7F8E-E85D-40AB-8583-B6177D55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Sakriveno (Hidden)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30EE-52E2-4211-B5DE-C3A4F399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Nije vidljivo od strane korisnika (u direktnom pristupu browseru, u source kodu je vidljivo)</a:t>
            </a:r>
          </a:p>
          <a:p>
            <a:r>
              <a:rPr lang="bs-Latn-BA" dirty="0"/>
              <a:t>Najčešće se koristi da privremeno sačuva neke podatke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D7A2C-CED6-4353-A742-80C907F2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1269"/>
            <a:ext cx="8524875" cy="400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8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B5D5-7C04-482C-AEB8-24AEE567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World Wide Web​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2DD-49D4-4904-87AF-D8D619C2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bs-Latn-BA" dirty="0"/>
              <a:t>World Wide Web (WWW ili W3) je najkorištenija usluga Interneta 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World Wide Web omogućava pristup hipertekstualnim dokumentima na internetu.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Hipertekstualni dokumenti su dokumenti koji sadržavaju slike, tekst ili multimedijalne sadržaje a povezani su hiperlinkovima.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Za preuzimanje i pristup sadržajima hiperlinkova koriste se preglednici.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Izumitelj World Wide Web-a je Tim Berners Lee i on je ujedno i čelnik World Wide Web Consortium-a.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World Wide Web Consortiuam je organizacija koja se bavi standardizacijom tehnologija korištenih na Internetu.</a:t>
            </a:r>
            <a:r>
              <a:rPr lang="en-US" dirty="0"/>
              <a:t>​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27497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CE2-FE51-4BAD-946F-40536C0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Textarea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46D1-C41A-4DFA-B68B-029582AC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Kreira veće polje za tekst i podržava više redova</a:t>
            </a:r>
          </a:p>
          <a:p>
            <a:r>
              <a:rPr lang="bs-Latn-BA" dirty="0"/>
              <a:t>Nije samozatvarajući tag (zahtijeva početak i kraj), između se unosi tekst koji će biti prikazan u browseru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0EF9A-A7E0-4838-AF2E-CFAD839A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91" y="3429000"/>
            <a:ext cx="3562350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EFB8F-91F1-4B07-B629-4683F0E5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77" y="3717032"/>
            <a:ext cx="5086350" cy="1943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177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26D3-BA67-418D-B606-55A123A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Datumska polja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CAC2-C6C7-46BD-A4D7-26374A6C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Sadržava podatke o datumu, vremenu, mjesecu itd.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9156-2F5C-4BC2-8B15-4366A43F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92" y="2609850"/>
            <a:ext cx="5391150" cy="819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14763-0269-4E64-A88A-1110DB07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12" y="3617962"/>
            <a:ext cx="3316102" cy="28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00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1EED-2457-489A-B5A2-A5D3E4F0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Padajući izbornik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3614-D392-494A-8411-14EFCFA7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Omogućava korisniku da odabere jednu od vrijednosti iz padajućeg menija</a:t>
            </a:r>
          </a:p>
          <a:p>
            <a:r>
              <a:rPr lang="bs-Latn-BA" dirty="0"/>
              <a:t>Bazira se na select tagu koji sadrži name i ID atribute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D4F0B-40AC-40C3-B057-E1C58CF4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80" y="3636962"/>
            <a:ext cx="3920281" cy="25400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4ACF-AFB0-4B75-8763-9B810036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784" y="3786129"/>
            <a:ext cx="2162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BEE0-CF54-47D9-BBF2-2E20C76B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s-Latn-BA" dirty="0"/>
              <a:t>Tagovi​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3A91-8B70-4340-9660-A181ABE0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HTML tagovi su osnovni gradivni elementi svake stranice i pomoću njih su pisane HTML stranice i HTML dokumenti.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Svaki tag opisuje poseban element sadržaja dokumenta odnosno opisuje kako će se nešto prikazivati u web browser-u.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Osnovni HTML tagovi su: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&lt;html&gt; &lt;/html&gt;</a:t>
            </a:r>
            <a:r>
              <a:rPr lang="en-US" dirty="0"/>
              <a:t>​ </a:t>
            </a:r>
          </a:p>
          <a:p>
            <a:pPr lvl="1" fontAlgn="base"/>
            <a:r>
              <a:rPr lang="bs-Latn-BA" dirty="0"/>
              <a:t>&lt;head&gt; &lt;/head&gt;</a:t>
            </a:r>
            <a:r>
              <a:rPr lang="en-US" dirty="0"/>
              <a:t>​</a:t>
            </a:r>
          </a:p>
          <a:p>
            <a:pPr lvl="1" fontAlgn="base"/>
            <a:r>
              <a:rPr lang="bs-Latn-BA" dirty="0"/>
              <a:t>&lt;body&gt; &lt;/body&gt;</a:t>
            </a:r>
            <a:r>
              <a:rPr lang="en-US" dirty="0"/>
              <a:t>​</a:t>
            </a:r>
          </a:p>
          <a:p>
            <a:r>
              <a:rPr lang="bs-Latn-BA" u="sng" dirty="0">
                <a:hlinkClick r:id="rId2"/>
              </a:rPr>
              <a:t>https://www.w3schools.com/tags/default.asp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564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88A1-0C2E-4453-9B00-822AF67D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HTML-a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A8E-EF4D-446D-BA0C-65A52CFF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s-Latn-BA" dirty="0"/>
              <a:t>Deklaracija &lt;!DOCTYPE html&gt; označava da je tip dokumenta na kojem radimo HTML 5.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Tri su osnovna elementa strukture HTML dokumenta i to su: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html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head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body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0323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57EC-8021-4473-B2AD-69EED45F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HTML-a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1807-9AC8-4BE1-8A33-D911B9F9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bs-Latn-BA" dirty="0"/>
              <a:t>Globalna struktura HTML dokumenta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&lt;!DOCTYPE html&gt;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&lt;html&gt;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&lt;head&gt;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        &lt;title&gt; Naslov &lt;/title&gt;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&lt;/head&gt;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&lt;body&gt;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        &lt;h1&gt; Najviši nivo &lt;/h1&gt;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        &lt;p&gt; Paragraf &lt;/p&gt;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&lt;/body&gt;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r>
              <a:rPr lang="bs-Latn-BA" dirty="0"/>
              <a:t>&lt;/html&gt;</a:t>
            </a:r>
            <a:r>
              <a:rPr lang="en-US" dirty="0"/>
              <a:t>​</a:t>
            </a:r>
          </a:p>
          <a:p>
            <a:pPr marL="457200" lvl="1" indent="0" fontAlgn="base">
              <a:buNone/>
            </a:pPr>
            <a:endParaRPr lang="bs-Latn-BA" dirty="0"/>
          </a:p>
          <a:p>
            <a:pPr fontAlgn="base"/>
            <a:r>
              <a:rPr lang="bs-Latn-BA" dirty="0"/>
              <a:t>Svaki tag koji otvorimo moramo i zatvoriti</a:t>
            </a:r>
            <a:r>
              <a:rPr lang="en-US" dirty="0"/>
              <a:t>​</a:t>
            </a:r>
          </a:p>
          <a:p>
            <a:pPr fontAlgn="base"/>
            <a:r>
              <a:rPr lang="bs-Latn-BA" dirty="0"/>
              <a:t>Poslije znaka “&lt;“ dodajemo znak “/”.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9188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2541</Words>
  <Application>Microsoft Office PowerPoint</Application>
  <PresentationFormat>Widescreen</PresentationFormat>
  <Paragraphs>299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HTML</vt:lpstr>
      <vt:lpstr>Predavač</vt:lpstr>
      <vt:lpstr>Plan i program </vt:lpstr>
      <vt:lpstr>Šta je HTML?​</vt:lpstr>
      <vt:lpstr>Preglednici/Browser​</vt:lpstr>
      <vt:lpstr>World Wide Web​</vt:lpstr>
      <vt:lpstr>HTML Tagovi​</vt:lpstr>
      <vt:lpstr>Struktura HTML-a</vt:lpstr>
      <vt:lpstr>Struktura HTML-a</vt:lpstr>
      <vt:lpstr>Struktura HTML-a</vt:lpstr>
      <vt:lpstr>Editori​</vt:lpstr>
      <vt:lpstr>Doctype deklaracije​</vt:lpstr>
      <vt:lpstr>Doctype deklaracije​</vt:lpstr>
      <vt:lpstr>Osnovni elementi​</vt:lpstr>
      <vt:lpstr>Semantika u HTML-u​</vt:lpstr>
      <vt:lpstr>Sintaksa tagova</vt:lpstr>
      <vt:lpstr>&lt;p&gt;&lt;/p&gt;</vt:lpstr>
      <vt:lpstr>&lt;h1&gt;&lt;/h1&gt; -&gt; &lt;h6&gt;&lt;/h6&gt;</vt:lpstr>
      <vt:lpstr>Tagovi za formatiranje text-a</vt:lpstr>
      <vt:lpstr>Tagovi za formatiranje text-a</vt:lpstr>
      <vt:lpstr>Break i horizntal rule elementi</vt:lpstr>
      <vt:lpstr>Link</vt:lpstr>
      <vt:lpstr>Link</vt:lpstr>
      <vt:lpstr>Komentari​</vt:lpstr>
      <vt:lpstr>Specifični formati</vt:lpstr>
      <vt:lpstr>Slika</vt:lpstr>
      <vt:lpstr>Iframe</vt:lpstr>
      <vt:lpstr>LISTE</vt:lpstr>
      <vt:lpstr>Liste</vt:lpstr>
      <vt:lpstr>Uređene liste</vt:lpstr>
      <vt:lpstr>Neuređene liste</vt:lpstr>
      <vt:lpstr>Definicijske liste</vt:lpstr>
      <vt:lpstr>TABELE</vt:lpstr>
      <vt:lpstr>TABELE</vt:lpstr>
      <vt:lpstr>TABELE</vt:lpstr>
      <vt:lpstr>FORME</vt:lpstr>
      <vt:lpstr>Forme</vt:lpstr>
      <vt:lpstr>Najpoznatija forma</vt:lpstr>
      <vt:lpstr>Elementi</vt:lpstr>
      <vt:lpstr>Elementi</vt:lpstr>
      <vt:lpstr>Funkcionalnost</vt:lpstr>
      <vt:lpstr>Forma – Server</vt:lpstr>
      <vt:lpstr>Form tag</vt:lpstr>
      <vt:lpstr>Obavezni i neobavezni atributi</vt:lpstr>
      <vt:lpstr>Atribut Method</vt:lpstr>
      <vt:lpstr>Atributi Name i ID</vt:lpstr>
      <vt:lpstr>Atributi Enctype i Target</vt:lpstr>
      <vt:lpstr>Kontrole HTML forme</vt:lpstr>
      <vt:lpstr>Input (text)</vt:lpstr>
      <vt:lpstr>Label tag</vt:lpstr>
      <vt:lpstr>Input (password)</vt:lpstr>
      <vt:lpstr>Radio dugmad (radio button)</vt:lpstr>
      <vt:lpstr>Checkbox</vt:lpstr>
      <vt:lpstr>Submit dugme</vt:lpstr>
      <vt:lpstr>Submit dugme</vt:lpstr>
      <vt:lpstr>Button (dugme)</vt:lpstr>
      <vt:lpstr>Reset</vt:lpstr>
      <vt:lpstr>Upload fajla</vt:lpstr>
      <vt:lpstr>Sakriveno (Hidden)</vt:lpstr>
      <vt:lpstr>Textarea</vt:lpstr>
      <vt:lpstr>Datumska polja</vt:lpstr>
      <vt:lpstr>Padajući izbornik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Emir Veledar</dc:creator>
  <cp:lastModifiedBy>Emir Veledar</cp:lastModifiedBy>
  <cp:revision>159</cp:revision>
  <dcterms:created xsi:type="dcterms:W3CDTF">2021-01-30T09:02:34Z</dcterms:created>
  <dcterms:modified xsi:type="dcterms:W3CDTF">2021-02-08T17:36:31Z</dcterms:modified>
</cp:coreProperties>
</file>