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1" r:id="rId3"/>
    <p:sldId id="262" r:id="rId4"/>
    <p:sldId id="257" r:id="rId5"/>
    <p:sldId id="258" r:id="rId6"/>
    <p:sldId id="259" r:id="rId7"/>
    <p:sldId id="381" r:id="rId8"/>
    <p:sldId id="382" r:id="rId9"/>
    <p:sldId id="383" r:id="rId10"/>
    <p:sldId id="384" r:id="rId11"/>
    <p:sldId id="391" r:id="rId12"/>
    <p:sldId id="392" r:id="rId13"/>
    <p:sldId id="393" r:id="rId14"/>
    <p:sldId id="394" r:id="rId15"/>
    <p:sldId id="395" r:id="rId16"/>
    <p:sldId id="397" r:id="rId17"/>
    <p:sldId id="385" r:id="rId18"/>
    <p:sldId id="386" r:id="rId19"/>
    <p:sldId id="387" r:id="rId20"/>
    <p:sldId id="407" r:id="rId21"/>
    <p:sldId id="388" r:id="rId22"/>
    <p:sldId id="389" r:id="rId23"/>
    <p:sldId id="390" r:id="rId24"/>
    <p:sldId id="396" r:id="rId25"/>
    <p:sldId id="398" r:id="rId26"/>
    <p:sldId id="399" r:id="rId27"/>
    <p:sldId id="402" r:id="rId28"/>
    <p:sldId id="310" r:id="rId29"/>
    <p:sldId id="311" r:id="rId30"/>
    <p:sldId id="313" r:id="rId31"/>
    <p:sldId id="404" r:id="rId32"/>
    <p:sldId id="405" r:id="rId33"/>
    <p:sldId id="406" r:id="rId34"/>
    <p:sldId id="263" r:id="rId35"/>
    <p:sldId id="26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9" d="100"/>
          <a:sy n="89" d="100"/>
        </p:scale>
        <p:origin x="48"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53082-F543-4E6D-AD90-20CBA2ED3512}" type="datetimeFigureOut">
              <a:rPr lang="en-GB" smtClean="0"/>
              <a:t>06/05/2022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EDA378-4D23-495E-BAF8-84453FA7133E}" type="slidenum">
              <a:rPr lang="en-GB" smtClean="0"/>
              <a:t>‹#›</a:t>
            </a:fld>
            <a:endParaRPr lang="en-GB"/>
          </a:p>
        </p:txBody>
      </p:sp>
    </p:spTree>
    <p:extLst>
      <p:ext uri="{BB962C8B-B14F-4D97-AF65-F5344CB8AC3E}">
        <p14:creationId xmlns:p14="http://schemas.microsoft.com/office/powerpoint/2010/main" val="93344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307460-CCED-4D82-A0B8-6BC739790962}" type="slidenum">
              <a:rPr lang="en-US" smtClean="0"/>
              <a:t>26</a:t>
            </a:fld>
            <a:endParaRPr lang="en-US"/>
          </a:p>
        </p:txBody>
      </p:sp>
    </p:spTree>
    <p:extLst>
      <p:ext uri="{BB962C8B-B14F-4D97-AF65-F5344CB8AC3E}">
        <p14:creationId xmlns:p14="http://schemas.microsoft.com/office/powerpoint/2010/main" val="2240782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9687-B1A5-4580-85BC-92CB2238C3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B74F1E-1A63-48FA-AB87-98BA752CE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E73A6C6-75A5-4859-8295-B8B3AE2B5C97}"/>
              </a:ext>
            </a:extLst>
          </p:cNvPr>
          <p:cNvSpPr>
            <a:spLocks noGrp="1"/>
          </p:cNvSpPr>
          <p:nvPr>
            <p:ph type="dt" sz="half" idx="10"/>
          </p:nvPr>
        </p:nvSpPr>
        <p:spPr/>
        <p:txBody>
          <a:bodyPr/>
          <a:lstStyle/>
          <a:p>
            <a:fld id="{FEB2F2CA-F51B-4586-AD71-F9A78B40C0FB}" type="datetimeFigureOut">
              <a:rPr lang="en-GB" smtClean="0"/>
              <a:t>06/05/2022</a:t>
            </a:fld>
            <a:endParaRPr lang="en-GB"/>
          </a:p>
        </p:txBody>
      </p:sp>
      <p:sp>
        <p:nvSpPr>
          <p:cNvPr id="5" name="Footer Placeholder 4">
            <a:extLst>
              <a:ext uri="{FF2B5EF4-FFF2-40B4-BE49-F238E27FC236}">
                <a16:creationId xmlns:a16="http://schemas.microsoft.com/office/drawing/2014/main" id="{4CBCC9CA-16EA-4D9E-A128-E251AAF143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45CCBA-E416-4030-B163-881000C5A6ED}"/>
              </a:ext>
            </a:extLst>
          </p:cNvPr>
          <p:cNvSpPr>
            <a:spLocks noGrp="1"/>
          </p:cNvSpPr>
          <p:nvPr>
            <p:ph type="sldNum" sz="quarter" idx="12"/>
          </p:nvPr>
        </p:nvSpPr>
        <p:spPr/>
        <p:txBody>
          <a:bodyPr/>
          <a:lstStyle/>
          <a:p>
            <a:fld id="{EB377173-9A29-49AD-8197-750E029465F3}" type="slidenum">
              <a:rPr lang="en-GB" smtClean="0"/>
              <a:t>‹#›</a:t>
            </a:fld>
            <a:endParaRPr lang="en-GB"/>
          </a:p>
        </p:txBody>
      </p:sp>
    </p:spTree>
    <p:extLst>
      <p:ext uri="{BB962C8B-B14F-4D97-AF65-F5344CB8AC3E}">
        <p14:creationId xmlns:p14="http://schemas.microsoft.com/office/powerpoint/2010/main" val="201358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D76A-5610-44A5-97DC-1EF6FA7413D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3904CD-BE10-456B-88B5-223440EC62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809584-3F81-4149-81B5-5B3B55C90E3F}"/>
              </a:ext>
            </a:extLst>
          </p:cNvPr>
          <p:cNvSpPr>
            <a:spLocks noGrp="1"/>
          </p:cNvSpPr>
          <p:nvPr>
            <p:ph type="dt" sz="half" idx="10"/>
          </p:nvPr>
        </p:nvSpPr>
        <p:spPr/>
        <p:txBody>
          <a:bodyPr/>
          <a:lstStyle/>
          <a:p>
            <a:fld id="{FEB2F2CA-F51B-4586-AD71-F9A78B40C0FB}" type="datetimeFigureOut">
              <a:rPr lang="en-GB" smtClean="0"/>
              <a:t>06/05/2022</a:t>
            </a:fld>
            <a:endParaRPr lang="en-GB"/>
          </a:p>
        </p:txBody>
      </p:sp>
      <p:sp>
        <p:nvSpPr>
          <p:cNvPr id="5" name="Footer Placeholder 4">
            <a:extLst>
              <a:ext uri="{FF2B5EF4-FFF2-40B4-BE49-F238E27FC236}">
                <a16:creationId xmlns:a16="http://schemas.microsoft.com/office/drawing/2014/main" id="{3A7854E5-EF52-4519-9E5E-64D56E2FCD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DA74CD-3041-4044-B493-7C2745EFF0C4}"/>
              </a:ext>
            </a:extLst>
          </p:cNvPr>
          <p:cNvSpPr>
            <a:spLocks noGrp="1"/>
          </p:cNvSpPr>
          <p:nvPr>
            <p:ph type="sldNum" sz="quarter" idx="12"/>
          </p:nvPr>
        </p:nvSpPr>
        <p:spPr/>
        <p:txBody>
          <a:bodyPr/>
          <a:lstStyle/>
          <a:p>
            <a:fld id="{EB377173-9A29-49AD-8197-750E029465F3}" type="slidenum">
              <a:rPr lang="en-GB" smtClean="0"/>
              <a:t>‹#›</a:t>
            </a:fld>
            <a:endParaRPr lang="en-GB"/>
          </a:p>
        </p:txBody>
      </p:sp>
    </p:spTree>
    <p:extLst>
      <p:ext uri="{BB962C8B-B14F-4D97-AF65-F5344CB8AC3E}">
        <p14:creationId xmlns:p14="http://schemas.microsoft.com/office/powerpoint/2010/main" val="153343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0D25F-5760-4D91-8989-B96B70D9A9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BC7636D-0607-4DF7-AD5E-28AA213CA0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E244EE-ECEB-4750-BD9C-1A497274FB53}"/>
              </a:ext>
            </a:extLst>
          </p:cNvPr>
          <p:cNvSpPr>
            <a:spLocks noGrp="1"/>
          </p:cNvSpPr>
          <p:nvPr>
            <p:ph type="dt" sz="half" idx="10"/>
          </p:nvPr>
        </p:nvSpPr>
        <p:spPr/>
        <p:txBody>
          <a:bodyPr/>
          <a:lstStyle/>
          <a:p>
            <a:fld id="{FEB2F2CA-F51B-4586-AD71-F9A78B40C0FB}" type="datetimeFigureOut">
              <a:rPr lang="en-GB" smtClean="0"/>
              <a:t>06/05/2022</a:t>
            </a:fld>
            <a:endParaRPr lang="en-GB"/>
          </a:p>
        </p:txBody>
      </p:sp>
      <p:sp>
        <p:nvSpPr>
          <p:cNvPr id="5" name="Footer Placeholder 4">
            <a:extLst>
              <a:ext uri="{FF2B5EF4-FFF2-40B4-BE49-F238E27FC236}">
                <a16:creationId xmlns:a16="http://schemas.microsoft.com/office/drawing/2014/main" id="{6F1752C5-E289-4871-B007-3AAF8AF0F5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E97F5A-DBB9-415D-A97C-1BA883AC2699}"/>
              </a:ext>
            </a:extLst>
          </p:cNvPr>
          <p:cNvSpPr>
            <a:spLocks noGrp="1"/>
          </p:cNvSpPr>
          <p:nvPr>
            <p:ph type="sldNum" sz="quarter" idx="12"/>
          </p:nvPr>
        </p:nvSpPr>
        <p:spPr/>
        <p:txBody>
          <a:bodyPr/>
          <a:lstStyle/>
          <a:p>
            <a:fld id="{EB377173-9A29-49AD-8197-750E029465F3}" type="slidenum">
              <a:rPr lang="en-GB" smtClean="0"/>
              <a:t>‹#›</a:t>
            </a:fld>
            <a:endParaRPr lang="en-GB"/>
          </a:p>
        </p:txBody>
      </p:sp>
    </p:spTree>
    <p:extLst>
      <p:ext uri="{BB962C8B-B14F-4D97-AF65-F5344CB8AC3E}">
        <p14:creationId xmlns:p14="http://schemas.microsoft.com/office/powerpoint/2010/main" val="394235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9B6D-ABDF-4BF7-B957-E31E8390C4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2BA1C1-3824-415B-8005-EC1505525B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8C55A0-CDBD-4095-A00D-E2BE4CA7AB62}"/>
              </a:ext>
            </a:extLst>
          </p:cNvPr>
          <p:cNvSpPr>
            <a:spLocks noGrp="1"/>
          </p:cNvSpPr>
          <p:nvPr>
            <p:ph type="dt" sz="half" idx="10"/>
          </p:nvPr>
        </p:nvSpPr>
        <p:spPr/>
        <p:txBody>
          <a:bodyPr/>
          <a:lstStyle/>
          <a:p>
            <a:fld id="{FEB2F2CA-F51B-4586-AD71-F9A78B40C0FB}" type="datetimeFigureOut">
              <a:rPr lang="en-GB" smtClean="0"/>
              <a:t>06/05/2022</a:t>
            </a:fld>
            <a:endParaRPr lang="en-GB"/>
          </a:p>
        </p:txBody>
      </p:sp>
      <p:sp>
        <p:nvSpPr>
          <p:cNvPr id="5" name="Footer Placeholder 4">
            <a:extLst>
              <a:ext uri="{FF2B5EF4-FFF2-40B4-BE49-F238E27FC236}">
                <a16:creationId xmlns:a16="http://schemas.microsoft.com/office/drawing/2014/main" id="{2DD86D98-2B0A-4034-9B96-69A85FACEC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7FB086-AC16-4B5F-8BA9-5EA2DBDE3FEA}"/>
              </a:ext>
            </a:extLst>
          </p:cNvPr>
          <p:cNvSpPr>
            <a:spLocks noGrp="1"/>
          </p:cNvSpPr>
          <p:nvPr>
            <p:ph type="sldNum" sz="quarter" idx="12"/>
          </p:nvPr>
        </p:nvSpPr>
        <p:spPr/>
        <p:txBody>
          <a:bodyPr/>
          <a:lstStyle/>
          <a:p>
            <a:fld id="{EB377173-9A29-49AD-8197-750E029465F3}" type="slidenum">
              <a:rPr lang="en-GB" smtClean="0"/>
              <a:t>‹#›</a:t>
            </a:fld>
            <a:endParaRPr lang="en-GB"/>
          </a:p>
        </p:txBody>
      </p:sp>
    </p:spTree>
    <p:extLst>
      <p:ext uri="{BB962C8B-B14F-4D97-AF65-F5344CB8AC3E}">
        <p14:creationId xmlns:p14="http://schemas.microsoft.com/office/powerpoint/2010/main" val="319508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716B-D616-498C-9938-8F1B7F2B25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C4396D4-BE94-4FDB-A538-CBDAD8CA3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B9050A-4A34-4232-A7C3-D0BC33FB7175}"/>
              </a:ext>
            </a:extLst>
          </p:cNvPr>
          <p:cNvSpPr>
            <a:spLocks noGrp="1"/>
          </p:cNvSpPr>
          <p:nvPr>
            <p:ph type="dt" sz="half" idx="10"/>
          </p:nvPr>
        </p:nvSpPr>
        <p:spPr/>
        <p:txBody>
          <a:bodyPr/>
          <a:lstStyle/>
          <a:p>
            <a:fld id="{FEB2F2CA-F51B-4586-AD71-F9A78B40C0FB}" type="datetimeFigureOut">
              <a:rPr lang="en-GB" smtClean="0"/>
              <a:t>06/05/2022</a:t>
            </a:fld>
            <a:endParaRPr lang="en-GB"/>
          </a:p>
        </p:txBody>
      </p:sp>
      <p:sp>
        <p:nvSpPr>
          <p:cNvPr id="5" name="Footer Placeholder 4">
            <a:extLst>
              <a:ext uri="{FF2B5EF4-FFF2-40B4-BE49-F238E27FC236}">
                <a16:creationId xmlns:a16="http://schemas.microsoft.com/office/drawing/2014/main" id="{C26EAE02-3C69-4FD3-A705-8486A809C3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354549-251D-4ACF-AC9E-6E7B7DE34D78}"/>
              </a:ext>
            </a:extLst>
          </p:cNvPr>
          <p:cNvSpPr>
            <a:spLocks noGrp="1"/>
          </p:cNvSpPr>
          <p:nvPr>
            <p:ph type="sldNum" sz="quarter" idx="12"/>
          </p:nvPr>
        </p:nvSpPr>
        <p:spPr/>
        <p:txBody>
          <a:bodyPr/>
          <a:lstStyle/>
          <a:p>
            <a:fld id="{EB377173-9A29-49AD-8197-750E029465F3}" type="slidenum">
              <a:rPr lang="en-GB" smtClean="0"/>
              <a:t>‹#›</a:t>
            </a:fld>
            <a:endParaRPr lang="en-GB"/>
          </a:p>
        </p:txBody>
      </p:sp>
    </p:spTree>
    <p:extLst>
      <p:ext uri="{BB962C8B-B14F-4D97-AF65-F5344CB8AC3E}">
        <p14:creationId xmlns:p14="http://schemas.microsoft.com/office/powerpoint/2010/main" val="254968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BA0A-58DD-4575-933C-BC10FAFAF6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7BAA39E-F83A-4A52-940C-4B1A4C49E7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F9B2C16-406C-465E-94E2-34D35B7970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B91C56C-8F04-4CB6-8548-C429A3BE2AB4}"/>
              </a:ext>
            </a:extLst>
          </p:cNvPr>
          <p:cNvSpPr>
            <a:spLocks noGrp="1"/>
          </p:cNvSpPr>
          <p:nvPr>
            <p:ph type="dt" sz="half" idx="10"/>
          </p:nvPr>
        </p:nvSpPr>
        <p:spPr/>
        <p:txBody>
          <a:bodyPr/>
          <a:lstStyle/>
          <a:p>
            <a:fld id="{FEB2F2CA-F51B-4586-AD71-F9A78B40C0FB}" type="datetimeFigureOut">
              <a:rPr lang="en-GB" smtClean="0"/>
              <a:t>06/05/2022</a:t>
            </a:fld>
            <a:endParaRPr lang="en-GB"/>
          </a:p>
        </p:txBody>
      </p:sp>
      <p:sp>
        <p:nvSpPr>
          <p:cNvPr id="6" name="Footer Placeholder 5">
            <a:extLst>
              <a:ext uri="{FF2B5EF4-FFF2-40B4-BE49-F238E27FC236}">
                <a16:creationId xmlns:a16="http://schemas.microsoft.com/office/drawing/2014/main" id="{89A58B01-F3CD-48F2-984F-D6FF508781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04B6EC-9635-46B6-AE0A-8B1B34B085FB}"/>
              </a:ext>
            </a:extLst>
          </p:cNvPr>
          <p:cNvSpPr>
            <a:spLocks noGrp="1"/>
          </p:cNvSpPr>
          <p:nvPr>
            <p:ph type="sldNum" sz="quarter" idx="12"/>
          </p:nvPr>
        </p:nvSpPr>
        <p:spPr/>
        <p:txBody>
          <a:bodyPr/>
          <a:lstStyle/>
          <a:p>
            <a:fld id="{EB377173-9A29-49AD-8197-750E029465F3}" type="slidenum">
              <a:rPr lang="en-GB" smtClean="0"/>
              <a:t>‹#›</a:t>
            </a:fld>
            <a:endParaRPr lang="en-GB"/>
          </a:p>
        </p:txBody>
      </p:sp>
    </p:spTree>
    <p:extLst>
      <p:ext uri="{BB962C8B-B14F-4D97-AF65-F5344CB8AC3E}">
        <p14:creationId xmlns:p14="http://schemas.microsoft.com/office/powerpoint/2010/main" val="421911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D394-F718-42DE-B6A1-F1FA7332C97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373B736-D34F-4423-9D43-BA67AA057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1F66F-B8F7-4549-9F69-865C38AEAF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7E40755-1E9F-4897-95C8-F822277EFB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2F5862-1E70-4708-B38D-8D840D4B00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7C96EFF-EB1E-4DBB-A912-309ACDC8EAE6}"/>
              </a:ext>
            </a:extLst>
          </p:cNvPr>
          <p:cNvSpPr>
            <a:spLocks noGrp="1"/>
          </p:cNvSpPr>
          <p:nvPr>
            <p:ph type="dt" sz="half" idx="10"/>
          </p:nvPr>
        </p:nvSpPr>
        <p:spPr/>
        <p:txBody>
          <a:bodyPr/>
          <a:lstStyle/>
          <a:p>
            <a:fld id="{FEB2F2CA-F51B-4586-AD71-F9A78B40C0FB}" type="datetimeFigureOut">
              <a:rPr lang="en-GB" smtClean="0"/>
              <a:t>06/05/2022</a:t>
            </a:fld>
            <a:endParaRPr lang="en-GB"/>
          </a:p>
        </p:txBody>
      </p:sp>
      <p:sp>
        <p:nvSpPr>
          <p:cNvPr id="8" name="Footer Placeholder 7">
            <a:extLst>
              <a:ext uri="{FF2B5EF4-FFF2-40B4-BE49-F238E27FC236}">
                <a16:creationId xmlns:a16="http://schemas.microsoft.com/office/drawing/2014/main" id="{6BBC1F17-053C-463F-B354-0FDB8CAE80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60B4DF0-C99A-4085-87C4-ADF1794E4D4E}"/>
              </a:ext>
            </a:extLst>
          </p:cNvPr>
          <p:cNvSpPr>
            <a:spLocks noGrp="1"/>
          </p:cNvSpPr>
          <p:nvPr>
            <p:ph type="sldNum" sz="quarter" idx="12"/>
          </p:nvPr>
        </p:nvSpPr>
        <p:spPr/>
        <p:txBody>
          <a:bodyPr/>
          <a:lstStyle/>
          <a:p>
            <a:fld id="{EB377173-9A29-49AD-8197-750E029465F3}" type="slidenum">
              <a:rPr lang="en-GB" smtClean="0"/>
              <a:t>‹#›</a:t>
            </a:fld>
            <a:endParaRPr lang="en-GB"/>
          </a:p>
        </p:txBody>
      </p:sp>
    </p:spTree>
    <p:extLst>
      <p:ext uri="{BB962C8B-B14F-4D97-AF65-F5344CB8AC3E}">
        <p14:creationId xmlns:p14="http://schemas.microsoft.com/office/powerpoint/2010/main" val="193559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E87E-EA6B-4D42-93D2-EFF1F2EFE69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69BE098-E08F-4FEC-9502-016A9A43FBDC}"/>
              </a:ext>
            </a:extLst>
          </p:cNvPr>
          <p:cNvSpPr>
            <a:spLocks noGrp="1"/>
          </p:cNvSpPr>
          <p:nvPr>
            <p:ph type="dt" sz="half" idx="10"/>
          </p:nvPr>
        </p:nvSpPr>
        <p:spPr/>
        <p:txBody>
          <a:bodyPr/>
          <a:lstStyle/>
          <a:p>
            <a:fld id="{FEB2F2CA-F51B-4586-AD71-F9A78B40C0FB}" type="datetimeFigureOut">
              <a:rPr lang="en-GB" smtClean="0"/>
              <a:t>06/05/2022</a:t>
            </a:fld>
            <a:endParaRPr lang="en-GB"/>
          </a:p>
        </p:txBody>
      </p:sp>
      <p:sp>
        <p:nvSpPr>
          <p:cNvPr id="4" name="Footer Placeholder 3">
            <a:extLst>
              <a:ext uri="{FF2B5EF4-FFF2-40B4-BE49-F238E27FC236}">
                <a16:creationId xmlns:a16="http://schemas.microsoft.com/office/drawing/2014/main" id="{17BC1651-08E7-4865-B3F9-8CCDB520AE9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D8D6587-F336-4A5D-BC51-BFD6A55F3237}"/>
              </a:ext>
            </a:extLst>
          </p:cNvPr>
          <p:cNvSpPr>
            <a:spLocks noGrp="1"/>
          </p:cNvSpPr>
          <p:nvPr>
            <p:ph type="sldNum" sz="quarter" idx="12"/>
          </p:nvPr>
        </p:nvSpPr>
        <p:spPr/>
        <p:txBody>
          <a:bodyPr/>
          <a:lstStyle/>
          <a:p>
            <a:fld id="{EB377173-9A29-49AD-8197-750E029465F3}" type="slidenum">
              <a:rPr lang="en-GB" smtClean="0"/>
              <a:t>‹#›</a:t>
            </a:fld>
            <a:endParaRPr lang="en-GB"/>
          </a:p>
        </p:txBody>
      </p:sp>
    </p:spTree>
    <p:extLst>
      <p:ext uri="{BB962C8B-B14F-4D97-AF65-F5344CB8AC3E}">
        <p14:creationId xmlns:p14="http://schemas.microsoft.com/office/powerpoint/2010/main" val="166482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1A94E5-9600-48D6-845F-06197B03135D}"/>
              </a:ext>
            </a:extLst>
          </p:cNvPr>
          <p:cNvSpPr>
            <a:spLocks noGrp="1"/>
          </p:cNvSpPr>
          <p:nvPr>
            <p:ph type="dt" sz="half" idx="10"/>
          </p:nvPr>
        </p:nvSpPr>
        <p:spPr/>
        <p:txBody>
          <a:bodyPr/>
          <a:lstStyle/>
          <a:p>
            <a:fld id="{FEB2F2CA-F51B-4586-AD71-F9A78B40C0FB}" type="datetimeFigureOut">
              <a:rPr lang="en-GB" smtClean="0"/>
              <a:t>06/05/2022</a:t>
            </a:fld>
            <a:endParaRPr lang="en-GB"/>
          </a:p>
        </p:txBody>
      </p:sp>
      <p:sp>
        <p:nvSpPr>
          <p:cNvPr id="3" name="Footer Placeholder 2">
            <a:extLst>
              <a:ext uri="{FF2B5EF4-FFF2-40B4-BE49-F238E27FC236}">
                <a16:creationId xmlns:a16="http://schemas.microsoft.com/office/drawing/2014/main" id="{76D58299-A973-45B8-8135-61B85C6365A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2644B30-969D-4022-B1C0-3436BC045260}"/>
              </a:ext>
            </a:extLst>
          </p:cNvPr>
          <p:cNvSpPr>
            <a:spLocks noGrp="1"/>
          </p:cNvSpPr>
          <p:nvPr>
            <p:ph type="sldNum" sz="quarter" idx="12"/>
          </p:nvPr>
        </p:nvSpPr>
        <p:spPr/>
        <p:txBody>
          <a:bodyPr/>
          <a:lstStyle/>
          <a:p>
            <a:fld id="{EB377173-9A29-49AD-8197-750E029465F3}" type="slidenum">
              <a:rPr lang="en-GB" smtClean="0"/>
              <a:t>‹#›</a:t>
            </a:fld>
            <a:endParaRPr lang="en-GB"/>
          </a:p>
        </p:txBody>
      </p:sp>
    </p:spTree>
    <p:extLst>
      <p:ext uri="{BB962C8B-B14F-4D97-AF65-F5344CB8AC3E}">
        <p14:creationId xmlns:p14="http://schemas.microsoft.com/office/powerpoint/2010/main" val="243948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79EE-50FA-46C8-8F85-231E37419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98E68F2-AFE8-4A10-A27E-413DF696C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B6A94CD-62BA-4626-8E8D-59A107734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FD0B0-BBB7-48C8-8DE2-42E1B516DF89}"/>
              </a:ext>
            </a:extLst>
          </p:cNvPr>
          <p:cNvSpPr>
            <a:spLocks noGrp="1"/>
          </p:cNvSpPr>
          <p:nvPr>
            <p:ph type="dt" sz="half" idx="10"/>
          </p:nvPr>
        </p:nvSpPr>
        <p:spPr/>
        <p:txBody>
          <a:bodyPr/>
          <a:lstStyle/>
          <a:p>
            <a:fld id="{FEB2F2CA-F51B-4586-AD71-F9A78B40C0FB}" type="datetimeFigureOut">
              <a:rPr lang="en-GB" smtClean="0"/>
              <a:t>06/05/2022</a:t>
            </a:fld>
            <a:endParaRPr lang="en-GB"/>
          </a:p>
        </p:txBody>
      </p:sp>
      <p:sp>
        <p:nvSpPr>
          <p:cNvPr id="6" name="Footer Placeholder 5">
            <a:extLst>
              <a:ext uri="{FF2B5EF4-FFF2-40B4-BE49-F238E27FC236}">
                <a16:creationId xmlns:a16="http://schemas.microsoft.com/office/drawing/2014/main" id="{7B446F1C-A8B1-495F-9FB2-8476C38EE4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981854-516E-472F-AAA6-33B87FD84D5D}"/>
              </a:ext>
            </a:extLst>
          </p:cNvPr>
          <p:cNvSpPr>
            <a:spLocks noGrp="1"/>
          </p:cNvSpPr>
          <p:nvPr>
            <p:ph type="sldNum" sz="quarter" idx="12"/>
          </p:nvPr>
        </p:nvSpPr>
        <p:spPr/>
        <p:txBody>
          <a:bodyPr/>
          <a:lstStyle/>
          <a:p>
            <a:fld id="{EB377173-9A29-49AD-8197-750E029465F3}" type="slidenum">
              <a:rPr lang="en-GB" smtClean="0"/>
              <a:t>‹#›</a:t>
            </a:fld>
            <a:endParaRPr lang="en-GB"/>
          </a:p>
        </p:txBody>
      </p:sp>
    </p:spTree>
    <p:extLst>
      <p:ext uri="{BB962C8B-B14F-4D97-AF65-F5344CB8AC3E}">
        <p14:creationId xmlns:p14="http://schemas.microsoft.com/office/powerpoint/2010/main" val="378923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03F1-CD1D-4EE0-8845-4836F9C17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8DEAD3A-FAFB-4DB2-AC79-A5B6D649B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139B826-2D5F-4AA4-B762-6CF481E22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8FBC2-501F-4282-B632-EE8429258D65}"/>
              </a:ext>
            </a:extLst>
          </p:cNvPr>
          <p:cNvSpPr>
            <a:spLocks noGrp="1"/>
          </p:cNvSpPr>
          <p:nvPr>
            <p:ph type="dt" sz="half" idx="10"/>
          </p:nvPr>
        </p:nvSpPr>
        <p:spPr/>
        <p:txBody>
          <a:bodyPr/>
          <a:lstStyle/>
          <a:p>
            <a:fld id="{FEB2F2CA-F51B-4586-AD71-F9A78B40C0FB}" type="datetimeFigureOut">
              <a:rPr lang="en-GB" smtClean="0"/>
              <a:t>06/05/2022</a:t>
            </a:fld>
            <a:endParaRPr lang="en-GB"/>
          </a:p>
        </p:txBody>
      </p:sp>
      <p:sp>
        <p:nvSpPr>
          <p:cNvPr id="6" name="Footer Placeholder 5">
            <a:extLst>
              <a:ext uri="{FF2B5EF4-FFF2-40B4-BE49-F238E27FC236}">
                <a16:creationId xmlns:a16="http://schemas.microsoft.com/office/drawing/2014/main" id="{F506AFBA-5426-4AB6-ABE4-D214F2FA6B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870377B-2EB0-46CE-8AEE-84CC0EFDA532}"/>
              </a:ext>
            </a:extLst>
          </p:cNvPr>
          <p:cNvSpPr>
            <a:spLocks noGrp="1"/>
          </p:cNvSpPr>
          <p:nvPr>
            <p:ph type="sldNum" sz="quarter" idx="12"/>
          </p:nvPr>
        </p:nvSpPr>
        <p:spPr/>
        <p:txBody>
          <a:bodyPr/>
          <a:lstStyle/>
          <a:p>
            <a:fld id="{EB377173-9A29-49AD-8197-750E029465F3}" type="slidenum">
              <a:rPr lang="en-GB" smtClean="0"/>
              <a:t>‹#›</a:t>
            </a:fld>
            <a:endParaRPr lang="en-GB"/>
          </a:p>
        </p:txBody>
      </p:sp>
    </p:spTree>
    <p:extLst>
      <p:ext uri="{BB962C8B-B14F-4D97-AF65-F5344CB8AC3E}">
        <p14:creationId xmlns:p14="http://schemas.microsoft.com/office/powerpoint/2010/main" val="249069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89FC36-4343-4168-B56C-F6B19F636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A0DAA7-862A-4807-AF4D-12151B3A34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BE4009-A6D6-40B0-B027-3B9B427D39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2F2CA-F51B-4586-AD71-F9A78B40C0FB}" type="datetimeFigureOut">
              <a:rPr lang="en-GB" smtClean="0"/>
              <a:t>06/05/2022</a:t>
            </a:fld>
            <a:endParaRPr lang="en-GB"/>
          </a:p>
        </p:txBody>
      </p:sp>
      <p:sp>
        <p:nvSpPr>
          <p:cNvPr id="5" name="Footer Placeholder 4">
            <a:extLst>
              <a:ext uri="{FF2B5EF4-FFF2-40B4-BE49-F238E27FC236}">
                <a16:creationId xmlns:a16="http://schemas.microsoft.com/office/drawing/2014/main" id="{00D6ACF7-0DA5-4CD3-A1DC-71DD280602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3001943-CDA2-48B9-B63E-7EBE6C182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77173-9A29-49AD-8197-750E029465F3}" type="slidenum">
              <a:rPr lang="en-GB" smtClean="0"/>
              <a:t>‹#›</a:t>
            </a:fld>
            <a:endParaRPr lang="en-GB"/>
          </a:p>
        </p:txBody>
      </p:sp>
    </p:spTree>
    <p:extLst>
      <p:ext uri="{BB962C8B-B14F-4D97-AF65-F5344CB8AC3E}">
        <p14:creationId xmlns:p14="http://schemas.microsoft.com/office/powerpoint/2010/main" val="1733005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BF85-BC84-4DC4-A471-EA06ED705007}"/>
              </a:ext>
            </a:extLst>
          </p:cNvPr>
          <p:cNvSpPr>
            <a:spLocks noGrp="1"/>
          </p:cNvSpPr>
          <p:nvPr>
            <p:ph type="ctrTitle"/>
          </p:nvPr>
        </p:nvSpPr>
        <p:spPr/>
        <p:txBody>
          <a:bodyPr/>
          <a:lstStyle/>
          <a:p>
            <a:r>
              <a:rPr lang="tr-TR" dirty="0"/>
              <a:t>SRS</a:t>
            </a:r>
            <a:endParaRPr lang="en-GB" dirty="0"/>
          </a:p>
        </p:txBody>
      </p:sp>
      <p:sp>
        <p:nvSpPr>
          <p:cNvPr id="3" name="Subtitle 2">
            <a:extLst>
              <a:ext uri="{FF2B5EF4-FFF2-40B4-BE49-F238E27FC236}">
                <a16:creationId xmlns:a16="http://schemas.microsoft.com/office/drawing/2014/main" id="{2B831732-6494-4C8E-B352-854828420F6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85646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15962"/>
          </a:xfrm>
        </p:spPr>
        <p:txBody>
          <a:bodyPr>
            <a:normAutofit/>
          </a:bodyPr>
          <a:lstStyle/>
          <a:p>
            <a:r>
              <a:rPr lang="tr-TR" sz="3200" b="1" dirty="0">
                <a:latin typeface="Times New Roman" pitchFamily="18" charset="0"/>
                <a:cs typeface="Times New Roman" pitchFamily="18" charset="0"/>
              </a:rPr>
              <a:t>2. </a:t>
            </a:r>
            <a:r>
              <a:rPr lang="en-US" sz="3200" b="1" dirty="0">
                <a:latin typeface="Times New Roman" pitchFamily="18" charset="0"/>
                <a:cs typeface="Times New Roman" pitchFamily="18" charset="0"/>
              </a:rPr>
              <a:t>The </a:t>
            </a:r>
            <a:r>
              <a:rPr lang="tr-TR" sz="3200" b="1" dirty="0">
                <a:latin typeface="Times New Roman" pitchFamily="18" charset="0"/>
                <a:cs typeface="Times New Roman" pitchFamily="18" charset="0"/>
              </a:rPr>
              <a:t>general</a:t>
            </a:r>
            <a:r>
              <a:rPr lang="en-US" sz="3200" b="1" dirty="0">
                <a:latin typeface="Times New Roman" pitchFamily="18" charset="0"/>
                <a:cs typeface="Times New Roman" pitchFamily="18" charset="0"/>
              </a:rPr>
              <a:t> description</a:t>
            </a:r>
          </a:p>
        </p:txBody>
      </p:sp>
      <p:sp>
        <p:nvSpPr>
          <p:cNvPr id="3" name="Content Placeholder 2"/>
          <p:cNvSpPr>
            <a:spLocks noGrp="1"/>
          </p:cNvSpPr>
          <p:nvPr>
            <p:ph sz="quarter" idx="1"/>
          </p:nvPr>
        </p:nvSpPr>
        <p:spPr>
          <a:xfrm>
            <a:off x="1981200" y="990600"/>
            <a:ext cx="7467600" cy="5483352"/>
          </a:xfrm>
        </p:spPr>
        <p:txBody>
          <a:bodyPr>
            <a:normAutofit/>
          </a:bodyPr>
          <a:lstStyle/>
          <a:p>
            <a:pPr algn="just"/>
            <a:r>
              <a:rPr lang="en-US" dirty="0"/>
              <a:t>Describe the general factors that affects the product and its requirements.</a:t>
            </a:r>
          </a:p>
          <a:p>
            <a:pPr algn="just"/>
            <a:r>
              <a:rPr lang="en-US" b="1" dirty="0"/>
              <a:t>Product Perspective:</a:t>
            </a:r>
          </a:p>
          <a:p>
            <a:pPr lvl="1" algn="just"/>
            <a:r>
              <a:rPr lang="en-US" dirty="0"/>
              <a:t>Put the product into perspective with other related products.</a:t>
            </a:r>
          </a:p>
          <a:p>
            <a:pPr lvl="1" algn="just"/>
            <a:r>
              <a:rPr lang="en-US" dirty="0"/>
              <a:t>If the product is independent and totally self-contained, it should be so stated here.</a:t>
            </a:r>
          </a:p>
          <a:p>
            <a:pPr lvl="1" algn="just"/>
            <a:r>
              <a:rPr lang="en-US" dirty="0"/>
              <a:t>If the SRS defines a product that is a component of a larger system, as frequently occurs,  then it relates the requirements of the larger system to functionality of the software and identifies interfaces between that system and the software</a:t>
            </a:r>
            <a:r>
              <a:rPr lang="en-US" b="1" dirty="0"/>
              <a:t>. </a:t>
            </a:r>
          </a:p>
        </p:txBody>
      </p:sp>
    </p:spTree>
    <p:extLst>
      <p:ext uri="{BB962C8B-B14F-4D97-AF65-F5344CB8AC3E}">
        <p14:creationId xmlns:p14="http://schemas.microsoft.com/office/powerpoint/2010/main" val="81389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Autofit/>
          </a:bodyPr>
          <a:lstStyle/>
          <a:p>
            <a:r>
              <a:rPr lang="en-US" sz="3200" b="1" dirty="0">
                <a:latin typeface="Times New Roman" pitchFamily="18" charset="0"/>
                <a:cs typeface="Times New Roman" pitchFamily="18" charset="0"/>
              </a:rPr>
              <a:t>Product function</a:t>
            </a:r>
          </a:p>
        </p:txBody>
      </p:sp>
      <p:sp>
        <p:nvSpPr>
          <p:cNvPr id="3" name="Content Placeholder 2"/>
          <p:cNvSpPr>
            <a:spLocks noGrp="1"/>
          </p:cNvSpPr>
          <p:nvPr>
            <p:ph sz="quarter" idx="1"/>
          </p:nvPr>
        </p:nvSpPr>
        <p:spPr>
          <a:xfrm>
            <a:off x="1981200" y="914400"/>
            <a:ext cx="7467600" cy="5559552"/>
          </a:xfrm>
        </p:spPr>
        <p:txBody>
          <a:bodyPr/>
          <a:lstStyle/>
          <a:p>
            <a:pPr algn="just"/>
            <a:r>
              <a:rPr lang="en-US" dirty="0"/>
              <a:t>Provide a summary of the major functions that the software will perform.</a:t>
            </a:r>
          </a:p>
          <a:p>
            <a:pPr lvl="1" algn="just"/>
            <a:r>
              <a:rPr lang="en-US" dirty="0"/>
              <a:t>The function should be organised in a way that makes the list of functions understandable to the customer or to any one else reading the document for the first time.</a:t>
            </a:r>
          </a:p>
          <a:p>
            <a:pPr lvl="1" algn="just"/>
            <a:r>
              <a:rPr lang="en-US" dirty="0"/>
              <a:t>Textual or graphic methods can be used to show the different function and their relationship. </a:t>
            </a:r>
          </a:p>
        </p:txBody>
      </p:sp>
    </p:spTree>
    <p:extLst>
      <p:ext uri="{BB962C8B-B14F-4D97-AF65-F5344CB8AC3E}">
        <p14:creationId xmlns:p14="http://schemas.microsoft.com/office/powerpoint/2010/main" val="259003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87362"/>
          </a:xfrm>
        </p:spPr>
        <p:txBody>
          <a:bodyPr>
            <a:noAutofit/>
          </a:bodyPr>
          <a:lstStyle/>
          <a:p>
            <a:r>
              <a:rPr lang="en-US" sz="3200" b="1" dirty="0">
                <a:latin typeface="Times New Roman" pitchFamily="18" charset="0"/>
                <a:cs typeface="Times New Roman" pitchFamily="18" charset="0"/>
              </a:rPr>
              <a:t>User characteristics</a:t>
            </a:r>
          </a:p>
        </p:txBody>
      </p:sp>
      <p:sp>
        <p:nvSpPr>
          <p:cNvPr id="3" name="Content Placeholder 2"/>
          <p:cNvSpPr>
            <a:spLocks noGrp="1"/>
          </p:cNvSpPr>
          <p:nvPr>
            <p:ph sz="quarter" idx="1"/>
          </p:nvPr>
        </p:nvSpPr>
        <p:spPr>
          <a:xfrm>
            <a:off x="1981200" y="990600"/>
            <a:ext cx="7467600" cy="4873752"/>
          </a:xfrm>
        </p:spPr>
        <p:txBody>
          <a:bodyPr/>
          <a:lstStyle/>
          <a:p>
            <a:pPr algn="just"/>
            <a:r>
              <a:rPr lang="en-US" dirty="0"/>
              <a:t>Describe those general characteristic of the intended users of the product including educational level, experience, and technical expertise</a:t>
            </a:r>
          </a:p>
        </p:txBody>
      </p:sp>
    </p:spTree>
    <p:extLst>
      <p:ext uri="{BB962C8B-B14F-4D97-AF65-F5344CB8AC3E}">
        <p14:creationId xmlns:p14="http://schemas.microsoft.com/office/powerpoint/2010/main" val="1470777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Autofit/>
          </a:bodyPr>
          <a:lstStyle/>
          <a:p>
            <a:r>
              <a:rPr lang="en-US" sz="3200" b="1" dirty="0">
                <a:latin typeface="Times New Roman" pitchFamily="18" charset="0"/>
                <a:cs typeface="Times New Roman" pitchFamily="18" charset="0"/>
              </a:rPr>
              <a:t>constraints</a:t>
            </a:r>
          </a:p>
        </p:txBody>
      </p:sp>
      <p:sp>
        <p:nvSpPr>
          <p:cNvPr id="3" name="Content Placeholder 2"/>
          <p:cNvSpPr>
            <a:spLocks noGrp="1"/>
          </p:cNvSpPr>
          <p:nvPr>
            <p:ph sz="quarter" idx="1"/>
          </p:nvPr>
        </p:nvSpPr>
        <p:spPr>
          <a:xfrm>
            <a:off x="1981200" y="990600"/>
            <a:ext cx="7467600" cy="5638800"/>
          </a:xfrm>
        </p:spPr>
        <p:txBody>
          <a:bodyPr/>
          <a:lstStyle/>
          <a:p>
            <a:r>
              <a:rPr lang="en-US" dirty="0"/>
              <a:t>Provide a general description of any other items that will limit the developer’s options. These can include: </a:t>
            </a:r>
          </a:p>
          <a:p>
            <a:pPr lvl="1"/>
            <a:r>
              <a:rPr lang="en-US" dirty="0"/>
              <a:t>Regulatory Policies</a:t>
            </a:r>
          </a:p>
          <a:p>
            <a:pPr lvl="1"/>
            <a:r>
              <a:rPr lang="en-US" dirty="0"/>
              <a:t>Hardware Limitation</a:t>
            </a:r>
          </a:p>
          <a:p>
            <a:pPr lvl="1"/>
            <a:r>
              <a:rPr lang="en-US" dirty="0"/>
              <a:t>Interface to other Application</a:t>
            </a:r>
          </a:p>
          <a:p>
            <a:pPr lvl="1"/>
            <a:r>
              <a:rPr lang="en-US" dirty="0"/>
              <a:t>Parallel Operation</a:t>
            </a:r>
          </a:p>
          <a:p>
            <a:pPr lvl="1"/>
            <a:r>
              <a:rPr lang="en-US" dirty="0"/>
              <a:t>Audit Function</a:t>
            </a:r>
          </a:p>
          <a:p>
            <a:pPr lvl="1"/>
            <a:r>
              <a:rPr lang="en-US" dirty="0"/>
              <a:t>Control Function</a:t>
            </a:r>
          </a:p>
          <a:p>
            <a:pPr lvl="1"/>
            <a:r>
              <a:rPr lang="en-US" dirty="0"/>
              <a:t>Higher Order Language Requirements</a:t>
            </a:r>
          </a:p>
          <a:p>
            <a:pPr lvl="1"/>
            <a:r>
              <a:rPr lang="en-US" dirty="0"/>
              <a:t>Signal Handshake Protocols</a:t>
            </a:r>
          </a:p>
          <a:p>
            <a:pPr lvl="1"/>
            <a:r>
              <a:rPr lang="en-US" dirty="0"/>
              <a:t>Reliability Requirements</a:t>
            </a:r>
          </a:p>
          <a:p>
            <a:pPr lvl="1"/>
            <a:r>
              <a:rPr lang="en-US" dirty="0"/>
              <a:t>Criticality of the Application</a:t>
            </a:r>
          </a:p>
          <a:p>
            <a:pPr lvl="1"/>
            <a:r>
              <a:rPr lang="en-US" dirty="0"/>
              <a:t>Safety and Security Considerations </a:t>
            </a:r>
          </a:p>
        </p:txBody>
      </p:sp>
    </p:spTree>
    <p:extLst>
      <p:ext uri="{BB962C8B-B14F-4D97-AF65-F5344CB8AC3E}">
        <p14:creationId xmlns:p14="http://schemas.microsoft.com/office/powerpoint/2010/main" val="2973262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11162"/>
          </a:xfrm>
        </p:spPr>
        <p:txBody>
          <a:bodyPr>
            <a:noAutofit/>
          </a:bodyPr>
          <a:lstStyle/>
          <a:p>
            <a:r>
              <a:rPr lang="en-US" sz="3200" b="1" dirty="0"/>
              <a:t>Assumption and dependencies</a:t>
            </a:r>
          </a:p>
        </p:txBody>
      </p:sp>
      <p:sp>
        <p:nvSpPr>
          <p:cNvPr id="3" name="Content Placeholder 2"/>
          <p:cNvSpPr>
            <a:spLocks noGrp="1"/>
          </p:cNvSpPr>
          <p:nvPr>
            <p:ph sz="quarter" idx="1"/>
          </p:nvPr>
        </p:nvSpPr>
        <p:spPr>
          <a:xfrm>
            <a:off x="1981200" y="762000"/>
            <a:ext cx="7467600" cy="5711952"/>
          </a:xfrm>
        </p:spPr>
        <p:txBody>
          <a:bodyPr/>
          <a:lstStyle/>
          <a:p>
            <a:r>
              <a:rPr lang="en-US" dirty="0"/>
              <a:t>List each of the factors that affects the requirements stated in SRS</a:t>
            </a:r>
          </a:p>
          <a:p>
            <a:r>
              <a:rPr lang="en-US" dirty="0"/>
              <a:t>These factors are not designed constraints on the software but, any change to them may that can affect requirements in SRS. </a:t>
            </a:r>
          </a:p>
        </p:txBody>
      </p:sp>
    </p:spTree>
    <p:extLst>
      <p:ext uri="{BB962C8B-B14F-4D97-AF65-F5344CB8AC3E}">
        <p14:creationId xmlns:p14="http://schemas.microsoft.com/office/powerpoint/2010/main" val="247853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87362"/>
          </a:xfrm>
        </p:spPr>
        <p:txBody>
          <a:bodyPr>
            <a:noAutofit/>
          </a:bodyPr>
          <a:lstStyle/>
          <a:p>
            <a:r>
              <a:rPr lang="en-US" sz="3200" b="1" dirty="0"/>
              <a:t>Apportioning of requirements</a:t>
            </a:r>
          </a:p>
        </p:txBody>
      </p:sp>
      <p:sp>
        <p:nvSpPr>
          <p:cNvPr id="3" name="Content Placeholder 2"/>
          <p:cNvSpPr>
            <a:spLocks noGrp="1"/>
          </p:cNvSpPr>
          <p:nvPr>
            <p:ph sz="quarter" idx="1"/>
          </p:nvPr>
        </p:nvSpPr>
        <p:spPr>
          <a:xfrm>
            <a:off x="1981200" y="1066800"/>
            <a:ext cx="7467600" cy="4873752"/>
          </a:xfrm>
        </p:spPr>
        <p:txBody>
          <a:bodyPr/>
          <a:lstStyle/>
          <a:p>
            <a:pPr algn="just"/>
            <a:r>
              <a:rPr lang="en-US" dirty="0"/>
              <a:t>Identify requirements that may be delayed until future version of the system.</a:t>
            </a:r>
          </a:p>
        </p:txBody>
      </p:sp>
    </p:spTree>
    <p:extLst>
      <p:ext uri="{BB962C8B-B14F-4D97-AF65-F5344CB8AC3E}">
        <p14:creationId xmlns:p14="http://schemas.microsoft.com/office/powerpoint/2010/main" val="59811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87362"/>
          </a:xfrm>
        </p:spPr>
        <p:txBody>
          <a:bodyPr>
            <a:noAutofit/>
          </a:bodyPr>
          <a:lstStyle/>
          <a:p>
            <a:r>
              <a:rPr lang="tr-TR" sz="3200" b="1" dirty="0" err="1">
                <a:latin typeface="Times New Roman" pitchFamily="18" charset="0"/>
                <a:cs typeface="Times New Roman" pitchFamily="18" charset="0"/>
              </a:rPr>
              <a:t>Specific</a:t>
            </a:r>
            <a:r>
              <a:rPr lang="tr-TR" sz="3200" b="1" dirty="0">
                <a:latin typeface="Times New Roman" pitchFamily="18" charset="0"/>
                <a:cs typeface="Times New Roman" pitchFamily="18" charset="0"/>
              </a:rPr>
              <a:t> </a:t>
            </a:r>
            <a:r>
              <a:rPr lang="tr-TR" sz="3200" b="1" dirty="0" err="1">
                <a:latin typeface="Times New Roman" pitchFamily="18" charset="0"/>
                <a:cs typeface="Times New Roman" pitchFamily="18" charset="0"/>
              </a:rPr>
              <a:t>Requirements</a:t>
            </a:r>
            <a:r>
              <a:rPr lang="tr-TR" sz="3200" b="1" dirty="0">
                <a:latin typeface="Times New Roman" pitchFamily="18" charset="0"/>
                <a:cs typeface="Times New Roman" pitchFamily="18" charset="0"/>
              </a:rPr>
              <a:t> - </a:t>
            </a:r>
            <a:r>
              <a:rPr lang="en-US" sz="3200" b="1" dirty="0"/>
              <a:t>External interface</a:t>
            </a:r>
          </a:p>
        </p:txBody>
      </p:sp>
      <p:sp>
        <p:nvSpPr>
          <p:cNvPr id="3" name="Content Placeholder 2"/>
          <p:cNvSpPr>
            <a:spLocks noGrp="1"/>
          </p:cNvSpPr>
          <p:nvPr>
            <p:ph sz="quarter" idx="1"/>
          </p:nvPr>
        </p:nvSpPr>
        <p:spPr>
          <a:xfrm>
            <a:off x="1981200" y="838200"/>
            <a:ext cx="7467600" cy="5791200"/>
          </a:xfrm>
        </p:spPr>
        <p:txBody>
          <a:bodyPr>
            <a:normAutofit lnSpcReduction="10000"/>
          </a:bodyPr>
          <a:lstStyle/>
          <a:p>
            <a:r>
              <a:rPr lang="en-US" dirty="0"/>
              <a:t>This contains a detailed description of all the input into and output from the software system.</a:t>
            </a:r>
          </a:p>
          <a:p>
            <a:r>
              <a:rPr lang="en-US" dirty="0"/>
              <a:t>It contains both content and format as follow:</a:t>
            </a:r>
          </a:p>
          <a:p>
            <a:pPr lvl="1"/>
            <a:r>
              <a:rPr lang="en-US" dirty="0"/>
              <a:t>Name of item</a:t>
            </a:r>
          </a:p>
          <a:p>
            <a:pPr lvl="1"/>
            <a:r>
              <a:rPr lang="en-US" dirty="0"/>
              <a:t>Description of purpose</a:t>
            </a:r>
          </a:p>
          <a:p>
            <a:pPr lvl="1"/>
            <a:r>
              <a:rPr lang="en-US" dirty="0"/>
              <a:t>Source of input or destination of output</a:t>
            </a:r>
          </a:p>
          <a:p>
            <a:pPr lvl="1"/>
            <a:r>
              <a:rPr lang="en-US" dirty="0"/>
              <a:t>Valid range, accuracy and tolerance</a:t>
            </a:r>
          </a:p>
          <a:p>
            <a:pPr lvl="1"/>
            <a:r>
              <a:rPr lang="en-US" dirty="0"/>
              <a:t>Units of measure</a:t>
            </a:r>
          </a:p>
          <a:p>
            <a:pPr lvl="1"/>
            <a:r>
              <a:rPr lang="en-US" dirty="0"/>
              <a:t>Timing</a:t>
            </a:r>
          </a:p>
          <a:p>
            <a:pPr lvl="1"/>
            <a:r>
              <a:rPr lang="en-US" dirty="0"/>
              <a:t>Relationship to other Input/Outputs</a:t>
            </a:r>
          </a:p>
          <a:p>
            <a:pPr lvl="1"/>
            <a:r>
              <a:rPr lang="en-US" dirty="0"/>
              <a:t>Screen formats</a:t>
            </a:r>
          </a:p>
          <a:p>
            <a:pPr lvl="1"/>
            <a:r>
              <a:rPr lang="en-US" dirty="0"/>
              <a:t>Window formats</a:t>
            </a:r>
          </a:p>
          <a:p>
            <a:pPr lvl="1"/>
            <a:r>
              <a:rPr lang="en-US" dirty="0"/>
              <a:t>Data formats</a:t>
            </a:r>
          </a:p>
          <a:p>
            <a:pPr lvl="1"/>
            <a:r>
              <a:rPr lang="en-US" dirty="0"/>
              <a:t>Command formats</a:t>
            </a:r>
          </a:p>
          <a:p>
            <a:pPr lvl="1"/>
            <a:r>
              <a:rPr lang="en-US" dirty="0"/>
              <a:t>End message</a:t>
            </a:r>
          </a:p>
          <a:p>
            <a:pPr lvl="1"/>
            <a:endParaRPr lang="en-US" dirty="0"/>
          </a:p>
        </p:txBody>
      </p:sp>
    </p:spTree>
    <p:extLst>
      <p:ext uri="{BB962C8B-B14F-4D97-AF65-F5344CB8AC3E}">
        <p14:creationId xmlns:p14="http://schemas.microsoft.com/office/powerpoint/2010/main" val="1889254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274638"/>
            <a:ext cx="9948863" cy="639762"/>
          </a:xfrm>
        </p:spPr>
        <p:txBody>
          <a:bodyPr>
            <a:noAutofit/>
          </a:bodyPr>
          <a:lstStyle/>
          <a:p>
            <a:r>
              <a:rPr lang="tr-TR" sz="3200" b="1" dirty="0" err="1">
                <a:latin typeface="Times New Roman" pitchFamily="18" charset="0"/>
                <a:cs typeface="Times New Roman" pitchFamily="18" charset="0"/>
              </a:rPr>
              <a:t>Specific</a:t>
            </a:r>
            <a:r>
              <a:rPr lang="tr-TR" sz="3200" b="1" dirty="0">
                <a:latin typeface="Times New Roman" pitchFamily="18" charset="0"/>
                <a:cs typeface="Times New Roman" pitchFamily="18" charset="0"/>
              </a:rPr>
              <a:t> </a:t>
            </a:r>
            <a:r>
              <a:rPr lang="tr-TR" sz="3200" b="1" dirty="0" err="1">
                <a:latin typeface="Times New Roman" pitchFamily="18" charset="0"/>
                <a:cs typeface="Times New Roman" pitchFamily="18" charset="0"/>
              </a:rPr>
              <a:t>Requirements</a:t>
            </a:r>
            <a:r>
              <a:rPr lang="tr-TR" sz="3200" b="1" dirty="0">
                <a:latin typeface="Times New Roman" pitchFamily="18" charset="0"/>
                <a:cs typeface="Times New Roman" pitchFamily="18" charset="0"/>
              </a:rPr>
              <a:t> - </a:t>
            </a:r>
            <a:r>
              <a:rPr lang="tr-TR" sz="3200" dirty="0" err="1"/>
              <a:t>External</a:t>
            </a:r>
            <a:r>
              <a:rPr lang="tr-TR" sz="3200" dirty="0"/>
              <a:t> </a:t>
            </a:r>
            <a:r>
              <a:rPr lang="tr-TR" sz="3200" dirty="0" err="1"/>
              <a:t>Interface</a:t>
            </a:r>
            <a:r>
              <a:rPr lang="tr-TR" sz="3200" dirty="0"/>
              <a:t> </a:t>
            </a:r>
            <a:r>
              <a:rPr lang="tr-TR" sz="3200" dirty="0" err="1"/>
              <a:t>Requirements</a:t>
            </a:r>
            <a:endParaRPr lang="en-US" sz="3200" dirty="0"/>
          </a:p>
        </p:txBody>
      </p:sp>
      <p:sp>
        <p:nvSpPr>
          <p:cNvPr id="3" name="Content Placeholder 2"/>
          <p:cNvSpPr>
            <a:spLocks noGrp="1"/>
          </p:cNvSpPr>
          <p:nvPr>
            <p:ph sz="quarter" idx="1"/>
          </p:nvPr>
        </p:nvSpPr>
        <p:spPr>
          <a:xfrm>
            <a:off x="1981200" y="1066800"/>
            <a:ext cx="7467600" cy="5562600"/>
          </a:xfrm>
        </p:spPr>
        <p:txBody>
          <a:bodyPr/>
          <a:lstStyle/>
          <a:p>
            <a:pPr algn="just">
              <a:buNone/>
            </a:pPr>
            <a:r>
              <a:rPr lang="en-US" dirty="0"/>
              <a:t>The following subsection describe how the software operates inside various constraints:</a:t>
            </a:r>
          </a:p>
          <a:p>
            <a:pPr algn="just"/>
            <a:r>
              <a:rPr lang="en-US" b="1" dirty="0"/>
              <a:t>System Interface:</a:t>
            </a:r>
          </a:p>
          <a:p>
            <a:pPr lvl="1" algn="just"/>
            <a:r>
              <a:rPr lang="en-US" dirty="0"/>
              <a:t>List each system interface and identify the functionality of the software to accomplish the system requirement.</a:t>
            </a:r>
          </a:p>
          <a:p>
            <a:pPr lvl="1" algn="just"/>
            <a:r>
              <a:rPr lang="en-US" dirty="0"/>
              <a:t>And the interface description to match the system.</a:t>
            </a:r>
          </a:p>
        </p:txBody>
      </p:sp>
    </p:spTree>
    <p:extLst>
      <p:ext uri="{BB962C8B-B14F-4D97-AF65-F5344CB8AC3E}">
        <p14:creationId xmlns:p14="http://schemas.microsoft.com/office/powerpoint/2010/main" val="44642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9" y="274638"/>
            <a:ext cx="10601324" cy="487362"/>
          </a:xfrm>
        </p:spPr>
        <p:txBody>
          <a:bodyPr>
            <a:noAutofit/>
          </a:bodyPr>
          <a:lstStyle/>
          <a:p>
            <a:r>
              <a:rPr lang="tr-TR" sz="3200" b="1" dirty="0" err="1">
                <a:latin typeface="Times New Roman" pitchFamily="18" charset="0"/>
                <a:cs typeface="Times New Roman" pitchFamily="18" charset="0"/>
              </a:rPr>
              <a:t>Specific</a:t>
            </a:r>
            <a:r>
              <a:rPr lang="tr-TR" sz="3200" b="1" dirty="0">
                <a:latin typeface="Times New Roman" pitchFamily="18" charset="0"/>
                <a:cs typeface="Times New Roman" pitchFamily="18" charset="0"/>
              </a:rPr>
              <a:t> </a:t>
            </a:r>
            <a:r>
              <a:rPr lang="tr-TR" sz="3200" b="1" dirty="0" err="1">
                <a:latin typeface="Times New Roman" pitchFamily="18" charset="0"/>
                <a:cs typeface="Times New Roman" pitchFamily="18" charset="0"/>
              </a:rPr>
              <a:t>Requirements</a:t>
            </a:r>
            <a:r>
              <a:rPr lang="tr-TR" sz="3200" b="1" dirty="0">
                <a:latin typeface="Times New Roman" pitchFamily="18" charset="0"/>
                <a:cs typeface="Times New Roman" pitchFamily="18" charset="0"/>
              </a:rPr>
              <a:t> - </a:t>
            </a:r>
            <a:r>
              <a:rPr lang="tr-TR" sz="3200" dirty="0" err="1"/>
              <a:t>External</a:t>
            </a:r>
            <a:r>
              <a:rPr lang="tr-TR" sz="3200" dirty="0"/>
              <a:t> </a:t>
            </a:r>
            <a:r>
              <a:rPr lang="tr-TR" sz="3200" dirty="0" err="1"/>
              <a:t>Interface</a:t>
            </a:r>
            <a:r>
              <a:rPr lang="tr-TR" sz="3200" dirty="0"/>
              <a:t> </a:t>
            </a:r>
            <a:r>
              <a:rPr lang="tr-TR" sz="3200" dirty="0" err="1"/>
              <a:t>Requirements</a:t>
            </a:r>
            <a:endParaRPr lang="en-US" sz="3200" dirty="0"/>
          </a:p>
        </p:txBody>
      </p:sp>
      <p:sp>
        <p:nvSpPr>
          <p:cNvPr id="3" name="Content Placeholder 2"/>
          <p:cNvSpPr>
            <a:spLocks noGrp="1"/>
          </p:cNvSpPr>
          <p:nvPr>
            <p:ph sz="quarter" idx="1"/>
          </p:nvPr>
        </p:nvSpPr>
        <p:spPr>
          <a:xfrm>
            <a:off x="1981200" y="914400"/>
            <a:ext cx="7467600" cy="5559552"/>
          </a:xfrm>
        </p:spPr>
        <p:txBody>
          <a:bodyPr>
            <a:normAutofit fontScale="92500" lnSpcReduction="20000"/>
          </a:bodyPr>
          <a:lstStyle/>
          <a:p>
            <a:pPr marL="0" indent="0">
              <a:buNone/>
            </a:pPr>
            <a:r>
              <a:rPr lang="en-GB" b="1" dirty="0"/>
              <a:t>User Interfaces</a:t>
            </a:r>
            <a:r>
              <a:rPr lang="tr-TR" b="1" dirty="0"/>
              <a:t>:</a:t>
            </a:r>
            <a:r>
              <a:rPr lang="en-GB" b="1" dirty="0"/>
              <a:t> </a:t>
            </a:r>
            <a:endParaRPr lang="tr-TR" b="1" dirty="0"/>
          </a:p>
          <a:p>
            <a:pPr marL="0" indent="0">
              <a:buNone/>
            </a:pPr>
            <a:r>
              <a:rPr lang="en-GB" dirty="0"/>
              <a:t>This should specify: </a:t>
            </a:r>
            <a:endParaRPr lang="tr-TR" dirty="0"/>
          </a:p>
          <a:p>
            <a:r>
              <a:rPr lang="en-GB" dirty="0"/>
              <a:t>(1) The characteristics that the software must support for each human interface to the software product. For example, if the user of the system operates through a display terminal, the following should be specified: </a:t>
            </a:r>
            <a:endParaRPr lang="tr-TR" dirty="0"/>
          </a:p>
          <a:p>
            <a:pPr marL="457200" lvl="1" indent="0">
              <a:buNone/>
            </a:pPr>
            <a:r>
              <a:rPr lang="en-GB" dirty="0"/>
              <a:t>(a) Required screen formats </a:t>
            </a:r>
            <a:endParaRPr lang="tr-TR" dirty="0"/>
          </a:p>
          <a:p>
            <a:pPr marL="457200" lvl="1" indent="0">
              <a:buNone/>
            </a:pPr>
            <a:r>
              <a:rPr lang="en-GB" dirty="0"/>
              <a:t>(b) Page layout and content of any reports </a:t>
            </a:r>
            <a:endParaRPr lang="tr-TR" dirty="0"/>
          </a:p>
          <a:p>
            <a:pPr marL="457200" lvl="1" indent="0">
              <a:buNone/>
            </a:pPr>
            <a:r>
              <a:rPr lang="en-GB" dirty="0"/>
              <a:t>(c) Relative timing of inputs and outputs (d) Availability of some form of programmable function keys </a:t>
            </a:r>
            <a:endParaRPr lang="tr-TR" dirty="0"/>
          </a:p>
          <a:p>
            <a:r>
              <a:rPr lang="en-GB" dirty="0"/>
              <a:t>(2) All the aspects of optimizing the inter</a:t>
            </a:r>
            <a:r>
              <a:rPr lang="tr-TR" dirty="0"/>
              <a:t>f</a:t>
            </a:r>
            <a:r>
              <a:rPr lang="en-GB" dirty="0"/>
              <a:t>ace with the person who must use the system. This may simply comprise a list of do’s and don’ts on how the system will appear to the user. One example might be a requirement for the option of long or short error messages. Like all others, these requirements should be verifiable</a:t>
            </a:r>
            <a:r>
              <a:rPr lang="tr-TR" dirty="0"/>
              <a:t>.</a:t>
            </a:r>
            <a:endParaRPr lang="en-US" dirty="0"/>
          </a:p>
        </p:txBody>
      </p:sp>
    </p:spTree>
    <p:extLst>
      <p:ext uri="{BB962C8B-B14F-4D97-AF65-F5344CB8AC3E}">
        <p14:creationId xmlns:p14="http://schemas.microsoft.com/office/powerpoint/2010/main" val="3852688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344" y="274638"/>
            <a:ext cx="8984456" cy="639762"/>
          </a:xfrm>
        </p:spPr>
        <p:txBody>
          <a:bodyPr/>
          <a:lstStyle/>
          <a:p>
            <a:r>
              <a:rPr lang="tr-TR" sz="2800" b="1" dirty="0" err="1">
                <a:latin typeface="Times New Roman" pitchFamily="18" charset="0"/>
                <a:cs typeface="Times New Roman" pitchFamily="18" charset="0"/>
              </a:rPr>
              <a:t>Specific</a:t>
            </a:r>
            <a:r>
              <a:rPr lang="tr-TR" sz="2800" b="1" dirty="0">
                <a:latin typeface="Times New Roman" pitchFamily="18" charset="0"/>
                <a:cs typeface="Times New Roman" pitchFamily="18" charset="0"/>
              </a:rPr>
              <a:t> </a:t>
            </a:r>
            <a:r>
              <a:rPr lang="tr-TR" sz="2800" b="1" dirty="0" err="1">
                <a:latin typeface="Times New Roman" pitchFamily="18" charset="0"/>
                <a:cs typeface="Times New Roman" pitchFamily="18" charset="0"/>
              </a:rPr>
              <a:t>Requirements</a:t>
            </a:r>
            <a:r>
              <a:rPr lang="tr-TR" sz="2800" b="1" dirty="0">
                <a:latin typeface="Times New Roman" pitchFamily="18" charset="0"/>
                <a:cs typeface="Times New Roman" pitchFamily="18" charset="0"/>
              </a:rPr>
              <a:t> - </a:t>
            </a:r>
            <a:r>
              <a:rPr lang="tr-TR" sz="2800" dirty="0" err="1"/>
              <a:t>External</a:t>
            </a:r>
            <a:r>
              <a:rPr lang="tr-TR" sz="2800" dirty="0"/>
              <a:t> </a:t>
            </a:r>
            <a:r>
              <a:rPr lang="tr-TR" sz="2800" dirty="0" err="1"/>
              <a:t>Interface</a:t>
            </a:r>
            <a:r>
              <a:rPr lang="tr-TR" sz="2800" dirty="0"/>
              <a:t> </a:t>
            </a:r>
            <a:r>
              <a:rPr lang="tr-TR" sz="2800" dirty="0" err="1"/>
              <a:t>Requirements</a:t>
            </a:r>
            <a:endParaRPr lang="en-US" dirty="0"/>
          </a:p>
        </p:txBody>
      </p:sp>
      <p:sp>
        <p:nvSpPr>
          <p:cNvPr id="3" name="Content Placeholder 2"/>
          <p:cNvSpPr>
            <a:spLocks noGrp="1"/>
          </p:cNvSpPr>
          <p:nvPr>
            <p:ph sz="quarter" idx="1"/>
          </p:nvPr>
        </p:nvSpPr>
        <p:spPr>
          <a:xfrm>
            <a:off x="545306" y="1031081"/>
            <a:ext cx="10991850" cy="5407152"/>
          </a:xfrm>
        </p:spPr>
        <p:txBody>
          <a:bodyPr>
            <a:normAutofit/>
          </a:bodyPr>
          <a:lstStyle/>
          <a:p>
            <a:r>
              <a:rPr lang="en-GB" b="1" dirty="0"/>
              <a:t>Hardware </a:t>
            </a:r>
            <a:r>
              <a:rPr lang="tr-TR" b="1" dirty="0"/>
              <a:t>I</a:t>
            </a:r>
            <a:r>
              <a:rPr lang="en-GB" b="1" dirty="0" err="1"/>
              <a:t>nterfaces</a:t>
            </a:r>
            <a:r>
              <a:rPr lang="tr-TR" b="1" dirty="0"/>
              <a:t>:</a:t>
            </a:r>
          </a:p>
          <a:p>
            <a:r>
              <a:rPr lang="en-GB" dirty="0"/>
              <a:t>This should specify the logical characteristics of each interface between the software product and the hardware components of the system. It also covers such matters as what devices are to be supported, how they are to be supported, and protocols. For example, terminal support might specify full screen support as opposed to line by line.</a:t>
            </a:r>
            <a:endParaRPr lang="tr-TR" b="1" dirty="0"/>
          </a:p>
          <a:p>
            <a:pPr lvl="2" algn="just"/>
            <a:endParaRPr lang="en-US" dirty="0"/>
          </a:p>
          <a:p>
            <a:pPr lvl="1" algn="just"/>
            <a:endParaRPr lang="en-US" dirty="0"/>
          </a:p>
        </p:txBody>
      </p:sp>
    </p:spTree>
    <p:extLst>
      <p:ext uri="{BB962C8B-B14F-4D97-AF65-F5344CB8AC3E}">
        <p14:creationId xmlns:p14="http://schemas.microsoft.com/office/powerpoint/2010/main" val="33105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8DD6-434F-495E-9970-719D8C2E3614}"/>
              </a:ext>
            </a:extLst>
          </p:cNvPr>
          <p:cNvSpPr>
            <a:spLocks noGrp="1"/>
          </p:cNvSpPr>
          <p:nvPr>
            <p:ph type="title"/>
          </p:nvPr>
        </p:nvSpPr>
        <p:spPr/>
        <p:txBody>
          <a:bodyPr/>
          <a:lstStyle/>
          <a:p>
            <a:r>
              <a:rPr lang="tr-TR" dirty="0" err="1"/>
              <a:t>What</a:t>
            </a:r>
            <a:r>
              <a:rPr lang="tr-TR" dirty="0"/>
              <a:t> is SRS?</a:t>
            </a:r>
            <a:endParaRPr lang="en-GB" dirty="0"/>
          </a:p>
        </p:txBody>
      </p:sp>
      <p:sp>
        <p:nvSpPr>
          <p:cNvPr id="3" name="Content Placeholder 2">
            <a:extLst>
              <a:ext uri="{FF2B5EF4-FFF2-40B4-BE49-F238E27FC236}">
                <a16:creationId xmlns:a16="http://schemas.microsoft.com/office/drawing/2014/main" id="{D5255CB3-A753-4DBE-9462-3B072FD57588}"/>
              </a:ext>
            </a:extLst>
          </p:cNvPr>
          <p:cNvSpPr>
            <a:spLocks noGrp="1"/>
          </p:cNvSpPr>
          <p:nvPr>
            <p:ph idx="1"/>
          </p:nvPr>
        </p:nvSpPr>
        <p:spPr/>
        <p:txBody>
          <a:bodyPr/>
          <a:lstStyle/>
          <a:p>
            <a:r>
              <a:rPr lang="en-GB" b="0" i="0" dirty="0">
                <a:solidFill>
                  <a:srgbClr val="606060"/>
                </a:solidFill>
                <a:effectLst/>
                <a:latin typeface="Roboto" panose="02000000000000000000" pitchFamily="2" charset="0"/>
              </a:rPr>
              <a:t>An SRS is basically an organization’s understanding (in writing) of a customer or potential client’s system requirements and dependencies </a:t>
            </a:r>
            <a:r>
              <a:rPr lang="en-GB" b="0" i="1" dirty="0">
                <a:solidFill>
                  <a:srgbClr val="606060"/>
                </a:solidFill>
                <a:effectLst/>
                <a:latin typeface="Roboto" panose="02000000000000000000" pitchFamily="2" charset="0"/>
              </a:rPr>
              <a:t>at a particular point in time</a:t>
            </a:r>
            <a:r>
              <a:rPr lang="en-GB" b="0" i="0" dirty="0">
                <a:solidFill>
                  <a:srgbClr val="606060"/>
                </a:solidFill>
                <a:effectLst/>
                <a:latin typeface="Roboto" panose="02000000000000000000" pitchFamily="2" charset="0"/>
              </a:rPr>
              <a:t> (usually) prior to any actual design or development work. It’s a two-way insurance policy that assures that both the client and the organization understand the other’s requirements from that perspective at a given point in time.</a:t>
            </a:r>
            <a:endParaRPr lang="en-GB" dirty="0"/>
          </a:p>
        </p:txBody>
      </p:sp>
    </p:spTree>
    <p:extLst>
      <p:ext uri="{BB962C8B-B14F-4D97-AF65-F5344CB8AC3E}">
        <p14:creationId xmlns:p14="http://schemas.microsoft.com/office/powerpoint/2010/main" val="130612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C721-430F-4FF8-B3F2-6195DCEC2914}"/>
              </a:ext>
            </a:extLst>
          </p:cNvPr>
          <p:cNvSpPr>
            <a:spLocks noGrp="1"/>
          </p:cNvSpPr>
          <p:nvPr>
            <p:ph type="title"/>
          </p:nvPr>
        </p:nvSpPr>
        <p:spPr>
          <a:xfrm>
            <a:off x="614362" y="315119"/>
            <a:ext cx="11822906" cy="1325563"/>
          </a:xfrm>
        </p:spPr>
        <p:txBody>
          <a:bodyPr/>
          <a:lstStyle/>
          <a:p>
            <a:r>
              <a:rPr lang="tr-TR" sz="2800" b="1" dirty="0" err="1">
                <a:latin typeface="Times New Roman" pitchFamily="18" charset="0"/>
                <a:cs typeface="Times New Roman" pitchFamily="18" charset="0"/>
              </a:rPr>
              <a:t>Specific</a:t>
            </a:r>
            <a:r>
              <a:rPr lang="tr-TR" sz="2800" b="1" dirty="0">
                <a:latin typeface="Times New Roman" pitchFamily="18" charset="0"/>
                <a:cs typeface="Times New Roman" pitchFamily="18" charset="0"/>
              </a:rPr>
              <a:t> </a:t>
            </a:r>
            <a:r>
              <a:rPr lang="tr-TR" sz="2800" b="1" dirty="0" err="1">
                <a:latin typeface="Times New Roman" pitchFamily="18" charset="0"/>
                <a:cs typeface="Times New Roman" pitchFamily="18" charset="0"/>
              </a:rPr>
              <a:t>Requirements</a:t>
            </a:r>
            <a:r>
              <a:rPr lang="tr-TR" sz="2800" b="1" dirty="0">
                <a:latin typeface="Times New Roman" pitchFamily="18" charset="0"/>
                <a:cs typeface="Times New Roman" pitchFamily="18" charset="0"/>
              </a:rPr>
              <a:t> - </a:t>
            </a:r>
            <a:r>
              <a:rPr lang="tr-TR" sz="2800" dirty="0" err="1">
                <a:latin typeface="Times New Roman" pitchFamily="18" charset="0"/>
                <a:cs typeface="Times New Roman" pitchFamily="18" charset="0"/>
              </a:rPr>
              <a:t>External</a:t>
            </a:r>
            <a:r>
              <a:rPr lang="tr-TR" sz="2800" dirty="0">
                <a:latin typeface="Times New Roman" pitchFamily="18" charset="0"/>
                <a:cs typeface="Times New Roman" pitchFamily="18" charset="0"/>
              </a:rPr>
              <a:t> </a:t>
            </a:r>
            <a:r>
              <a:rPr lang="tr-TR" sz="2800" dirty="0" err="1">
                <a:latin typeface="Times New Roman" pitchFamily="18" charset="0"/>
                <a:cs typeface="Times New Roman" pitchFamily="18" charset="0"/>
              </a:rPr>
              <a:t>Interface</a:t>
            </a:r>
            <a:r>
              <a:rPr lang="tr-TR" sz="2800" dirty="0">
                <a:latin typeface="Times New Roman" pitchFamily="18" charset="0"/>
                <a:cs typeface="Times New Roman" pitchFamily="18" charset="0"/>
              </a:rPr>
              <a:t> </a:t>
            </a:r>
            <a:r>
              <a:rPr lang="tr-TR" sz="2800" dirty="0" err="1">
                <a:latin typeface="Times New Roman" pitchFamily="18" charset="0"/>
                <a:cs typeface="Times New Roman" pitchFamily="18" charset="0"/>
              </a:rPr>
              <a:t>Requirements</a:t>
            </a:r>
            <a:endParaRPr lang="en-GB" sz="28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98036E4E-E92A-4BF1-ACA2-19254970B9F5}"/>
              </a:ext>
            </a:extLst>
          </p:cNvPr>
          <p:cNvSpPr>
            <a:spLocks noGrp="1"/>
          </p:cNvSpPr>
          <p:nvPr>
            <p:ph idx="1"/>
          </p:nvPr>
        </p:nvSpPr>
        <p:spPr/>
        <p:txBody>
          <a:bodyPr>
            <a:normAutofit fontScale="62500" lnSpcReduction="20000"/>
          </a:bodyPr>
          <a:lstStyle/>
          <a:p>
            <a:r>
              <a:rPr lang="en-US" b="1" dirty="0"/>
              <a:t>Software interfaces:</a:t>
            </a:r>
            <a:endParaRPr lang="tr-TR" b="1" dirty="0"/>
          </a:p>
          <a:p>
            <a:r>
              <a:rPr lang="en-GB" dirty="0"/>
              <a:t>This should specify the use of other required software products (for example, a data management system, an operating system, or a mathematical package), and interfaces with other application</a:t>
            </a:r>
            <a:r>
              <a:rPr lang="tr-TR" dirty="0"/>
              <a:t> </a:t>
            </a:r>
            <a:r>
              <a:rPr lang="en-GB" dirty="0"/>
              <a:t>systems (for example, the linkage between an accounts receivable system and a general ledger system). </a:t>
            </a:r>
            <a:endParaRPr lang="tr-TR" dirty="0"/>
          </a:p>
          <a:p>
            <a:r>
              <a:rPr lang="en-GB" dirty="0"/>
              <a:t>For each required software product, the following should be provided: </a:t>
            </a:r>
            <a:endParaRPr lang="tr-TR" dirty="0"/>
          </a:p>
          <a:p>
            <a:r>
              <a:rPr lang="en-GB" dirty="0"/>
              <a:t>(1) Name </a:t>
            </a:r>
            <a:endParaRPr lang="tr-TR" dirty="0"/>
          </a:p>
          <a:p>
            <a:r>
              <a:rPr lang="en-GB" dirty="0"/>
              <a:t>(2) Mnemonic </a:t>
            </a:r>
            <a:endParaRPr lang="tr-TR" dirty="0"/>
          </a:p>
          <a:p>
            <a:r>
              <a:rPr lang="en-GB" dirty="0"/>
              <a:t>(3) Specification number </a:t>
            </a:r>
            <a:endParaRPr lang="tr-TR" dirty="0"/>
          </a:p>
          <a:p>
            <a:r>
              <a:rPr lang="en-GB" dirty="0"/>
              <a:t>(4) Version number </a:t>
            </a:r>
            <a:endParaRPr lang="tr-TR" dirty="0"/>
          </a:p>
          <a:p>
            <a:r>
              <a:rPr lang="en-GB" dirty="0"/>
              <a:t>(5) Source For each interface, </a:t>
            </a:r>
            <a:endParaRPr lang="tr-TR" dirty="0"/>
          </a:p>
          <a:p>
            <a:pPr marL="0" indent="0">
              <a:buNone/>
            </a:pPr>
            <a:r>
              <a:rPr lang="en-GB" dirty="0"/>
              <a:t>this part should: </a:t>
            </a:r>
            <a:endParaRPr lang="tr-TR" dirty="0"/>
          </a:p>
          <a:p>
            <a:pPr marL="514350" indent="-514350">
              <a:buAutoNum type="arabicParenBoth"/>
            </a:pPr>
            <a:r>
              <a:rPr lang="en-GB" dirty="0"/>
              <a:t>Discuss the purpose of the interfacing software as related to this software product. </a:t>
            </a:r>
            <a:endParaRPr lang="tr-TR" dirty="0"/>
          </a:p>
          <a:p>
            <a:pPr marL="0" indent="0">
              <a:buNone/>
            </a:pPr>
            <a:r>
              <a:rPr lang="en-GB" dirty="0"/>
              <a:t>(2) Define the interface in terms of message content and format. It is not necessary to detail any well</a:t>
            </a:r>
            <a:r>
              <a:rPr lang="tr-TR" dirty="0"/>
              <a:t> </a:t>
            </a:r>
            <a:r>
              <a:rPr lang="en-GB" dirty="0"/>
              <a:t>documented interface, but a reference to the document defining the interface is required.</a:t>
            </a:r>
          </a:p>
        </p:txBody>
      </p:sp>
    </p:spTree>
    <p:extLst>
      <p:ext uri="{BB962C8B-B14F-4D97-AF65-F5344CB8AC3E}">
        <p14:creationId xmlns:p14="http://schemas.microsoft.com/office/powerpoint/2010/main" val="858458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3" y="274638"/>
            <a:ext cx="9063037" cy="563562"/>
          </a:xfrm>
        </p:spPr>
        <p:txBody>
          <a:bodyPr>
            <a:normAutofit fontScale="90000"/>
          </a:bodyPr>
          <a:lstStyle/>
          <a:p>
            <a:r>
              <a:rPr lang="tr-TR" sz="3200" b="1" dirty="0" err="1">
                <a:latin typeface="Times New Roman" pitchFamily="18" charset="0"/>
                <a:cs typeface="Times New Roman" pitchFamily="18" charset="0"/>
              </a:rPr>
              <a:t>Specific</a:t>
            </a:r>
            <a:r>
              <a:rPr lang="tr-TR" sz="3200" b="1" dirty="0">
                <a:latin typeface="Times New Roman" pitchFamily="18" charset="0"/>
                <a:cs typeface="Times New Roman" pitchFamily="18" charset="0"/>
              </a:rPr>
              <a:t> </a:t>
            </a:r>
            <a:r>
              <a:rPr lang="tr-TR" sz="3200" b="1" dirty="0" err="1">
                <a:latin typeface="Times New Roman" pitchFamily="18" charset="0"/>
                <a:cs typeface="Times New Roman" pitchFamily="18" charset="0"/>
              </a:rPr>
              <a:t>Requirements</a:t>
            </a:r>
            <a:r>
              <a:rPr lang="tr-TR" sz="3200" b="1" dirty="0">
                <a:latin typeface="Times New Roman" pitchFamily="18" charset="0"/>
                <a:cs typeface="Times New Roman" pitchFamily="18" charset="0"/>
              </a:rPr>
              <a:t> - </a:t>
            </a:r>
            <a:r>
              <a:rPr lang="tr-TR" sz="3200" dirty="0" err="1"/>
              <a:t>External</a:t>
            </a:r>
            <a:r>
              <a:rPr lang="tr-TR" sz="3200" dirty="0"/>
              <a:t> </a:t>
            </a:r>
            <a:r>
              <a:rPr lang="tr-TR" sz="3200" dirty="0" err="1"/>
              <a:t>Interface</a:t>
            </a:r>
            <a:r>
              <a:rPr lang="tr-TR" sz="3200" dirty="0"/>
              <a:t> </a:t>
            </a:r>
            <a:r>
              <a:rPr lang="tr-TR" sz="3200" dirty="0" err="1"/>
              <a:t>Requirements</a:t>
            </a:r>
            <a:endParaRPr lang="en-US" dirty="0"/>
          </a:p>
        </p:txBody>
      </p:sp>
      <p:sp>
        <p:nvSpPr>
          <p:cNvPr id="3" name="Content Placeholder 2"/>
          <p:cNvSpPr>
            <a:spLocks noGrp="1"/>
          </p:cNvSpPr>
          <p:nvPr>
            <p:ph sz="quarter" idx="1"/>
          </p:nvPr>
        </p:nvSpPr>
        <p:spPr>
          <a:xfrm>
            <a:off x="1981200" y="914400"/>
            <a:ext cx="7467600" cy="5559552"/>
          </a:xfrm>
        </p:spPr>
        <p:txBody>
          <a:bodyPr/>
          <a:lstStyle/>
          <a:p>
            <a:r>
              <a:rPr lang="en-US" b="1" dirty="0"/>
              <a:t>Communication Interfaces:</a:t>
            </a:r>
          </a:p>
          <a:p>
            <a:pPr lvl="1"/>
            <a:r>
              <a:rPr lang="en-US" sz="2800" dirty="0"/>
              <a:t>Specify the various interfaces to communications such as local network protocols, etc.</a:t>
            </a:r>
            <a:endParaRPr lang="en-US" sz="2500" b="1" dirty="0"/>
          </a:p>
          <a:p>
            <a:r>
              <a:rPr lang="en-US" b="1" dirty="0"/>
              <a:t>Memory constraints:</a:t>
            </a:r>
          </a:p>
          <a:p>
            <a:pPr lvl="1" algn="just"/>
            <a:r>
              <a:rPr lang="en-US" dirty="0"/>
              <a:t>Specify any applicable characteristics and limits on primary and secondary memory.</a:t>
            </a:r>
          </a:p>
        </p:txBody>
      </p:sp>
    </p:spTree>
    <p:extLst>
      <p:ext uri="{BB962C8B-B14F-4D97-AF65-F5344CB8AC3E}">
        <p14:creationId xmlns:p14="http://schemas.microsoft.com/office/powerpoint/2010/main" val="3135445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274638"/>
            <a:ext cx="8955881" cy="563562"/>
          </a:xfrm>
        </p:spPr>
        <p:txBody>
          <a:bodyPr/>
          <a:lstStyle/>
          <a:p>
            <a:r>
              <a:rPr lang="tr-TR" sz="2800" b="1" dirty="0" err="1">
                <a:latin typeface="Times New Roman" pitchFamily="18" charset="0"/>
                <a:cs typeface="Times New Roman" pitchFamily="18" charset="0"/>
              </a:rPr>
              <a:t>Specific</a:t>
            </a:r>
            <a:r>
              <a:rPr lang="tr-TR" sz="2800" b="1" dirty="0">
                <a:latin typeface="Times New Roman" pitchFamily="18" charset="0"/>
                <a:cs typeface="Times New Roman" pitchFamily="18" charset="0"/>
              </a:rPr>
              <a:t> </a:t>
            </a:r>
            <a:r>
              <a:rPr lang="tr-TR" sz="2800" b="1" dirty="0" err="1">
                <a:latin typeface="Times New Roman" pitchFamily="18" charset="0"/>
                <a:cs typeface="Times New Roman" pitchFamily="18" charset="0"/>
              </a:rPr>
              <a:t>Requirements</a:t>
            </a:r>
            <a:r>
              <a:rPr lang="tr-TR" sz="2800" b="1" dirty="0">
                <a:latin typeface="Times New Roman" pitchFamily="18" charset="0"/>
                <a:cs typeface="Times New Roman" pitchFamily="18" charset="0"/>
              </a:rPr>
              <a:t> - </a:t>
            </a:r>
            <a:r>
              <a:rPr lang="tr-TR" sz="2800" dirty="0" err="1"/>
              <a:t>External</a:t>
            </a:r>
            <a:r>
              <a:rPr lang="tr-TR" sz="2800" dirty="0"/>
              <a:t> </a:t>
            </a:r>
            <a:r>
              <a:rPr lang="tr-TR" sz="2800" dirty="0" err="1"/>
              <a:t>Interface</a:t>
            </a:r>
            <a:r>
              <a:rPr lang="tr-TR" sz="2800" dirty="0"/>
              <a:t> </a:t>
            </a:r>
            <a:r>
              <a:rPr lang="tr-TR" sz="2800" dirty="0" err="1"/>
              <a:t>Requirements</a:t>
            </a:r>
            <a:endParaRPr lang="en-US" dirty="0"/>
          </a:p>
        </p:txBody>
      </p:sp>
      <p:sp>
        <p:nvSpPr>
          <p:cNvPr id="3" name="Content Placeholder 2"/>
          <p:cNvSpPr>
            <a:spLocks noGrp="1"/>
          </p:cNvSpPr>
          <p:nvPr>
            <p:ph sz="quarter" idx="1"/>
          </p:nvPr>
        </p:nvSpPr>
        <p:spPr>
          <a:xfrm>
            <a:off x="1981200" y="990600"/>
            <a:ext cx="7467600" cy="5559552"/>
          </a:xfrm>
        </p:spPr>
        <p:txBody>
          <a:bodyPr>
            <a:normAutofit/>
          </a:bodyPr>
          <a:lstStyle/>
          <a:p>
            <a:pPr algn="just"/>
            <a:r>
              <a:rPr lang="en-US" b="1" dirty="0">
                <a:latin typeface="Times New Roman" pitchFamily="18" charset="0"/>
                <a:cs typeface="Times New Roman" pitchFamily="18" charset="0"/>
              </a:rPr>
              <a:t>Operations:</a:t>
            </a:r>
            <a:endParaRPr lang="en-US"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Specify the normal and special operations required by the users such as:</a:t>
            </a:r>
          </a:p>
          <a:p>
            <a:pPr lvl="2" algn="just"/>
            <a:r>
              <a:rPr lang="en-US" sz="2400" dirty="0">
                <a:latin typeface="Times New Roman" pitchFamily="18" charset="0"/>
                <a:cs typeface="Times New Roman" pitchFamily="18" charset="0"/>
              </a:rPr>
              <a:t>The various mode of operation in the user organization.</a:t>
            </a:r>
          </a:p>
          <a:p>
            <a:pPr lvl="2" algn="just"/>
            <a:r>
              <a:rPr lang="en-US" sz="2400" dirty="0">
                <a:latin typeface="Times New Roman" pitchFamily="18" charset="0"/>
                <a:cs typeface="Times New Roman" pitchFamily="18" charset="0"/>
              </a:rPr>
              <a:t>Periods of interactive operations and periods of unattended operations.</a:t>
            </a:r>
          </a:p>
          <a:p>
            <a:pPr lvl="2" algn="just"/>
            <a:r>
              <a:rPr lang="en-US" sz="2400" dirty="0">
                <a:latin typeface="Times New Roman" pitchFamily="18" charset="0"/>
                <a:cs typeface="Times New Roman" pitchFamily="18" charset="0"/>
              </a:rPr>
              <a:t>Data processing support functions</a:t>
            </a:r>
          </a:p>
          <a:p>
            <a:pPr lvl="2" algn="just"/>
            <a:r>
              <a:rPr lang="en-US" sz="2400" dirty="0">
                <a:latin typeface="Times New Roman" pitchFamily="18" charset="0"/>
                <a:cs typeface="Times New Roman" pitchFamily="18" charset="0"/>
              </a:rPr>
              <a:t>Backup and recovery operations</a:t>
            </a:r>
          </a:p>
        </p:txBody>
      </p:sp>
    </p:spTree>
    <p:extLst>
      <p:ext uri="{BB962C8B-B14F-4D97-AF65-F5344CB8AC3E}">
        <p14:creationId xmlns:p14="http://schemas.microsoft.com/office/powerpoint/2010/main" val="3347472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74638"/>
            <a:ext cx="9048750" cy="487362"/>
          </a:xfrm>
        </p:spPr>
        <p:txBody>
          <a:bodyPr>
            <a:normAutofit fontScale="90000"/>
          </a:bodyPr>
          <a:lstStyle/>
          <a:p>
            <a:r>
              <a:rPr lang="tr-TR" sz="3200" b="1" dirty="0" err="1">
                <a:latin typeface="Times New Roman" pitchFamily="18" charset="0"/>
                <a:cs typeface="Times New Roman" pitchFamily="18" charset="0"/>
              </a:rPr>
              <a:t>Specific</a:t>
            </a:r>
            <a:r>
              <a:rPr lang="tr-TR" sz="3200" b="1" dirty="0">
                <a:latin typeface="Times New Roman" pitchFamily="18" charset="0"/>
                <a:cs typeface="Times New Roman" pitchFamily="18" charset="0"/>
              </a:rPr>
              <a:t> </a:t>
            </a:r>
            <a:r>
              <a:rPr lang="tr-TR" sz="3200" b="1" dirty="0" err="1">
                <a:latin typeface="Times New Roman" pitchFamily="18" charset="0"/>
                <a:cs typeface="Times New Roman" pitchFamily="18" charset="0"/>
              </a:rPr>
              <a:t>Requirements</a:t>
            </a:r>
            <a:r>
              <a:rPr lang="tr-TR" sz="3200" b="1" dirty="0">
                <a:latin typeface="Times New Roman" pitchFamily="18" charset="0"/>
                <a:cs typeface="Times New Roman" pitchFamily="18" charset="0"/>
              </a:rPr>
              <a:t> - </a:t>
            </a:r>
            <a:r>
              <a:rPr lang="tr-TR" sz="3200" dirty="0" err="1"/>
              <a:t>External</a:t>
            </a:r>
            <a:r>
              <a:rPr lang="tr-TR" sz="3200" dirty="0"/>
              <a:t> </a:t>
            </a:r>
            <a:r>
              <a:rPr lang="tr-TR" sz="3200" dirty="0" err="1"/>
              <a:t>Interface</a:t>
            </a:r>
            <a:r>
              <a:rPr lang="tr-TR" sz="3200" dirty="0"/>
              <a:t> </a:t>
            </a:r>
            <a:r>
              <a:rPr lang="tr-TR" sz="3200" dirty="0" err="1"/>
              <a:t>Requirements</a:t>
            </a:r>
            <a:endParaRPr lang="en-US" dirty="0"/>
          </a:p>
        </p:txBody>
      </p:sp>
      <p:sp>
        <p:nvSpPr>
          <p:cNvPr id="3" name="Content Placeholder 2"/>
          <p:cNvSpPr>
            <a:spLocks noGrp="1"/>
          </p:cNvSpPr>
          <p:nvPr>
            <p:ph sz="quarter" idx="1"/>
          </p:nvPr>
        </p:nvSpPr>
        <p:spPr>
          <a:xfrm>
            <a:off x="1981200" y="1295400"/>
            <a:ext cx="7467600" cy="5178552"/>
          </a:xfrm>
        </p:spPr>
        <p:txBody>
          <a:bodyPr/>
          <a:lstStyle/>
          <a:p>
            <a:r>
              <a:rPr lang="en-US" b="1" dirty="0"/>
              <a:t>Site Adaption Requirements:</a:t>
            </a:r>
          </a:p>
          <a:p>
            <a:pPr lvl="1" algn="just"/>
            <a:r>
              <a:rPr lang="en-US" sz="2500" dirty="0"/>
              <a:t>Define the requirement for any data or initialization sequences that are specific to a given site, mission, operational mode.</a:t>
            </a:r>
          </a:p>
          <a:p>
            <a:pPr lvl="1" algn="just"/>
            <a:r>
              <a:rPr lang="en-US" sz="2500" dirty="0"/>
              <a:t>Specify the site or mission related feature that should be modified to adapt the software to a particular installation.</a:t>
            </a:r>
            <a:endParaRPr lang="en-US" dirty="0"/>
          </a:p>
        </p:txBody>
      </p:sp>
    </p:spTree>
    <p:extLst>
      <p:ext uri="{BB962C8B-B14F-4D97-AF65-F5344CB8AC3E}">
        <p14:creationId xmlns:p14="http://schemas.microsoft.com/office/powerpoint/2010/main" val="202879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Autofit/>
          </a:bodyPr>
          <a:lstStyle/>
          <a:p>
            <a:r>
              <a:rPr lang="en-US" sz="3200" b="1" dirty="0">
                <a:latin typeface="Times New Roman" pitchFamily="18" charset="0"/>
                <a:cs typeface="Times New Roman" pitchFamily="18" charset="0"/>
              </a:rPr>
              <a:t>Specific Requirements</a:t>
            </a:r>
            <a:r>
              <a:rPr lang="tr-TR" sz="3200" b="1" dirty="0">
                <a:latin typeface="Times New Roman" pitchFamily="18" charset="0"/>
                <a:cs typeface="Times New Roman" pitchFamily="18" charset="0"/>
              </a:rPr>
              <a:t> – </a:t>
            </a:r>
            <a:r>
              <a:rPr lang="tr-TR" sz="3200" dirty="0" err="1">
                <a:latin typeface="Times New Roman" pitchFamily="18" charset="0"/>
                <a:cs typeface="Times New Roman" pitchFamily="18" charset="0"/>
              </a:rPr>
              <a:t>Functional</a:t>
            </a:r>
            <a:r>
              <a:rPr lang="tr-TR" sz="3200" b="1" dirty="0">
                <a:latin typeface="Times New Roman" pitchFamily="18" charset="0"/>
                <a:cs typeface="Times New Roman" pitchFamily="18" charset="0"/>
              </a:rPr>
              <a:t> </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905000" y="990600"/>
            <a:ext cx="7467600" cy="5562600"/>
          </a:xfrm>
        </p:spPr>
        <p:txBody>
          <a:bodyPr>
            <a:normAutofit fontScale="92500" lnSpcReduction="10000"/>
          </a:bodyPr>
          <a:lstStyle/>
          <a:p>
            <a:r>
              <a:rPr lang="en-US" dirty="0"/>
              <a:t>Specific requirements should be stated with all the characteristics of the good SRS.</a:t>
            </a:r>
          </a:p>
          <a:p>
            <a:pPr lvl="1"/>
            <a:r>
              <a:rPr lang="en-US" dirty="0"/>
              <a:t>Correct</a:t>
            </a:r>
          </a:p>
          <a:p>
            <a:pPr lvl="1"/>
            <a:r>
              <a:rPr lang="en-US" dirty="0"/>
              <a:t>Unambiguous</a:t>
            </a:r>
          </a:p>
          <a:p>
            <a:pPr lvl="1"/>
            <a:r>
              <a:rPr lang="en-US" dirty="0"/>
              <a:t>Complete</a:t>
            </a:r>
          </a:p>
          <a:p>
            <a:pPr lvl="1"/>
            <a:r>
              <a:rPr lang="en-US" dirty="0"/>
              <a:t>Consistent</a:t>
            </a:r>
          </a:p>
          <a:p>
            <a:pPr lvl="1"/>
            <a:r>
              <a:rPr lang="en-US" dirty="0"/>
              <a:t>Ranked for importance and stability</a:t>
            </a:r>
          </a:p>
          <a:p>
            <a:pPr lvl="1"/>
            <a:r>
              <a:rPr lang="en-US" dirty="0"/>
              <a:t>Verifiable</a:t>
            </a:r>
          </a:p>
          <a:p>
            <a:pPr lvl="1"/>
            <a:r>
              <a:rPr lang="en-US" dirty="0"/>
              <a:t>Modifiable</a:t>
            </a:r>
          </a:p>
          <a:p>
            <a:pPr lvl="1"/>
            <a:r>
              <a:rPr lang="en-US" dirty="0"/>
              <a:t>Traceable</a:t>
            </a:r>
          </a:p>
          <a:p>
            <a:r>
              <a:rPr lang="en-US" dirty="0"/>
              <a:t>Specific requirement should be cross-referenced to earlier documents that relate. </a:t>
            </a:r>
          </a:p>
          <a:p>
            <a:r>
              <a:rPr lang="en-US" dirty="0"/>
              <a:t>All requirements should uniquely identifiable. </a:t>
            </a:r>
          </a:p>
          <a:p>
            <a:r>
              <a:rPr lang="en-US" dirty="0"/>
              <a:t>Careful attention should be given to organising the requirement to maximize readability.</a:t>
            </a:r>
          </a:p>
          <a:p>
            <a:endParaRPr lang="en-US" dirty="0"/>
          </a:p>
          <a:p>
            <a:pPr lvl="1">
              <a:buNone/>
            </a:pPr>
            <a:endParaRPr lang="en-US" dirty="0"/>
          </a:p>
          <a:p>
            <a:pPr lvl="1">
              <a:buNone/>
            </a:pPr>
            <a:endParaRPr lang="en-US" dirty="0"/>
          </a:p>
          <a:p>
            <a:pPr lvl="1"/>
            <a:endParaRPr lang="en-US" dirty="0"/>
          </a:p>
        </p:txBody>
      </p:sp>
    </p:spTree>
    <p:extLst>
      <p:ext uri="{BB962C8B-B14F-4D97-AF65-F5344CB8AC3E}">
        <p14:creationId xmlns:p14="http://schemas.microsoft.com/office/powerpoint/2010/main" val="275088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Autofit/>
          </a:bodyPr>
          <a:lstStyle/>
          <a:p>
            <a:r>
              <a:rPr lang="en-US" sz="3200" b="1" dirty="0">
                <a:latin typeface="Times New Roman" pitchFamily="18" charset="0"/>
                <a:cs typeface="Times New Roman" pitchFamily="18" charset="0"/>
              </a:rPr>
              <a:t>Specific Requirements</a:t>
            </a:r>
            <a:r>
              <a:rPr lang="tr-TR" sz="3200" b="1" dirty="0">
                <a:latin typeface="Times New Roman" pitchFamily="18" charset="0"/>
                <a:cs typeface="Times New Roman" pitchFamily="18" charset="0"/>
              </a:rPr>
              <a:t> – </a:t>
            </a:r>
            <a:r>
              <a:rPr lang="tr-TR" sz="3200" dirty="0" err="1">
                <a:latin typeface="Times New Roman" pitchFamily="18" charset="0"/>
                <a:cs typeface="Times New Roman" pitchFamily="18" charset="0"/>
              </a:rPr>
              <a:t>Functional</a:t>
            </a:r>
            <a:r>
              <a:rPr lang="tr-TR" sz="3200" b="1" dirty="0">
                <a:latin typeface="Times New Roman" pitchFamily="18" charset="0"/>
                <a:cs typeface="Times New Roman" pitchFamily="18" charset="0"/>
              </a:rPr>
              <a:t> </a:t>
            </a:r>
            <a:endParaRPr lang="en-US" sz="3200" b="1" dirty="0"/>
          </a:p>
        </p:txBody>
      </p:sp>
      <p:sp>
        <p:nvSpPr>
          <p:cNvPr id="3" name="Content Placeholder 2"/>
          <p:cNvSpPr>
            <a:spLocks noGrp="1"/>
          </p:cNvSpPr>
          <p:nvPr>
            <p:ph sz="quarter" idx="1"/>
          </p:nvPr>
        </p:nvSpPr>
        <p:spPr>
          <a:xfrm>
            <a:off x="1981200" y="914400"/>
            <a:ext cx="7467600" cy="5559552"/>
          </a:xfrm>
        </p:spPr>
        <p:txBody>
          <a:bodyPr>
            <a:normAutofit lnSpcReduction="10000"/>
          </a:bodyPr>
          <a:lstStyle/>
          <a:p>
            <a:pPr algn="just"/>
            <a:r>
              <a:rPr lang="en-US" dirty="0"/>
              <a:t>Functional requirements defines the fundamental action that must take place in software in accepting and processing the inputs and in processing and generating the outputs. These includes:</a:t>
            </a:r>
          </a:p>
          <a:p>
            <a:pPr lvl="1" algn="just"/>
            <a:r>
              <a:rPr lang="en-US" dirty="0"/>
              <a:t>Validity checks on the inputs</a:t>
            </a:r>
          </a:p>
          <a:p>
            <a:pPr lvl="1" algn="just"/>
            <a:r>
              <a:rPr lang="en-US" dirty="0"/>
              <a:t>Exact sequence of operations</a:t>
            </a:r>
          </a:p>
          <a:p>
            <a:pPr lvl="1" algn="just"/>
            <a:r>
              <a:rPr lang="en-US" dirty="0"/>
              <a:t>Response to abnormal situation, including</a:t>
            </a:r>
          </a:p>
          <a:p>
            <a:pPr lvl="2" algn="just"/>
            <a:r>
              <a:rPr lang="en-US" dirty="0"/>
              <a:t>Overflow</a:t>
            </a:r>
          </a:p>
          <a:p>
            <a:pPr lvl="2" algn="just"/>
            <a:r>
              <a:rPr lang="en-US" dirty="0"/>
              <a:t>Communication facilities</a:t>
            </a:r>
          </a:p>
          <a:p>
            <a:pPr lvl="2" algn="just"/>
            <a:r>
              <a:rPr lang="en-US" dirty="0"/>
              <a:t>Error handling  and recovery </a:t>
            </a:r>
          </a:p>
          <a:p>
            <a:pPr lvl="1" algn="just"/>
            <a:r>
              <a:rPr lang="en-US" dirty="0"/>
              <a:t>Effects of parameters</a:t>
            </a:r>
          </a:p>
          <a:p>
            <a:pPr lvl="1" algn="just"/>
            <a:r>
              <a:rPr lang="en-US" dirty="0"/>
              <a:t>Relationship of output to inputs, including</a:t>
            </a:r>
          </a:p>
          <a:p>
            <a:pPr lvl="2" algn="just"/>
            <a:r>
              <a:rPr lang="en-US" dirty="0"/>
              <a:t>Input/output Sequences</a:t>
            </a:r>
          </a:p>
          <a:p>
            <a:pPr lvl="2" algn="just"/>
            <a:r>
              <a:rPr lang="en-US" dirty="0"/>
              <a:t>Formulas for input to output conversion.</a:t>
            </a:r>
          </a:p>
          <a:p>
            <a:pPr lvl="2" algn="just"/>
            <a:endParaRPr lang="en-US" dirty="0"/>
          </a:p>
        </p:txBody>
      </p:sp>
    </p:spTree>
    <p:extLst>
      <p:ext uri="{BB962C8B-B14F-4D97-AF65-F5344CB8AC3E}">
        <p14:creationId xmlns:p14="http://schemas.microsoft.com/office/powerpoint/2010/main" val="669485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274638"/>
            <a:ext cx="8977313" cy="563562"/>
          </a:xfrm>
        </p:spPr>
        <p:txBody>
          <a:bodyPr>
            <a:noAutofit/>
          </a:bodyPr>
          <a:lstStyle/>
          <a:p>
            <a:r>
              <a:rPr lang="tr-TR" sz="3200" b="1" dirty="0" err="1">
                <a:latin typeface="Times New Roman" pitchFamily="18" charset="0"/>
                <a:cs typeface="Times New Roman" pitchFamily="18" charset="0"/>
              </a:rPr>
              <a:t>NonFunctional</a:t>
            </a:r>
            <a:r>
              <a:rPr lang="tr-TR" sz="3200" b="1" dirty="0">
                <a:latin typeface="Times New Roman" pitchFamily="18" charset="0"/>
                <a:cs typeface="Times New Roman" pitchFamily="18" charset="0"/>
              </a:rPr>
              <a:t> - </a:t>
            </a:r>
            <a:r>
              <a:rPr lang="en-US" sz="3200" b="1" dirty="0">
                <a:latin typeface="Times New Roman" pitchFamily="18" charset="0"/>
                <a:cs typeface="Times New Roman" pitchFamily="18" charset="0"/>
              </a:rPr>
              <a:t>Performance Requirements</a:t>
            </a:r>
          </a:p>
        </p:txBody>
      </p:sp>
      <p:sp>
        <p:nvSpPr>
          <p:cNvPr id="3" name="Content Placeholder 2"/>
          <p:cNvSpPr>
            <a:spLocks noGrp="1"/>
          </p:cNvSpPr>
          <p:nvPr>
            <p:ph sz="quarter" idx="1"/>
          </p:nvPr>
        </p:nvSpPr>
        <p:spPr>
          <a:xfrm>
            <a:off x="1981200" y="914400"/>
            <a:ext cx="7467600" cy="5559552"/>
          </a:xfrm>
        </p:spPr>
        <p:txBody>
          <a:bodyPr/>
          <a:lstStyle/>
          <a:p>
            <a:pPr algn="just"/>
            <a:r>
              <a:rPr lang="en-US" dirty="0"/>
              <a:t>This subsection specifies both the static and the dynamic numerical requirements placed on the software.</a:t>
            </a:r>
          </a:p>
          <a:p>
            <a:pPr algn="just"/>
            <a:r>
              <a:rPr lang="en-US" dirty="0"/>
              <a:t>Static numerical requirements may include:</a:t>
            </a:r>
          </a:p>
          <a:p>
            <a:pPr lvl="1" algn="just"/>
            <a:r>
              <a:rPr lang="en-US" dirty="0"/>
              <a:t>The number of terminals to be supported.</a:t>
            </a:r>
          </a:p>
          <a:p>
            <a:pPr lvl="1" algn="just"/>
            <a:r>
              <a:rPr lang="en-US" dirty="0"/>
              <a:t>The number of simultaneous users to be supported.</a:t>
            </a:r>
          </a:p>
          <a:p>
            <a:pPr lvl="1" algn="just"/>
            <a:r>
              <a:rPr lang="en-US" dirty="0"/>
              <a:t>Amount and types of information to be handled.</a:t>
            </a:r>
          </a:p>
          <a:p>
            <a:pPr algn="just"/>
            <a:r>
              <a:rPr lang="en-US" dirty="0"/>
              <a:t>Dynamic numerical requirements may include: </a:t>
            </a:r>
          </a:p>
          <a:p>
            <a:pPr lvl="1" algn="just"/>
            <a:r>
              <a:rPr lang="en-US" dirty="0"/>
              <a:t>Number of transactions and tasks and the amount of data to be processed within certain time  periods for both normal and peak workload conditions.</a:t>
            </a:r>
          </a:p>
        </p:txBody>
      </p:sp>
    </p:spTree>
    <p:extLst>
      <p:ext uri="{BB962C8B-B14F-4D97-AF65-F5344CB8AC3E}">
        <p14:creationId xmlns:p14="http://schemas.microsoft.com/office/powerpoint/2010/main" val="1348751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1300"/>
            <a:ext cx="7467600" cy="540701"/>
          </a:xfrm>
        </p:spPr>
        <p:txBody>
          <a:bodyPr>
            <a:noAutofit/>
          </a:bodyPr>
          <a:lstStyle/>
          <a:p>
            <a:r>
              <a:rPr lang="tr-TR" sz="3200" b="1" dirty="0" err="1">
                <a:latin typeface="Times New Roman" pitchFamily="18" charset="0"/>
                <a:cs typeface="Times New Roman" pitchFamily="18" charset="0"/>
              </a:rPr>
              <a:t>NonFunctional</a:t>
            </a:r>
            <a:r>
              <a:rPr lang="tr-TR" sz="3200" b="1" dirty="0">
                <a:latin typeface="Times New Roman" pitchFamily="18" charset="0"/>
                <a:cs typeface="Times New Roman" pitchFamily="18" charset="0"/>
              </a:rPr>
              <a:t> – </a:t>
            </a:r>
            <a:r>
              <a:rPr lang="tr-TR" sz="3200" b="1" dirty="0" err="1">
                <a:latin typeface="Times New Roman" pitchFamily="18" charset="0"/>
                <a:cs typeface="Times New Roman" pitchFamily="18" charset="0"/>
              </a:rPr>
              <a:t>Quality</a:t>
            </a:r>
            <a:r>
              <a:rPr lang="tr-TR" sz="3200" b="1" dirty="0">
                <a:latin typeface="Times New Roman" pitchFamily="18" charset="0"/>
                <a:cs typeface="Times New Roman" pitchFamily="18" charset="0"/>
              </a:rPr>
              <a:t> </a:t>
            </a:r>
            <a:r>
              <a:rPr lang="en-US" sz="3200" b="1" dirty="0">
                <a:latin typeface="Times New Roman" pitchFamily="18" charset="0"/>
                <a:cs typeface="Times New Roman" pitchFamily="18" charset="0"/>
              </a:rPr>
              <a:t>attributes</a:t>
            </a:r>
          </a:p>
        </p:txBody>
      </p:sp>
      <p:sp>
        <p:nvSpPr>
          <p:cNvPr id="3" name="Content Placeholder 2"/>
          <p:cNvSpPr>
            <a:spLocks noGrp="1"/>
          </p:cNvSpPr>
          <p:nvPr>
            <p:ph sz="quarter" idx="1"/>
          </p:nvPr>
        </p:nvSpPr>
        <p:spPr>
          <a:xfrm>
            <a:off x="1981200" y="762000"/>
            <a:ext cx="7467600" cy="5711952"/>
          </a:xfrm>
        </p:spPr>
        <p:txBody>
          <a:bodyPr>
            <a:normAutofit/>
          </a:bodyPr>
          <a:lstStyle/>
          <a:p>
            <a:pPr algn="just"/>
            <a:r>
              <a:rPr lang="en-US" dirty="0">
                <a:latin typeface="Times New Roman" pitchFamily="18" charset="0"/>
                <a:cs typeface="Times New Roman" pitchFamily="18" charset="0"/>
              </a:rPr>
              <a:t>There are a number of quality attribute of software that can serve as requirements. </a:t>
            </a:r>
          </a:p>
          <a:p>
            <a:pPr algn="just"/>
            <a:r>
              <a:rPr lang="en-US" b="1" dirty="0">
                <a:latin typeface="Times New Roman" pitchFamily="18" charset="0"/>
                <a:cs typeface="Times New Roman" pitchFamily="18" charset="0"/>
              </a:rPr>
              <a:t>Reliability:</a:t>
            </a:r>
          </a:p>
          <a:p>
            <a:pPr marL="548640" lvl="2" algn="just">
              <a:spcBef>
                <a:spcPts val="600"/>
              </a:spcBef>
              <a:buSzPct val="70000"/>
            </a:pPr>
            <a:r>
              <a:rPr lang="en-US" sz="2400" dirty="0">
                <a:latin typeface="Times New Roman" pitchFamily="18" charset="0"/>
                <a:cs typeface="Times New Roman" pitchFamily="18" charset="0"/>
              </a:rPr>
              <a:t>Specify</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the factor required to establish the required reliability of the software system at time of delivery.</a:t>
            </a:r>
            <a:endParaRPr lang="en-US" sz="2400" b="1"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Availability:</a:t>
            </a:r>
          </a:p>
          <a:p>
            <a:pPr lvl="1" algn="just"/>
            <a:r>
              <a:rPr lang="en-US" sz="2500" dirty="0">
                <a:latin typeface="Times New Roman" pitchFamily="18" charset="0"/>
                <a:cs typeface="Times New Roman" pitchFamily="18" charset="0"/>
              </a:rPr>
              <a:t>Specify the factors required to guarantee a defined availability level for the entire system such as check point, recovery and restart.</a:t>
            </a:r>
            <a:endParaRPr lang="en-US" sz="2500" b="1" dirty="0">
              <a:latin typeface="Times New Roman" pitchFamily="18" charset="0"/>
              <a:cs typeface="Times New Roman" pitchFamily="18" charset="0"/>
            </a:endParaRPr>
          </a:p>
        </p:txBody>
      </p:sp>
    </p:spTree>
    <p:extLst>
      <p:ext uri="{BB962C8B-B14F-4D97-AF65-F5344CB8AC3E}">
        <p14:creationId xmlns:p14="http://schemas.microsoft.com/office/powerpoint/2010/main" val="3730813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lstStyle/>
          <a:p>
            <a:r>
              <a:rPr lang="tr-TR" sz="2800" b="1" dirty="0" err="1">
                <a:latin typeface="Times New Roman" pitchFamily="18" charset="0"/>
                <a:cs typeface="Times New Roman" pitchFamily="18" charset="0"/>
              </a:rPr>
              <a:t>NonFunctional</a:t>
            </a:r>
            <a:r>
              <a:rPr lang="tr-TR" sz="2800" b="1" dirty="0">
                <a:latin typeface="Times New Roman" pitchFamily="18" charset="0"/>
                <a:cs typeface="Times New Roman" pitchFamily="18" charset="0"/>
              </a:rPr>
              <a:t> – </a:t>
            </a:r>
            <a:r>
              <a:rPr lang="tr-TR" sz="2800" b="1" dirty="0" err="1">
                <a:latin typeface="Times New Roman" pitchFamily="18" charset="0"/>
                <a:cs typeface="Times New Roman" pitchFamily="18" charset="0"/>
              </a:rPr>
              <a:t>Quality</a:t>
            </a:r>
            <a:r>
              <a:rPr lang="tr-TR" sz="2800" b="1" dirty="0">
                <a:latin typeface="Times New Roman" pitchFamily="18" charset="0"/>
                <a:cs typeface="Times New Roman" pitchFamily="18" charset="0"/>
              </a:rPr>
              <a:t> </a:t>
            </a:r>
            <a:r>
              <a:rPr lang="en-US" sz="2800" b="1" dirty="0">
                <a:latin typeface="Times New Roman" pitchFamily="18" charset="0"/>
                <a:cs typeface="Times New Roman" pitchFamily="18" charset="0"/>
              </a:rPr>
              <a:t>attributes contd……</a:t>
            </a:r>
            <a:endParaRPr lang="en-US" dirty="0"/>
          </a:p>
        </p:txBody>
      </p:sp>
      <p:sp>
        <p:nvSpPr>
          <p:cNvPr id="3" name="Content Placeholder 2"/>
          <p:cNvSpPr>
            <a:spLocks noGrp="1"/>
          </p:cNvSpPr>
          <p:nvPr>
            <p:ph sz="quarter" idx="1"/>
          </p:nvPr>
        </p:nvSpPr>
        <p:spPr>
          <a:xfrm>
            <a:off x="1981200" y="914400"/>
            <a:ext cx="7467600" cy="5559552"/>
          </a:xfrm>
        </p:spPr>
        <p:txBody>
          <a:bodyPr/>
          <a:lstStyle/>
          <a:p>
            <a:pPr algn="just"/>
            <a:r>
              <a:rPr lang="en-US" b="1" dirty="0">
                <a:latin typeface="Times New Roman" pitchFamily="18" charset="0"/>
                <a:cs typeface="Times New Roman" pitchFamily="18" charset="0"/>
              </a:rPr>
              <a:t>Security:</a:t>
            </a:r>
          </a:p>
          <a:p>
            <a:pPr lvl="1" algn="just"/>
            <a:r>
              <a:rPr lang="en-US" dirty="0">
                <a:latin typeface="Times New Roman" pitchFamily="18" charset="0"/>
                <a:cs typeface="Times New Roman" pitchFamily="18" charset="0"/>
              </a:rPr>
              <a:t>Specify</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the factor that would protect the software form accidental or malicious access, use, modification, destruction. This  may include need to:</a:t>
            </a:r>
          </a:p>
          <a:p>
            <a:pPr lvl="2" algn="just"/>
            <a:r>
              <a:rPr lang="en-US" sz="2400" dirty="0">
                <a:latin typeface="Times New Roman" pitchFamily="18" charset="0"/>
                <a:cs typeface="Times New Roman" pitchFamily="18" charset="0"/>
              </a:rPr>
              <a:t>Utilizing certain cryptographic techniques</a:t>
            </a:r>
          </a:p>
          <a:p>
            <a:pPr lvl="2" algn="just"/>
            <a:r>
              <a:rPr lang="en-US" sz="2400" dirty="0">
                <a:latin typeface="Times New Roman" pitchFamily="18" charset="0"/>
                <a:cs typeface="Times New Roman" pitchFamily="18" charset="0"/>
              </a:rPr>
              <a:t>Keep specific lo or history data sets</a:t>
            </a:r>
          </a:p>
          <a:p>
            <a:pPr lvl="2" algn="just"/>
            <a:r>
              <a:rPr lang="en-US" sz="2400" dirty="0">
                <a:latin typeface="Times New Roman" pitchFamily="18" charset="0"/>
                <a:cs typeface="Times New Roman" pitchFamily="18" charset="0"/>
              </a:rPr>
              <a:t>Assign certain functions to different modules</a:t>
            </a:r>
          </a:p>
          <a:p>
            <a:pPr lvl="2" algn="just"/>
            <a:r>
              <a:rPr lang="en-US" sz="2400" dirty="0">
                <a:latin typeface="Times New Roman" pitchFamily="18" charset="0"/>
                <a:cs typeface="Times New Roman" pitchFamily="18" charset="0"/>
              </a:rPr>
              <a:t>Restrict communication between some areas of the program</a:t>
            </a:r>
          </a:p>
          <a:p>
            <a:pPr lvl="2" algn="just"/>
            <a:r>
              <a:rPr lang="en-US" sz="2400" dirty="0">
                <a:latin typeface="Times New Roman" pitchFamily="18" charset="0"/>
                <a:cs typeface="Times New Roman" pitchFamily="18" charset="0"/>
              </a:rPr>
              <a:t>Check data integrity for critical variable</a:t>
            </a:r>
          </a:p>
          <a:p>
            <a:endParaRPr lang="en-US" dirty="0"/>
          </a:p>
        </p:txBody>
      </p:sp>
    </p:spTree>
    <p:extLst>
      <p:ext uri="{BB962C8B-B14F-4D97-AF65-F5344CB8AC3E}">
        <p14:creationId xmlns:p14="http://schemas.microsoft.com/office/powerpoint/2010/main" val="2513548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rmAutofit fontScale="90000"/>
          </a:bodyPr>
          <a:lstStyle/>
          <a:p>
            <a:r>
              <a:rPr lang="tr-TR" sz="3200" b="1" dirty="0" err="1">
                <a:latin typeface="Times New Roman" pitchFamily="18" charset="0"/>
                <a:cs typeface="Times New Roman" pitchFamily="18" charset="0"/>
              </a:rPr>
              <a:t>NonFunctional</a:t>
            </a:r>
            <a:r>
              <a:rPr lang="tr-TR" sz="3200" b="1" dirty="0">
                <a:latin typeface="Times New Roman" pitchFamily="18" charset="0"/>
                <a:cs typeface="Times New Roman" pitchFamily="18" charset="0"/>
              </a:rPr>
              <a:t> – </a:t>
            </a:r>
            <a:r>
              <a:rPr lang="tr-TR" sz="3200" b="1" dirty="0" err="1">
                <a:latin typeface="Times New Roman" pitchFamily="18" charset="0"/>
                <a:cs typeface="Times New Roman" pitchFamily="18" charset="0"/>
              </a:rPr>
              <a:t>Quality</a:t>
            </a:r>
            <a:r>
              <a:rPr lang="tr-TR" sz="3200" b="1" dirty="0">
                <a:latin typeface="Times New Roman" pitchFamily="18" charset="0"/>
                <a:cs typeface="Times New Roman" pitchFamily="18" charset="0"/>
              </a:rPr>
              <a:t> </a:t>
            </a:r>
            <a:r>
              <a:rPr lang="en-US" sz="3200" b="1" dirty="0">
                <a:latin typeface="Times New Roman" pitchFamily="18" charset="0"/>
                <a:cs typeface="Times New Roman" pitchFamily="18" charset="0"/>
              </a:rPr>
              <a:t>attributes</a:t>
            </a:r>
            <a:r>
              <a:rPr lang="tr-TR"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contd</a:t>
            </a:r>
            <a:r>
              <a:rPr lang="en-US" sz="3200" b="1" dirty="0">
                <a:latin typeface="Times New Roman" pitchFamily="18" charset="0"/>
                <a:cs typeface="Times New Roman" pitchFamily="18" charset="0"/>
              </a:rPr>
              <a:t>……</a:t>
            </a:r>
            <a:endParaRPr lang="en-US" dirty="0"/>
          </a:p>
        </p:txBody>
      </p:sp>
      <p:sp>
        <p:nvSpPr>
          <p:cNvPr id="3" name="Content Placeholder 2"/>
          <p:cNvSpPr>
            <a:spLocks noGrp="1"/>
          </p:cNvSpPr>
          <p:nvPr>
            <p:ph sz="quarter" idx="1"/>
          </p:nvPr>
        </p:nvSpPr>
        <p:spPr>
          <a:xfrm>
            <a:off x="1981200" y="1066800"/>
            <a:ext cx="7467600" cy="5407152"/>
          </a:xfrm>
        </p:spPr>
        <p:txBody>
          <a:bodyPr>
            <a:normAutofit/>
          </a:bodyPr>
          <a:lstStyle/>
          <a:p>
            <a:r>
              <a:rPr lang="en-US" b="1" dirty="0"/>
              <a:t>Maintainability:</a:t>
            </a:r>
          </a:p>
          <a:p>
            <a:pPr lvl="1"/>
            <a:r>
              <a:rPr lang="en-US" sz="2500" dirty="0"/>
              <a:t>Specify attribute of software that relate to the ease of maintenance of software itself.</a:t>
            </a:r>
          </a:p>
          <a:p>
            <a:pPr lvl="1"/>
            <a:r>
              <a:rPr lang="en-US" sz="2500" dirty="0"/>
              <a:t>There may be some requirement for certain modularity, interface, complexity, etc.</a:t>
            </a:r>
            <a:endParaRPr lang="en-US" sz="2800" b="1" dirty="0"/>
          </a:p>
          <a:p>
            <a:r>
              <a:rPr lang="en-US" b="1" dirty="0"/>
              <a:t>Portability:</a:t>
            </a:r>
          </a:p>
          <a:p>
            <a:pPr lvl="1"/>
            <a:r>
              <a:rPr lang="en-US" sz="2500" dirty="0"/>
              <a:t>Specify attributes of software that relates to the ease of parting the software to other host machine and operating systems. This may include:</a:t>
            </a:r>
          </a:p>
          <a:p>
            <a:pPr lvl="2"/>
            <a:r>
              <a:rPr lang="en-US" sz="2200" dirty="0"/>
              <a:t>Percentage of component with host dependent code</a:t>
            </a:r>
          </a:p>
          <a:p>
            <a:pPr lvl="2"/>
            <a:r>
              <a:rPr lang="en-US" sz="2200" dirty="0"/>
              <a:t>Percentage of code that is host dependent</a:t>
            </a:r>
          </a:p>
          <a:p>
            <a:pPr lvl="2"/>
            <a:r>
              <a:rPr lang="en-US" sz="2200" dirty="0"/>
              <a:t>Use of a proven portable language</a:t>
            </a:r>
          </a:p>
          <a:p>
            <a:pPr lvl="2"/>
            <a:r>
              <a:rPr lang="en-US" sz="2200" dirty="0"/>
              <a:t>Use of a particular compiler</a:t>
            </a:r>
          </a:p>
          <a:p>
            <a:pPr lvl="2"/>
            <a:r>
              <a:rPr lang="en-US" sz="2200" dirty="0"/>
              <a:t>Use of a particular operating system.</a:t>
            </a:r>
          </a:p>
        </p:txBody>
      </p:sp>
    </p:spTree>
    <p:extLst>
      <p:ext uri="{BB962C8B-B14F-4D97-AF65-F5344CB8AC3E}">
        <p14:creationId xmlns:p14="http://schemas.microsoft.com/office/powerpoint/2010/main" val="78254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0CA1-997A-4389-A959-C4B5B0E96C69}"/>
              </a:ext>
            </a:extLst>
          </p:cNvPr>
          <p:cNvSpPr>
            <a:spLocks noGrp="1"/>
          </p:cNvSpPr>
          <p:nvPr>
            <p:ph type="title"/>
          </p:nvPr>
        </p:nvSpPr>
        <p:spPr>
          <a:xfrm>
            <a:off x="342900" y="365125"/>
            <a:ext cx="11010900" cy="1325563"/>
          </a:xfrm>
        </p:spPr>
        <p:txBody>
          <a:bodyPr>
            <a:normAutofit/>
          </a:bodyPr>
          <a:lstStyle/>
          <a:p>
            <a:r>
              <a:rPr lang="en-GB" b="0" i="0" dirty="0">
                <a:solidFill>
                  <a:srgbClr val="606060"/>
                </a:solidFill>
                <a:effectLst/>
                <a:latin typeface="Roboto" panose="02000000000000000000" pitchFamily="2" charset="0"/>
              </a:rPr>
              <a:t>A well-designed, well-written SRS accomplishes four major goals:</a:t>
            </a:r>
            <a:endParaRPr lang="en-GB" dirty="0"/>
          </a:p>
        </p:txBody>
      </p:sp>
      <p:sp>
        <p:nvSpPr>
          <p:cNvPr id="3" name="Content Placeholder 2">
            <a:extLst>
              <a:ext uri="{FF2B5EF4-FFF2-40B4-BE49-F238E27FC236}">
                <a16:creationId xmlns:a16="http://schemas.microsoft.com/office/drawing/2014/main" id="{29A8A04B-0865-4CC5-837F-ECAE84DC0BEC}"/>
              </a:ext>
            </a:extLst>
          </p:cNvPr>
          <p:cNvSpPr>
            <a:spLocks noGrp="1"/>
          </p:cNvSpPr>
          <p:nvPr>
            <p:ph idx="1"/>
          </p:nvPr>
        </p:nvSpPr>
        <p:spPr>
          <a:xfrm>
            <a:off x="342900" y="1825625"/>
            <a:ext cx="11010900" cy="4351338"/>
          </a:xfrm>
        </p:spPr>
        <p:txBody>
          <a:bodyPr>
            <a:normAutofit fontScale="70000" lnSpcReduction="20000"/>
          </a:bodyPr>
          <a:lstStyle/>
          <a:p>
            <a:pPr algn="l">
              <a:buFont typeface="Arial" panose="020B0604020202020204" pitchFamily="34" charset="0"/>
              <a:buChar char="•"/>
            </a:pPr>
            <a:r>
              <a:rPr lang="en-GB" b="1" i="0" dirty="0">
                <a:solidFill>
                  <a:srgbClr val="606060"/>
                </a:solidFill>
                <a:effectLst/>
                <a:latin typeface="Roboto" panose="02000000000000000000" pitchFamily="2" charset="0"/>
              </a:rPr>
              <a:t>It provides feedback to the customer.</a:t>
            </a:r>
            <a:r>
              <a:rPr lang="en-GB" b="0" i="0" dirty="0">
                <a:solidFill>
                  <a:srgbClr val="606060"/>
                </a:solidFill>
                <a:effectLst/>
                <a:latin typeface="Roboto" panose="02000000000000000000" pitchFamily="2" charset="0"/>
              </a:rPr>
              <a:t> An SRS is the customer’s assurance that the development organization understands the issues or problems to be solved and the software </a:t>
            </a:r>
            <a:r>
              <a:rPr lang="en-GB" b="0" i="0" dirty="0" err="1">
                <a:solidFill>
                  <a:srgbClr val="606060"/>
                </a:solidFill>
                <a:effectLst/>
                <a:latin typeface="Roboto" panose="02000000000000000000" pitchFamily="2" charset="0"/>
              </a:rPr>
              <a:t>behavior</a:t>
            </a:r>
            <a:r>
              <a:rPr lang="en-GB" b="0" i="0" dirty="0">
                <a:solidFill>
                  <a:srgbClr val="606060"/>
                </a:solidFill>
                <a:effectLst/>
                <a:latin typeface="Roboto" panose="02000000000000000000" pitchFamily="2" charset="0"/>
              </a:rPr>
              <a:t> necessary to address those problems. Therefore, the SRS should be written in natural language (versus a formal language, explained later in this article), in an unambiguous manner that may also include charts, tables, data flow diagrams, decision tables, and so on.</a:t>
            </a:r>
          </a:p>
          <a:p>
            <a:pPr algn="l">
              <a:buFont typeface="Arial" panose="020B0604020202020204" pitchFamily="34" charset="0"/>
              <a:buChar char="•"/>
            </a:pPr>
            <a:r>
              <a:rPr lang="en-GB" b="1" i="0" dirty="0">
                <a:solidFill>
                  <a:srgbClr val="606060"/>
                </a:solidFill>
                <a:effectLst/>
                <a:latin typeface="Roboto" panose="02000000000000000000" pitchFamily="2" charset="0"/>
              </a:rPr>
              <a:t>It decomposes the problem into component parts.</a:t>
            </a:r>
            <a:r>
              <a:rPr lang="en-GB" b="0" i="0" dirty="0">
                <a:solidFill>
                  <a:srgbClr val="606060"/>
                </a:solidFill>
                <a:effectLst/>
                <a:latin typeface="Roboto" panose="02000000000000000000" pitchFamily="2" charset="0"/>
              </a:rPr>
              <a:t> The simple act of writing down software requirements in a well-designed format organizes information, places borders around the problem, solidifies ideas, and helps break down the problem into its component parts in an orderly fashion.</a:t>
            </a:r>
          </a:p>
          <a:p>
            <a:pPr algn="l">
              <a:buFont typeface="Arial" panose="020B0604020202020204" pitchFamily="34" charset="0"/>
              <a:buChar char="•"/>
            </a:pPr>
            <a:r>
              <a:rPr lang="en-GB" b="1" i="0" dirty="0">
                <a:solidFill>
                  <a:srgbClr val="606060"/>
                </a:solidFill>
                <a:effectLst/>
                <a:latin typeface="Roboto" panose="02000000000000000000" pitchFamily="2" charset="0"/>
              </a:rPr>
              <a:t>It serves as an input to the design specification.</a:t>
            </a:r>
            <a:r>
              <a:rPr lang="en-GB" b="0" i="0" dirty="0">
                <a:solidFill>
                  <a:srgbClr val="606060"/>
                </a:solidFill>
                <a:effectLst/>
                <a:latin typeface="Roboto" panose="02000000000000000000" pitchFamily="2" charset="0"/>
              </a:rPr>
              <a:t> As mentioned previously, the SRS serves as the parent document to subsequent documents, such as the software design specification and statement of work. Therefore, the SRS must contain sufficient detail in the functional system requirements so that a design solution can be devised. It serves as a product validation check. The SRS also</a:t>
            </a:r>
          </a:p>
          <a:p>
            <a:pPr algn="l">
              <a:buFont typeface="Arial" panose="020B0604020202020204" pitchFamily="34" charset="0"/>
              <a:buChar char="•"/>
            </a:pPr>
            <a:r>
              <a:rPr lang="en-GB" b="1" i="0" dirty="0">
                <a:solidFill>
                  <a:srgbClr val="606060"/>
                </a:solidFill>
                <a:effectLst/>
                <a:latin typeface="Roboto" panose="02000000000000000000" pitchFamily="2" charset="0"/>
              </a:rPr>
              <a:t>It serves as the parent document</a:t>
            </a:r>
            <a:r>
              <a:rPr lang="en-GB" b="0" i="0" dirty="0">
                <a:solidFill>
                  <a:srgbClr val="606060"/>
                </a:solidFill>
                <a:effectLst/>
                <a:latin typeface="Roboto" panose="02000000000000000000" pitchFamily="2" charset="0"/>
              </a:rPr>
              <a:t> for testing and validation strategies that will be applied to the requirements for verification.</a:t>
            </a:r>
          </a:p>
          <a:p>
            <a:endParaRPr lang="en-GB" dirty="0"/>
          </a:p>
        </p:txBody>
      </p:sp>
    </p:spTree>
    <p:extLst>
      <p:ext uri="{BB962C8B-B14F-4D97-AF65-F5344CB8AC3E}">
        <p14:creationId xmlns:p14="http://schemas.microsoft.com/office/powerpoint/2010/main" val="1836621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639762"/>
          </a:xfrm>
        </p:spPr>
        <p:txBody>
          <a:bodyPr>
            <a:normAutofit/>
          </a:bodyPr>
          <a:lstStyle/>
          <a:p>
            <a:r>
              <a:rPr lang="en-US" sz="2800" b="1" dirty="0">
                <a:latin typeface="Times New Roman" pitchFamily="18" charset="0"/>
                <a:cs typeface="Times New Roman" pitchFamily="18" charset="0"/>
              </a:rPr>
              <a:t>Organising the specific requirements contd…</a:t>
            </a:r>
            <a:endParaRPr lang="en-US" sz="2800" dirty="0"/>
          </a:p>
        </p:txBody>
      </p:sp>
      <p:sp>
        <p:nvSpPr>
          <p:cNvPr id="3" name="Content Placeholder 2"/>
          <p:cNvSpPr>
            <a:spLocks noGrp="1"/>
          </p:cNvSpPr>
          <p:nvPr>
            <p:ph sz="quarter" idx="1"/>
          </p:nvPr>
        </p:nvSpPr>
        <p:spPr>
          <a:xfrm>
            <a:off x="1981200" y="990600"/>
            <a:ext cx="7467600" cy="5638800"/>
          </a:xfrm>
        </p:spPr>
        <p:txBody>
          <a:bodyPr>
            <a:normAutofit/>
          </a:bodyPr>
          <a:lstStyle/>
          <a:p>
            <a:r>
              <a:rPr lang="en-US" b="1" dirty="0"/>
              <a:t>Feature:</a:t>
            </a:r>
          </a:p>
          <a:p>
            <a:pPr lvl="1" algn="just"/>
            <a:r>
              <a:rPr lang="en-US" sz="2500" dirty="0"/>
              <a:t>A feature is an externally desired service by the system that may require a sequence of inputs to effect the desired result.</a:t>
            </a:r>
          </a:p>
          <a:p>
            <a:pPr lvl="1" algn="just"/>
            <a:r>
              <a:rPr lang="en-US" sz="2500" dirty="0"/>
              <a:t>Each feature is described as sequence of stimulus-response pairs. </a:t>
            </a:r>
            <a:endParaRPr lang="en-US" sz="2800" b="1" dirty="0"/>
          </a:p>
          <a:p>
            <a:r>
              <a:rPr lang="en-US" b="1" dirty="0"/>
              <a:t>Stimulus:</a:t>
            </a:r>
          </a:p>
          <a:p>
            <a:pPr lvl="1" algn="just"/>
            <a:r>
              <a:rPr lang="en-US" sz="2500" dirty="0"/>
              <a:t>Some system can be best organised by describing their functions in terms of stimuli.</a:t>
            </a:r>
          </a:p>
          <a:p>
            <a:r>
              <a:rPr lang="en-US" b="1" dirty="0"/>
              <a:t>Response:</a:t>
            </a:r>
          </a:p>
          <a:p>
            <a:pPr lvl="1" algn="just"/>
            <a:r>
              <a:rPr lang="en-US" dirty="0"/>
              <a:t>Some system can be best organised by describing their function in support of the generation of the response. </a:t>
            </a:r>
          </a:p>
        </p:txBody>
      </p:sp>
    </p:spTree>
    <p:extLst>
      <p:ext uri="{BB962C8B-B14F-4D97-AF65-F5344CB8AC3E}">
        <p14:creationId xmlns:p14="http://schemas.microsoft.com/office/powerpoint/2010/main" val="10338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Autofit/>
          </a:bodyPr>
          <a:lstStyle/>
          <a:p>
            <a:r>
              <a:rPr lang="en-US" sz="3200" b="1" dirty="0"/>
              <a:t>Change Management Process:</a:t>
            </a:r>
          </a:p>
        </p:txBody>
      </p:sp>
      <p:sp>
        <p:nvSpPr>
          <p:cNvPr id="3" name="Content Placeholder 2"/>
          <p:cNvSpPr>
            <a:spLocks noGrp="1"/>
          </p:cNvSpPr>
          <p:nvPr>
            <p:ph sz="quarter" idx="1"/>
          </p:nvPr>
        </p:nvSpPr>
        <p:spPr>
          <a:xfrm>
            <a:off x="1981200" y="1066800"/>
            <a:ext cx="7467600" cy="5407152"/>
          </a:xfrm>
        </p:spPr>
        <p:txBody>
          <a:bodyPr>
            <a:normAutofit/>
          </a:bodyPr>
          <a:lstStyle/>
          <a:p>
            <a:pPr lvl="1"/>
            <a:r>
              <a:rPr lang="en-US" sz="2500" dirty="0"/>
              <a:t>Specify the change management process to be used to identify, log, evaluate, and update the SRS to reflect changes in project scope and requirement.</a:t>
            </a:r>
          </a:p>
        </p:txBody>
      </p:sp>
    </p:spTree>
    <p:extLst>
      <p:ext uri="{BB962C8B-B14F-4D97-AF65-F5344CB8AC3E}">
        <p14:creationId xmlns:p14="http://schemas.microsoft.com/office/powerpoint/2010/main" val="3300231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noAutofit/>
          </a:bodyPr>
          <a:lstStyle/>
          <a:p>
            <a:r>
              <a:rPr lang="en-US" sz="3200" b="1" dirty="0"/>
              <a:t>Document approval</a:t>
            </a:r>
          </a:p>
        </p:txBody>
      </p:sp>
      <p:sp>
        <p:nvSpPr>
          <p:cNvPr id="3" name="Content Placeholder 2"/>
          <p:cNvSpPr>
            <a:spLocks noGrp="1"/>
          </p:cNvSpPr>
          <p:nvPr>
            <p:ph sz="quarter" idx="1"/>
          </p:nvPr>
        </p:nvSpPr>
        <p:spPr>
          <a:xfrm>
            <a:off x="1981200" y="990600"/>
            <a:ext cx="7467600" cy="5483352"/>
          </a:xfrm>
        </p:spPr>
        <p:txBody>
          <a:bodyPr/>
          <a:lstStyle/>
          <a:p>
            <a:pPr algn="just"/>
            <a:r>
              <a:rPr lang="en-US" dirty="0"/>
              <a:t>Identify the approvers of the SRS documents. Approver’s name, signature, and date should be used.</a:t>
            </a:r>
          </a:p>
        </p:txBody>
      </p:sp>
    </p:spTree>
    <p:extLst>
      <p:ext uri="{BB962C8B-B14F-4D97-AF65-F5344CB8AC3E}">
        <p14:creationId xmlns:p14="http://schemas.microsoft.com/office/powerpoint/2010/main" val="2752188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639762"/>
          </a:xfrm>
        </p:spPr>
        <p:txBody>
          <a:bodyPr>
            <a:normAutofit/>
          </a:bodyPr>
          <a:lstStyle/>
          <a:p>
            <a:r>
              <a:rPr lang="en-US" sz="3200" b="1" dirty="0"/>
              <a:t>Supporting information</a:t>
            </a:r>
          </a:p>
        </p:txBody>
      </p:sp>
      <p:sp>
        <p:nvSpPr>
          <p:cNvPr id="3" name="Content Placeholder 2"/>
          <p:cNvSpPr>
            <a:spLocks noGrp="1"/>
          </p:cNvSpPr>
          <p:nvPr>
            <p:ph sz="quarter" idx="1"/>
          </p:nvPr>
        </p:nvSpPr>
        <p:spPr>
          <a:xfrm>
            <a:off x="1981200" y="1295400"/>
            <a:ext cx="7467600" cy="5178552"/>
          </a:xfrm>
        </p:spPr>
        <p:txBody>
          <a:bodyPr/>
          <a:lstStyle/>
          <a:p>
            <a:pPr algn="just"/>
            <a:r>
              <a:rPr lang="en-US" dirty="0"/>
              <a:t>The supporting information makes the SRS easier to use. It includes:</a:t>
            </a:r>
          </a:p>
          <a:p>
            <a:pPr lvl="1" algn="just"/>
            <a:r>
              <a:rPr lang="en-US" dirty="0"/>
              <a:t>Table of contents</a:t>
            </a:r>
          </a:p>
          <a:p>
            <a:pPr lvl="1" algn="just"/>
            <a:r>
              <a:rPr lang="en-US" dirty="0"/>
              <a:t>Index</a:t>
            </a:r>
          </a:p>
          <a:p>
            <a:pPr lvl="1" algn="just"/>
            <a:r>
              <a:rPr lang="en-US"/>
              <a:t>Appendices</a:t>
            </a:r>
            <a:endParaRPr lang="en-US" dirty="0"/>
          </a:p>
          <a:p>
            <a:pPr algn="just"/>
            <a:endParaRPr lang="en-US" dirty="0"/>
          </a:p>
        </p:txBody>
      </p:sp>
    </p:spTree>
    <p:extLst>
      <p:ext uri="{BB962C8B-B14F-4D97-AF65-F5344CB8AC3E}">
        <p14:creationId xmlns:p14="http://schemas.microsoft.com/office/powerpoint/2010/main" val="1020605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E9E-5B24-45FA-BB07-7B92B95D933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BBA1167-B7F0-4B94-BC8D-9F3AC35A67A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959965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E9E-5B24-45FA-BB07-7B92B95D933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BBA1167-B7F0-4B94-BC8D-9F3AC35A67A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4195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requirements specification SRS document components example">
            <a:extLst>
              <a:ext uri="{FF2B5EF4-FFF2-40B4-BE49-F238E27FC236}">
                <a16:creationId xmlns:a16="http://schemas.microsoft.com/office/drawing/2014/main" id="{F1EA1BAA-B419-4836-AD0B-5951315DC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563" y="0"/>
            <a:ext cx="62372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9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9A74A5B-012B-43C5-8D04-B11B980EED68}"/>
              </a:ext>
            </a:extLst>
          </p:cNvPr>
          <p:cNvGraphicFramePr>
            <a:graphicFrameLocks noGrp="1"/>
          </p:cNvGraphicFramePr>
          <p:nvPr>
            <p:extLst>
              <p:ext uri="{D42A27DB-BD31-4B8C-83A1-F6EECF244321}">
                <p14:modId xmlns:p14="http://schemas.microsoft.com/office/powerpoint/2010/main" val="1449344777"/>
              </p:ext>
            </p:extLst>
          </p:nvPr>
        </p:nvGraphicFramePr>
        <p:xfrm>
          <a:off x="714376" y="66333"/>
          <a:ext cx="9294018" cy="6725334"/>
        </p:xfrm>
        <a:graphic>
          <a:graphicData uri="http://schemas.openxmlformats.org/drawingml/2006/table">
            <a:tbl>
              <a:tblPr/>
              <a:tblGrid>
                <a:gridCol w="2071687">
                  <a:extLst>
                    <a:ext uri="{9D8B030D-6E8A-4147-A177-3AD203B41FA5}">
                      <a16:colId xmlns:a16="http://schemas.microsoft.com/office/drawing/2014/main" val="3267942660"/>
                    </a:ext>
                  </a:extLst>
                </a:gridCol>
                <a:gridCol w="7222331">
                  <a:extLst>
                    <a:ext uri="{9D8B030D-6E8A-4147-A177-3AD203B41FA5}">
                      <a16:colId xmlns:a16="http://schemas.microsoft.com/office/drawing/2014/main" val="2855618404"/>
                    </a:ext>
                  </a:extLst>
                </a:gridCol>
              </a:tblGrid>
              <a:tr h="132223">
                <a:tc>
                  <a:txBody>
                    <a:bodyPr/>
                    <a:lstStyle/>
                    <a:p>
                      <a:r>
                        <a:rPr lang="en-GB" sz="1400" b="1">
                          <a:effectLst/>
                        </a:rPr>
                        <a:t>SRS Quality Characteristic</a:t>
                      </a:r>
                      <a:endParaRPr lang="en-GB" sz="1400">
                        <a:effectLst/>
                      </a:endParaRP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What It Means</a:t>
                      </a:r>
                      <a:endParaRPr lang="en-GB" sz="1400">
                        <a:effectLst/>
                      </a:endParaRP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68015500"/>
                  </a:ext>
                </a:extLst>
              </a:tr>
              <a:tr h="400647">
                <a:tc>
                  <a:txBody>
                    <a:bodyPr/>
                    <a:lstStyle/>
                    <a:p>
                      <a:r>
                        <a:rPr lang="en-GB" sz="1400" i="1">
                          <a:effectLst/>
                        </a:rPr>
                        <a:t>Complete</a:t>
                      </a:r>
                      <a:endParaRPr lang="en-GB" sz="1400">
                        <a:effectLst/>
                      </a:endParaRP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SRS defines precisely all the go-live situations that will be encountered and the system’s capability to successfully address them.</a:t>
                      </a: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87899450"/>
                  </a:ext>
                </a:extLst>
              </a:tr>
              <a:tr h="937493">
                <a:tc>
                  <a:txBody>
                    <a:bodyPr/>
                    <a:lstStyle/>
                    <a:p>
                      <a:r>
                        <a:rPr lang="en-GB" sz="1400" i="1">
                          <a:effectLst/>
                        </a:rPr>
                        <a:t>Consistent</a:t>
                      </a:r>
                      <a:endParaRPr lang="en-GB" sz="1400">
                        <a:effectLst/>
                      </a:endParaRP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SRS capability functions and performance levels are compatible, and the required quality features (security, reliability, etc.) do not negate those capability functions. For example, the only electric hedge trimmer that is safe is one that is stored in a box and not connected to any electrical cords or outlets.</a:t>
                      </a: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30877056"/>
                  </a:ext>
                </a:extLst>
              </a:tr>
              <a:tr h="615385">
                <a:tc>
                  <a:txBody>
                    <a:bodyPr/>
                    <a:lstStyle/>
                    <a:p>
                      <a:r>
                        <a:rPr lang="en-GB" sz="1400" i="1">
                          <a:effectLst/>
                        </a:rPr>
                        <a:t>Accurate</a:t>
                      </a:r>
                      <a:endParaRPr lang="en-GB" sz="1400">
                        <a:effectLst/>
                      </a:endParaRP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SRS precisely defines the system’s capability in a real-world environment, as well as how it interfaces and interacts with it. This aspect of requirements is a significant problem area for many SRSs.</a:t>
                      </a: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81204393"/>
                  </a:ext>
                </a:extLst>
              </a:tr>
              <a:tr h="669069">
                <a:tc>
                  <a:txBody>
                    <a:bodyPr/>
                    <a:lstStyle/>
                    <a:p>
                      <a:r>
                        <a:rPr lang="en-GB" sz="1400" i="1">
                          <a:effectLst/>
                        </a:rPr>
                        <a:t>Modifiable</a:t>
                      </a:r>
                      <a:endParaRPr lang="en-GB" sz="1400">
                        <a:effectLst/>
                      </a:endParaRP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The logical, hierarchical structure of the SRS should facilitate any necessary modifications (grouping related issues together and separating them from unrelated issues makes the SRS easier to modify).</a:t>
                      </a: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82346056"/>
                  </a:ext>
                </a:extLst>
              </a:tr>
              <a:tr h="669069">
                <a:tc>
                  <a:txBody>
                    <a:bodyPr/>
                    <a:lstStyle/>
                    <a:p>
                      <a:r>
                        <a:rPr lang="en-GB" sz="1400" i="1">
                          <a:effectLst/>
                        </a:rPr>
                        <a:t>Ranked</a:t>
                      </a:r>
                      <a:endParaRPr lang="en-GB" sz="1400">
                        <a:effectLst/>
                      </a:endParaRP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Individual requirements of an SRS are hierarchically arranged according to stability, security, perceived ease/difficulty of implementation, or other parameter that helps in the design of that and subsequent documents.</a:t>
                      </a: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97396164"/>
                  </a:ext>
                </a:extLst>
              </a:tr>
              <a:tr h="508016">
                <a:tc>
                  <a:txBody>
                    <a:bodyPr/>
                    <a:lstStyle/>
                    <a:p>
                      <a:r>
                        <a:rPr lang="en-GB" sz="1400" i="1">
                          <a:effectLst/>
                        </a:rPr>
                        <a:t>Testable</a:t>
                      </a:r>
                      <a:endParaRPr lang="en-GB" sz="1400">
                        <a:effectLst/>
                      </a:endParaRP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An SRS must be stated in such a manner that unambiguous assessment criteria (pass/fail or some quantitative measure) can be derived from the SRS itself.</a:t>
                      </a: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15466656"/>
                  </a:ext>
                </a:extLst>
              </a:tr>
              <a:tr h="400647">
                <a:tc>
                  <a:txBody>
                    <a:bodyPr/>
                    <a:lstStyle/>
                    <a:p>
                      <a:r>
                        <a:rPr lang="en-GB" sz="1400" i="1">
                          <a:effectLst/>
                        </a:rPr>
                        <a:t>Traceable</a:t>
                      </a:r>
                      <a:endParaRPr lang="en-GB" sz="1400">
                        <a:effectLst/>
                      </a:endParaRP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Each requirement in an SRS must be uniquely identified to a source (use case, government requirement, industry standard, etc.)</a:t>
                      </a: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03156827"/>
                  </a:ext>
                </a:extLst>
              </a:tr>
              <a:tr h="615385">
                <a:tc>
                  <a:txBody>
                    <a:bodyPr/>
                    <a:lstStyle/>
                    <a:p>
                      <a:r>
                        <a:rPr lang="en-GB" sz="1400" i="1">
                          <a:effectLst/>
                        </a:rPr>
                        <a:t>Unambiguous</a:t>
                      </a:r>
                      <a:endParaRPr lang="en-GB" sz="1400">
                        <a:effectLst/>
                      </a:endParaRP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SRS must contain requirements statements that can be interpreted in one way only. This is another area that creates significant problems for SRS development because of the use of natural language.</a:t>
                      </a: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53932377"/>
                  </a:ext>
                </a:extLst>
              </a:tr>
              <a:tr h="508016">
                <a:tc>
                  <a:txBody>
                    <a:bodyPr/>
                    <a:lstStyle/>
                    <a:p>
                      <a:r>
                        <a:rPr lang="en-GB" sz="1400" i="1">
                          <a:effectLst/>
                        </a:rPr>
                        <a:t>Valid</a:t>
                      </a:r>
                      <a:endParaRPr lang="en-GB" sz="1400">
                        <a:effectLst/>
                      </a:endParaRP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A valid SRS is one in which all parties and project participants can understand, analyze, accept, or approve it. This is one of the main reasons SRSs are written using natural language.</a:t>
                      </a: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83814399"/>
                  </a:ext>
                </a:extLst>
              </a:tr>
              <a:tr h="1044862">
                <a:tc>
                  <a:txBody>
                    <a:bodyPr/>
                    <a:lstStyle/>
                    <a:p>
                      <a:r>
                        <a:rPr lang="en-GB" sz="1400" i="1">
                          <a:effectLst/>
                        </a:rPr>
                        <a:t>Verifiable</a:t>
                      </a:r>
                      <a:endParaRPr lang="en-GB" sz="1400">
                        <a:effectLst/>
                      </a:endParaRP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r>
                        <a:rPr lang="en-GB" sz="1400" dirty="0">
                          <a:effectLst/>
                        </a:rPr>
                        <a:t>A verifiable SRS is consistent from one level of abstraction to another. Most attributes of a specification are subjective and a conclusive assessment of quality requires a technical review by domain experts. Using indicators of strength and weakness provide some evidence that preferred attributes are or are not present.</a:t>
                      </a:r>
                    </a:p>
                  </a:txBody>
                  <a:tcPr marL="12477" marR="12477" marT="8318" marB="8318">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73627854"/>
                  </a:ext>
                </a:extLst>
              </a:tr>
            </a:tbl>
          </a:graphicData>
        </a:graphic>
      </p:graphicFrame>
    </p:spTree>
    <p:extLst>
      <p:ext uri="{BB962C8B-B14F-4D97-AF65-F5344CB8AC3E}">
        <p14:creationId xmlns:p14="http://schemas.microsoft.com/office/powerpoint/2010/main" val="1523406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39BD-7E1A-482C-B320-771021914187}"/>
              </a:ext>
            </a:extLst>
          </p:cNvPr>
          <p:cNvSpPr>
            <a:spLocks noGrp="1"/>
          </p:cNvSpPr>
          <p:nvPr>
            <p:ph type="title"/>
          </p:nvPr>
        </p:nvSpPr>
        <p:spPr>
          <a:xfrm>
            <a:off x="362544" y="107949"/>
            <a:ext cx="10515600" cy="571451"/>
          </a:xfrm>
        </p:spPr>
        <p:txBody>
          <a:bodyPr>
            <a:normAutofit fontScale="90000"/>
          </a:bodyPr>
          <a:lstStyle/>
          <a:p>
            <a:r>
              <a:rPr lang="tr-TR" dirty="0" err="1"/>
              <a:t>Outline</a:t>
            </a:r>
            <a:endParaRPr lang="en-GB" dirty="0"/>
          </a:p>
        </p:txBody>
      </p:sp>
      <p:sp>
        <p:nvSpPr>
          <p:cNvPr id="5" name="TextBox 4">
            <a:extLst>
              <a:ext uri="{FF2B5EF4-FFF2-40B4-BE49-F238E27FC236}">
                <a16:creationId xmlns:a16="http://schemas.microsoft.com/office/drawing/2014/main" id="{FCD89B24-725A-4568-8CC1-9D32711AC966}"/>
              </a:ext>
            </a:extLst>
          </p:cNvPr>
          <p:cNvSpPr txBox="1"/>
          <p:nvPr/>
        </p:nvSpPr>
        <p:spPr>
          <a:xfrm>
            <a:off x="362544" y="729406"/>
            <a:ext cx="4466631" cy="3293209"/>
          </a:xfrm>
          <a:prstGeom prst="rect">
            <a:avLst/>
          </a:prstGeom>
          <a:noFill/>
        </p:spPr>
        <p:txBody>
          <a:bodyPr wrap="square">
            <a:spAutoFit/>
          </a:bodyPr>
          <a:lstStyle/>
          <a:p>
            <a:r>
              <a:rPr lang="en-GB" sz="1600" dirty="0"/>
              <a:t>1. </a:t>
            </a:r>
            <a:r>
              <a:rPr lang="en-GB" sz="1600" b="1" dirty="0"/>
              <a:t>Introduction</a:t>
            </a:r>
          </a:p>
          <a:p>
            <a:pPr lvl="1"/>
            <a:r>
              <a:rPr lang="en-GB" sz="1600" dirty="0"/>
              <a:t>1.1 Purpose</a:t>
            </a:r>
          </a:p>
          <a:p>
            <a:pPr lvl="1"/>
            <a:r>
              <a:rPr lang="en-GB" sz="1600" dirty="0"/>
              <a:t>1.2 Scope</a:t>
            </a:r>
          </a:p>
          <a:p>
            <a:pPr lvl="1"/>
            <a:r>
              <a:rPr lang="en-GB" sz="1600" dirty="0"/>
              <a:t>1.3 Definitions, Acronyms, and Abbreviations</a:t>
            </a:r>
          </a:p>
          <a:p>
            <a:pPr lvl="1"/>
            <a:r>
              <a:rPr lang="en-GB" sz="1600" dirty="0"/>
              <a:t>1.4 References</a:t>
            </a:r>
          </a:p>
          <a:p>
            <a:pPr lvl="1"/>
            <a:r>
              <a:rPr lang="en-GB" sz="1600" dirty="0"/>
              <a:t>1.5 Overview</a:t>
            </a:r>
          </a:p>
          <a:p>
            <a:r>
              <a:rPr lang="en-GB" sz="1600" b="1" dirty="0"/>
              <a:t>2. General Description</a:t>
            </a:r>
          </a:p>
          <a:p>
            <a:pPr lvl="1"/>
            <a:r>
              <a:rPr lang="en-GB" sz="1600" dirty="0"/>
              <a:t>2.1 Product Perspective</a:t>
            </a:r>
          </a:p>
          <a:p>
            <a:pPr lvl="1"/>
            <a:r>
              <a:rPr lang="en-GB" sz="1600" dirty="0"/>
              <a:t>2.2 Product Functions</a:t>
            </a:r>
          </a:p>
          <a:p>
            <a:pPr lvl="1"/>
            <a:r>
              <a:rPr lang="en-GB" sz="1600" dirty="0"/>
              <a:t>2.3 User Characteristics</a:t>
            </a:r>
          </a:p>
          <a:p>
            <a:pPr lvl="1"/>
            <a:r>
              <a:rPr lang="en-GB" sz="1600" dirty="0"/>
              <a:t>2.4 General Constraints</a:t>
            </a:r>
            <a:endParaRPr lang="tr-TR" sz="1600" dirty="0"/>
          </a:p>
          <a:p>
            <a:pPr lvl="1"/>
            <a:r>
              <a:rPr lang="en-GB" sz="1600" dirty="0"/>
              <a:t>2.5 Assumptions and Dependencies</a:t>
            </a:r>
          </a:p>
          <a:p>
            <a:endParaRPr lang="en-GB" sz="1600" dirty="0"/>
          </a:p>
        </p:txBody>
      </p:sp>
      <p:sp>
        <p:nvSpPr>
          <p:cNvPr id="12" name="TextBox 11">
            <a:extLst>
              <a:ext uri="{FF2B5EF4-FFF2-40B4-BE49-F238E27FC236}">
                <a16:creationId xmlns:a16="http://schemas.microsoft.com/office/drawing/2014/main" id="{865A26DC-135E-4B5C-AAAF-B77B83A73042}"/>
              </a:ext>
            </a:extLst>
          </p:cNvPr>
          <p:cNvSpPr txBox="1"/>
          <p:nvPr/>
        </p:nvSpPr>
        <p:spPr>
          <a:xfrm>
            <a:off x="5495925" y="856357"/>
            <a:ext cx="6696075" cy="6001643"/>
          </a:xfrm>
          <a:prstGeom prst="rect">
            <a:avLst/>
          </a:prstGeom>
          <a:noFill/>
        </p:spPr>
        <p:txBody>
          <a:bodyPr wrap="square">
            <a:spAutoFit/>
          </a:bodyPr>
          <a:lstStyle/>
          <a:p>
            <a:r>
              <a:rPr lang="en-GB" sz="1600" b="1" dirty="0"/>
              <a:t>3.</a:t>
            </a:r>
            <a:r>
              <a:rPr lang="tr-TR" sz="1600" b="1" dirty="0"/>
              <a:t> </a:t>
            </a:r>
            <a:r>
              <a:rPr lang="en-GB" sz="1600" b="1" dirty="0"/>
              <a:t>S</a:t>
            </a:r>
            <a:r>
              <a:rPr lang="tr-TR" sz="1600" b="1" dirty="0" err="1"/>
              <a:t>pecific</a:t>
            </a:r>
            <a:r>
              <a:rPr lang="tr-TR" sz="1600" b="1" dirty="0"/>
              <a:t> </a:t>
            </a:r>
            <a:r>
              <a:rPr lang="tr-TR" sz="1600" b="1" dirty="0" err="1"/>
              <a:t>Requirements</a:t>
            </a:r>
            <a:endParaRPr lang="tr-TR" sz="1600" b="1" dirty="0"/>
          </a:p>
          <a:p>
            <a:pPr lvl="1"/>
            <a:r>
              <a:rPr lang="tr-TR" sz="1600" b="1" dirty="0"/>
              <a:t>3.1.External </a:t>
            </a:r>
            <a:r>
              <a:rPr lang="tr-TR" sz="1600" b="1" dirty="0" err="1"/>
              <a:t>Interface</a:t>
            </a:r>
            <a:r>
              <a:rPr lang="tr-TR" sz="1600" b="1" dirty="0"/>
              <a:t> </a:t>
            </a:r>
            <a:r>
              <a:rPr lang="tr-TR" sz="1600" b="1" dirty="0" err="1"/>
              <a:t>Requirements</a:t>
            </a:r>
            <a:endParaRPr lang="tr-TR" sz="1600" b="1" dirty="0"/>
          </a:p>
          <a:p>
            <a:pPr lvl="2"/>
            <a:r>
              <a:rPr lang="tr-TR" sz="1600" b="1" dirty="0"/>
              <a:t>3.1.1 </a:t>
            </a:r>
            <a:r>
              <a:rPr lang="en-GB" sz="1600" b="0" i="0" dirty="0">
                <a:effectLst/>
                <a:latin typeface="Roboto" panose="02000000000000000000" pitchFamily="2" charset="0"/>
              </a:rPr>
              <a:t>User interfaces</a:t>
            </a:r>
            <a:endParaRPr lang="tr-TR" sz="1600" b="0" i="0" dirty="0">
              <a:effectLst/>
              <a:latin typeface="Roboto" panose="02000000000000000000" pitchFamily="2" charset="0"/>
            </a:endParaRPr>
          </a:p>
          <a:p>
            <a:pPr lvl="2"/>
            <a:r>
              <a:rPr lang="tr-TR" sz="1600" b="1" dirty="0" err="1">
                <a:solidFill>
                  <a:schemeClr val="accent1"/>
                </a:solidFill>
                <a:latin typeface="Roboto" panose="02000000000000000000" pitchFamily="2" charset="0"/>
              </a:rPr>
              <a:t>Wireframes</a:t>
            </a:r>
            <a:r>
              <a:rPr lang="tr-TR" sz="1600" b="1" dirty="0">
                <a:solidFill>
                  <a:schemeClr val="accent1"/>
                </a:solidFill>
                <a:latin typeface="Roboto" panose="02000000000000000000" pitchFamily="2" charset="0"/>
              </a:rPr>
              <a:t> </a:t>
            </a:r>
            <a:r>
              <a:rPr lang="tr-TR" sz="1600" b="1" dirty="0" err="1">
                <a:solidFill>
                  <a:schemeClr val="accent1"/>
                </a:solidFill>
                <a:latin typeface="Roboto" panose="02000000000000000000" pitchFamily="2" charset="0"/>
              </a:rPr>
              <a:t>will</a:t>
            </a:r>
            <a:r>
              <a:rPr lang="tr-TR" sz="1600" b="1" dirty="0">
                <a:solidFill>
                  <a:schemeClr val="accent1"/>
                </a:solidFill>
                <a:latin typeface="Roboto" panose="02000000000000000000" pitchFamily="2" charset="0"/>
              </a:rPr>
              <a:t> be </a:t>
            </a:r>
            <a:r>
              <a:rPr lang="tr-TR" sz="1600" b="1" dirty="0" err="1">
                <a:solidFill>
                  <a:schemeClr val="accent1"/>
                </a:solidFill>
                <a:latin typeface="Roboto" panose="02000000000000000000" pitchFamily="2" charset="0"/>
              </a:rPr>
              <a:t>added</a:t>
            </a:r>
            <a:r>
              <a:rPr lang="tr-TR" sz="1600" b="1" dirty="0">
                <a:solidFill>
                  <a:schemeClr val="accent1"/>
                </a:solidFill>
                <a:latin typeface="Roboto" panose="02000000000000000000" pitchFamily="2" charset="0"/>
              </a:rPr>
              <a:t> here.</a:t>
            </a:r>
            <a:br>
              <a:rPr lang="en-GB" sz="1600" dirty="0"/>
            </a:br>
            <a:r>
              <a:rPr lang="tr-TR" sz="1600" b="1" dirty="0"/>
              <a:t>3.1.2 </a:t>
            </a:r>
            <a:r>
              <a:rPr lang="en-GB" sz="1600" b="0" i="0" dirty="0">
                <a:effectLst/>
                <a:latin typeface="Roboto" panose="02000000000000000000" pitchFamily="2" charset="0"/>
              </a:rPr>
              <a:t>Hardware interfaces</a:t>
            </a:r>
            <a:br>
              <a:rPr lang="en-GB" sz="1600" dirty="0"/>
            </a:br>
            <a:r>
              <a:rPr lang="tr-TR" sz="1600" b="1" dirty="0"/>
              <a:t>3.1.3. </a:t>
            </a:r>
            <a:r>
              <a:rPr lang="en-GB" sz="1600" b="0" i="0" dirty="0">
                <a:effectLst/>
                <a:latin typeface="Roboto" panose="02000000000000000000" pitchFamily="2" charset="0"/>
              </a:rPr>
              <a:t>Software interfaces</a:t>
            </a:r>
            <a:br>
              <a:rPr lang="en-GB" sz="1600" dirty="0"/>
            </a:br>
            <a:r>
              <a:rPr lang="tr-TR" sz="1600" b="1" dirty="0"/>
              <a:t>3.1.4. </a:t>
            </a:r>
            <a:r>
              <a:rPr lang="en-GB" sz="1600" b="0" i="0" dirty="0">
                <a:effectLst/>
                <a:latin typeface="Roboto" panose="02000000000000000000" pitchFamily="2" charset="0"/>
              </a:rPr>
              <a:t>Communication interfaces</a:t>
            </a:r>
            <a:endParaRPr lang="tr-TR" sz="1600" b="1" dirty="0"/>
          </a:p>
          <a:p>
            <a:pPr lvl="1"/>
            <a:r>
              <a:rPr lang="tr-TR" sz="1600" b="1" dirty="0"/>
              <a:t>3.2.Functional </a:t>
            </a:r>
            <a:r>
              <a:rPr lang="tr-TR" sz="1600" b="1" dirty="0" err="1"/>
              <a:t>Requirements</a:t>
            </a:r>
            <a:endParaRPr lang="tr-TR" sz="1600" b="1" dirty="0"/>
          </a:p>
          <a:p>
            <a:r>
              <a:rPr lang="tr-TR" sz="1600" b="1" dirty="0">
                <a:solidFill>
                  <a:schemeClr val="accent6"/>
                </a:solidFill>
              </a:rPr>
              <a:t>          </a:t>
            </a:r>
            <a:r>
              <a:rPr lang="tr-TR" sz="1600" b="1" dirty="0" err="1">
                <a:solidFill>
                  <a:schemeClr val="accent2">
                    <a:lumMod val="75000"/>
                  </a:schemeClr>
                </a:solidFill>
              </a:rPr>
              <a:t>Use-case</a:t>
            </a:r>
            <a:r>
              <a:rPr lang="tr-TR" sz="1600" b="1" dirty="0">
                <a:solidFill>
                  <a:schemeClr val="accent2">
                    <a:lumMod val="75000"/>
                  </a:schemeClr>
                </a:solidFill>
              </a:rPr>
              <a:t> </a:t>
            </a:r>
            <a:r>
              <a:rPr lang="tr-TR" sz="1600" b="1" dirty="0" err="1">
                <a:solidFill>
                  <a:schemeClr val="accent2">
                    <a:lumMod val="75000"/>
                  </a:schemeClr>
                </a:solidFill>
              </a:rPr>
              <a:t>diagram</a:t>
            </a:r>
            <a:r>
              <a:rPr lang="tr-TR" sz="1600" b="1" dirty="0">
                <a:solidFill>
                  <a:schemeClr val="accent2">
                    <a:lumMod val="75000"/>
                  </a:schemeClr>
                </a:solidFill>
              </a:rPr>
              <a:t> </a:t>
            </a:r>
            <a:r>
              <a:rPr lang="tr-TR" sz="1600" b="1" dirty="0" err="1">
                <a:solidFill>
                  <a:schemeClr val="accent2">
                    <a:lumMod val="75000"/>
                  </a:schemeClr>
                </a:solidFill>
              </a:rPr>
              <a:t>will</a:t>
            </a:r>
            <a:r>
              <a:rPr lang="tr-TR" sz="1600" b="1" dirty="0">
                <a:solidFill>
                  <a:schemeClr val="accent2">
                    <a:lumMod val="75000"/>
                  </a:schemeClr>
                </a:solidFill>
              </a:rPr>
              <a:t> be </a:t>
            </a:r>
            <a:r>
              <a:rPr lang="tr-TR" sz="1600" b="1" dirty="0" err="1">
                <a:solidFill>
                  <a:schemeClr val="accent2">
                    <a:lumMod val="75000"/>
                  </a:schemeClr>
                </a:solidFill>
              </a:rPr>
              <a:t>added</a:t>
            </a:r>
            <a:r>
              <a:rPr lang="tr-TR" sz="1600" b="1" dirty="0">
                <a:solidFill>
                  <a:schemeClr val="accent2">
                    <a:lumMod val="75000"/>
                  </a:schemeClr>
                </a:solidFill>
              </a:rPr>
              <a:t> here.</a:t>
            </a:r>
          </a:p>
          <a:p>
            <a:r>
              <a:rPr lang="tr-TR" sz="1600" b="1" dirty="0">
                <a:solidFill>
                  <a:schemeClr val="accent6"/>
                </a:solidFill>
              </a:rPr>
              <a:t>          </a:t>
            </a:r>
            <a:r>
              <a:rPr lang="tr-TR" sz="1600" b="1" dirty="0">
                <a:solidFill>
                  <a:srgbClr val="7030A0"/>
                </a:solidFill>
              </a:rPr>
              <a:t>Data Model </a:t>
            </a:r>
            <a:r>
              <a:rPr lang="tr-TR" sz="1600" b="1" dirty="0" err="1">
                <a:solidFill>
                  <a:srgbClr val="7030A0"/>
                </a:solidFill>
              </a:rPr>
              <a:t>will</a:t>
            </a:r>
            <a:r>
              <a:rPr lang="tr-TR" sz="1600" b="1" dirty="0">
                <a:solidFill>
                  <a:srgbClr val="7030A0"/>
                </a:solidFill>
              </a:rPr>
              <a:t> be </a:t>
            </a:r>
            <a:r>
              <a:rPr lang="tr-TR" sz="1600" b="1" dirty="0" err="1">
                <a:solidFill>
                  <a:srgbClr val="7030A0"/>
                </a:solidFill>
              </a:rPr>
              <a:t>added</a:t>
            </a:r>
            <a:r>
              <a:rPr lang="tr-TR" sz="1600" b="1" dirty="0">
                <a:solidFill>
                  <a:srgbClr val="7030A0"/>
                </a:solidFill>
              </a:rPr>
              <a:t> here</a:t>
            </a:r>
            <a:endParaRPr lang="en-GB" sz="1600" b="1" dirty="0">
              <a:solidFill>
                <a:srgbClr val="7030A0"/>
              </a:solidFill>
            </a:endParaRPr>
          </a:p>
          <a:p>
            <a:pPr lvl="2"/>
            <a:r>
              <a:rPr lang="en-GB" sz="1600" dirty="0"/>
              <a:t>3.</a:t>
            </a:r>
            <a:r>
              <a:rPr lang="tr-TR" sz="1600" dirty="0"/>
              <a:t>2.1. </a:t>
            </a:r>
            <a:r>
              <a:rPr lang="en-GB" sz="1600" dirty="0"/>
              <a:t>Feature 1</a:t>
            </a:r>
          </a:p>
          <a:p>
            <a:pPr lvl="3"/>
            <a:r>
              <a:rPr lang="en-GB" sz="1600" dirty="0"/>
              <a:t>3.2.1.1	Description and Priority</a:t>
            </a:r>
            <a:endParaRPr lang="tr-TR" sz="1600" dirty="0"/>
          </a:p>
          <a:p>
            <a:pPr lvl="3"/>
            <a:r>
              <a:rPr lang="tr-TR" sz="1600" b="1" dirty="0" err="1">
                <a:solidFill>
                  <a:schemeClr val="accent6"/>
                </a:solidFill>
              </a:rPr>
              <a:t>Related</a:t>
            </a:r>
            <a:r>
              <a:rPr lang="tr-TR" sz="1600" b="1" dirty="0">
                <a:solidFill>
                  <a:schemeClr val="accent6"/>
                </a:solidFill>
              </a:rPr>
              <a:t> Activity </a:t>
            </a:r>
            <a:r>
              <a:rPr lang="tr-TR" sz="1600" b="1" dirty="0" err="1">
                <a:solidFill>
                  <a:schemeClr val="accent6"/>
                </a:solidFill>
              </a:rPr>
              <a:t>Diagram</a:t>
            </a:r>
            <a:r>
              <a:rPr lang="tr-TR" sz="1600" b="1" dirty="0">
                <a:solidFill>
                  <a:schemeClr val="accent6"/>
                </a:solidFill>
              </a:rPr>
              <a:t> </a:t>
            </a:r>
            <a:r>
              <a:rPr lang="tr-TR" sz="1600" b="1" dirty="0" err="1">
                <a:solidFill>
                  <a:schemeClr val="accent6"/>
                </a:solidFill>
              </a:rPr>
              <a:t>will</a:t>
            </a:r>
            <a:r>
              <a:rPr lang="tr-TR" sz="1600" b="1" dirty="0">
                <a:solidFill>
                  <a:schemeClr val="accent6"/>
                </a:solidFill>
              </a:rPr>
              <a:t> be </a:t>
            </a:r>
            <a:r>
              <a:rPr lang="tr-TR" sz="1600" b="1" dirty="0" err="1">
                <a:solidFill>
                  <a:schemeClr val="accent6"/>
                </a:solidFill>
              </a:rPr>
              <a:t>added</a:t>
            </a:r>
            <a:r>
              <a:rPr lang="tr-TR" sz="1600" b="1" dirty="0">
                <a:solidFill>
                  <a:schemeClr val="accent6"/>
                </a:solidFill>
              </a:rPr>
              <a:t> here</a:t>
            </a:r>
            <a:endParaRPr lang="en-GB" sz="1600" b="1" dirty="0">
              <a:solidFill>
                <a:schemeClr val="accent6"/>
              </a:solidFill>
            </a:endParaRPr>
          </a:p>
          <a:p>
            <a:pPr lvl="3"/>
            <a:r>
              <a:rPr lang="en-GB" sz="1600" dirty="0"/>
              <a:t>3.2.1.2	Stimulus/Response Sequences</a:t>
            </a:r>
          </a:p>
          <a:p>
            <a:pPr lvl="3"/>
            <a:r>
              <a:rPr lang="en-GB" sz="1600" dirty="0"/>
              <a:t>3.2.1.3	Functional Requirements for </a:t>
            </a:r>
            <a:r>
              <a:rPr lang="tr-TR" sz="1600" dirty="0"/>
              <a:t>Feature1</a:t>
            </a:r>
            <a:endParaRPr lang="tr-TR" sz="1600" dirty="0">
              <a:solidFill>
                <a:srgbClr val="FF0000"/>
              </a:solidFill>
            </a:endParaRPr>
          </a:p>
          <a:p>
            <a:pPr lvl="2"/>
            <a:r>
              <a:rPr lang="en-GB" sz="1600" dirty="0"/>
              <a:t>3.</a:t>
            </a:r>
            <a:r>
              <a:rPr lang="tr-TR" sz="1600" dirty="0"/>
              <a:t>2.2. </a:t>
            </a:r>
            <a:r>
              <a:rPr lang="en-GB" sz="1600" dirty="0"/>
              <a:t>Feature </a:t>
            </a:r>
            <a:r>
              <a:rPr lang="tr-TR" sz="1600" dirty="0"/>
              <a:t>n</a:t>
            </a:r>
            <a:endParaRPr lang="en-GB" sz="1600" dirty="0"/>
          </a:p>
          <a:p>
            <a:pPr lvl="3"/>
            <a:r>
              <a:rPr lang="en-GB" sz="1600" dirty="0"/>
              <a:t>3.2.</a:t>
            </a:r>
            <a:r>
              <a:rPr lang="tr-TR" sz="1600" dirty="0"/>
              <a:t>2</a:t>
            </a:r>
            <a:r>
              <a:rPr lang="en-GB" sz="1600" dirty="0"/>
              <a:t>.1	Description and Priority</a:t>
            </a:r>
            <a:endParaRPr lang="tr-TR" sz="1600" dirty="0"/>
          </a:p>
          <a:p>
            <a:pPr lvl="3"/>
            <a:r>
              <a:rPr lang="tr-TR" sz="1600" b="1" dirty="0" err="1">
                <a:solidFill>
                  <a:schemeClr val="accent6"/>
                </a:solidFill>
              </a:rPr>
              <a:t>Related</a:t>
            </a:r>
            <a:r>
              <a:rPr lang="tr-TR" sz="1600" b="1" dirty="0">
                <a:solidFill>
                  <a:schemeClr val="accent6"/>
                </a:solidFill>
              </a:rPr>
              <a:t> Activity </a:t>
            </a:r>
            <a:r>
              <a:rPr lang="tr-TR" sz="1600" b="1" dirty="0" err="1">
                <a:solidFill>
                  <a:schemeClr val="accent6"/>
                </a:solidFill>
              </a:rPr>
              <a:t>Diagram</a:t>
            </a:r>
            <a:r>
              <a:rPr lang="tr-TR" sz="1600" b="1" dirty="0">
                <a:solidFill>
                  <a:schemeClr val="accent6"/>
                </a:solidFill>
              </a:rPr>
              <a:t> </a:t>
            </a:r>
            <a:r>
              <a:rPr lang="tr-TR" sz="1600" b="1" dirty="0" err="1">
                <a:solidFill>
                  <a:schemeClr val="accent6"/>
                </a:solidFill>
              </a:rPr>
              <a:t>will</a:t>
            </a:r>
            <a:r>
              <a:rPr lang="tr-TR" sz="1600" b="1" dirty="0">
                <a:solidFill>
                  <a:schemeClr val="accent6"/>
                </a:solidFill>
              </a:rPr>
              <a:t> be </a:t>
            </a:r>
            <a:r>
              <a:rPr lang="tr-TR" sz="1600" b="1" dirty="0" err="1">
                <a:solidFill>
                  <a:schemeClr val="accent6"/>
                </a:solidFill>
              </a:rPr>
              <a:t>added</a:t>
            </a:r>
            <a:r>
              <a:rPr lang="tr-TR" sz="1600" b="1" dirty="0">
                <a:solidFill>
                  <a:schemeClr val="accent6"/>
                </a:solidFill>
              </a:rPr>
              <a:t> here</a:t>
            </a:r>
            <a:endParaRPr lang="en-GB" sz="1600" dirty="0"/>
          </a:p>
          <a:p>
            <a:pPr lvl="3"/>
            <a:r>
              <a:rPr lang="en-GB" sz="1600" dirty="0"/>
              <a:t>3.2.</a:t>
            </a:r>
            <a:r>
              <a:rPr lang="tr-TR" sz="1600" dirty="0"/>
              <a:t>2</a:t>
            </a:r>
            <a:r>
              <a:rPr lang="en-GB" sz="1600" dirty="0"/>
              <a:t>.2	Stimulus/Response Sequences</a:t>
            </a:r>
          </a:p>
          <a:p>
            <a:pPr lvl="3"/>
            <a:r>
              <a:rPr lang="en-GB" sz="1600" dirty="0"/>
              <a:t>3.2.</a:t>
            </a:r>
            <a:r>
              <a:rPr lang="tr-TR" sz="1600" dirty="0"/>
              <a:t>2</a:t>
            </a:r>
            <a:r>
              <a:rPr lang="en-GB" sz="1600" dirty="0"/>
              <a:t>.3	Functional Requirements for </a:t>
            </a:r>
            <a:r>
              <a:rPr lang="tr-TR" sz="1600" dirty="0" err="1"/>
              <a:t>Feature</a:t>
            </a:r>
            <a:r>
              <a:rPr lang="tr-TR" sz="1600" dirty="0"/>
              <a:t> n</a:t>
            </a:r>
            <a:endParaRPr lang="tr-TR" sz="1600" b="1" dirty="0">
              <a:solidFill>
                <a:srgbClr val="FF0000"/>
              </a:solidFill>
            </a:endParaRPr>
          </a:p>
          <a:p>
            <a:r>
              <a:rPr lang="en-GB" sz="1600" b="1" dirty="0"/>
              <a:t>4.</a:t>
            </a:r>
            <a:r>
              <a:rPr lang="tr-TR" sz="1600" b="1" dirty="0"/>
              <a:t> </a:t>
            </a:r>
            <a:r>
              <a:rPr lang="en-GB" sz="1600" b="1" dirty="0"/>
              <a:t>Other Non</a:t>
            </a:r>
            <a:r>
              <a:rPr lang="tr-TR" sz="1600" b="1" dirty="0"/>
              <a:t>-</a:t>
            </a:r>
            <a:r>
              <a:rPr lang="en-GB" sz="1600" b="1" dirty="0"/>
              <a:t>functional Requirements</a:t>
            </a:r>
          </a:p>
          <a:p>
            <a:pPr lvl="1"/>
            <a:r>
              <a:rPr lang="en-GB" sz="1600" dirty="0"/>
              <a:t>4.1	Performance Requirements</a:t>
            </a:r>
          </a:p>
          <a:p>
            <a:pPr lvl="1"/>
            <a:r>
              <a:rPr lang="en-GB" sz="1600" dirty="0"/>
              <a:t>4.2	Security Requirements</a:t>
            </a:r>
          </a:p>
          <a:p>
            <a:pPr lvl="1"/>
            <a:r>
              <a:rPr lang="en-GB" sz="1600" dirty="0"/>
              <a:t>4.3	Software Quality Attributes</a:t>
            </a:r>
            <a:endParaRPr lang="en-GB" dirty="0"/>
          </a:p>
        </p:txBody>
      </p:sp>
    </p:spTree>
    <p:extLst>
      <p:ext uri="{BB962C8B-B14F-4D97-AF65-F5344CB8AC3E}">
        <p14:creationId xmlns:p14="http://schemas.microsoft.com/office/powerpoint/2010/main" val="226120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792162"/>
          </a:xfrm>
        </p:spPr>
        <p:txBody>
          <a:bodyPr>
            <a:normAutofit/>
          </a:bodyPr>
          <a:lstStyle/>
          <a:p>
            <a:r>
              <a:rPr lang="tr-TR" sz="3200" b="1" dirty="0">
                <a:latin typeface="Times New Roman" pitchFamily="18" charset="0"/>
                <a:cs typeface="Times New Roman" pitchFamily="18" charset="0"/>
              </a:rPr>
              <a:t>1. </a:t>
            </a:r>
            <a:r>
              <a:rPr lang="en-US" sz="3200" b="1" dirty="0">
                <a:latin typeface="Times New Roman" pitchFamily="18" charset="0"/>
                <a:cs typeface="Times New Roman" pitchFamily="18" charset="0"/>
              </a:rPr>
              <a:t>Introduction</a:t>
            </a:r>
          </a:p>
        </p:txBody>
      </p:sp>
      <p:sp>
        <p:nvSpPr>
          <p:cNvPr id="3" name="Content Placeholder 2"/>
          <p:cNvSpPr>
            <a:spLocks noGrp="1"/>
          </p:cNvSpPr>
          <p:nvPr>
            <p:ph sz="quarter" idx="1"/>
          </p:nvPr>
        </p:nvSpPr>
        <p:spPr>
          <a:xfrm>
            <a:off x="1981200" y="1066800"/>
            <a:ext cx="7467600" cy="5562600"/>
          </a:xfrm>
        </p:spPr>
        <p:txBody>
          <a:bodyPr>
            <a:normAutofit fontScale="92500" lnSpcReduction="10000"/>
          </a:bodyPr>
          <a:lstStyle/>
          <a:p>
            <a:pPr algn="just"/>
            <a:r>
              <a:rPr lang="en-US" dirty="0">
                <a:latin typeface="Times New Roman" pitchFamily="18" charset="0"/>
                <a:cs typeface="Times New Roman" pitchFamily="18" charset="0"/>
              </a:rPr>
              <a:t>The Software Requirement  Specification(SRS) document provides an overview of the entire SRS.</a:t>
            </a:r>
          </a:p>
          <a:p>
            <a:pPr lvl="1" algn="just"/>
            <a:r>
              <a:rPr lang="en-US" sz="2800" b="1" dirty="0">
                <a:latin typeface="Times New Roman" pitchFamily="18" charset="0"/>
                <a:cs typeface="Times New Roman" pitchFamily="18" charset="0"/>
              </a:rPr>
              <a:t>Purpose:</a:t>
            </a:r>
          </a:p>
          <a:p>
            <a:pPr lvl="2" algn="just"/>
            <a:r>
              <a:rPr lang="en-US" sz="2600" dirty="0">
                <a:latin typeface="Times New Roman" pitchFamily="18" charset="0"/>
                <a:cs typeface="Times New Roman" pitchFamily="18" charset="0"/>
              </a:rPr>
              <a:t>Identify the purpose of SRS and its intended audience</a:t>
            </a:r>
            <a:r>
              <a:rPr lang="en-US" sz="2800" b="1" dirty="0">
                <a:latin typeface="Times New Roman" pitchFamily="18" charset="0"/>
                <a:cs typeface="Times New Roman" pitchFamily="18" charset="0"/>
              </a:rPr>
              <a:t>.</a:t>
            </a:r>
          </a:p>
          <a:p>
            <a:pPr lvl="1" algn="just"/>
            <a:r>
              <a:rPr lang="en-US" sz="2800" b="1" dirty="0">
                <a:latin typeface="Times New Roman" pitchFamily="18" charset="0"/>
                <a:cs typeface="Times New Roman" pitchFamily="18" charset="0"/>
              </a:rPr>
              <a:t>Scope:</a:t>
            </a:r>
          </a:p>
          <a:p>
            <a:pPr lvl="2" algn="just"/>
            <a:r>
              <a:rPr lang="en-US" sz="2600" dirty="0">
                <a:latin typeface="Times New Roman" pitchFamily="18" charset="0"/>
                <a:cs typeface="Times New Roman" pitchFamily="18" charset="0"/>
              </a:rPr>
              <a:t>Identify the software products to be produced by name.</a:t>
            </a:r>
          </a:p>
          <a:p>
            <a:pPr lvl="2" algn="just"/>
            <a:r>
              <a:rPr lang="en-US" sz="2600" dirty="0">
                <a:latin typeface="Times New Roman" pitchFamily="18" charset="0"/>
                <a:cs typeface="Times New Roman" pitchFamily="18" charset="0"/>
              </a:rPr>
              <a:t>Explain what the software products will, and, if necessary, will not do.</a:t>
            </a:r>
          </a:p>
          <a:p>
            <a:pPr lvl="2" algn="just"/>
            <a:r>
              <a:rPr lang="en-US" sz="2600" dirty="0">
                <a:latin typeface="Times New Roman" pitchFamily="18" charset="0"/>
                <a:cs typeface="Times New Roman" pitchFamily="18" charset="0"/>
              </a:rPr>
              <a:t>Describe the application of the software being specified, including relevant benefits, objective and goals</a:t>
            </a:r>
          </a:p>
          <a:p>
            <a:pPr lvl="2" algn="just"/>
            <a:r>
              <a:rPr lang="en-US" sz="2600" dirty="0">
                <a:latin typeface="Times New Roman" pitchFamily="18" charset="0"/>
                <a:cs typeface="Times New Roman" pitchFamily="18" charset="0"/>
              </a:rPr>
              <a:t>Be consistent with similar statement in higher level specification if the exist.</a:t>
            </a:r>
          </a:p>
        </p:txBody>
      </p:sp>
    </p:spTree>
    <p:extLst>
      <p:ext uri="{BB962C8B-B14F-4D97-AF65-F5344CB8AC3E}">
        <p14:creationId xmlns:p14="http://schemas.microsoft.com/office/powerpoint/2010/main" val="3911585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563562"/>
          </a:xfrm>
        </p:spPr>
        <p:txBody>
          <a:bodyPr/>
          <a:lstStyle/>
          <a:p>
            <a:r>
              <a:rPr lang="en-US" sz="2800" b="1" dirty="0">
                <a:latin typeface="Times New Roman" pitchFamily="18" charset="0"/>
                <a:cs typeface="Times New Roman" pitchFamily="18" charset="0"/>
              </a:rPr>
              <a:t>Introduction CONTD……………….</a:t>
            </a:r>
            <a:endParaRPr lang="en-US" dirty="0"/>
          </a:p>
        </p:txBody>
      </p:sp>
      <p:sp>
        <p:nvSpPr>
          <p:cNvPr id="3" name="Content Placeholder 2"/>
          <p:cNvSpPr>
            <a:spLocks noGrp="1"/>
          </p:cNvSpPr>
          <p:nvPr>
            <p:ph sz="quarter" idx="1"/>
          </p:nvPr>
        </p:nvSpPr>
        <p:spPr>
          <a:xfrm>
            <a:off x="1981200" y="990600"/>
            <a:ext cx="7467600" cy="5483352"/>
          </a:xfrm>
        </p:spPr>
        <p:txBody>
          <a:bodyPr>
            <a:normAutofit/>
          </a:bodyPr>
          <a:lstStyle/>
          <a:p>
            <a:r>
              <a:rPr lang="en-US" b="1" dirty="0"/>
              <a:t>Definition, Acronyms, and Abbreviations:</a:t>
            </a:r>
          </a:p>
          <a:p>
            <a:pPr lvl="1" algn="just"/>
            <a:r>
              <a:rPr lang="en-US" dirty="0"/>
              <a:t>Provide definition of all terms, acronyms, and abbreviations required to properly interpret the SRS.</a:t>
            </a:r>
          </a:p>
          <a:p>
            <a:pPr lvl="1" algn="just"/>
            <a:r>
              <a:rPr lang="en-US" dirty="0"/>
              <a:t>This information may be provided by reference to an appendix.</a:t>
            </a:r>
          </a:p>
          <a:p>
            <a:pPr marL="274320" lvl="1">
              <a:spcBef>
                <a:spcPts val="600"/>
              </a:spcBef>
              <a:buSzPct val="70000"/>
              <a:buFont typeface="Wingdings"/>
              <a:buChar char=""/>
            </a:pPr>
            <a:r>
              <a:rPr lang="en-US" b="1" dirty="0"/>
              <a:t>References:</a:t>
            </a:r>
          </a:p>
          <a:p>
            <a:pPr marL="548640" lvl="2" algn="just">
              <a:spcBef>
                <a:spcPts val="600"/>
              </a:spcBef>
              <a:buSzPct val="70000"/>
            </a:pPr>
            <a:r>
              <a:rPr lang="en-US" sz="2400" dirty="0"/>
              <a:t>Provide complete list of all documents referenced elsewhere in the SRS.</a:t>
            </a:r>
          </a:p>
          <a:p>
            <a:pPr marL="548640" lvl="2" algn="just">
              <a:spcBef>
                <a:spcPts val="600"/>
              </a:spcBef>
              <a:buSzPct val="70000"/>
            </a:pPr>
            <a:r>
              <a:rPr lang="en-US" sz="2400" dirty="0"/>
              <a:t>Identified each document by title, report number, date, and publishing organization.</a:t>
            </a:r>
          </a:p>
          <a:p>
            <a:pPr marL="548640" lvl="2" algn="just">
              <a:spcBef>
                <a:spcPts val="600"/>
              </a:spcBef>
              <a:buSzPct val="70000"/>
            </a:pPr>
            <a:r>
              <a:rPr lang="en-US" sz="2400" dirty="0"/>
              <a:t>Specify the sources from which the reference can be obtained. </a:t>
            </a:r>
          </a:p>
          <a:p>
            <a:pPr>
              <a:buNone/>
            </a:pPr>
            <a:endParaRPr lang="en-US" b="1" dirty="0"/>
          </a:p>
        </p:txBody>
      </p:sp>
    </p:spTree>
    <p:extLst>
      <p:ext uri="{BB962C8B-B14F-4D97-AF65-F5344CB8AC3E}">
        <p14:creationId xmlns:p14="http://schemas.microsoft.com/office/powerpoint/2010/main" val="106442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639762"/>
          </a:xfrm>
        </p:spPr>
        <p:txBody>
          <a:bodyPr/>
          <a:lstStyle/>
          <a:p>
            <a:r>
              <a:rPr lang="en-US" sz="3200" b="1" dirty="0">
                <a:latin typeface="Times New Roman" pitchFamily="18" charset="0"/>
                <a:cs typeface="Times New Roman" pitchFamily="18" charset="0"/>
              </a:rPr>
              <a:t>Introduction CONTD……………….</a:t>
            </a:r>
            <a:endParaRPr lang="en-US" dirty="0"/>
          </a:p>
        </p:txBody>
      </p:sp>
      <p:sp>
        <p:nvSpPr>
          <p:cNvPr id="3" name="Content Placeholder 2"/>
          <p:cNvSpPr>
            <a:spLocks noGrp="1"/>
          </p:cNvSpPr>
          <p:nvPr>
            <p:ph sz="quarter" idx="1"/>
          </p:nvPr>
        </p:nvSpPr>
        <p:spPr>
          <a:xfrm>
            <a:off x="1981200" y="1295400"/>
            <a:ext cx="7467600" cy="5178552"/>
          </a:xfrm>
        </p:spPr>
        <p:txBody>
          <a:bodyPr/>
          <a:lstStyle/>
          <a:p>
            <a:r>
              <a:rPr lang="en-US" b="1" dirty="0"/>
              <a:t>Overview:</a:t>
            </a:r>
          </a:p>
          <a:p>
            <a:pPr marL="822960" lvl="1" indent="-457200">
              <a:buFont typeface="Courier New" pitchFamily="49" charset="0"/>
              <a:buChar char="o"/>
            </a:pPr>
            <a:r>
              <a:rPr lang="en-US" dirty="0"/>
              <a:t>Describe what the rest of the SRS contains.</a:t>
            </a:r>
          </a:p>
          <a:p>
            <a:pPr marL="822960" lvl="1" indent="-457200">
              <a:buFont typeface="Courier New" pitchFamily="49" charset="0"/>
              <a:buChar char="o"/>
            </a:pPr>
            <a:r>
              <a:rPr lang="en-US" dirty="0"/>
              <a:t>Explain how the SRS is organised.</a:t>
            </a:r>
          </a:p>
        </p:txBody>
      </p:sp>
    </p:spTree>
    <p:extLst>
      <p:ext uri="{BB962C8B-B14F-4D97-AF65-F5344CB8AC3E}">
        <p14:creationId xmlns:p14="http://schemas.microsoft.com/office/powerpoint/2010/main" val="1518771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3596</TotalTime>
  <Words>2544</Words>
  <Application>Microsoft Office PowerPoint</Application>
  <PresentationFormat>Widescreen</PresentationFormat>
  <Paragraphs>252</Paragraphs>
  <Slides>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Courier New</vt:lpstr>
      <vt:lpstr>Roboto</vt:lpstr>
      <vt:lpstr>Times New Roman</vt:lpstr>
      <vt:lpstr>Wingdings</vt:lpstr>
      <vt:lpstr>Office Theme</vt:lpstr>
      <vt:lpstr>SRS</vt:lpstr>
      <vt:lpstr>What is SRS?</vt:lpstr>
      <vt:lpstr>A well-designed, well-written SRS accomplishes four major goals:</vt:lpstr>
      <vt:lpstr>PowerPoint Presentation</vt:lpstr>
      <vt:lpstr>PowerPoint Presentation</vt:lpstr>
      <vt:lpstr>Outline</vt:lpstr>
      <vt:lpstr>1. Introduction</vt:lpstr>
      <vt:lpstr>Introduction CONTD……………….</vt:lpstr>
      <vt:lpstr>Introduction CONTD……………….</vt:lpstr>
      <vt:lpstr>2. The general description</vt:lpstr>
      <vt:lpstr>Product function</vt:lpstr>
      <vt:lpstr>User characteristics</vt:lpstr>
      <vt:lpstr>constraints</vt:lpstr>
      <vt:lpstr>Assumption and dependencies</vt:lpstr>
      <vt:lpstr>Apportioning of requirements</vt:lpstr>
      <vt:lpstr>Specific Requirements - External interface</vt:lpstr>
      <vt:lpstr>Specific Requirements - External Interface Requirements</vt:lpstr>
      <vt:lpstr>Specific Requirements - External Interface Requirements</vt:lpstr>
      <vt:lpstr>Specific Requirements - External Interface Requirements</vt:lpstr>
      <vt:lpstr>Specific Requirements - External Interface Requirements</vt:lpstr>
      <vt:lpstr>Specific Requirements - External Interface Requirements</vt:lpstr>
      <vt:lpstr>Specific Requirements - External Interface Requirements</vt:lpstr>
      <vt:lpstr>Specific Requirements - External Interface Requirements</vt:lpstr>
      <vt:lpstr>Specific Requirements – Functional </vt:lpstr>
      <vt:lpstr>Specific Requirements – Functional </vt:lpstr>
      <vt:lpstr>NonFunctional - Performance Requirements</vt:lpstr>
      <vt:lpstr>NonFunctional – Quality attributes</vt:lpstr>
      <vt:lpstr>NonFunctional – Quality attributes contd……</vt:lpstr>
      <vt:lpstr>NonFunctional – Quality attributes contd……</vt:lpstr>
      <vt:lpstr>Organising the specific requirements contd…</vt:lpstr>
      <vt:lpstr>Change Management Process:</vt:lpstr>
      <vt:lpstr>Document approval</vt:lpstr>
      <vt:lpstr>Supporting information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SRS</dc:title>
  <dc:creator>sevgi koyuncu</dc:creator>
  <cp:lastModifiedBy>sevgi koyuncu</cp:lastModifiedBy>
  <cp:revision>3</cp:revision>
  <dcterms:created xsi:type="dcterms:W3CDTF">2022-04-27T10:19:31Z</dcterms:created>
  <dcterms:modified xsi:type="dcterms:W3CDTF">2022-05-09T08:20:25Z</dcterms:modified>
</cp:coreProperties>
</file>