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2" r:id="rId2"/>
    <p:sldId id="299" r:id="rId3"/>
    <p:sldId id="301" r:id="rId4"/>
    <p:sldId id="307" r:id="rId5"/>
    <p:sldId id="370" r:id="rId6"/>
    <p:sldId id="302" r:id="rId7"/>
    <p:sldId id="267" r:id="rId8"/>
    <p:sldId id="303" r:id="rId9"/>
    <p:sldId id="305" r:id="rId10"/>
    <p:sldId id="304" r:id="rId11"/>
    <p:sldId id="325" r:id="rId12"/>
    <p:sldId id="284" r:id="rId13"/>
    <p:sldId id="285" r:id="rId14"/>
    <p:sldId id="286" r:id="rId15"/>
    <p:sldId id="287" r:id="rId16"/>
    <p:sldId id="288" r:id="rId17"/>
    <p:sldId id="290" r:id="rId18"/>
    <p:sldId id="289" r:id="rId19"/>
    <p:sldId id="371" r:id="rId20"/>
    <p:sldId id="257" r:id="rId21"/>
    <p:sldId id="379" r:id="rId22"/>
    <p:sldId id="369" r:id="rId23"/>
    <p:sldId id="378" r:id="rId24"/>
    <p:sldId id="380" r:id="rId25"/>
    <p:sldId id="258" r:id="rId26"/>
    <p:sldId id="259" r:id="rId27"/>
    <p:sldId id="260" r:id="rId28"/>
    <p:sldId id="261" r:id="rId29"/>
    <p:sldId id="262" r:id="rId30"/>
    <p:sldId id="381" r:id="rId31"/>
    <p:sldId id="382" r:id="rId32"/>
    <p:sldId id="263" r:id="rId33"/>
    <p:sldId id="270" r:id="rId34"/>
    <p:sldId id="336" r:id="rId35"/>
    <p:sldId id="383"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95" d="100"/>
          <a:sy n="95" d="100"/>
        </p:scale>
        <p:origin x="1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88015-C810-4B88-9FF1-5CC8FF44D704}" type="doc">
      <dgm:prSet loTypeId="urn:microsoft.com/office/officeart/2005/8/layout/venn2" loCatId="relationship" qsTypeId="urn:microsoft.com/office/officeart/2005/8/quickstyle/simple1" qsCatId="simple" csTypeId="urn:microsoft.com/office/officeart/2005/8/colors/colorful4" csCatId="colorful" phldr="1"/>
      <dgm:spPr/>
      <dgm:t>
        <a:bodyPr/>
        <a:lstStyle/>
        <a:p>
          <a:endParaRPr lang="en-GB"/>
        </a:p>
      </dgm:t>
    </dgm:pt>
    <dgm:pt modelId="{B1F65DB5-2BA5-48CA-BBE3-B1E13B2D4933}">
      <dgm:prSet phldrT="[Text]" custT="1"/>
      <dgm:spPr/>
      <dgm:t>
        <a:bodyPr/>
        <a:lstStyle/>
        <a:p>
          <a:pPr algn="ctr"/>
          <a:endParaRPr lang="tr-TR" sz="1200" b="1" dirty="0">
            <a:solidFill>
              <a:schemeClr val="tx1"/>
            </a:solidFill>
          </a:endParaRPr>
        </a:p>
        <a:p>
          <a:pPr algn="l"/>
          <a:r>
            <a:rPr lang="tr-TR" sz="1400" b="1" dirty="0">
              <a:solidFill>
                <a:schemeClr val="tx1"/>
              </a:solidFill>
            </a:rPr>
            <a:t>Portfolio Management </a:t>
          </a:r>
        </a:p>
        <a:p>
          <a:pPr algn="l"/>
          <a:r>
            <a:rPr lang="tr-TR" sz="1400" dirty="0">
              <a:solidFill>
                <a:schemeClr val="tx1"/>
              </a:solidFill>
            </a:rPr>
            <a:t>-Business </a:t>
          </a:r>
          <a:r>
            <a:rPr lang="tr-TR" sz="1400" dirty="0" err="1">
              <a:solidFill>
                <a:schemeClr val="tx1"/>
              </a:solidFill>
            </a:rPr>
            <a:t>Goal</a:t>
          </a:r>
          <a:r>
            <a:rPr lang="tr-TR" sz="1400" dirty="0">
              <a:solidFill>
                <a:schemeClr val="tx1"/>
              </a:solidFill>
            </a:rPr>
            <a:t> &amp; Value </a:t>
          </a:r>
          <a:r>
            <a:rPr lang="tr-TR" sz="1400" dirty="0" err="1">
              <a:solidFill>
                <a:schemeClr val="tx1"/>
              </a:solidFill>
            </a:rPr>
            <a:t>Alignment</a:t>
          </a:r>
          <a:endParaRPr lang="tr-TR" sz="1400" dirty="0">
            <a:solidFill>
              <a:schemeClr val="tx1"/>
            </a:solidFill>
          </a:endParaRPr>
        </a:p>
        <a:p>
          <a:pPr algn="l"/>
          <a:r>
            <a:rPr lang="tr-TR" sz="1400" dirty="0">
              <a:solidFill>
                <a:schemeClr val="tx1"/>
              </a:solidFill>
            </a:rPr>
            <a:t>-Program </a:t>
          </a:r>
          <a:r>
            <a:rPr lang="tr-TR" sz="1400" dirty="0" err="1">
              <a:solidFill>
                <a:schemeClr val="tx1"/>
              </a:solidFill>
            </a:rPr>
            <a:t>Selection</a:t>
          </a:r>
          <a:endParaRPr lang="tr-TR" sz="1400" dirty="0">
            <a:solidFill>
              <a:schemeClr val="tx1"/>
            </a:solidFill>
          </a:endParaRPr>
        </a:p>
        <a:p>
          <a:pPr algn="l"/>
          <a:r>
            <a:rPr lang="tr-TR" sz="1400" dirty="0">
              <a:solidFill>
                <a:schemeClr val="tx1"/>
              </a:solidFill>
            </a:rPr>
            <a:t>-Portfolio </a:t>
          </a:r>
          <a:r>
            <a:rPr lang="tr-TR" sz="1400" dirty="0" err="1">
              <a:solidFill>
                <a:schemeClr val="tx1"/>
              </a:solidFill>
            </a:rPr>
            <a:t>Optimization</a:t>
          </a:r>
          <a:endParaRPr lang="en-GB" sz="1400" dirty="0">
            <a:solidFill>
              <a:schemeClr val="tx1"/>
            </a:solidFill>
          </a:endParaRPr>
        </a:p>
      </dgm:t>
    </dgm:pt>
    <dgm:pt modelId="{F7A78D83-DA56-473A-B8A9-6104693BD1B2}" type="parTrans" cxnId="{AEABE82A-6A5B-4417-AEA2-CD62FAA9645D}">
      <dgm:prSet/>
      <dgm:spPr/>
      <dgm:t>
        <a:bodyPr/>
        <a:lstStyle/>
        <a:p>
          <a:endParaRPr lang="en-GB">
            <a:solidFill>
              <a:schemeClr val="tx1"/>
            </a:solidFill>
          </a:endParaRPr>
        </a:p>
      </dgm:t>
    </dgm:pt>
    <dgm:pt modelId="{4366E20A-05E4-42BE-B84B-1A12EFAA7027}" type="sibTrans" cxnId="{AEABE82A-6A5B-4417-AEA2-CD62FAA9645D}">
      <dgm:prSet/>
      <dgm:spPr/>
      <dgm:t>
        <a:bodyPr/>
        <a:lstStyle/>
        <a:p>
          <a:endParaRPr lang="en-GB">
            <a:solidFill>
              <a:schemeClr val="tx1"/>
            </a:solidFill>
          </a:endParaRPr>
        </a:p>
      </dgm:t>
    </dgm:pt>
    <dgm:pt modelId="{6E12177D-4956-4E2F-99BA-E702C45777BF}">
      <dgm:prSet phldrT="[Text]" custT="1"/>
      <dgm:spPr/>
      <dgm:t>
        <a:bodyPr/>
        <a:lstStyle/>
        <a:p>
          <a:pPr algn="ctr"/>
          <a:endParaRPr lang="tr-TR" sz="1400" b="1" dirty="0">
            <a:solidFill>
              <a:schemeClr val="tx1"/>
            </a:solidFill>
          </a:endParaRPr>
        </a:p>
        <a:p>
          <a:pPr algn="ctr"/>
          <a:endParaRPr lang="tr-TR" sz="1400" b="1" dirty="0">
            <a:solidFill>
              <a:schemeClr val="tx1"/>
            </a:solidFill>
          </a:endParaRPr>
        </a:p>
        <a:p>
          <a:pPr algn="ctr"/>
          <a:endParaRPr lang="tr-TR" sz="1400" b="1" dirty="0">
            <a:solidFill>
              <a:schemeClr val="tx1"/>
            </a:solidFill>
          </a:endParaRPr>
        </a:p>
        <a:p>
          <a:pPr algn="l"/>
          <a:r>
            <a:rPr lang="tr-TR" sz="1400" b="1" dirty="0">
              <a:solidFill>
                <a:schemeClr val="tx1"/>
              </a:solidFill>
            </a:rPr>
            <a:t>Program Management</a:t>
          </a:r>
        </a:p>
        <a:p>
          <a:pPr algn="l"/>
          <a:r>
            <a:rPr lang="tr-TR" sz="1400" dirty="0">
              <a:solidFill>
                <a:schemeClr val="tx1"/>
              </a:solidFill>
            </a:rPr>
            <a:t>-</a:t>
          </a:r>
          <a:r>
            <a:rPr lang="tr-TR" sz="1400" dirty="0" err="1">
              <a:solidFill>
                <a:schemeClr val="tx1"/>
              </a:solidFill>
            </a:rPr>
            <a:t>Multiple</a:t>
          </a:r>
          <a:r>
            <a:rPr lang="tr-TR" sz="1400" dirty="0">
              <a:solidFill>
                <a:schemeClr val="tx1"/>
              </a:solidFill>
            </a:rPr>
            <a:t> </a:t>
          </a:r>
          <a:r>
            <a:rPr lang="tr-TR" sz="1400" dirty="0" err="1">
              <a:solidFill>
                <a:schemeClr val="tx1"/>
              </a:solidFill>
            </a:rPr>
            <a:t>Projects</a:t>
          </a:r>
          <a:endParaRPr lang="tr-TR" sz="1400" dirty="0">
            <a:solidFill>
              <a:schemeClr val="tx1"/>
            </a:solidFill>
          </a:endParaRPr>
        </a:p>
        <a:p>
          <a:pPr algn="l"/>
          <a:r>
            <a:rPr lang="tr-TR" sz="1400" dirty="0">
              <a:solidFill>
                <a:schemeClr val="tx1"/>
              </a:solidFill>
            </a:rPr>
            <a:t>-</a:t>
          </a:r>
          <a:r>
            <a:rPr lang="tr-TR" sz="1400" dirty="0" err="1">
              <a:solidFill>
                <a:schemeClr val="tx1"/>
              </a:solidFill>
            </a:rPr>
            <a:t>Align</a:t>
          </a:r>
          <a:r>
            <a:rPr lang="tr-TR" sz="1400" dirty="0">
              <a:solidFill>
                <a:schemeClr val="tx1"/>
              </a:solidFill>
            </a:rPr>
            <a:t> </a:t>
          </a:r>
          <a:r>
            <a:rPr lang="tr-TR" sz="1400" dirty="0" err="1">
              <a:solidFill>
                <a:schemeClr val="tx1"/>
              </a:solidFill>
            </a:rPr>
            <a:t>Projects</a:t>
          </a:r>
          <a:r>
            <a:rPr lang="tr-TR" sz="1400" dirty="0">
              <a:solidFill>
                <a:schemeClr val="tx1"/>
              </a:solidFill>
            </a:rPr>
            <a:t> </a:t>
          </a:r>
          <a:r>
            <a:rPr lang="tr-TR" sz="1400" dirty="0" err="1">
              <a:solidFill>
                <a:schemeClr val="tx1"/>
              </a:solidFill>
            </a:rPr>
            <a:t>with</a:t>
          </a:r>
          <a:r>
            <a:rPr lang="tr-TR" sz="1400" dirty="0">
              <a:solidFill>
                <a:schemeClr val="tx1"/>
              </a:solidFill>
            </a:rPr>
            <a:t> </a:t>
          </a:r>
          <a:r>
            <a:rPr lang="tr-TR" sz="1400" dirty="0" err="1">
              <a:solidFill>
                <a:schemeClr val="tx1"/>
              </a:solidFill>
            </a:rPr>
            <a:t>overall</a:t>
          </a:r>
          <a:r>
            <a:rPr lang="tr-TR" sz="1400" dirty="0">
              <a:solidFill>
                <a:schemeClr val="tx1"/>
              </a:solidFill>
            </a:rPr>
            <a:t> Program </a:t>
          </a:r>
          <a:r>
            <a:rPr lang="tr-TR" sz="1400" dirty="0" err="1">
              <a:solidFill>
                <a:schemeClr val="tx1"/>
              </a:solidFill>
            </a:rPr>
            <a:t>Benefit</a:t>
          </a:r>
          <a:endParaRPr lang="tr-TR" sz="1400" dirty="0">
            <a:solidFill>
              <a:schemeClr val="tx1"/>
            </a:solidFill>
          </a:endParaRPr>
        </a:p>
        <a:p>
          <a:pPr algn="l"/>
          <a:r>
            <a:rPr lang="tr-TR" sz="1400" dirty="0">
              <a:solidFill>
                <a:schemeClr val="tx1"/>
              </a:solidFill>
            </a:rPr>
            <a:t>-</a:t>
          </a:r>
          <a:r>
            <a:rPr lang="tr-TR" sz="1400" dirty="0" err="1">
              <a:solidFill>
                <a:schemeClr val="tx1"/>
              </a:solidFill>
            </a:rPr>
            <a:t>Compliance</a:t>
          </a:r>
          <a:r>
            <a:rPr lang="tr-TR" sz="1400" dirty="0">
              <a:solidFill>
                <a:schemeClr val="tx1"/>
              </a:solidFill>
            </a:rPr>
            <a:t> </a:t>
          </a:r>
          <a:r>
            <a:rPr lang="tr-TR" sz="1400" dirty="0" err="1">
              <a:solidFill>
                <a:schemeClr val="tx1"/>
              </a:solidFill>
            </a:rPr>
            <a:t>with</a:t>
          </a:r>
          <a:r>
            <a:rPr lang="tr-TR" sz="1400" dirty="0">
              <a:solidFill>
                <a:schemeClr val="tx1"/>
              </a:solidFill>
            </a:rPr>
            <a:t> PM </a:t>
          </a:r>
          <a:r>
            <a:rPr lang="tr-TR" sz="1400" dirty="0" err="1">
              <a:solidFill>
                <a:schemeClr val="tx1"/>
              </a:solidFill>
            </a:rPr>
            <a:t>Standards</a:t>
          </a:r>
          <a:endParaRPr lang="en-GB" sz="1400" dirty="0">
            <a:solidFill>
              <a:schemeClr val="tx1"/>
            </a:solidFill>
          </a:endParaRPr>
        </a:p>
      </dgm:t>
    </dgm:pt>
    <dgm:pt modelId="{CA3EFAB1-4D65-4E9A-A5EC-BCB999448EC0}" type="parTrans" cxnId="{AA4D641E-32E1-494B-A222-2F0B7905ABD1}">
      <dgm:prSet/>
      <dgm:spPr/>
      <dgm:t>
        <a:bodyPr/>
        <a:lstStyle/>
        <a:p>
          <a:endParaRPr lang="en-GB">
            <a:solidFill>
              <a:schemeClr val="tx1"/>
            </a:solidFill>
          </a:endParaRPr>
        </a:p>
      </dgm:t>
    </dgm:pt>
    <dgm:pt modelId="{2F0D703C-8256-48CF-965A-10CD2918083F}" type="sibTrans" cxnId="{AA4D641E-32E1-494B-A222-2F0B7905ABD1}">
      <dgm:prSet/>
      <dgm:spPr/>
      <dgm:t>
        <a:bodyPr/>
        <a:lstStyle/>
        <a:p>
          <a:endParaRPr lang="en-GB">
            <a:solidFill>
              <a:schemeClr val="tx1"/>
            </a:solidFill>
          </a:endParaRPr>
        </a:p>
      </dgm:t>
    </dgm:pt>
    <dgm:pt modelId="{A9619DDD-14F6-47BC-822B-31B5E1BA97E0}">
      <dgm:prSet phldrT="[Text]" custT="1"/>
      <dgm:spPr/>
      <dgm:t>
        <a:bodyPr/>
        <a:lstStyle/>
        <a:p>
          <a:pPr algn="ctr"/>
          <a:r>
            <a:rPr lang="tr-TR" sz="1400" b="1" dirty="0">
              <a:solidFill>
                <a:schemeClr val="tx1"/>
              </a:solidFill>
            </a:rPr>
            <a:t>Project Management</a:t>
          </a:r>
        </a:p>
        <a:p>
          <a:pPr algn="l"/>
          <a:r>
            <a:rPr lang="tr-TR" sz="1400" dirty="0">
              <a:solidFill>
                <a:schemeClr val="tx1"/>
              </a:solidFill>
            </a:rPr>
            <a:t>-Delivery of </a:t>
          </a:r>
          <a:r>
            <a:rPr lang="tr-TR" sz="1400" dirty="0" err="1">
              <a:solidFill>
                <a:schemeClr val="tx1"/>
              </a:solidFill>
            </a:rPr>
            <a:t>product</a:t>
          </a:r>
          <a:r>
            <a:rPr lang="tr-TR" sz="1400" dirty="0">
              <a:solidFill>
                <a:schemeClr val="tx1"/>
              </a:solidFill>
            </a:rPr>
            <a:t>/Service</a:t>
          </a:r>
        </a:p>
        <a:p>
          <a:pPr algn="l"/>
          <a:r>
            <a:rPr lang="tr-TR" sz="1400" dirty="0">
              <a:solidFill>
                <a:schemeClr val="tx1"/>
              </a:solidFill>
            </a:rPr>
            <a:t>-</a:t>
          </a:r>
          <a:r>
            <a:rPr lang="tr-TR" sz="1400" dirty="0" err="1">
              <a:solidFill>
                <a:schemeClr val="tx1"/>
              </a:solidFill>
            </a:rPr>
            <a:t>Scope</a:t>
          </a:r>
          <a:r>
            <a:rPr lang="tr-TR" sz="1400" dirty="0">
              <a:solidFill>
                <a:schemeClr val="tx1"/>
              </a:solidFill>
            </a:rPr>
            <a:t>/</a:t>
          </a:r>
          <a:r>
            <a:rPr lang="tr-TR" sz="1400" dirty="0" err="1">
              <a:solidFill>
                <a:schemeClr val="tx1"/>
              </a:solidFill>
            </a:rPr>
            <a:t>Cost</a:t>
          </a:r>
          <a:r>
            <a:rPr lang="tr-TR" sz="1400" dirty="0">
              <a:solidFill>
                <a:schemeClr val="tx1"/>
              </a:solidFill>
            </a:rPr>
            <a:t>/Schedule</a:t>
          </a:r>
        </a:p>
        <a:p>
          <a:pPr algn="l"/>
          <a:r>
            <a:rPr lang="tr-TR" sz="1400" dirty="0">
              <a:solidFill>
                <a:schemeClr val="tx1"/>
              </a:solidFill>
            </a:rPr>
            <a:t>-</a:t>
          </a:r>
          <a:r>
            <a:rPr lang="tr-TR" sz="1400" dirty="0" err="1">
              <a:solidFill>
                <a:schemeClr val="tx1"/>
              </a:solidFill>
            </a:rPr>
            <a:t>Quality</a:t>
          </a:r>
          <a:r>
            <a:rPr lang="tr-TR" sz="1400" dirty="0">
              <a:solidFill>
                <a:schemeClr val="tx1"/>
              </a:solidFill>
            </a:rPr>
            <a:t> </a:t>
          </a:r>
          <a:r>
            <a:rPr lang="tr-TR" sz="1400" dirty="0" err="1">
              <a:solidFill>
                <a:schemeClr val="tx1"/>
              </a:solidFill>
            </a:rPr>
            <a:t>Deliverables</a:t>
          </a:r>
          <a:endParaRPr lang="tr-TR" sz="1400" dirty="0">
            <a:solidFill>
              <a:schemeClr val="tx1"/>
            </a:solidFill>
          </a:endParaRPr>
        </a:p>
      </dgm:t>
    </dgm:pt>
    <dgm:pt modelId="{FAA108E7-D715-4B40-B55D-50B218C1CBE8}" type="parTrans" cxnId="{8E4B1197-CDAE-445F-A772-3A0B5042057E}">
      <dgm:prSet/>
      <dgm:spPr/>
      <dgm:t>
        <a:bodyPr/>
        <a:lstStyle/>
        <a:p>
          <a:endParaRPr lang="en-GB">
            <a:solidFill>
              <a:schemeClr val="tx1"/>
            </a:solidFill>
          </a:endParaRPr>
        </a:p>
      </dgm:t>
    </dgm:pt>
    <dgm:pt modelId="{C4B92823-D04D-464A-8E4D-63B549B258F9}" type="sibTrans" cxnId="{8E4B1197-CDAE-445F-A772-3A0B5042057E}">
      <dgm:prSet/>
      <dgm:spPr/>
      <dgm:t>
        <a:bodyPr/>
        <a:lstStyle/>
        <a:p>
          <a:endParaRPr lang="en-GB">
            <a:solidFill>
              <a:schemeClr val="tx1"/>
            </a:solidFill>
          </a:endParaRPr>
        </a:p>
      </dgm:t>
    </dgm:pt>
    <dgm:pt modelId="{ADC9932E-D2EA-4683-904B-CBC696DAEAD0}" type="pres">
      <dgm:prSet presAssocID="{2D488015-C810-4B88-9FF1-5CC8FF44D704}" presName="Name0" presStyleCnt="0">
        <dgm:presLayoutVars>
          <dgm:chMax val="7"/>
          <dgm:resizeHandles val="exact"/>
        </dgm:presLayoutVars>
      </dgm:prSet>
      <dgm:spPr/>
    </dgm:pt>
    <dgm:pt modelId="{D7D9C8B8-7237-43EA-A331-238FABCB556A}" type="pres">
      <dgm:prSet presAssocID="{2D488015-C810-4B88-9FF1-5CC8FF44D704}" presName="comp1" presStyleCnt="0"/>
      <dgm:spPr/>
    </dgm:pt>
    <dgm:pt modelId="{F21632FF-FBE4-4276-9AB5-64615CA83E49}" type="pres">
      <dgm:prSet presAssocID="{2D488015-C810-4B88-9FF1-5CC8FF44D704}" presName="circle1" presStyleLbl="node1" presStyleIdx="0" presStyleCnt="3" custScaleX="143691"/>
      <dgm:spPr/>
    </dgm:pt>
    <dgm:pt modelId="{8580F69B-79AC-47BD-94A1-630F4F8C1354}" type="pres">
      <dgm:prSet presAssocID="{2D488015-C810-4B88-9FF1-5CC8FF44D704}" presName="c1text" presStyleLbl="node1" presStyleIdx="0" presStyleCnt="3">
        <dgm:presLayoutVars>
          <dgm:bulletEnabled val="1"/>
        </dgm:presLayoutVars>
      </dgm:prSet>
      <dgm:spPr/>
    </dgm:pt>
    <dgm:pt modelId="{6F376820-C342-4D4B-81DB-3154797EB20D}" type="pres">
      <dgm:prSet presAssocID="{2D488015-C810-4B88-9FF1-5CC8FF44D704}" presName="comp2" presStyleCnt="0"/>
      <dgm:spPr/>
    </dgm:pt>
    <dgm:pt modelId="{A442E5CF-37EF-49CA-BF18-7A3515B44F29}" type="pres">
      <dgm:prSet presAssocID="{2D488015-C810-4B88-9FF1-5CC8FF44D704}" presName="circle2" presStyleLbl="node1" presStyleIdx="1" presStyleCnt="3" custScaleX="150136" custScaleY="88216" custLinFactNeighborX="1061" custLinFactNeighborY="5892"/>
      <dgm:spPr/>
    </dgm:pt>
    <dgm:pt modelId="{65FAE24E-7394-442E-9ECC-1E4C2416F70E}" type="pres">
      <dgm:prSet presAssocID="{2D488015-C810-4B88-9FF1-5CC8FF44D704}" presName="c2text" presStyleLbl="node1" presStyleIdx="1" presStyleCnt="3">
        <dgm:presLayoutVars>
          <dgm:bulletEnabled val="1"/>
        </dgm:presLayoutVars>
      </dgm:prSet>
      <dgm:spPr/>
    </dgm:pt>
    <dgm:pt modelId="{3F09EE36-6C5D-4370-9A78-738A9230E33D}" type="pres">
      <dgm:prSet presAssocID="{2D488015-C810-4B88-9FF1-5CC8FF44D704}" presName="comp3" presStyleCnt="0"/>
      <dgm:spPr/>
    </dgm:pt>
    <dgm:pt modelId="{52F0A95D-E3A1-44D4-AD79-0A6D320C1B7D}" type="pres">
      <dgm:prSet presAssocID="{2D488015-C810-4B88-9FF1-5CC8FF44D704}" presName="circle3" presStyleLbl="node1" presStyleIdx="2" presStyleCnt="3" custScaleX="127214" custScaleY="61500" custLinFactNeighborX="-1223" custLinFactNeighborY="19733"/>
      <dgm:spPr/>
    </dgm:pt>
    <dgm:pt modelId="{977DC161-3259-4B7C-A843-A70758119D42}" type="pres">
      <dgm:prSet presAssocID="{2D488015-C810-4B88-9FF1-5CC8FF44D704}" presName="c3text" presStyleLbl="node1" presStyleIdx="2" presStyleCnt="3">
        <dgm:presLayoutVars>
          <dgm:bulletEnabled val="1"/>
        </dgm:presLayoutVars>
      </dgm:prSet>
      <dgm:spPr/>
    </dgm:pt>
  </dgm:ptLst>
  <dgm:cxnLst>
    <dgm:cxn modelId="{50606D0B-E06B-4719-A9AC-EA9187D6539A}" type="presOf" srcId="{A9619DDD-14F6-47BC-822B-31B5E1BA97E0}" destId="{977DC161-3259-4B7C-A843-A70758119D42}" srcOrd="1" destOrd="0" presId="urn:microsoft.com/office/officeart/2005/8/layout/venn2"/>
    <dgm:cxn modelId="{AA4D641E-32E1-494B-A222-2F0B7905ABD1}" srcId="{2D488015-C810-4B88-9FF1-5CC8FF44D704}" destId="{6E12177D-4956-4E2F-99BA-E702C45777BF}" srcOrd="1" destOrd="0" parTransId="{CA3EFAB1-4D65-4E9A-A5EC-BCB999448EC0}" sibTransId="{2F0D703C-8256-48CF-965A-10CD2918083F}"/>
    <dgm:cxn modelId="{49E43D20-7B65-4835-BA73-6289E4B4AD41}" type="presOf" srcId="{B1F65DB5-2BA5-48CA-BBE3-B1E13B2D4933}" destId="{F21632FF-FBE4-4276-9AB5-64615CA83E49}" srcOrd="0" destOrd="0" presId="urn:microsoft.com/office/officeart/2005/8/layout/venn2"/>
    <dgm:cxn modelId="{AEABE82A-6A5B-4417-AEA2-CD62FAA9645D}" srcId="{2D488015-C810-4B88-9FF1-5CC8FF44D704}" destId="{B1F65DB5-2BA5-48CA-BBE3-B1E13B2D4933}" srcOrd="0" destOrd="0" parTransId="{F7A78D83-DA56-473A-B8A9-6104693BD1B2}" sibTransId="{4366E20A-05E4-42BE-B84B-1A12EFAA7027}"/>
    <dgm:cxn modelId="{3E6D5C37-CA74-4B82-80A1-2B4258EAB711}" type="presOf" srcId="{6E12177D-4956-4E2F-99BA-E702C45777BF}" destId="{65FAE24E-7394-442E-9ECC-1E4C2416F70E}" srcOrd="1" destOrd="0" presId="urn:microsoft.com/office/officeart/2005/8/layout/venn2"/>
    <dgm:cxn modelId="{8E4B1197-CDAE-445F-A772-3A0B5042057E}" srcId="{2D488015-C810-4B88-9FF1-5CC8FF44D704}" destId="{A9619DDD-14F6-47BC-822B-31B5E1BA97E0}" srcOrd="2" destOrd="0" parTransId="{FAA108E7-D715-4B40-B55D-50B218C1CBE8}" sibTransId="{C4B92823-D04D-464A-8E4D-63B549B258F9}"/>
    <dgm:cxn modelId="{CB9CEEA1-C41D-4ED0-A23A-515E9D47255B}" type="presOf" srcId="{2D488015-C810-4B88-9FF1-5CC8FF44D704}" destId="{ADC9932E-D2EA-4683-904B-CBC696DAEAD0}" srcOrd="0" destOrd="0" presId="urn:microsoft.com/office/officeart/2005/8/layout/venn2"/>
    <dgm:cxn modelId="{4E4EAFAD-AEED-4D35-A372-E8FDCE8AE45F}" type="presOf" srcId="{A9619DDD-14F6-47BC-822B-31B5E1BA97E0}" destId="{52F0A95D-E3A1-44D4-AD79-0A6D320C1B7D}" srcOrd="0" destOrd="0" presId="urn:microsoft.com/office/officeart/2005/8/layout/venn2"/>
    <dgm:cxn modelId="{4D62FABF-D77D-4A76-8640-640967F02614}" type="presOf" srcId="{B1F65DB5-2BA5-48CA-BBE3-B1E13B2D4933}" destId="{8580F69B-79AC-47BD-94A1-630F4F8C1354}" srcOrd="1" destOrd="0" presId="urn:microsoft.com/office/officeart/2005/8/layout/venn2"/>
    <dgm:cxn modelId="{EC01F1E8-4F20-4791-B37D-AAA3D2655968}" type="presOf" srcId="{6E12177D-4956-4E2F-99BA-E702C45777BF}" destId="{A442E5CF-37EF-49CA-BF18-7A3515B44F29}" srcOrd="0" destOrd="0" presId="urn:microsoft.com/office/officeart/2005/8/layout/venn2"/>
    <dgm:cxn modelId="{E4E9E09F-1E2B-4E41-BF7B-41B716A8FDDE}" type="presParOf" srcId="{ADC9932E-D2EA-4683-904B-CBC696DAEAD0}" destId="{D7D9C8B8-7237-43EA-A331-238FABCB556A}" srcOrd="0" destOrd="0" presId="urn:microsoft.com/office/officeart/2005/8/layout/venn2"/>
    <dgm:cxn modelId="{0A52E18C-0D7D-4423-B636-1B20F5AE5BA5}" type="presParOf" srcId="{D7D9C8B8-7237-43EA-A331-238FABCB556A}" destId="{F21632FF-FBE4-4276-9AB5-64615CA83E49}" srcOrd="0" destOrd="0" presId="urn:microsoft.com/office/officeart/2005/8/layout/venn2"/>
    <dgm:cxn modelId="{00F136BC-DFE9-4AD9-B5E2-A3B6B4679049}" type="presParOf" srcId="{D7D9C8B8-7237-43EA-A331-238FABCB556A}" destId="{8580F69B-79AC-47BD-94A1-630F4F8C1354}" srcOrd="1" destOrd="0" presId="urn:microsoft.com/office/officeart/2005/8/layout/venn2"/>
    <dgm:cxn modelId="{B9988069-40E7-4AEB-B388-60CD644C9131}" type="presParOf" srcId="{ADC9932E-D2EA-4683-904B-CBC696DAEAD0}" destId="{6F376820-C342-4D4B-81DB-3154797EB20D}" srcOrd="1" destOrd="0" presId="urn:microsoft.com/office/officeart/2005/8/layout/venn2"/>
    <dgm:cxn modelId="{CEFA4455-2ABB-42C0-A7AA-C2BFA1DCCBA4}" type="presParOf" srcId="{6F376820-C342-4D4B-81DB-3154797EB20D}" destId="{A442E5CF-37EF-49CA-BF18-7A3515B44F29}" srcOrd="0" destOrd="0" presId="urn:microsoft.com/office/officeart/2005/8/layout/venn2"/>
    <dgm:cxn modelId="{B941B2B0-2164-4B69-95C8-A52E87D19F82}" type="presParOf" srcId="{6F376820-C342-4D4B-81DB-3154797EB20D}" destId="{65FAE24E-7394-442E-9ECC-1E4C2416F70E}" srcOrd="1" destOrd="0" presId="urn:microsoft.com/office/officeart/2005/8/layout/venn2"/>
    <dgm:cxn modelId="{17E20A8D-F12C-4998-BDA4-1CE39E87A5F0}" type="presParOf" srcId="{ADC9932E-D2EA-4683-904B-CBC696DAEAD0}" destId="{3F09EE36-6C5D-4370-9A78-738A9230E33D}" srcOrd="2" destOrd="0" presId="urn:microsoft.com/office/officeart/2005/8/layout/venn2"/>
    <dgm:cxn modelId="{631660E1-2484-45B3-9AD3-A1B4B5138B04}" type="presParOf" srcId="{3F09EE36-6C5D-4370-9A78-738A9230E33D}" destId="{52F0A95D-E3A1-44D4-AD79-0A6D320C1B7D}" srcOrd="0" destOrd="0" presId="urn:microsoft.com/office/officeart/2005/8/layout/venn2"/>
    <dgm:cxn modelId="{69A9263E-E6B6-4C68-AF08-439BB9D5A084}" type="presParOf" srcId="{3F09EE36-6C5D-4370-9A78-738A9230E33D}" destId="{977DC161-3259-4B7C-A843-A70758119D4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632FF-FBE4-4276-9AB5-64615CA83E49}">
      <dsp:nvSpPr>
        <dsp:cNvPr id="0" name=""/>
        <dsp:cNvSpPr/>
      </dsp:nvSpPr>
      <dsp:spPr>
        <a:xfrm>
          <a:off x="992261" y="0"/>
          <a:ext cx="6715854" cy="467381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tr-TR" sz="1200" b="1" kern="1200" dirty="0">
            <a:solidFill>
              <a:schemeClr val="tx1"/>
            </a:solidFill>
          </a:endParaRPr>
        </a:p>
        <a:p>
          <a:pPr marL="0" lvl="0" indent="0" algn="l" defTabSz="533400">
            <a:lnSpc>
              <a:spcPct val="90000"/>
            </a:lnSpc>
            <a:spcBef>
              <a:spcPct val="0"/>
            </a:spcBef>
            <a:spcAft>
              <a:spcPct val="35000"/>
            </a:spcAft>
            <a:buNone/>
          </a:pPr>
          <a:r>
            <a:rPr lang="tr-TR" sz="1400" b="1" kern="1200" dirty="0">
              <a:solidFill>
                <a:schemeClr val="tx1"/>
              </a:solidFill>
            </a:rPr>
            <a:t>Portfolio Management </a:t>
          </a:r>
        </a:p>
        <a:p>
          <a:pPr marL="0" lvl="0" indent="0" algn="l" defTabSz="533400">
            <a:lnSpc>
              <a:spcPct val="90000"/>
            </a:lnSpc>
            <a:spcBef>
              <a:spcPct val="0"/>
            </a:spcBef>
            <a:spcAft>
              <a:spcPct val="35000"/>
            </a:spcAft>
            <a:buNone/>
          </a:pPr>
          <a:r>
            <a:rPr lang="tr-TR" sz="1400" kern="1200" dirty="0">
              <a:solidFill>
                <a:schemeClr val="tx1"/>
              </a:solidFill>
            </a:rPr>
            <a:t>-Business </a:t>
          </a:r>
          <a:r>
            <a:rPr lang="tr-TR" sz="1400" kern="1200" dirty="0" err="1">
              <a:solidFill>
                <a:schemeClr val="tx1"/>
              </a:solidFill>
            </a:rPr>
            <a:t>Goal</a:t>
          </a:r>
          <a:r>
            <a:rPr lang="tr-TR" sz="1400" kern="1200" dirty="0">
              <a:solidFill>
                <a:schemeClr val="tx1"/>
              </a:solidFill>
            </a:rPr>
            <a:t> &amp; Value </a:t>
          </a:r>
          <a:r>
            <a:rPr lang="tr-TR" sz="1400" kern="1200" dirty="0" err="1">
              <a:solidFill>
                <a:schemeClr val="tx1"/>
              </a:solidFill>
            </a:rPr>
            <a:t>Alignment</a:t>
          </a:r>
          <a:endParaRPr lang="tr-TR" sz="1400" kern="1200" dirty="0">
            <a:solidFill>
              <a:schemeClr val="tx1"/>
            </a:solidFill>
          </a:endParaRPr>
        </a:p>
        <a:p>
          <a:pPr marL="0" lvl="0" indent="0" algn="l" defTabSz="533400">
            <a:lnSpc>
              <a:spcPct val="90000"/>
            </a:lnSpc>
            <a:spcBef>
              <a:spcPct val="0"/>
            </a:spcBef>
            <a:spcAft>
              <a:spcPct val="35000"/>
            </a:spcAft>
            <a:buNone/>
          </a:pPr>
          <a:r>
            <a:rPr lang="tr-TR" sz="1400" kern="1200" dirty="0">
              <a:solidFill>
                <a:schemeClr val="tx1"/>
              </a:solidFill>
            </a:rPr>
            <a:t>-Program </a:t>
          </a:r>
          <a:r>
            <a:rPr lang="tr-TR" sz="1400" kern="1200" dirty="0" err="1">
              <a:solidFill>
                <a:schemeClr val="tx1"/>
              </a:solidFill>
            </a:rPr>
            <a:t>Selection</a:t>
          </a:r>
          <a:endParaRPr lang="tr-TR" sz="1400" kern="1200" dirty="0">
            <a:solidFill>
              <a:schemeClr val="tx1"/>
            </a:solidFill>
          </a:endParaRPr>
        </a:p>
        <a:p>
          <a:pPr marL="0" lvl="0" indent="0" algn="l" defTabSz="533400">
            <a:lnSpc>
              <a:spcPct val="90000"/>
            </a:lnSpc>
            <a:spcBef>
              <a:spcPct val="0"/>
            </a:spcBef>
            <a:spcAft>
              <a:spcPct val="35000"/>
            </a:spcAft>
            <a:buNone/>
          </a:pPr>
          <a:r>
            <a:rPr lang="tr-TR" sz="1400" kern="1200" dirty="0">
              <a:solidFill>
                <a:schemeClr val="tx1"/>
              </a:solidFill>
            </a:rPr>
            <a:t>-Portfolio </a:t>
          </a:r>
          <a:r>
            <a:rPr lang="tr-TR" sz="1400" kern="1200" dirty="0" err="1">
              <a:solidFill>
                <a:schemeClr val="tx1"/>
              </a:solidFill>
            </a:rPr>
            <a:t>Optimization</a:t>
          </a:r>
          <a:endParaRPr lang="en-GB" sz="1400" kern="1200" dirty="0">
            <a:solidFill>
              <a:schemeClr val="tx1"/>
            </a:solidFill>
          </a:endParaRPr>
        </a:p>
      </dsp:txBody>
      <dsp:txXfrm>
        <a:off x="3176592" y="233690"/>
        <a:ext cx="2347191" cy="701072"/>
      </dsp:txXfrm>
    </dsp:sp>
    <dsp:sp modelId="{A442E5CF-37EF-49CA-BF18-7A3515B44F29}">
      <dsp:nvSpPr>
        <dsp:cNvPr id="0" name=""/>
        <dsp:cNvSpPr/>
      </dsp:nvSpPr>
      <dsp:spPr>
        <a:xfrm>
          <a:off x="1755974" y="1581526"/>
          <a:ext cx="5262811" cy="3092290"/>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tr-TR" sz="1400" b="1" kern="1200" dirty="0">
            <a:solidFill>
              <a:schemeClr val="tx1"/>
            </a:solidFill>
          </a:endParaRPr>
        </a:p>
        <a:p>
          <a:pPr marL="0" lvl="0" indent="0" algn="ctr" defTabSz="622300">
            <a:lnSpc>
              <a:spcPct val="90000"/>
            </a:lnSpc>
            <a:spcBef>
              <a:spcPct val="0"/>
            </a:spcBef>
            <a:spcAft>
              <a:spcPct val="35000"/>
            </a:spcAft>
            <a:buNone/>
          </a:pPr>
          <a:endParaRPr lang="tr-TR" sz="1400" b="1" kern="1200" dirty="0">
            <a:solidFill>
              <a:schemeClr val="tx1"/>
            </a:solidFill>
          </a:endParaRPr>
        </a:p>
        <a:p>
          <a:pPr marL="0" lvl="0" indent="0" algn="ctr" defTabSz="622300">
            <a:lnSpc>
              <a:spcPct val="90000"/>
            </a:lnSpc>
            <a:spcBef>
              <a:spcPct val="0"/>
            </a:spcBef>
            <a:spcAft>
              <a:spcPct val="35000"/>
            </a:spcAft>
            <a:buNone/>
          </a:pPr>
          <a:endParaRPr lang="tr-TR" sz="1400" b="1" kern="1200" dirty="0">
            <a:solidFill>
              <a:schemeClr val="tx1"/>
            </a:solidFill>
          </a:endParaRPr>
        </a:p>
        <a:p>
          <a:pPr marL="0" lvl="0" indent="0" algn="l" defTabSz="622300">
            <a:lnSpc>
              <a:spcPct val="90000"/>
            </a:lnSpc>
            <a:spcBef>
              <a:spcPct val="0"/>
            </a:spcBef>
            <a:spcAft>
              <a:spcPct val="35000"/>
            </a:spcAft>
            <a:buNone/>
          </a:pPr>
          <a:r>
            <a:rPr lang="tr-TR" sz="1400" b="1" kern="1200" dirty="0">
              <a:solidFill>
                <a:schemeClr val="tx1"/>
              </a:solidFill>
            </a:rPr>
            <a:t>Program Management</a:t>
          </a:r>
        </a:p>
        <a:p>
          <a:pPr marL="0" lvl="0" indent="0" algn="l" defTabSz="622300">
            <a:lnSpc>
              <a:spcPct val="90000"/>
            </a:lnSpc>
            <a:spcBef>
              <a:spcPct val="0"/>
            </a:spcBef>
            <a:spcAft>
              <a:spcPct val="35000"/>
            </a:spcAft>
            <a:buNone/>
          </a:pPr>
          <a:r>
            <a:rPr lang="tr-TR" sz="1400" kern="1200" dirty="0">
              <a:solidFill>
                <a:schemeClr val="tx1"/>
              </a:solidFill>
            </a:rPr>
            <a:t>-</a:t>
          </a:r>
          <a:r>
            <a:rPr lang="tr-TR" sz="1400" kern="1200" dirty="0" err="1">
              <a:solidFill>
                <a:schemeClr val="tx1"/>
              </a:solidFill>
            </a:rPr>
            <a:t>Multiple</a:t>
          </a:r>
          <a:r>
            <a:rPr lang="tr-TR" sz="1400" kern="1200" dirty="0">
              <a:solidFill>
                <a:schemeClr val="tx1"/>
              </a:solidFill>
            </a:rPr>
            <a:t> </a:t>
          </a:r>
          <a:r>
            <a:rPr lang="tr-TR" sz="1400" kern="1200" dirty="0" err="1">
              <a:solidFill>
                <a:schemeClr val="tx1"/>
              </a:solidFill>
            </a:rPr>
            <a:t>Projects</a:t>
          </a:r>
          <a:endParaRPr lang="tr-TR" sz="1400" kern="1200" dirty="0">
            <a:solidFill>
              <a:schemeClr val="tx1"/>
            </a:solidFill>
          </a:endParaRPr>
        </a:p>
        <a:p>
          <a:pPr marL="0" lvl="0" indent="0" algn="l" defTabSz="622300">
            <a:lnSpc>
              <a:spcPct val="90000"/>
            </a:lnSpc>
            <a:spcBef>
              <a:spcPct val="0"/>
            </a:spcBef>
            <a:spcAft>
              <a:spcPct val="35000"/>
            </a:spcAft>
            <a:buNone/>
          </a:pPr>
          <a:r>
            <a:rPr lang="tr-TR" sz="1400" kern="1200" dirty="0">
              <a:solidFill>
                <a:schemeClr val="tx1"/>
              </a:solidFill>
            </a:rPr>
            <a:t>-</a:t>
          </a:r>
          <a:r>
            <a:rPr lang="tr-TR" sz="1400" kern="1200" dirty="0" err="1">
              <a:solidFill>
                <a:schemeClr val="tx1"/>
              </a:solidFill>
            </a:rPr>
            <a:t>Align</a:t>
          </a:r>
          <a:r>
            <a:rPr lang="tr-TR" sz="1400" kern="1200" dirty="0">
              <a:solidFill>
                <a:schemeClr val="tx1"/>
              </a:solidFill>
            </a:rPr>
            <a:t> </a:t>
          </a:r>
          <a:r>
            <a:rPr lang="tr-TR" sz="1400" kern="1200" dirty="0" err="1">
              <a:solidFill>
                <a:schemeClr val="tx1"/>
              </a:solidFill>
            </a:rPr>
            <a:t>Projects</a:t>
          </a:r>
          <a:r>
            <a:rPr lang="tr-TR" sz="1400" kern="1200" dirty="0">
              <a:solidFill>
                <a:schemeClr val="tx1"/>
              </a:solidFill>
            </a:rPr>
            <a:t> </a:t>
          </a:r>
          <a:r>
            <a:rPr lang="tr-TR" sz="1400" kern="1200" dirty="0" err="1">
              <a:solidFill>
                <a:schemeClr val="tx1"/>
              </a:solidFill>
            </a:rPr>
            <a:t>with</a:t>
          </a:r>
          <a:r>
            <a:rPr lang="tr-TR" sz="1400" kern="1200" dirty="0">
              <a:solidFill>
                <a:schemeClr val="tx1"/>
              </a:solidFill>
            </a:rPr>
            <a:t> </a:t>
          </a:r>
          <a:r>
            <a:rPr lang="tr-TR" sz="1400" kern="1200" dirty="0" err="1">
              <a:solidFill>
                <a:schemeClr val="tx1"/>
              </a:solidFill>
            </a:rPr>
            <a:t>overall</a:t>
          </a:r>
          <a:r>
            <a:rPr lang="tr-TR" sz="1400" kern="1200" dirty="0">
              <a:solidFill>
                <a:schemeClr val="tx1"/>
              </a:solidFill>
            </a:rPr>
            <a:t> Program </a:t>
          </a:r>
          <a:r>
            <a:rPr lang="tr-TR" sz="1400" kern="1200" dirty="0" err="1">
              <a:solidFill>
                <a:schemeClr val="tx1"/>
              </a:solidFill>
            </a:rPr>
            <a:t>Benefit</a:t>
          </a:r>
          <a:endParaRPr lang="tr-TR" sz="1400" kern="1200" dirty="0">
            <a:solidFill>
              <a:schemeClr val="tx1"/>
            </a:solidFill>
          </a:endParaRPr>
        </a:p>
        <a:p>
          <a:pPr marL="0" lvl="0" indent="0" algn="l" defTabSz="622300">
            <a:lnSpc>
              <a:spcPct val="90000"/>
            </a:lnSpc>
            <a:spcBef>
              <a:spcPct val="0"/>
            </a:spcBef>
            <a:spcAft>
              <a:spcPct val="35000"/>
            </a:spcAft>
            <a:buNone/>
          </a:pPr>
          <a:r>
            <a:rPr lang="tr-TR" sz="1400" kern="1200" dirty="0">
              <a:solidFill>
                <a:schemeClr val="tx1"/>
              </a:solidFill>
            </a:rPr>
            <a:t>-</a:t>
          </a:r>
          <a:r>
            <a:rPr lang="tr-TR" sz="1400" kern="1200" dirty="0" err="1">
              <a:solidFill>
                <a:schemeClr val="tx1"/>
              </a:solidFill>
            </a:rPr>
            <a:t>Compliance</a:t>
          </a:r>
          <a:r>
            <a:rPr lang="tr-TR" sz="1400" kern="1200" dirty="0">
              <a:solidFill>
                <a:schemeClr val="tx1"/>
              </a:solidFill>
            </a:rPr>
            <a:t> </a:t>
          </a:r>
          <a:r>
            <a:rPr lang="tr-TR" sz="1400" kern="1200" dirty="0" err="1">
              <a:solidFill>
                <a:schemeClr val="tx1"/>
              </a:solidFill>
            </a:rPr>
            <a:t>with</a:t>
          </a:r>
          <a:r>
            <a:rPr lang="tr-TR" sz="1400" kern="1200" dirty="0">
              <a:solidFill>
                <a:schemeClr val="tx1"/>
              </a:solidFill>
            </a:rPr>
            <a:t> PM </a:t>
          </a:r>
          <a:r>
            <a:rPr lang="tr-TR" sz="1400" kern="1200" dirty="0" err="1">
              <a:solidFill>
                <a:schemeClr val="tx1"/>
              </a:solidFill>
            </a:rPr>
            <a:t>Standards</a:t>
          </a:r>
          <a:endParaRPr lang="en-GB" sz="1400" kern="1200" dirty="0">
            <a:solidFill>
              <a:schemeClr val="tx1"/>
            </a:solidFill>
          </a:endParaRPr>
        </a:p>
      </dsp:txBody>
      <dsp:txXfrm>
        <a:off x="3161145" y="1774794"/>
        <a:ext cx="2452470" cy="579804"/>
      </dsp:txXfrm>
    </dsp:sp>
    <dsp:sp modelId="{52F0A95D-E3A1-44D4-AD79-0A6D320C1B7D}">
      <dsp:nvSpPr>
        <dsp:cNvPr id="0" name=""/>
        <dsp:cNvSpPr/>
      </dsp:nvSpPr>
      <dsp:spPr>
        <a:xfrm>
          <a:off x="2835170" y="3236618"/>
          <a:ext cx="2972874" cy="1437198"/>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b="1" kern="1200" dirty="0">
              <a:solidFill>
                <a:schemeClr val="tx1"/>
              </a:solidFill>
            </a:rPr>
            <a:t>Project Management</a:t>
          </a:r>
        </a:p>
        <a:p>
          <a:pPr marL="0" lvl="0" indent="0" algn="l" defTabSz="622300">
            <a:lnSpc>
              <a:spcPct val="90000"/>
            </a:lnSpc>
            <a:spcBef>
              <a:spcPct val="0"/>
            </a:spcBef>
            <a:spcAft>
              <a:spcPct val="35000"/>
            </a:spcAft>
            <a:buNone/>
          </a:pPr>
          <a:r>
            <a:rPr lang="tr-TR" sz="1400" kern="1200" dirty="0">
              <a:solidFill>
                <a:schemeClr val="tx1"/>
              </a:solidFill>
            </a:rPr>
            <a:t>-Delivery of </a:t>
          </a:r>
          <a:r>
            <a:rPr lang="tr-TR" sz="1400" kern="1200" dirty="0" err="1">
              <a:solidFill>
                <a:schemeClr val="tx1"/>
              </a:solidFill>
            </a:rPr>
            <a:t>product</a:t>
          </a:r>
          <a:r>
            <a:rPr lang="tr-TR" sz="1400" kern="1200" dirty="0">
              <a:solidFill>
                <a:schemeClr val="tx1"/>
              </a:solidFill>
            </a:rPr>
            <a:t>/Service</a:t>
          </a:r>
        </a:p>
        <a:p>
          <a:pPr marL="0" lvl="0" indent="0" algn="l" defTabSz="622300">
            <a:lnSpc>
              <a:spcPct val="90000"/>
            </a:lnSpc>
            <a:spcBef>
              <a:spcPct val="0"/>
            </a:spcBef>
            <a:spcAft>
              <a:spcPct val="35000"/>
            </a:spcAft>
            <a:buNone/>
          </a:pPr>
          <a:r>
            <a:rPr lang="tr-TR" sz="1400" kern="1200" dirty="0">
              <a:solidFill>
                <a:schemeClr val="tx1"/>
              </a:solidFill>
            </a:rPr>
            <a:t>-</a:t>
          </a:r>
          <a:r>
            <a:rPr lang="tr-TR" sz="1400" kern="1200" dirty="0" err="1">
              <a:solidFill>
                <a:schemeClr val="tx1"/>
              </a:solidFill>
            </a:rPr>
            <a:t>Scope</a:t>
          </a:r>
          <a:r>
            <a:rPr lang="tr-TR" sz="1400" kern="1200" dirty="0">
              <a:solidFill>
                <a:schemeClr val="tx1"/>
              </a:solidFill>
            </a:rPr>
            <a:t>/</a:t>
          </a:r>
          <a:r>
            <a:rPr lang="tr-TR" sz="1400" kern="1200" dirty="0" err="1">
              <a:solidFill>
                <a:schemeClr val="tx1"/>
              </a:solidFill>
            </a:rPr>
            <a:t>Cost</a:t>
          </a:r>
          <a:r>
            <a:rPr lang="tr-TR" sz="1400" kern="1200" dirty="0">
              <a:solidFill>
                <a:schemeClr val="tx1"/>
              </a:solidFill>
            </a:rPr>
            <a:t>/Schedule</a:t>
          </a:r>
        </a:p>
        <a:p>
          <a:pPr marL="0" lvl="0" indent="0" algn="l" defTabSz="622300">
            <a:lnSpc>
              <a:spcPct val="90000"/>
            </a:lnSpc>
            <a:spcBef>
              <a:spcPct val="0"/>
            </a:spcBef>
            <a:spcAft>
              <a:spcPct val="35000"/>
            </a:spcAft>
            <a:buNone/>
          </a:pPr>
          <a:r>
            <a:rPr lang="tr-TR" sz="1400" kern="1200" dirty="0">
              <a:solidFill>
                <a:schemeClr val="tx1"/>
              </a:solidFill>
            </a:rPr>
            <a:t>-</a:t>
          </a:r>
          <a:r>
            <a:rPr lang="tr-TR" sz="1400" kern="1200" dirty="0" err="1">
              <a:solidFill>
                <a:schemeClr val="tx1"/>
              </a:solidFill>
            </a:rPr>
            <a:t>Quality</a:t>
          </a:r>
          <a:r>
            <a:rPr lang="tr-TR" sz="1400" kern="1200" dirty="0">
              <a:solidFill>
                <a:schemeClr val="tx1"/>
              </a:solidFill>
            </a:rPr>
            <a:t> </a:t>
          </a:r>
          <a:r>
            <a:rPr lang="tr-TR" sz="1400" kern="1200" dirty="0" err="1">
              <a:solidFill>
                <a:schemeClr val="tx1"/>
              </a:solidFill>
            </a:rPr>
            <a:t>Deliverables</a:t>
          </a:r>
          <a:endParaRPr lang="tr-TR" sz="1400" kern="1200" dirty="0">
            <a:solidFill>
              <a:schemeClr val="tx1"/>
            </a:solidFill>
          </a:endParaRPr>
        </a:p>
      </dsp:txBody>
      <dsp:txXfrm>
        <a:off x="3270538" y="3595917"/>
        <a:ext cx="2102139" cy="71859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FF4A2-4B52-4C92-8C23-A05EA36DCAE3}" type="datetimeFigureOut">
              <a:rPr lang="en-GB" smtClean="0"/>
              <a:t>13/10/2024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0AEB2-F57E-4289-AB48-DAF713B057BE}" type="slidenum">
              <a:rPr lang="en-GB" smtClean="0"/>
              <a:t>‹#›</a:t>
            </a:fld>
            <a:endParaRPr lang="en-GB"/>
          </a:p>
        </p:txBody>
      </p:sp>
    </p:spTree>
    <p:extLst>
      <p:ext uri="{BB962C8B-B14F-4D97-AF65-F5344CB8AC3E}">
        <p14:creationId xmlns:p14="http://schemas.microsoft.com/office/powerpoint/2010/main" val="324100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Cost_engineering#cite_note-1" TargetMode="External"/><Relationship Id="rId5" Type="http://schemas.openxmlformats.org/officeDocument/2006/relationships/hyperlink" Target="https://en.wikipedia.org/wiki/Project_management" TargetMode="External"/><Relationship Id="rId4" Type="http://schemas.openxmlformats.org/officeDocument/2006/relationships/hyperlink" Target="https://en.wikipedia.org/wiki/Engineer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29</a:t>
            </a:fld>
            <a:endParaRPr lang="en-GB"/>
          </a:p>
        </p:txBody>
      </p:sp>
    </p:spTree>
    <p:extLst>
      <p:ext uri="{BB962C8B-B14F-4D97-AF65-F5344CB8AC3E}">
        <p14:creationId xmlns:p14="http://schemas.microsoft.com/office/powerpoint/2010/main" val="330432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6216ea3d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6216ea3d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Benzersiz</a:t>
            </a:r>
            <a:r>
              <a:rPr lang="en-GB" dirty="0"/>
              <a:t> </a:t>
            </a:r>
            <a:r>
              <a:rPr lang="en-GB" dirty="0" err="1"/>
              <a:t>bir</a:t>
            </a:r>
            <a:r>
              <a:rPr lang="en-GB" dirty="0"/>
              <a:t> </a:t>
            </a:r>
            <a:r>
              <a:rPr lang="en-GB" dirty="0" err="1"/>
              <a:t>ürün</a:t>
            </a:r>
            <a:r>
              <a:rPr lang="en-GB" dirty="0"/>
              <a:t>, </a:t>
            </a:r>
            <a:r>
              <a:rPr lang="en-GB" dirty="0" err="1"/>
              <a:t>hizmet</a:t>
            </a:r>
            <a:r>
              <a:rPr lang="en-GB" dirty="0"/>
              <a:t> </a:t>
            </a:r>
            <a:r>
              <a:rPr lang="en-GB" dirty="0" err="1"/>
              <a:t>veya</a:t>
            </a:r>
            <a:r>
              <a:rPr lang="en-GB" dirty="0"/>
              <a:t> </a:t>
            </a:r>
            <a:r>
              <a:rPr lang="en-GB" dirty="0" err="1"/>
              <a:t>sonuç</a:t>
            </a:r>
            <a:r>
              <a:rPr lang="en-GB" dirty="0"/>
              <a:t> </a:t>
            </a:r>
            <a:r>
              <a:rPr lang="en-GB" dirty="0" err="1"/>
              <a:t>yaratmak</a:t>
            </a:r>
            <a:r>
              <a:rPr lang="en-GB" dirty="0"/>
              <a:t> </a:t>
            </a:r>
            <a:r>
              <a:rPr lang="en-GB" dirty="0" err="1"/>
              <a:t>için</a:t>
            </a:r>
            <a:r>
              <a:rPr lang="en-GB" dirty="0"/>
              <a:t> </a:t>
            </a:r>
            <a:r>
              <a:rPr lang="tr-TR" dirty="0"/>
              <a:t>gösterilen</a:t>
            </a:r>
            <a:r>
              <a:rPr lang="tr-TR" baseline="0" dirty="0"/>
              <a:t> geçici çaba.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tr-TR"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baseline="0" dirty="0"/>
              <a:t>Kurumsal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baseline="0" dirty="0"/>
              <a:t>Ürün bazlı</a:t>
            </a:r>
            <a:endParaRPr lang="en-GB"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0" dirty="0">
                <a:solidFill>
                  <a:srgbClr val="676767"/>
                </a:solidFill>
                <a:effectLst/>
                <a:latin typeface="Open Sans"/>
              </a:rPr>
              <a:t>The roots of project management can be traced as far back as the building of the Pyramids in Giza and the Great Wall of China. However, the modern development of project management began in the 19th century when railway companies purchased tons of raw material and employed thousands of people to work on the transcontinental railroad.</a:t>
            </a:r>
          </a:p>
          <a:p>
            <a:pPr algn="l"/>
            <a:r>
              <a:rPr lang="en-GB" b="0" i="0" dirty="0">
                <a:solidFill>
                  <a:srgbClr val="676767"/>
                </a:solidFill>
                <a:effectLst/>
                <a:latin typeface="Open Sans"/>
              </a:rPr>
              <a:t>By the early 20th century, Frederick Taylor applied concepts of project management to the work day, developing strategies for working smarter and improving inefficiencies, rather than demanding laborers work harder and longer. Henry Gantt, an associate of Taylor’s, took those concepts and used bars and charts to graph when certain tasks, or a series of tasks were completed, creating a new way to visualize project management.</a:t>
            </a:r>
          </a:p>
          <a:p>
            <a:pPr algn="l"/>
            <a:r>
              <a:rPr lang="en-GB" b="0" i="0" dirty="0">
                <a:solidFill>
                  <a:srgbClr val="676767"/>
                </a:solidFill>
                <a:effectLst/>
                <a:latin typeface="Open Sans"/>
              </a:rPr>
              <a:t>During World War II, military and industrial leaders were employing even more detailed management strategies, eventually leading to more standardized processes like the critical path method.</a:t>
            </a:r>
          </a:p>
          <a:p>
            <a:pPr algn="l"/>
            <a:r>
              <a:rPr lang="en-GB" b="0" i="0" dirty="0">
                <a:solidFill>
                  <a:srgbClr val="676767"/>
                </a:solidFill>
                <a:effectLst/>
                <a:latin typeface="Open Sans"/>
              </a:rPr>
              <a:t>These practices grew in popularity across industries, and in 1965 and 1969, the International Project Management Association and Project Management Institute were founded, respectively. In 2001, Agile project management methodologies were codified by the creation of the </a:t>
            </a:r>
            <a:r>
              <a:rPr lang="en-GB" b="0" i="0" u="none" strike="noStrike" dirty="0">
                <a:solidFill>
                  <a:srgbClr val="267CE7"/>
                </a:solidFill>
                <a:effectLst/>
                <a:latin typeface="Open Sans"/>
                <a:hlinkClick r:id="rId3"/>
              </a:rPr>
              <a:t>Agile Manifesto</a:t>
            </a:r>
            <a:r>
              <a:rPr lang="en-GB" b="0" i="0" dirty="0">
                <a:solidFill>
                  <a:srgbClr val="676767"/>
                </a:solidFill>
                <a:effectLst/>
                <a:latin typeface="Open Sans"/>
              </a:rPr>
              <a: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6216ea3d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6216ea3d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0" dirty="0">
                <a:solidFill>
                  <a:srgbClr val="676767"/>
                </a:solidFill>
                <a:effectLst/>
                <a:latin typeface="Open Sans"/>
              </a:rPr>
              <a:t>The roots of project management can be traced as far back as the building of the Pyramids in Giza and the Great Wall of China. </a:t>
            </a:r>
            <a:endParaRPr lang="tr-TR" b="0" i="0" dirty="0">
              <a:solidFill>
                <a:srgbClr val="676767"/>
              </a:solidFill>
              <a:effectLst/>
              <a:latin typeface="Open Sans"/>
            </a:endParaRPr>
          </a:p>
          <a:p>
            <a:pPr algn="l"/>
            <a:r>
              <a:rPr lang="en-GB" b="0" i="0" dirty="0">
                <a:solidFill>
                  <a:srgbClr val="676767"/>
                </a:solidFill>
                <a:effectLst/>
                <a:latin typeface="Open Sans"/>
              </a:rPr>
              <a:t>However, the modern development of project management began in the 19th century when railway companies purchased tons of raw material and employed thousands of people to work on the transcontinental railroad.</a:t>
            </a:r>
          </a:p>
          <a:p>
            <a:pPr algn="l"/>
            <a:r>
              <a:rPr lang="en-GB" b="0" i="0" dirty="0">
                <a:solidFill>
                  <a:srgbClr val="676767"/>
                </a:solidFill>
                <a:effectLst/>
                <a:latin typeface="Open Sans"/>
              </a:rPr>
              <a:t>By the early 20th century, Frederick Taylor applied concepts of project management to the work day, developing strategies for working smarter and improving inefficiencies, rather than demanding laborers work harder and longer. Henry Gantt, an associate of Taylor’s, took those concepts and used bars and charts to graph when certain tasks, or a series of tasks were completed, creating a new way to visualize project management.</a:t>
            </a:r>
          </a:p>
          <a:p>
            <a:pPr algn="l"/>
            <a:r>
              <a:rPr lang="en-GB" b="0" i="0" dirty="0">
                <a:solidFill>
                  <a:srgbClr val="676767"/>
                </a:solidFill>
                <a:effectLst/>
                <a:latin typeface="Open Sans"/>
              </a:rPr>
              <a:t>During World War II, military and industrial leaders were employing even more detailed management strategies, eventually leading to more standardized processes like the critical path method.</a:t>
            </a:r>
          </a:p>
          <a:p>
            <a:pPr algn="l"/>
            <a:r>
              <a:rPr lang="en-GB" b="0" i="0" dirty="0">
                <a:solidFill>
                  <a:srgbClr val="676767"/>
                </a:solidFill>
                <a:effectLst/>
                <a:latin typeface="Open Sans"/>
              </a:rPr>
              <a:t>These practices grew in popularity across industries, and in 1965 and 1969, the International Project Management Association and Project Management Institute were founded, respectively. In 2001, Agile project management methodologies were codified by the creation of the </a:t>
            </a:r>
            <a:r>
              <a:rPr lang="en-GB" b="0" i="0" u="none" strike="noStrike" dirty="0">
                <a:solidFill>
                  <a:srgbClr val="267CE7"/>
                </a:solidFill>
                <a:effectLst/>
                <a:latin typeface="Open Sans"/>
                <a:hlinkClick r:id="rId3"/>
              </a:rPr>
              <a:t>Agile Manifesto</a:t>
            </a:r>
            <a:r>
              <a:rPr lang="en-GB" b="0" i="0" dirty="0">
                <a:solidFill>
                  <a:srgbClr val="676767"/>
                </a:solidFill>
                <a:effectLst/>
                <a:latin typeface="Open Sans"/>
              </a:rPr>
              <a:t>.</a:t>
            </a:r>
            <a:endParaRPr lang="tr-TR" b="0" i="0" dirty="0">
              <a:solidFill>
                <a:srgbClr val="676767"/>
              </a:solidFill>
              <a:effectLst/>
              <a:latin typeface="Open Sans"/>
            </a:endParaRPr>
          </a:p>
          <a:p>
            <a:pPr algn="l"/>
            <a:r>
              <a:rPr lang="en-GB" b="1" i="0" dirty="0">
                <a:solidFill>
                  <a:srgbClr val="202124"/>
                </a:solidFill>
                <a:effectLst/>
                <a:latin typeface="arial" panose="020B0604020202020204" pitchFamily="34" charset="0"/>
              </a:rPr>
              <a:t>PRINCE2 stands</a:t>
            </a:r>
            <a:r>
              <a:rPr lang="en-GB" b="0" i="0" dirty="0">
                <a:solidFill>
                  <a:srgbClr val="202124"/>
                </a:solidFill>
                <a:effectLst/>
                <a:latin typeface="arial" panose="020B0604020202020204" pitchFamily="34" charset="0"/>
              </a:rPr>
              <a:t> for </a:t>
            </a:r>
            <a:r>
              <a:rPr lang="en-GB" b="0" i="0" dirty="0" err="1">
                <a:solidFill>
                  <a:srgbClr val="202124"/>
                </a:solidFill>
                <a:effectLst/>
                <a:latin typeface="arial" panose="020B0604020202020204" pitchFamily="34" charset="0"/>
              </a:rPr>
              <a:t>PRojects</a:t>
            </a:r>
            <a:r>
              <a:rPr lang="en-GB" b="0" i="0" dirty="0">
                <a:solidFill>
                  <a:srgbClr val="202124"/>
                </a:solidFill>
                <a:effectLst/>
                <a:latin typeface="arial" panose="020B0604020202020204" pitchFamily="34" charset="0"/>
              </a:rPr>
              <a:t> IN Controlled Environments</a:t>
            </a:r>
            <a:r>
              <a:rPr lang="tr-TR" b="0"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PRINCE2</a:t>
            </a:r>
            <a:r>
              <a:rPr lang="en-GB" b="0" i="0" dirty="0">
                <a:solidFill>
                  <a:srgbClr val="202124"/>
                </a:solidFill>
                <a:effectLst/>
                <a:latin typeface="arial" panose="020B0604020202020204" pitchFamily="34" charset="0"/>
              </a:rPr>
              <a:t>® is a globally recognised </a:t>
            </a:r>
            <a:r>
              <a:rPr lang="en-GB" b="1" i="0" dirty="0">
                <a:solidFill>
                  <a:srgbClr val="202124"/>
                </a:solidFill>
                <a:effectLst/>
                <a:latin typeface="arial" panose="020B0604020202020204" pitchFamily="34" charset="0"/>
              </a:rPr>
              <a:t>qualification</a:t>
            </a:r>
            <a:r>
              <a:rPr lang="en-GB" b="0" i="0" dirty="0">
                <a:solidFill>
                  <a:srgbClr val="202124"/>
                </a:solidFill>
                <a:effectLst/>
                <a:latin typeface="arial" panose="020B0604020202020204" pitchFamily="34" charset="0"/>
              </a:rPr>
              <a:t>, endorsed by the UK government, and best practice for project management. In fact, not only is it the number one benchmark of capability within the industry, it's also considered a key </a:t>
            </a:r>
            <a:r>
              <a:rPr lang="en-GB" b="1" i="0" dirty="0">
                <a:solidFill>
                  <a:srgbClr val="202124"/>
                </a:solidFill>
                <a:effectLst/>
                <a:latin typeface="arial" panose="020B0604020202020204" pitchFamily="34" charset="0"/>
              </a:rPr>
              <a:t>qualification</a:t>
            </a:r>
            <a:r>
              <a:rPr lang="en-GB" b="0" i="0" dirty="0">
                <a:solidFill>
                  <a:srgbClr val="202124"/>
                </a:solidFill>
                <a:effectLst/>
                <a:latin typeface="arial" panose="020B0604020202020204" pitchFamily="34" charset="0"/>
              </a:rPr>
              <a:t> for those looking to progress their project management careers.</a:t>
            </a:r>
            <a:endParaRPr lang="tr-TR" b="0" i="0" dirty="0">
              <a:solidFill>
                <a:srgbClr val="202124"/>
              </a:solidFill>
              <a:effectLst/>
              <a:latin typeface="arial" panose="020B0604020202020204" pitchFamily="34" charset="0"/>
            </a:endParaRPr>
          </a:p>
          <a:p>
            <a:pPr algn="l"/>
            <a:endParaRPr lang="tr-TR" b="0" i="0" dirty="0">
              <a:solidFill>
                <a:srgbClr val="202124"/>
              </a:solidFill>
              <a:effectLst/>
              <a:latin typeface="arial" panose="020B0604020202020204" pitchFamily="34" charset="0"/>
            </a:endParaRPr>
          </a:p>
          <a:p>
            <a:pPr algn="l"/>
            <a:r>
              <a:rPr lang="en-GB" b="1" i="0" dirty="0">
                <a:solidFill>
                  <a:srgbClr val="202122"/>
                </a:solidFill>
                <a:effectLst/>
                <a:latin typeface="Arial" panose="020B0604020202020204" pitchFamily="34" charset="0"/>
              </a:rPr>
              <a:t>Cost engineering</a:t>
            </a:r>
            <a:r>
              <a:rPr lang="en-GB" b="0" i="0" dirty="0">
                <a:solidFill>
                  <a:srgbClr val="202122"/>
                </a:solidFill>
                <a:effectLst/>
                <a:latin typeface="Arial" panose="020B0604020202020204" pitchFamily="34" charset="0"/>
              </a:rPr>
              <a:t> is "the </a:t>
            </a:r>
            <a:r>
              <a:rPr lang="en-GB" b="0" i="0" u="none" strike="noStrike" dirty="0">
                <a:solidFill>
                  <a:srgbClr val="0645AD"/>
                </a:solidFill>
                <a:effectLst/>
                <a:latin typeface="Arial" panose="020B0604020202020204" pitchFamily="34" charset="0"/>
                <a:hlinkClick r:id="rId4" tooltip="Engineering"/>
              </a:rPr>
              <a:t>engineering</a:t>
            </a:r>
            <a:r>
              <a:rPr lang="en-GB" b="0" i="0" dirty="0">
                <a:solidFill>
                  <a:srgbClr val="202122"/>
                </a:solidFill>
                <a:effectLst/>
                <a:latin typeface="Arial" panose="020B0604020202020204" pitchFamily="34" charset="0"/>
              </a:rPr>
              <a:t> practice devoted to the </a:t>
            </a:r>
            <a:r>
              <a:rPr lang="en-GB" b="0" i="0" u="none" strike="noStrike" dirty="0">
                <a:solidFill>
                  <a:srgbClr val="0645AD"/>
                </a:solidFill>
                <a:effectLst/>
                <a:latin typeface="Arial" panose="020B0604020202020204" pitchFamily="34" charset="0"/>
                <a:hlinkClick r:id="rId5" tooltip="Project management"/>
              </a:rPr>
              <a:t>management of project</a:t>
            </a:r>
            <a:r>
              <a:rPr lang="en-GB" b="0" i="0" dirty="0">
                <a:solidFill>
                  <a:srgbClr val="202122"/>
                </a:solidFill>
                <a:effectLst/>
                <a:latin typeface="Arial" panose="020B0604020202020204" pitchFamily="34" charset="0"/>
              </a:rPr>
              <a:t> cost, involving such activities as estimating, cost control, cost forecasting, investment appraisal and risk analysis."</a:t>
            </a:r>
            <a:r>
              <a:rPr lang="en-GB" b="0" i="0" u="none" strike="noStrike" baseline="30000" dirty="0">
                <a:solidFill>
                  <a:srgbClr val="0645AD"/>
                </a:solidFill>
                <a:effectLst/>
                <a:latin typeface="Arial" panose="020B0604020202020204" pitchFamily="34" charset="0"/>
                <a:hlinkClick r:id="rId6"/>
              </a:rPr>
              <a:t>[1]</a:t>
            </a:r>
            <a:r>
              <a:rPr lang="en-GB" b="0" i="0" dirty="0">
                <a:solidFill>
                  <a:srgbClr val="202122"/>
                </a:solidFill>
                <a:effectLst/>
                <a:latin typeface="Arial" panose="020B0604020202020204" pitchFamily="34" charset="0"/>
              </a:rPr>
              <a:t> "Cost Engineers budget, plan and monitor investment projects. They seek the optimum balance between cost, quality and time requirements.</a:t>
            </a:r>
            <a:endParaRPr lang="en-GB" b="0" i="0" dirty="0">
              <a:solidFill>
                <a:srgbClr val="676767"/>
              </a:solidFill>
              <a:effectLst/>
              <a:latin typeface="Open Sans"/>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11</a:t>
            </a:fld>
            <a:endParaRPr lang="en-GB"/>
          </a:p>
        </p:txBody>
      </p:sp>
    </p:spTree>
    <p:extLst>
      <p:ext uri="{BB962C8B-B14F-4D97-AF65-F5344CB8AC3E}">
        <p14:creationId xmlns:p14="http://schemas.microsoft.com/office/powerpoint/2010/main" val="376454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22</a:t>
            </a:fld>
            <a:endParaRPr lang="en-GB"/>
          </a:p>
        </p:txBody>
      </p:sp>
    </p:spTree>
    <p:extLst>
      <p:ext uri="{BB962C8B-B14F-4D97-AF65-F5344CB8AC3E}">
        <p14:creationId xmlns:p14="http://schemas.microsoft.com/office/powerpoint/2010/main" val="269896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25</a:t>
            </a:fld>
            <a:endParaRPr lang="en-GB"/>
          </a:p>
        </p:txBody>
      </p:sp>
    </p:spTree>
    <p:extLst>
      <p:ext uri="{BB962C8B-B14F-4D97-AF65-F5344CB8AC3E}">
        <p14:creationId xmlns:p14="http://schemas.microsoft.com/office/powerpoint/2010/main" val="233864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653B-A35E-962A-1EB0-29E5EA4AF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F21316-0852-8449-C72C-BDC7E7EAA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283579-6D96-28EF-AE26-A68951B1997C}"/>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E4789880-69C0-AB4F-3980-CE3772F37C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47586-5A58-249A-7841-2E7D69008816}"/>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119448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BA51-004E-202F-BDDF-3CED5BB5E2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B81B46-4B98-DCEB-E74C-2ECCAAAD7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E8E6E4-FBDB-C42B-9081-C40ACAB9A89B}"/>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68D3275A-70D0-DDEE-0C8D-52DD7CC61E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AE7F41-27F7-A12B-D75C-523CDAAA0120}"/>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41256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F6716-36BD-C3A7-83D7-7438A493A7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CFD380-E947-DEEE-C25B-A2275D249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C387C3-2859-A9D6-3624-DC664DBE3EEA}"/>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0A13896B-4E0A-2DC7-9402-802703240D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993DE1-1106-9E6A-6C6B-D302294C47C7}"/>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1817270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1"/>
        <p:cNvGrpSpPr/>
        <p:nvPr/>
      </p:nvGrpSpPr>
      <p:grpSpPr>
        <a:xfrm>
          <a:off x="0" y="0"/>
          <a:ext cx="0" cy="0"/>
          <a:chOff x="0" y="0"/>
          <a:chExt cx="0" cy="0"/>
        </a:xfrm>
      </p:grpSpPr>
      <p:sp>
        <p:nvSpPr>
          <p:cNvPr id="34" name="Google Shape;34;p6"/>
          <p:cNvSpPr txBox="1">
            <a:spLocks noGrp="1"/>
          </p:cNvSpPr>
          <p:nvPr>
            <p:ph type="title"/>
          </p:nvPr>
        </p:nvSpPr>
        <p:spPr>
          <a:xfrm>
            <a:off x="1468667" y="1397533"/>
            <a:ext cx="2448400" cy="2542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6"/>
          <p:cNvSpPr txBox="1">
            <a:spLocks noGrp="1"/>
          </p:cNvSpPr>
          <p:nvPr>
            <p:ph type="body" idx="1"/>
          </p:nvPr>
        </p:nvSpPr>
        <p:spPr>
          <a:xfrm>
            <a:off x="4806533" y="1323000"/>
            <a:ext cx="3288800" cy="5244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6" name="Google Shape;36;p6"/>
          <p:cNvSpPr txBox="1">
            <a:spLocks noGrp="1"/>
          </p:cNvSpPr>
          <p:nvPr>
            <p:ph type="body" idx="2"/>
          </p:nvPr>
        </p:nvSpPr>
        <p:spPr>
          <a:xfrm>
            <a:off x="8293467" y="1323000"/>
            <a:ext cx="3288800" cy="5244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7" name="Google Shape;37;p6"/>
          <p:cNvSpPr txBox="1">
            <a:spLocks noGrp="1"/>
          </p:cNvSpPr>
          <p:nvPr>
            <p:ph type="sldNum" idx="12"/>
          </p:nvPr>
        </p:nvSpPr>
        <p:spPr>
          <a:xfrm>
            <a:off x="11381932"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734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wide">
  <p:cSld name="Title only wide">
    <p:spTree>
      <p:nvGrpSpPr>
        <p:cNvPr id="1" name="Shape 51"/>
        <p:cNvGrpSpPr/>
        <p:nvPr/>
      </p:nvGrpSpPr>
      <p:grpSpPr>
        <a:xfrm>
          <a:off x="0" y="0"/>
          <a:ext cx="0" cy="0"/>
          <a:chOff x="0" y="0"/>
          <a:chExt cx="0" cy="0"/>
        </a:xfrm>
      </p:grpSpPr>
      <p:sp>
        <p:nvSpPr>
          <p:cNvPr id="54" name="Google Shape;54;p9"/>
          <p:cNvSpPr txBox="1">
            <a:spLocks noGrp="1"/>
          </p:cNvSpPr>
          <p:nvPr>
            <p:ph type="title"/>
          </p:nvPr>
        </p:nvSpPr>
        <p:spPr>
          <a:xfrm>
            <a:off x="1213367" y="792100"/>
            <a:ext cx="102604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9"/>
          <p:cNvSpPr txBox="1">
            <a:spLocks noGrp="1"/>
          </p:cNvSpPr>
          <p:nvPr>
            <p:ph type="sldNum" idx="12"/>
          </p:nvPr>
        </p:nvSpPr>
        <p:spPr>
          <a:xfrm>
            <a:off x="11381932" y="6333135"/>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163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E39-E3AD-8195-443F-DBA653BC2A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A36B16-6D76-BB35-D04F-CE97130F2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9A5EEC-64D0-288F-7987-78A44929F35C}"/>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587288B9-0713-DC8F-8663-8382037C6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F00245-B630-F4A2-E5BD-EA7664799122}"/>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337478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F7FB-C018-F573-2F7B-D3BF9DFF5E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F536EC-BA58-182A-0A4F-222A13EDA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A8911-3E18-F662-A2DD-03C52B3655E0}"/>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F25C90AC-8E83-CFF4-DC65-1DDFAC70F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7E796E-6C63-FA2B-1B5D-750D676529F4}"/>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250281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9E0B-A2E2-3A87-7CF1-47DCBC28A1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AF5F43-3E46-25A3-EAAF-BB5BB463C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80F4CD-8377-C10A-524E-0EC3A6AF2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4C54C00-717D-E327-32D0-010E6A981120}"/>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6" name="Footer Placeholder 5">
            <a:extLst>
              <a:ext uri="{FF2B5EF4-FFF2-40B4-BE49-F238E27FC236}">
                <a16:creationId xmlns:a16="http://schemas.microsoft.com/office/drawing/2014/main" id="{DF12B6F9-1F46-67AC-8FF7-E815664335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EEA020-8898-9B84-3E98-F8426C9014AF}"/>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322807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AB86-6D4A-CA6A-547F-C9D46ED8EA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F4B255-DADD-BB32-E54F-4E7C17871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821B3-8EF5-E810-369E-83D902549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D9D976-0919-1C44-0539-5F940B6D4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35C75-36AE-F18A-F658-44D9AA998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00ED3B-7417-D9BE-47AB-92CA802BE5FB}"/>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8" name="Footer Placeholder 7">
            <a:extLst>
              <a:ext uri="{FF2B5EF4-FFF2-40B4-BE49-F238E27FC236}">
                <a16:creationId xmlns:a16="http://schemas.microsoft.com/office/drawing/2014/main" id="{549EAE5B-6F51-CB53-B93F-D46EF3DBF02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165E6C4-D1C5-470F-D813-A0237C2C5D9E}"/>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96947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4CC8-0DC7-4C1A-8371-579B107B3F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1D6DBBC-DD39-8470-48CB-F06C4CC55089}"/>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4" name="Footer Placeholder 3">
            <a:extLst>
              <a:ext uri="{FF2B5EF4-FFF2-40B4-BE49-F238E27FC236}">
                <a16:creationId xmlns:a16="http://schemas.microsoft.com/office/drawing/2014/main" id="{E9DC2FAC-D223-9E21-3F0D-E5B1C4FEBF3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131CE2-DC6A-0D44-3D28-915D54289A2D}"/>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316702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D1DCC-E40C-1E5F-3558-9058D19AB43C}"/>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3" name="Footer Placeholder 2">
            <a:extLst>
              <a:ext uri="{FF2B5EF4-FFF2-40B4-BE49-F238E27FC236}">
                <a16:creationId xmlns:a16="http://schemas.microsoft.com/office/drawing/2014/main" id="{19CA7620-C966-5230-47B9-D57CD872F7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3F39D7-1C58-58B3-2E6F-96BCA57BAB4F}"/>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93162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697B-72F4-2AC7-21FC-781670EF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75B97E-95E5-AF2D-CAAC-0D0054AC7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A4FC96-A608-D32E-9098-76457E5B3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8943E-78B6-574C-5202-F898D0708C3F}"/>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6" name="Footer Placeholder 5">
            <a:extLst>
              <a:ext uri="{FF2B5EF4-FFF2-40B4-BE49-F238E27FC236}">
                <a16:creationId xmlns:a16="http://schemas.microsoft.com/office/drawing/2014/main" id="{49BD07B8-60CE-1E31-664A-86C0792048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DCB2D3-EDDF-EE90-3F67-3BDFEC9E6C4B}"/>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10036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9BE0-879F-EA0A-4DDF-DA399743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92BB9A-27D8-8FFF-3641-EF5AFB867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0EF776-7953-1469-865C-4D28F1D0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86E86-8F18-4806-1C77-4784A9039536}"/>
              </a:ext>
            </a:extLst>
          </p:cNvPr>
          <p:cNvSpPr>
            <a:spLocks noGrp="1"/>
          </p:cNvSpPr>
          <p:nvPr>
            <p:ph type="dt" sz="half" idx="10"/>
          </p:nvPr>
        </p:nvSpPr>
        <p:spPr/>
        <p:txBody>
          <a:bodyPr/>
          <a:lstStyle/>
          <a:p>
            <a:fld id="{0ADE0B0C-43E7-4B9F-943B-7114F07C82F3}" type="datetimeFigureOut">
              <a:rPr lang="en-GB" smtClean="0"/>
              <a:t>13/10/2024</a:t>
            </a:fld>
            <a:endParaRPr lang="en-GB"/>
          </a:p>
        </p:txBody>
      </p:sp>
      <p:sp>
        <p:nvSpPr>
          <p:cNvPr id="6" name="Footer Placeholder 5">
            <a:extLst>
              <a:ext uri="{FF2B5EF4-FFF2-40B4-BE49-F238E27FC236}">
                <a16:creationId xmlns:a16="http://schemas.microsoft.com/office/drawing/2014/main" id="{72810B5C-25A8-3DD0-6696-C0AD18A68D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D33867-79E7-6650-7166-25CF72F2F699}"/>
              </a:ext>
            </a:extLst>
          </p:cNvPr>
          <p:cNvSpPr>
            <a:spLocks noGrp="1"/>
          </p:cNvSpPr>
          <p:nvPr>
            <p:ph type="sldNum" sz="quarter" idx="12"/>
          </p:nvPr>
        </p:nvSpPr>
        <p:spPr/>
        <p:txBody>
          <a:bodyPr/>
          <a:lstStyle/>
          <a:p>
            <a:fld id="{FB1E6BC3-2D3C-4739-B648-3B53B569EA1B}" type="slidenum">
              <a:rPr lang="en-GB" smtClean="0"/>
              <a:t>‹#›</a:t>
            </a:fld>
            <a:endParaRPr lang="en-GB"/>
          </a:p>
        </p:txBody>
      </p:sp>
    </p:spTree>
    <p:extLst>
      <p:ext uri="{BB962C8B-B14F-4D97-AF65-F5344CB8AC3E}">
        <p14:creationId xmlns:p14="http://schemas.microsoft.com/office/powerpoint/2010/main" val="546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22BDA-5BA5-4355-028C-72E9899A7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E5FDD6-3D53-BE57-59BB-3E47DDE5C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C848C5-ACBE-FD0A-EF9C-EFB44C0E4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E0B0C-43E7-4B9F-943B-7114F07C82F3}" type="datetimeFigureOut">
              <a:rPr lang="en-GB" smtClean="0"/>
              <a:t>13/10/2024</a:t>
            </a:fld>
            <a:endParaRPr lang="en-GB"/>
          </a:p>
        </p:txBody>
      </p:sp>
      <p:sp>
        <p:nvSpPr>
          <p:cNvPr id="5" name="Footer Placeholder 4">
            <a:extLst>
              <a:ext uri="{FF2B5EF4-FFF2-40B4-BE49-F238E27FC236}">
                <a16:creationId xmlns:a16="http://schemas.microsoft.com/office/drawing/2014/main" id="{B6A9F791-F3EF-0B01-3D4E-158EA6E5C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BB8DC22-3FC7-F111-64C4-6EA4A3D04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E6BC3-2D3C-4739-B648-3B53B569EA1B}" type="slidenum">
              <a:rPr lang="en-GB" smtClean="0"/>
              <a:t>‹#›</a:t>
            </a:fld>
            <a:endParaRPr lang="en-GB"/>
          </a:p>
        </p:txBody>
      </p:sp>
    </p:spTree>
    <p:extLst>
      <p:ext uri="{BB962C8B-B14F-4D97-AF65-F5344CB8AC3E}">
        <p14:creationId xmlns:p14="http://schemas.microsoft.com/office/powerpoint/2010/main" val="376410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news.gallup.com/businessjournal/152429/cost-bad-project-management.aspx" TargetMode="External"/><Relationship Id="rId7" Type="http://schemas.openxmlformats.org/officeDocument/2006/relationships/hyperlink" Target="http://www.umsl.edu/~sauterv/analysis/6840_f03_papers/fres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pmi.org/-/media/pmi/documents/public/pdf/learning/thought-leadership/pulse/pulse-of-the-profession-2018.pdf" TargetMode="External"/><Relationship Id="rId5" Type="http://schemas.openxmlformats.org/officeDocument/2006/relationships/hyperlink" Target="https://thisiswhatgoodlookslike.com/2012/06/10/gartner-survey-shows-why-projects-fail/" TargetMode="External"/><Relationship Id="rId4" Type="http://schemas.openxmlformats.org/officeDocument/2006/relationships/hyperlink" Target="https://www.wellingtone.co.uk/wp-content/uploads/2018/05/The-State-of-Project-Management-Survey-2018-FINAL.pdf"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9" name="Google Shape;129;p19"/>
          <p:cNvSpPr txBox="1">
            <a:spLocks noGrp="1"/>
          </p:cNvSpPr>
          <p:nvPr>
            <p:ph type="sldNum" sz="quarter" idx="12"/>
          </p:nvPr>
        </p:nvSpPr>
        <p:spPr>
          <a:xfrm>
            <a:off x="11381932"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a:t>
            </a:fld>
            <a:endParaRPr/>
          </a:p>
        </p:txBody>
      </p:sp>
      <p:sp>
        <p:nvSpPr>
          <p:cNvPr id="114" name="Google Shape;114;p19"/>
          <p:cNvSpPr txBox="1">
            <a:spLocks noGrp="1"/>
          </p:cNvSpPr>
          <p:nvPr>
            <p:ph type="ctrTitle" idx="4294967295"/>
          </p:nvPr>
        </p:nvSpPr>
        <p:spPr>
          <a:xfrm>
            <a:off x="0" y="906463"/>
            <a:ext cx="7315200" cy="2538412"/>
          </a:xfrm>
          <a:prstGeom prst="rect">
            <a:avLst/>
          </a:prstGeom>
        </p:spPr>
        <p:txBody>
          <a:bodyPr spcFirstLastPara="1" vert="horz" wrap="square" lIns="121900" tIns="121900" rIns="121900" bIns="121900" rtlCol="0" anchor="t" anchorCtr="0">
            <a:noAutofit/>
          </a:bodyPr>
          <a:lstStyle/>
          <a:p>
            <a:pPr>
              <a:spcBef>
                <a:spcPts val="0"/>
              </a:spcBef>
            </a:pPr>
            <a:r>
              <a:rPr lang="tr-TR" sz="5867" dirty="0"/>
              <a:t>Software Project Management</a:t>
            </a:r>
            <a:endParaRPr sz="5867" dirty="0"/>
          </a:p>
        </p:txBody>
      </p:sp>
      <p:sp>
        <p:nvSpPr>
          <p:cNvPr id="115" name="Google Shape;115;p19"/>
          <p:cNvSpPr txBox="1">
            <a:spLocks noGrp="1"/>
          </p:cNvSpPr>
          <p:nvPr>
            <p:ph type="subTitle" idx="4294967295"/>
          </p:nvPr>
        </p:nvSpPr>
        <p:spPr>
          <a:xfrm>
            <a:off x="0" y="4554538"/>
            <a:ext cx="5421313" cy="1046162"/>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tr-TR" dirty="0"/>
              <a:t>Dr. Sevgi Koyuncu Tunç</a:t>
            </a:r>
            <a:endParaRPr dirty="0"/>
          </a:p>
        </p:txBody>
      </p:sp>
      <p:sp>
        <p:nvSpPr>
          <p:cNvPr id="116" name="Google Shape;116;p19"/>
          <p:cNvSpPr/>
          <p:nvPr/>
        </p:nvSpPr>
        <p:spPr>
          <a:xfrm>
            <a:off x="9285091" y="3918950"/>
            <a:ext cx="376581" cy="3595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nvGrpSpPr>
          <p:cNvPr id="117" name="Google Shape;117;p19"/>
          <p:cNvGrpSpPr/>
          <p:nvPr/>
        </p:nvGrpSpPr>
        <p:grpSpPr>
          <a:xfrm>
            <a:off x="8817586" y="1899579"/>
            <a:ext cx="1613381" cy="1613807"/>
            <a:chOff x="6654650" y="3665275"/>
            <a:chExt cx="409100" cy="409125"/>
          </a:xfrm>
        </p:grpSpPr>
        <p:sp>
          <p:nvSpPr>
            <p:cNvPr id="118" name="Google Shape;118;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19" name="Google Shape;119;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grpSp>
        <p:nvGrpSpPr>
          <p:cNvPr id="120" name="Google Shape;120;p19"/>
          <p:cNvGrpSpPr/>
          <p:nvPr/>
        </p:nvGrpSpPr>
        <p:grpSpPr>
          <a:xfrm rot="1056968">
            <a:off x="7262926" y="3168522"/>
            <a:ext cx="1065973" cy="1066053"/>
            <a:chOff x="570875" y="4322250"/>
            <a:chExt cx="443300" cy="443325"/>
          </a:xfrm>
        </p:grpSpPr>
        <p:sp>
          <p:nvSpPr>
            <p:cNvPr id="121" name="Google Shape;121;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2" name="Google Shape;122;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3" name="Google Shape;123;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4" name="Google Shape;124;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125" name="Google Shape;125;p19"/>
          <p:cNvSpPr/>
          <p:nvPr/>
        </p:nvSpPr>
        <p:spPr>
          <a:xfrm rot="2466694">
            <a:off x="7382421" y="2212430"/>
            <a:ext cx="523204" cy="4995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6" name="Google Shape;126;p19"/>
          <p:cNvSpPr/>
          <p:nvPr/>
        </p:nvSpPr>
        <p:spPr>
          <a:xfrm rot="-1609568">
            <a:off x="8147613" y="2526779"/>
            <a:ext cx="376516" cy="35950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7" name="Google Shape;127;p19"/>
          <p:cNvSpPr/>
          <p:nvPr/>
        </p:nvSpPr>
        <p:spPr>
          <a:xfrm rot="2926471">
            <a:off x="10430690" y="2811606"/>
            <a:ext cx="281957" cy="2692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28" name="Google Shape;128;p19"/>
          <p:cNvSpPr/>
          <p:nvPr/>
        </p:nvSpPr>
        <p:spPr>
          <a:xfrm rot="-1609175">
            <a:off x="9257245" y="1007862"/>
            <a:ext cx="254088" cy="2426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0"/>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tr-TR" dirty="0" err="1"/>
              <a:t>Brief</a:t>
            </a:r>
            <a:r>
              <a:rPr lang="tr-TR" dirty="0"/>
              <a:t> </a:t>
            </a:r>
            <a:r>
              <a:rPr lang="tr-TR" dirty="0" err="1"/>
              <a:t>History</a:t>
            </a:r>
            <a:r>
              <a:rPr lang="tr-TR" dirty="0"/>
              <a:t> of Project Management</a:t>
            </a:r>
            <a:endParaRPr dirty="0"/>
          </a:p>
        </p:txBody>
      </p:sp>
      <p:sp>
        <p:nvSpPr>
          <p:cNvPr id="374" name="Google Shape;374;p40"/>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solidFill>
                  <a:schemeClr val="tx1">
                    <a:lumMod val="95000"/>
                    <a:lumOff val="5000"/>
                  </a:schemeClr>
                </a:solidFill>
              </a:rPr>
              <a:pPr/>
              <a:t>10</a:t>
            </a:fld>
            <a:endParaRPr>
              <a:solidFill>
                <a:schemeClr val="tx1">
                  <a:lumMod val="95000"/>
                  <a:lumOff val="5000"/>
                </a:schemeClr>
              </a:solidFill>
            </a:endParaRPr>
          </a:p>
        </p:txBody>
      </p:sp>
      <p:sp>
        <p:nvSpPr>
          <p:cNvPr id="375" name="Google Shape;375;p40"/>
          <p:cNvSpPr/>
          <p:nvPr/>
        </p:nvSpPr>
        <p:spPr>
          <a:xfrm>
            <a:off x="0" y="3712516"/>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chemeClr val="tx1">
                  <a:lumMod val="95000"/>
                  <a:lumOff val="5000"/>
                </a:schemeClr>
              </a:solidFill>
              <a:latin typeface="Calibri"/>
              <a:ea typeface="Calibri"/>
              <a:cs typeface="Calibri"/>
              <a:sym typeface="Calibri"/>
            </a:endParaRPr>
          </a:p>
        </p:txBody>
      </p:sp>
      <p:sp>
        <p:nvSpPr>
          <p:cNvPr id="376" name="Google Shape;376;p40"/>
          <p:cNvSpPr/>
          <p:nvPr/>
        </p:nvSpPr>
        <p:spPr>
          <a:xfrm>
            <a:off x="0" y="3669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tx1">
                  <a:lumMod val="95000"/>
                  <a:lumOff val="5000"/>
                </a:schemeClr>
              </a:solidFill>
              <a:latin typeface="Calibri"/>
              <a:ea typeface="Calibri"/>
              <a:cs typeface="Calibri"/>
              <a:sym typeface="Calibri"/>
            </a:endParaRPr>
          </a:p>
        </p:txBody>
      </p:sp>
      <p:grpSp>
        <p:nvGrpSpPr>
          <p:cNvPr id="377" name="Google Shape;377;p40"/>
          <p:cNvGrpSpPr/>
          <p:nvPr/>
        </p:nvGrpSpPr>
        <p:grpSpPr>
          <a:xfrm>
            <a:off x="2381785" y="2912912"/>
            <a:ext cx="631200" cy="631200"/>
            <a:chOff x="1786339" y="1703401"/>
            <a:chExt cx="473400" cy="473400"/>
          </a:xfrm>
        </p:grpSpPr>
        <p:sp>
          <p:nvSpPr>
            <p:cNvPr id="378" name="Google Shape;378;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79" name="Google Shape;379;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tr-TR" sz="800" dirty="0">
                  <a:solidFill>
                    <a:schemeClr val="tx1">
                      <a:lumMod val="95000"/>
                      <a:lumOff val="5000"/>
                    </a:schemeClr>
                  </a:solidFill>
                  <a:latin typeface="Raleway"/>
                  <a:ea typeface="Raleway"/>
                  <a:cs typeface="Raleway"/>
                  <a:sym typeface="Raleway"/>
                </a:rPr>
                <a:t>1</a:t>
              </a:r>
              <a:endParaRPr sz="800" dirty="0">
                <a:solidFill>
                  <a:schemeClr val="tx1">
                    <a:lumMod val="95000"/>
                    <a:lumOff val="5000"/>
                  </a:schemeClr>
                </a:solidFill>
                <a:latin typeface="Raleway"/>
                <a:ea typeface="Raleway"/>
                <a:cs typeface="Raleway"/>
                <a:sym typeface="Raleway"/>
              </a:endParaRPr>
            </a:p>
          </p:txBody>
        </p:sp>
      </p:grpSp>
      <p:grpSp>
        <p:nvGrpSpPr>
          <p:cNvPr id="380" name="Google Shape;380;p40"/>
          <p:cNvGrpSpPr/>
          <p:nvPr/>
        </p:nvGrpSpPr>
        <p:grpSpPr>
          <a:xfrm>
            <a:off x="5085885" y="2912912"/>
            <a:ext cx="631200" cy="631200"/>
            <a:chOff x="3814414" y="1703401"/>
            <a:chExt cx="473400" cy="473400"/>
          </a:xfrm>
        </p:grpSpPr>
        <p:sp>
          <p:nvSpPr>
            <p:cNvPr id="381" name="Google Shape;381;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82" name="Google Shape;382;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tx1">
                      <a:lumMod val="95000"/>
                      <a:lumOff val="5000"/>
                    </a:schemeClr>
                  </a:solidFill>
                  <a:latin typeface="Raleway"/>
                  <a:ea typeface="Raleway"/>
                  <a:cs typeface="Raleway"/>
                  <a:sym typeface="Raleway"/>
                </a:rPr>
                <a:t>3</a:t>
              </a:r>
              <a:endParaRPr sz="800">
                <a:solidFill>
                  <a:schemeClr val="tx1">
                    <a:lumMod val="95000"/>
                    <a:lumOff val="5000"/>
                  </a:schemeClr>
                </a:solidFill>
                <a:latin typeface="Raleway"/>
                <a:ea typeface="Raleway"/>
                <a:cs typeface="Raleway"/>
                <a:sym typeface="Raleway"/>
              </a:endParaRPr>
            </a:p>
          </p:txBody>
        </p:sp>
      </p:grpSp>
      <p:grpSp>
        <p:nvGrpSpPr>
          <p:cNvPr id="383" name="Google Shape;383;p40"/>
          <p:cNvGrpSpPr/>
          <p:nvPr/>
        </p:nvGrpSpPr>
        <p:grpSpPr>
          <a:xfrm>
            <a:off x="7789985" y="2912912"/>
            <a:ext cx="631200" cy="631200"/>
            <a:chOff x="5842489" y="1703401"/>
            <a:chExt cx="473400" cy="473400"/>
          </a:xfrm>
        </p:grpSpPr>
        <p:sp>
          <p:nvSpPr>
            <p:cNvPr id="384" name="Google Shape;384;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85" name="Google Shape;385;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tx1">
                      <a:lumMod val="95000"/>
                      <a:lumOff val="5000"/>
                    </a:schemeClr>
                  </a:solidFill>
                  <a:latin typeface="Raleway"/>
                  <a:ea typeface="Raleway"/>
                  <a:cs typeface="Raleway"/>
                  <a:sym typeface="Raleway"/>
                </a:rPr>
                <a:t>5</a:t>
              </a:r>
              <a:endParaRPr sz="800">
                <a:solidFill>
                  <a:schemeClr val="tx1">
                    <a:lumMod val="95000"/>
                    <a:lumOff val="5000"/>
                  </a:schemeClr>
                </a:solidFill>
                <a:latin typeface="Raleway"/>
                <a:ea typeface="Raleway"/>
                <a:cs typeface="Raleway"/>
                <a:sym typeface="Raleway"/>
              </a:endParaRPr>
            </a:p>
          </p:txBody>
        </p:sp>
      </p:grpSp>
      <p:grpSp>
        <p:nvGrpSpPr>
          <p:cNvPr id="386" name="Google Shape;386;p40"/>
          <p:cNvGrpSpPr/>
          <p:nvPr/>
        </p:nvGrpSpPr>
        <p:grpSpPr>
          <a:xfrm>
            <a:off x="9174419" y="5410111"/>
            <a:ext cx="631200" cy="631200"/>
            <a:chOff x="6880814" y="3576300"/>
            <a:chExt cx="473400" cy="473400"/>
          </a:xfrm>
        </p:grpSpPr>
        <p:sp>
          <p:nvSpPr>
            <p:cNvPr id="387" name="Google Shape;387;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88" name="Google Shape;388;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tx1">
                      <a:lumMod val="95000"/>
                      <a:lumOff val="5000"/>
                    </a:schemeClr>
                  </a:solidFill>
                  <a:latin typeface="Raleway"/>
                  <a:ea typeface="Raleway"/>
                  <a:cs typeface="Raleway"/>
                  <a:sym typeface="Raleway"/>
                </a:rPr>
                <a:t>6</a:t>
              </a:r>
              <a:endParaRPr sz="800">
                <a:solidFill>
                  <a:schemeClr val="tx1">
                    <a:lumMod val="95000"/>
                    <a:lumOff val="5000"/>
                  </a:schemeClr>
                </a:solidFill>
                <a:latin typeface="Raleway"/>
                <a:ea typeface="Raleway"/>
                <a:cs typeface="Raleway"/>
                <a:sym typeface="Raleway"/>
              </a:endParaRPr>
            </a:p>
          </p:txBody>
        </p:sp>
      </p:grpSp>
      <p:grpSp>
        <p:nvGrpSpPr>
          <p:cNvPr id="389" name="Google Shape;389;p40"/>
          <p:cNvGrpSpPr/>
          <p:nvPr/>
        </p:nvGrpSpPr>
        <p:grpSpPr>
          <a:xfrm>
            <a:off x="6470319" y="5410111"/>
            <a:ext cx="631200" cy="631200"/>
            <a:chOff x="4852739" y="3576300"/>
            <a:chExt cx="473400" cy="473400"/>
          </a:xfrm>
        </p:grpSpPr>
        <p:sp>
          <p:nvSpPr>
            <p:cNvPr id="390" name="Google Shape;390;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91" name="Google Shape;391;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tx1">
                      <a:lumMod val="95000"/>
                      <a:lumOff val="5000"/>
                    </a:schemeClr>
                  </a:solidFill>
                  <a:latin typeface="Raleway"/>
                  <a:ea typeface="Raleway"/>
                  <a:cs typeface="Raleway"/>
                  <a:sym typeface="Raleway"/>
                </a:rPr>
                <a:t>4</a:t>
              </a:r>
              <a:endParaRPr sz="800">
                <a:solidFill>
                  <a:schemeClr val="tx1">
                    <a:lumMod val="95000"/>
                    <a:lumOff val="5000"/>
                  </a:schemeClr>
                </a:solidFill>
                <a:latin typeface="Raleway"/>
                <a:ea typeface="Raleway"/>
                <a:cs typeface="Raleway"/>
                <a:sym typeface="Raleway"/>
              </a:endParaRPr>
            </a:p>
          </p:txBody>
        </p:sp>
      </p:grpSp>
      <p:grpSp>
        <p:nvGrpSpPr>
          <p:cNvPr id="392" name="Google Shape;392;p40"/>
          <p:cNvGrpSpPr/>
          <p:nvPr/>
        </p:nvGrpSpPr>
        <p:grpSpPr>
          <a:xfrm>
            <a:off x="3766219" y="5410111"/>
            <a:ext cx="631200" cy="631200"/>
            <a:chOff x="2824664" y="3576300"/>
            <a:chExt cx="473400" cy="473400"/>
          </a:xfrm>
        </p:grpSpPr>
        <p:sp>
          <p:nvSpPr>
            <p:cNvPr id="393" name="Google Shape;393;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2400">
                <a:solidFill>
                  <a:schemeClr val="tx1">
                    <a:lumMod val="95000"/>
                    <a:lumOff val="5000"/>
                  </a:schemeClr>
                </a:solidFill>
                <a:latin typeface="Raleway"/>
                <a:ea typeface="Raleway"/>
                <a:cs typeface="Raleway"/>
                <a:sym typeface="Raleway"/>
              </a:endParaRPr>
            </a:p>
          </p:txBody>
        </p:sp>
        <p:sp>
          <p:nvSpPr>
            <p:cNvPr id="394" name="Google Shape;394;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tx1">
                      <a:lumMod val="95000"/>
                      <a:lumOff val="5000"/>
                    </a:schemeClr>
                  </a:solidFill>
                  <a:latin typeface="Raleway"/>
                  <a:ea typeface="Raleway"/>
                  <a:cs typeface="Raleway"/>
                  <a:sym typeface="Raleway"/>
                </a:rPr>
                <a:t>2</a:t>
              </a:r>
              <a:endParaRPr sz="800">
                <a:solidFill>
                  <a:schemeClr val="tx1">
                    <a:lumMod val="95000"/>
                    <a:lumOff val="5000"/>
                  </a:schemeClr>
                </a:solidFill>
                <a:latin typeface="Raleway"/>
                <a:ea typeface="Raleway"/>
                <a:cs typeface="Raleway"/>
                <a:sym typeface="Raleway"/>
              </a:endParaRPr>
            </a:p>
          </p:txBody>
        </p:sp>
      </p:grpSp>
      <p:sp>
        <p:nvSpPr>
          <p:cNvPr id="395" name="Google Shape;395;p40"/>
          <p:cNvSpPr txBox="1"/>
          <p:nvPr/>
        </p:nvSpPr>
        <p:spPr>
          <a:xfrm>
            <a:off x="1839785" y="2167605"/>
            <a:ext cx="1715200" cy="711200"/>
          </a:xfrm>
          <a:prstGeom prst="rect">
            <a:avLst/>
          </a:prstGeom>
          <a:noFill/>
          <a:ln>
            <a:noFill/>
          </a:ln>
        </p:spPr>
        <p:txBody>
          <a:bodyPr spcFirstLastPara="1" wrap="square" lIns="0" tIns="0" rIns="0" bIns="0" anchor="b" anchorCtr="0">
            <a:noAutofit/>
          </a:bodyPr>
          <a:lstStyle/>
          <a:p>
            <a:pPr algn="ctr"/>
            <a:r>
              <a:rPr lang="tr-TR" sz="1200" b="1" dirty="0">
                <a:solidFill>
                  <a:schemeClr val="tx1">
                    <a:lumMod val="65000"/>
                    <a:lumOff val="35000"/>
                  </a:schemeClr>
                </a:solidFill>
                <a:latin typeface="Raleway"/>
                <a:ea typeface="Raleway"/>
                <a:cs typeface="Raleway"/>
                <a:sym typeface="Raleway"/>
              </a:rPr>
              <a:t>1917</a:t>
            </a:r>
          </a:p>
          <a:p>
            <a:pPr algn="ctr"/>
            <a:r>
              <a:rPr lang="tr-TR" sz="1200" b="1" dirty="0" err="1">
                <a:solidFill>
                  <a:schemeClr val="tx1">
                    <a:lumMod val="65000"/>
                    <a:lumOff val="35000"/>
                  </a:schemeClr>
                </a:solidFill>
                <a:latin typeface="Raleway"/>
                <a:ea typeface="Raleway"/>
                <a:cs typeface="Raleway"/>
                <a:sym typeface="Raleway"/>
              </a:rPr>
              <a:t>Gannt</a:t>
            </a:r>
            <a:r>
              <a:rPr lang="tr-TR" sz="1200" b="1" dirty="0">
                <a:solidFill>
                  <a:schemeClr val="tx1">
                    <a:lumMod val="65000"/>
                    <a:lumOff val="35000"/>
                  </a:schemeClr>
                </a:solidFill>
                <a:latin typeface="Raleway"/>
                <a:ea typeface="Raleway"/>
                <a:cs typeface="Raleway"/>
                <a:sym typeface="Raleway"/>
              </a:rPr>
              <a:t> Chart</a:t>
            </a:r>
            <a:endParaRPr sz="1200" b="1" dirty="0">
              <a:solidFill>
                <a:schemeClr val="tx1">
                  <a:lumMod val="65000"/>
                  <a:lumOff val="35000"/>
                </a:schemeClr>
              </a:solidFill>
              <a:latin typeface="Raleway"/>
              <a:ea typeface="Raleway"/>
              <a:cs typeface="Raleway"/>
              <a:sym typeface="Raleway"/>
            </a:endParaRPr>
          </a:p>
        </p:txBody>
      </p:sp>
      <p:sp>
        <p:nvSpPr>
          <p:cNvPr id="396" name="Google Shape;396;p40"/>
          <p:cNvSpPr txBox="1"/>
          <p:nvPr/>
        </p:nvSpPr>
        <p:spPr>
          <a:xfrm>
            <a:off x="5973719" y="5864781"/>
            <a:ext cx="1715200" cy="711200"/>
          </a:xfrm>
          <a:prstGeom prst="rect">
            <a:avLst/>
          </a:prstGeom>
          <a:noFill/>
          <a:ln>
            <a:noFill/>
          </a:ln>
        </p:spPr>
        <p:txBody>
          <a:bodyPr spcFirstLastPara="1" wrap="square" lIns="0" tIns="0" rIns="0" bIns="0" anchor="b" anchorCtr="0">
            <a:noAutofit/>
          </a:bodyPr>
          <a:lstStyle/>
          <a:p>
            <a:pPr algn="ctr"/>
            <a:r>
              <a:rPr lang="tr-TR" sz="1200" b="1" dirty="0">
                <a:solidFill>
                  <a:schemeClr val="tx1">
                    <a:lumMod val="65000"/>
                    <a:lumOff val="35000"/>
                  </a:schemeClr>
                </a:solidFill>
                <a:latin typeface="Raleway"/>
                <a:ea typeface="Raleway"/>
                <a:cs typeface="Raleway"/>
                <a:sym typeface="Raleway"/>
              </a:rPr>
              <a:t>1969</a:t>
            </a:r>
          </a:p>
          <a:p>
            <a:pPr algn="ctr"/>
            <a:r>
              <a:rPr lang="tr-TR" sz="1200" b="1" dirty="0">
                <a:solidFill>
                  <a:schemeClr val="tx1">
                    <a:lumMod val="65000"/>
                    <a:lumOff val="35000"/>
                  </a:schemeClr>
                </a:solidFill>
                <a:latin typeface="Raleway"/>
                <a:ea typeface="Raleway"/>
                <a:cs typeface="Raleway"/>
                <a:sym typeface="Raleway"/>
              </a:rPr>
              <a:t>Project Management </a:t>
            </a:r>
            <a:r>
              <a:rPr lang="tr-TR" sz="1200" b="1" dirty="0" err="1">
                <a:solidFill>
                  <a:schemeClr val="tx1">
                    <a:lumMod val="65000"/>
                    <a:lumOff val="35000"/>
                  </a:schemeClr>
                </a:solidFill>
                <a:latin typeface="Raleway"/>
                <a:ea typeface="Raleway"/>
                <a:cs typeface="Raleway"/>
                <a:sym typeface="Raleway"/>
              </a:rPr>
              <a:t>Institute</a:t>
            </a:r>
            <a:endParaRPr sz="1200" b="1" dirty="0">
              <a:solidFill>
                <a:schemeClr val="tx1">
                  <a:lumMod val="65000"/>
                  <a:lumOff val="35000"/>
                </a:schemeClr>
              </a:solidFill>
              <a:latin typeface="Raleway"/>
              <a:ea typeface="Raleway"/>
              <a:cs typeface="Raleway"/>
              <a:sym typeface="Raleway"/>
            </a:endParaRPr>
          </a:p>
        </p:txBody>
      </p:sp>
      <p:sp>
        <p:nvSpPr>
          <p:cNvPr id="397" name="Google Shape;397;p40"/>
          <p:cNvSpPr txBox="1"/>
          <p:nvPr/>
        </p:nvSpPr>
        <p:spPr>
          <a:xfrm>
            <a:off x="7247985" y="2175704"/>
            <a:ext cx="1715200" cy="711200"/>
          </a:xfrm>
          <a:prstGeom prst="rect">
            <a:avLst/>
          </a:prstGeom>
          <a:noFill/>
          <a:ln>
            <a:noFill/>
          </a:ln>
        </p:spPr>
        <p:txBody>
          <a:bodyPr spcFirstLastPara="1" wrap="square" lIns="0" tIns="0" rIns="0" bIns="0" anchor="b" anchorCtr="0">
            <a:noAutofit/>
          </a:bodyPr>
          <a:lstStyle/>
          <a:p>
            <a:pPr algn="ctr"/>
            <a:r>
              <a:rPr lang="tr-TR" sz="1200" b="1" dirty="0">
                <a:solidFill>
                  <a:schemeClr val="tx1">
                    <a:lumMod val="65000"/>
                    <a:lumOff val="35000"/>
                  </a:schemeClr>
                </a:solidFill>
                <a:latin typeface="Raleway"/>
                <a:ea typeface="Raleway"/>
                <a:cs typeface="Raleway"/>
                <a:sym typeface="Raleway"/>
              </a:rPr>
              <a:t>1989</a:t>
            </a:r>
          </a:p>
          <a:p>
            <a:pPr algn="ctr"/>
            <a:r>
              <a:rPr lang="tr-TR" sz="1200" b="1" dirty="0">
                <a:solidFill>
                  <a:schemeClr val="tx1">
                    <a:lumMod val="65000"/>
                    <a:lumOff val="35000"/>
                  </a:schemeClr>
                </a:solidFill>
                <a:latin typeface="Raleway"/>
                <a:ea typeface="Raleway"/>
                <a:cs typeface="Raleway"/>
                <a:sym typeface="Raleway"/>
              </a:rPr>
              <a:t>PRINCE </a:t>
            </a:r>
            <a:r>
              <a:rPr lang="tr-TR" sz="1200" b="1" dirty="0" err="1">
                <a:solidFill>
                  <a:schemeClr val="tx1">
                    <a:lumMod val="65000"/>
                    <a:lumOff val="35000"/>
                  </a:schemeClr>
                </a:solidFill>
                <a:latin typeface="Raleway"/>
                <a:ea typeface="Raleway"/>
                <a:cs typeface="Raleway"/>
                <a:sym typeface="Raleway"/>
              </a:rPr>
              <a:t>Methodology</a:t>
            </a:r>
            <a:endParaRPr sz="1200" b="1" dirty="0">
              <a:solidFill>
                <a:schemeClr val="tx1">
                  <a:lumMod val="65000"/>
                  <a:lumOff val="35000"/>
                </a:schemeClr>
              </a:solidFill>
              <a:latin typeface="Raleway"/>
              <a:ea typeface="Raleway"/>
              <a:cs typeface="Raleway"/>
              <a:sym typeface="Raleway"/>
            </a:endParaRPr>
          </a:p>
        </p:txBody>
      </p:sp>
      <p:sp>
        <p:nvSpPr>
          <p:cNvPr id="398" name="Google Shape;398;p40"/>
          <p:cNvSpPr txBox="1"/>
          <p:nvPr/>
        </p:nvSpPr>
        <p:spPr>
          <a:xfrm>
            <a:off x="3224233" y="6059844"/>
            <a:ext cx="1715200" cy="711200"/>
          </a:xfrm>
          <a:prstGeom prst="rect">
            <a:avLst/>
          </a:prstGeom>
          <a:noFill/>
          <a:ln>
            <a:noFill/>
          </a:ln>
        </p:spPr>
        <p:txBody>
          <a:bodyPr spcFirstLastPara="1" wrap="square" lIns="0" tIns="0" rIns="0" bIns="0" anchor="t" anchorCtr="0">
            <a:noAutofit/>
          </a:bodyPr>
          <a:lstStyle/>
          <a:p>
            <a:pPr lvl="0" algn="ctr"/>
            <a:r>
              <a:rPr lang="tr-TR" sz="1200" b="1" dirty="0">
                <a:solidFill>
                  <a:schemeClr val="tx1">
                    <a:lumMod val="65000"/>
                    <a:lumOff val="35000"/>
                  </a:schemeClr>
                </a:solidFill>
                <a:latin typeface="Raleway"/>
                <a:ea typeface="Raleway"/>
                <a:cs typeface="Raleway"/>
                <a:sym typeface="Raleway"/>
              </a:rPr>
              <a:t>1957</a:t>
            </a:r>
          </a:p>
          <a:p>
            <a:pPr lvl="0" algn="ctr"/>
            <a:r>
              <a:rPr lang="tr-TR" sz="1200" b="1" dirty="0">
                <a:solidFill>
                  <a:schemeClr val="tx1">
                    <a:lumMod val="65000"/>
                    <a:lumOff val="35000"/>
                  </a:schemeClr>
                </a:solidFill>
                <a:latin typeface="Raleway"/>
                <a:ea typeface="Raleway"/>
                <a:cs typeface="Raleway"/>
                <a:sym typeface="Raleway"/>
              </a:rPr>
              <a:t>Critical </a:t>
            </a:r>
            <a:r>
              <a:rPr lang="tr-TR" sz="1200" b="1" dirty="0" err="1">
                <a:solidFill>
                  <a:schemeClr val="tx1">
                    <a:lumMod val="65000"/>
                    <a:lumOff val="35000"/>
                  </a:schemeClr>
                </a:solidFill>
                <a:latin typeface="Raleway"/>
                <a:ea typeface="Raleway"/>
                <a:cs typeface="Raleway"/>
                <a:sym typeface="Raleway"/>
              </a:rPr>
              <a:t>Path</a:t>
            </a:r>
            <a:r>
              <a:rPr lang="tr-TR" sz="1200" b="1" dirty="0">
                <a:solidFill>
                  <a:schemeClr val="tx1">
                    <a:lumMod val="65000"/>
                    <a:lumOff val="35000"/>
                  </a:schemeClr>
                </a:solidFill>
                <a:latin typeface="Raleway"/>
                <a:ea typeface="Raleway"/>
                <a:cs typeface="Raleway"/>
                <a:sym typeface="Raleway"/>
              </a:rPr>
              <a:t> </a:t>
            </a:r>
          </a:p>
          <a:p>
            <a:pPr lvl="0" algn="ctr"/>
            <a:r>
              <a:rPr lang="tr-TR" sz="1200" b="1" dirty="0" err="1">
                <a:solidFill>
                  <a:schemeClr val="tx1">
                    <a:lumMod val="65000"/>
                    <a:lumOff val="35000"/>
                  </a:schemeClr>
                </a:solidFill>
                <a:latin typeface="Raleway"/>
                <a:ea typeface="Raleway"/>
                <a:cs typeface="Raleway"/>
                <a:sym typeface="Raleway"/>
              </a:rPr>
              <a:t>Methodology</a:t>
            </a:r>
            <a:endParaRPr sz="1200" b="1" dirty="0">
              <a:solidFill>
                <a:schemeClr val="tx1">
                  <a:lumMod val="65000"/>
                  <a:lumOff val="35000"/>
                </a:schemeClr>
              </a:solidFill>
              <a:latin typeface="Raleway"/>
              <a:ea typeface="Raleway"/>
              <a:cs typeface="Raleway"/>
              <a:sym typeface="Raleway"/>
            </a:endParaRPr>
          </a:p>
        </p:txBody>
      </p:sp>
      <p:sp>
        <p:nvSpPr>
          <p:cNvPr id="399" name="Google Shape;399;p40"/>
          <p:cNvSpPr txBox="1"/>
          <p:nvPr/>
        </p:nvSpPr>
        <p:spPr>
          <a:xfrm>
            <a:off x="4496336" y="2523205"/>
            <a:ext cx="1715200" cy="711200"/>
          </a:xfrm>
          <a:prstGeom prst="rect">
            <a:avLst/>
          </a:prstGeom>
          <a:noFill/>
          <a:ln>
            <a:noFill/>
          </a:ln>
        </p:spPr>
        <p:txBody>
          <a:bodyPr spcFirstLastPara="1" wrap="square" lIns="0" tIns="0" rIns="0" bIns="0" anchor="t" anchorCtr="0">
            <a:noAutofit/>
          </a:bodyPr>
          <a:lstStyle/>
          <a:p>
            <a:pPr algn="ctr"/>
            <a:r>
              <a:rPr lang="tr-TR" sz="1200" b="1" dirty="0">
                <a:solidFill>
                  <a:schemeClr val="tx1">
                    <a:lumMod val="65000"/>
                    <a:lumOff val="35000"/>
                  </a:schemeClr>
                </a:solidFill>
                <a:latin typeface="Raleway"/>
                <a:ea typeface="Raleway"/>
                <a:cs typeface="Raleway"/>
                <a:sym typeface="Raleway"/>
              </a:rPr>
              <a:t>1968</a:t>
            </a:r>
          </a:p>
          <a:p>
            <a:pPr algn="ctr"/>
            <a:r>
              <a:rPr lang="tr-TR" sz="1200" b="1" dirty="0" err="1">
                <a:solidFill>
                  <a:schemeClr val="tx1">
                    <a:lumMod val="65000"/>
                    <a:lumOff val="35000"/>
                  </a:schemeClr>
                </a:solidFill>
                <a:latin typeface="Raleway"/>
                <a:ea typeface="Raleway"/>
                <a:cs typeface="Raleway"/>
                <a:sym typeface="Raleway"/>
              </a:rPr>
              <a:t>Agile</a:t>
            </a:r>
            <a:r>
              <a:rPr lang="tr-TR" sz="1200" b="1" dirty="0">
                <a:solidFill>
                  <a:schemeClr val="tx1">
                    <a:lumMod val="65000"/>
                    <a:lumOff val="35000"/>
                  </a:schemeClr>
                </a:solidFill>
                <a:latin typeface="Raleway"/>
                <a:ea typeface="Raleway"/>
                <a:cs typeface="Raleway"/>
                <a:sym typeface="Raleway"/>
              </a:rPr>
              <a:t> </a:t>
            </a:r>
            <a:r>
              <a:rPr lang="tr-TR" sz="1200" b="1" dirty="0" err="1">
                <a:solidFill>
                  <a:schemeClr val="tx1">
                    <a:lumMod val="65000"/>
                    <a:lumOff val="35000"/>
                  </a:schemeClr>
                </a:solidFill>
                <a:latin typeface="Raleway"/>
                <a:ea typeface="Raleway"/>
                <a:cs typeface="Raleway"/>
                <a:sym typeface="Raleway"/>
              </a:rPr>
              <a:t>Methodology</a:t>
            </a:r>
            <a:endParaRPr sz="1200" b="1" dirty="0">
              <a:solidFill>
                <a:schemeClr val="tx1">
                  <a:lumMod val="65000"/>
                  <a:lumOff val="35000"/>
                </a:schemeClr>
              </a:solidFill>
              <a:latin typeface="Raleway"/>
              <a:ea typeface="Raleway"/>
              <a:cs typeface="Raleway"/>
              <a:sym typeface="Raleway"/>
            </a:endParaRPr>
          </a:p>
        </p:txBody>
      </p:sp>
      <p:sp>
        <p:nvSpPr>
          <p:cNvPr id="400" name="Google Shape;400;p40"/>
          <p:cNvSpPr txBox="1"/>
          <p:nvPr/>
        </p:nvSpPr>
        <p:spPr>
          <a:xfrm>
            <a:off x="8632447" y="6059844"/>
            <a:ext cx="1715200" cy="711200"/>
          </a:xfrm>
          <a:prstGeom prst="rect">
            <a:avLst/>
          </a:prstGeom>
          <a:noFill/>
          <a:ln>
            <a:noFill/>
          </a:ln>
        </p:spPr>
        <p:txBody>
          <a:bodyPr spcFirstLastPara="1" wrap="square" lIns="0" tIns="0" rIns="0" bIns="0" anchor="t" anchorCtr="0">
            <a:noAutofit/>
          </a:bodyPr>
          <a:lstStyle/>
          <a:p>
            <a:pPr algn="ctr"/>
            <a:r>
              <a:rPr lang="tr-TR" sz="1200" b="1" dirty="0">
                <a:solidFill>
                  <a:schemeClr val="tx1">
                    <a:lumMod val="65000"/>
                    <a:lumOff val="35000"/>
                  </a:schemeClr>
                </a:solidFill>
                <a:latin typeface="Raleway"/>
                <a:ea typeface="Raleway"/>
                <a:cs typeface="Raleway"/>
                <a:sym typeface="Raleway"/>
              </a:rPr>
              <a:t>2006</a:t>
            </a:r>
          </a:p>
          <a:p>
            <a:pPr algn="ctr"/>
            <a:r>
              <a:rPr lang="tr-TR" sz="1200" b="1" dirty="0">
                <a:solidFill>
                  <a:schemeClr val="tx1">
                    <a:lumMod val="65000"/>
                    <a:lumOff val="35000"/>
                  </a:schemeClr>
                </a:solidFill>
                <a:latin typeface="Raleway"/>
                <a:ea typeface="Raleway"/>
                <a:cs typeface="Raleway"/>
                <a:sym typeface="Raleway"/>
              </a:rPr>
              <a:t>Total </a:t>
            </a:r>
            <a:r>
              <a:rPr lang="tr-TR" sz="1200" b="1" dirty="0" err="1">
                <a:solidFill>
                  <a:schemeClr val="tx1">
                    <a:lumMod val="65000"/>
                    <a:lumOff val="35000"/>
                  </a:schemeClr>
                </a:solidFill>
                <a:latin typeface="Raleway"/>
                <a:ea typeface="Raleway"/>
                <a:cs typeface="Raleway"/>
                <a:sym typeface="Raleway"/>
              </a:rPr>
              <a:t>Cost</a:t>
            </a:r>
            <a:r>
              <a:rPr lang="tr-TR" sz="1200" b="1" dirty="0">
                <a:solidFill>
                  <a:schemeClr val="tx1">
                    <a:lumMod val="65000"/>
                    <a:lumOff val="35000"/>
                  </a:schemeClr>
                </a:solidFill>
                <a:latin typeface="Raleway"/>
                <a:ea typeface="Raleway"/>
                <a:cs typeface="Raleway"/>
                <a:sym typeface="Raleway"/>
              </a:rPr>
              <a:t> Management Framework</a:t>
            </a:r>
            <a:endParaRPr sz="1200" b="1" dirty="0">
              <a:solidFill>
                <a:schemeClr val="tx1">
                  <a:lumMod val="65000"/>
                  <a:lumOff val="35000"/>
                </a:schemeClr>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3332-8DAE-441B-B53D-E1966A0C50DF}"/>
              </a:ext>
            </a:extLst>
          </p:cNvPr>
          <p:cNvSpPr>
            <a:spLocks noGrp="1"/>
          </p:cNvSpPr>
          <p:nvPr>
            <p:ph type="title"/>
          </p:nvPr>
        </p:nvSpPr>
        <p:spPr>
          <a:xfrm>
            <a:off x="1179534" y="792036"/>
            <a:ext cx="10260400" cy="1155200"/>
          </a:xfrm>
        </p:spPr>
        <p:txBody>
          <a:bodyPr/>
          <a:lstStyle/>
          <a:p>
            <a:r>
              <a:rPr lang="tr-TR" sz="4400" dirty="0"/>
              <a:t>Project Management </a:t>
            </a:r>
            <a:r>
              <a:rPr lang="tr-TR" sz="4400" dirty="0" err="1"/>
              <a:t>Phases</a:t>
            </a:r>
            <a:r>
              <a:rPr lang="tr-TR" sz="4400" dirty="0"/>
              <a:t> &amp; </a:t>
            </a:r>
            <a:r>
              <a:rPr lang="tr-TR" sz="4400" dirty="0" err="1"/>
              <a:t>Activities</a:t>
            </a:r>
            <a:endParaRPr lang="en-GB" dirty="0"/>
          </a:p>
        </p:txBody>
      </p:sp>
      <p:sp>
        <p:nvSpPr>
          <p:cNvPr id="4" name="Google Shape;431;p43">
            <a:extLst>
              <a:ext uri="{FF2B5EF4-FFF2-40B4-BE49-F238E27FC236}">
                <a16:creationId xmlns:a16="http://schemas.microsoft.com/office/drawing/2014/main" id="{C874D3DA-B89C-4B63-BAD6-5E7837AED1CB}"/>
              </a:ext>
            </a:extLst>
          </p:cNvPr>
          <p:cNvSpPr txBox="1">
            <a:spLocks noGrp="1"/>
          </p:cNvSpPr>
          <p:nvPr>
            <p:ph type="sldNum" idx="12"/>
          </p:nvPr>
        </p:nvSpPr>
        <p:spPr>
          <a:xfrm>
            <a:off x="10851024" y="673646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sp>
        <p:nvSpPr>
          <p:cNvPr id="5" name="Google Shape;432;p43">
            <a:extLst>
              <a:ext uri="{FF2B5EF4-FFF2-40B4-BE49-F238E27FC236}">
                <a16:creationId xmlns:a16="http://schemas.microsoft.com/office/drawing/2014/main" id="{EA13F452-FB3E-4C9C-AD93-CA6D4EC3F3AD}"/>
              </a:ext>
            </a:extLst>
          </p:cNvPr>
          <p:cNvSpPr txBox="1"/>
          <p:nvPr/>
        </p:nvSpPr>
        <p:spPr>
          <a:xfrm>
            <a:off x="2769436" y="2116150"/>
            <a:ext cx="2294221" cy="4308925"/>
          </a:xfrm>
          <a:prstGeom prst="rect">
            <a:avLst/>
          </a:prstGeom>
          <a:solidFill>
            <a:schemeClr val="accent2">
              <a:lumMod val="20000"/>
              <a:lumOff val="80000"/>
            </a:scheme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lvl="0"/>
            <a:r>
              <a:rPr lang="en-GB" b="0" i="0" dirty="0"/>
              <a:t>Planning</a:t>
            </a:r>
            <a:endParaRPr lang="en-GB" dirty="0"/>
          </a:p>
        </p:txBody>
      </p:sp>
      <p:sp>
        <p:nvSpPr>
          <p:cNvPr id="6" name="Google Shape;434;p43">
            <a:extLst>
              <a:ext uri="{FF2B5EF4-FFF2-40B4-BE49-F238E27FC236}">
                <a16:creationId xmlns:a16="http://schemas.microsoft.com/office/drawing/2014/main" id="{EB041479-CD64-4747-A68E-B288469786DB}"/>
              </a:ext>
            </a:extLst>
          </p:cNvPr>
          <p:cNvSpPr txBox="1"/>
          <p:nvPr/>
        </p:nvSpPr>
        <p:spPr>
          <a:xfrm>
            <a:off x="5126305" y="2116150"/>
            <a:ext cx="2285938" cy="4308925"/>
          </a:xfrm>
          <a:prstGeom prst="rect">
            <a:avLst/>
          </a:prstGeom>
          <a:solidFill>
            <a:schemeClr val="accent3">
              <a:lumMod val="20000"/>
              <a:lumOff val="80000"/>
            </a:scheme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lvl="0"/>
            <a:r>
              <a:rPr lang="en-GB" b="0" i="0" dirty="0"/>
              <a:t>Execution</a:t>
            </a:r>
            <a:endParaRPr lang="en-GB" dirty="0"/>
          </a:p>
        </p:txBody>
      </p:sp>
      <p:sp>
        <p:nvSpPr>
          <p:cNvPr id="7" name="Google Shape;435;p43">
            <a:extLst>
              <a:ext uri="{FF2B5EF4-FFF2-40B4-BE49-F238E27FC236}">
                <a16:creationId xmlns:a16="http://schemas.microsoft.com/office/drawing/2014/main" id="{07A694B5-CC07-43E8-BD8A-53873E9A1E2D}"/>
              </a:ext>
            </a:extLst>
          </p:cNvPr>
          <p:cNvSpPr txBox="1"/>
          <p:nvPr/>
        </p:nvSpPr>
        <p:spPr>
          <a:xfrm>
            <a:off x="7479272" y="2116150"/>
            <a:ext cx="2185812" cy="4308925"/>
          </a:xfrm>
          <a:prstGeom prst="rect">
            <a:avLst/>
          </a:prstGeom>
          <a:solidFill>
            <a:schemeClr val="accent4">
              <a:lumMod val="20000"/>
              <a:lumOff val="80000"/>
            </a:scheme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lvl="0"/>
            <a:r>
              <a:rPr lang="en-GB" b="0" i="0" dirty="0"/>
              <a:t>Controlling </a:t>
            </a:r>
            <a:r>
              <a:rPr lang="tr-TR" b="0" i="0" dirty="0"/>
              <a:t>&amp;</a:t>
            </a:r>
            <a:r>
              <a:rPr lang="en-GB" b="0" i="0" dirty="0"/>
              <a:t> Monitoring</a:t>
            </a:r>
          </a:p>
        </p:txBody>
      </p:sp>
      <p:sp>
        <p:nvSpPr>
          <p:cNvPr id="8" name="Google Shape;437;p43">
            <a:extLst>
              <a:ext uri="{FF2B5EF4-FFF2-40B4-BE49-F238E27FC236}">
                <a16:creationId xmlns:a16="http://schemas.microsoft.com/office/drawing/2014/main" id="{324F641B-9119-4782-871B-314BFDDCCC29}"/>
              </a:ext>
            </a:extLst>
          </p:cNvPr>
          <p:cNvSpPr txBox="1"/>
          <p:nvPr/>
        </p:nvSpPr>
        <p:spPr>
          <a:xfrm>
            <a:off x="9716057" y="2116150"/>
            <a:ext cx="1981199" cy="4308925"/>
          </a:xfrm>
          <a:prstGeom prst="rect">
            <a:avLst/>
          </a:prstGeom>
          <a:solidFill>
            <a:schemeClr val="accent6">
              <a:lumMod val="20000"/>
              <a:lumOff val="80000"/>
            </a:scheme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lvl="0"/>
            <a:r>
              <a:rPr lang="en-GB" b="0" i="0" dirty="0"/>
              <a:t>Project Closure</a:t>
            </a:r>
          </a:p>
        </p:txBody>
      </p:sp>
      <p:sp>
        <p:nvSpPr>
          <p:cNvPr id="9" name="Google Shape;438;p43">
            <a:extLst>
              <a:ext uri="{FF2B5EF4-FFF2-40B4-BE49-F238E27FC236}">
                <a16:creationId xmlns:a16="http://schemas.microsoft.com/office/drawing/2014/main" id="{4C86E74E-532F-4060-B460-D9F0677B78E6}"/>
              </a:ext>
            </a:extLst>
          </p:cNvPr>
          <p:cNvSpPr txBox="1"/>
          <p:nvPr/>
        </p:nvSpPr>
        <p:spPr>
          <a:xfrm>
            <a:off x="494744" y="2120112"/>
            <a:ext cx="2205296" cy="4304963"/>
          </a:xfrm>
          <a:prstGeom prst="rect">
            <a:avLst/>
          </a:prstGeom>
          <a:solidFill>
            <a:schemeClr val="accent1">
              <a:lumMod val="20000"/>
              <a:lumOff val="80000"/>
            </a:scheme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lvl="0"/>
            <a:r>
              <a:rPr lang="en-GB" dirty="0"/>
              <a:t>Initiation</a:t>
            </a:r>
          </a:p>
        </p:txBody>
      </p:sp>
      <p:sp>
        <p:nvSpPr>
          <p:cNvPr id="10" name="Google Shape;443;p43">
            <a:extLst>
              <a:ext uri="{FF2B5EF4-FFF2-40B4-BE49-F238E27FC236}">
                <a16:creationId xmlns:a16="http://schemas.microsoft.com/office/drawing/2014/main" id="{D658900B-CB6B-4E56-BB4E-750EC8248E26}"/>
              </a:ext>
            </a:extLst>
          </p:cNvPr>
          <p:cNvSpPr/>
          <p:nvPr/>
        </p:nvSpPr>
        <p:spPr>
          <a:xfrm>
            <a:off x="7094074" y="2276308"/>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11" name="Google Shape;445;p43">
            <a:extLst>
              <a:ext uri="{FF2B5EF4-FFF2-40B4-BE49-F238E27FC236}">
                <a16:creationId xmlns:a16="http://schemas.microsoft.com/office/drawing/2014/main" id="{20924BB8-DEAE-45C0-B4F7-B81A8EAF4B71}"/>
              </a:ext>
            </a:extLst>
          </p:cNvPr>
          <p:cNvGrpSpPr/>
          <p:nvPr/>
        </p:nvGrpSpPr>
        <p:grpSpPr>
          <a:xfrm>
            <a:off x="9218605" y="2293799"/>
            <a:ext cx="268369" cy="189508"/>
            <a:chOff x="4610450" y="3703750"/>
            <a:chExt cx="453050" cy="332175"/>
          </a:xfrm>
        </p:grpSpPr>
        <p:sp>
          <p:nvSpPr>
            <p:cNvPr id="12" name="Google Shape;446;p43">
              <a:extLst>
                <a:ext uri="{FF2B5EF4-FFF2-40B4-BE49-F238E27FC236}">
                  <a16:creationId xmlns:a16="http://schemas.microsoft.com/office/drawing/2014/main" id="{08651A1F-8313-4281-A098-733E828EF51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47;p43">
              <a:extLst>
                <a:ext uri="{FF2B5EF4-FFF2-40B4-BE49-F238E27FC236}">
                  <a16:creationId xmlns:a16="http://schemas.microsoft.com/office/drawing/2014/main" id="{96536D2E-F406-48B1-8905-042B06DB3E5E}"/>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 name="Google Shape;449;p43">
            <a:extLst>
              <a:ext uri="{FF2B5EF4-FFF2-40B4-BE49-F238E27FC236}">
                <a16:creationId xmlns:a16="http://schemas.microsoft.com/office/drawing/2014/main" id="{81B0FE08-D46C-4842-AD7C-7BDA9A19ADCC}"/>
              </a:ext>
            </a:extLst>
          </p:cNvPr>
          <p:cNvGrpSpPr/>
          <p:nvPr/>
        </p:nvGrpSpPr>
        <p:grpSpPr>
          <a:xfrm>
            <a:off x="11399724" y="2291858"/>
            <a:ext cx="188198" cy="239803"/>
            <a:chOff x="1973321" y="5000604"/>
            <a:chExt cx="365150" cy="465277"/>
          </a:xfrm>
        </p:grpSpPr>
        <p:sp>
          <p:nvSpPr>
            <p:cNvPr id="15" name="Google Shape;450;p43">
              <a:extLst>
                <a:ext uri="{FF2B5EF4-FFF2-40B4-BE49-F238E27FC236}">
                  <a16:creationId xmlns:a16="http://schemas.microsoft.com/office/drawing/2014/main" id="{9BD9B16B-544C-42E3-B18C-A1F4B3201C88}"/>
                </a:ext>
              </a:extLst>
            </p:cNvPr>
            <p:cNvSpPr/>
            <p:nvPr/>
          </p:nvSpPr>
          <p:spPr>
            <a:xfrm>
              <a:off x="1973321" y="5000604"/>
              <a:ext cx="365150" cy="465277"/>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 name="Google Shape;451;p43">
              <a:extLst>
                <a:ext uri="{FF2B5EF4-FFF2-40B4-BE49-F238E27FC236}">
                  <a16:creationId xmlns:a16="http://schemas.microsoft.com/office/drawing/2014/main" id="{55EF2FD8-C7CC-4777-81E1-2E938A860C7C}"/>
                </a:ext>
              </a:extLst>
            </p:cNvPr>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452;p43">
              <a:extLst>
                <a:ext uri="{FF2B5EF4-FFF2-40B4-BE49-F238E27FC236}">
                  <a16:creationId xmlns:a16="http://schemas.microsoft.com/office/drawing/2014/main" id="{2296C0DC-411F-4A52-8347-AE698581528D}"/>
                </a:ext>
              </a:extLst>
            </p:cNvPr>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8" name="Google Shape;453;p43">
            <a:extLst>
              <a:ext uri="{FF2B5EF4-FFF2-40B4-BE49-F238E27FC236}">
                <a16:creationId xmlns:a16="http://schemas.microsoft.com/office/drawing/2014/main" id="{C727CDB4-D401-446B-9741-36890A1B36C6}"/>
              </a:ext>
            </a:extLst>
          </p:cNvPr>
          <p:cNvGrpSpPr/>
          <p:nvPr/>
        </p:nvGrpSpPr>
        <p:grpSpPr>
          <a:xfrm>
            <a:off x="2201789" y="2325681"/>
            <a:ext cx="421483" cy="282928"/>
            <a:chOff x="4562196" y="4968250"/>
            <a:chExt cx="549554" cy="499475"/>
          </a:xfrm>
        </p:grpSpPr>
        <p:sp>
          <p:nvSpPr>
            <p:cNvPr id="19" name="Google Shape;454;p43">
              <a:extLst>
                <a:ext uri="{FF2B5EF4-FFF2-40B4-BE49-F238E27FC236}">
                  <a16:creationId xmlns:a16="http://schemas.microsoft.com/office/drawing/2014/main" id="{9A6E9C36-7B8F-4E1C-BB68-C900271D6525}"/>
                </a:ext>
              </a:extLst>
            </p:cNvPr>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455;p43">
              <a:extLst>
                <a:ext uri="{FF2B5EF4-FFF2-40B4-BE49-F238E27FC236}">
                  <a16:creationId xmlns:a16="http://schemas.microsoft.com/office/drawing/2014/main" id="{4368B335-253F-4C14-85F6-A2A4F3D6D4AD}"/>
                </a:ext>
              </a:extLst>
            </p:cNvPr>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 name="Google Shape;456;p43">
              <a:extLst>
                <a:ext uri="{FF2B5EF4-FFF2-40B4-BE49-F238E27FC236}">
                  <a16:creationId xmlns:a16="http://schemas.microsoft.com/office/drawing/2014/main" id="{6DC004FE-AC34-444A-BD09-84C1F4F24225}"/>
                </a:ext>
              </a:extLst>
            </p:cNvPr>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457;p43">
              <a:extLst>
                <a:ext uri="{FF2B5EF4-FFF2-40B4-BE49-F238E27FC236}">
                  <a16:creationId xmlns:a16="http://schemas.microsoft.com/office/drawing/2014/main" id="{74EEA66D-992F-4574-976A-5143F0E4AFB6}"/>
                </a:ext>
              </a:extLst>
            </p:cNvPr>
            <p:cNvSpPr/>
            <p:nvPr/>
          </p:nvSpPr>
          <p:spPr>
            <a:xfrm>
              <a:off x="4562196" y="5094024"/>
              <a:ext cx="274800" cy="226551"/>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458;p43">
              <a:extLst>
                <a:ext uri="{FF2B5EF4-FFF2-40B4-BE49-F238E27FC236}">
                  <a16:creationId xmlns:a16="http://schemas.microsoft.com/office/drawing/2014/main" id="{25A0F9B7-11BC-4782-963C-1DBF849FEA35}"/>
                </a:ext>
              </a:extLst>
            </p:cNvPr>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4" name="Google Shape;459;p43">
            <a:extLst>
              <a:ext uri="{FF2B5EF4-FFF2-40B4-BE49-F238E27FC236}">
                <a16:creationId xmlns:a16="http://schemas.microsoft.com/office/drawing/2014/main" id="{347ACD71-4EDB-4587-BB86-88CD30A1A720}"/>
              </a:ext>
            </a:extLst>
          </p:cNvPr>
          <p:cNvGrpSpPr/>
          <p:nvPr/>
        </p:nvGrpSpPr>
        <p:grpSpPr>
          <a:xfrm>
            <a:off x="4550581" y="2297521"/>
            <a:ext cx="278200" cy="266861"/>
            <a:chOff x="5241175" y="4959100"/>
            <a:chExt cx="539775" cy="517775"/>
          </a:xfrm>
        </p:grpSpPr>
        <p:sp>
          <p:nvSpPr>
            <p:cNvPr id="25" name="Google Shape;460;p43">
              <a:extLst>
                <a:ext uri="{FF2B5EF4-FFF2-40B4-BE49-F238E27FC236}">
                  <a16:creationId xmlns:a16="http://schemas.microsoft.com/office/drawing/2014/main" id="{D702F98C-506E-43B2-AE86-7D695BD51545}"/>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 name="Google Shape;461;p43">
              <a:extLst>
                <a:ext uri="{FF2B5EF4-FFF2-40B4-BE49-F238E27FC236}">
                  <a16:creationId xmlns:a16="http://schemas.microsoft.com/office/drawing/2014/main" id="{80C3BD56-4BE2-446A-8C24-159ACF02E9C7}"/>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462;p43">
              <a:extLst>
                <a:ext uri="{FF2B5EF4-FFF2-40B4-BE49-F238E27FC236}">
                  <a16:creationId xmlns:a16="http://schemas.microsoft.com/office/drawing/2014/main" id="{F5309367-92C3-491B-AB99-23EAC4DF3A97}"/>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 name="Google Shape;463;p43">
              <a:extLst>
                <a:ext uri="{FF2B5EF4-FFF2-40B4-BE49-F238E27FC236}">
                  <a16:creationId xmlns:a16="http://schemas.microsoft.com/office/drawing/2014/main" id="{A0A32FE4-56A4-4EC8-90C6-982129069702}"/>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464;p43">
              <a:extLst>
                <a:ext uri="{FF2B5EF4-FFF2-40B4-BE49-F238E27FC236}">
                  <a16:creationId xmlns:a16="http://schemas.microsoft.com/office/drawing/2014/main" id="{00284035-0306-4C96-B659-789EB7564541}"/>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 name="Google Shape;465;p43">
              <a:extLst>
                <a:ext uri="{FF2B5EF4-FFF2-40B4-BE49-F238E27FC236}">
                  <a16:creationId xmlns:a16="http://schemas.microsoft.com/office/drawing/2014/main" id="{B9B85639-4E1D-4F0F-B092-3CD57F2EC9A6}"/>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1" name="Metin kutusu 38">
            <a:extLst>
              <a:ext uri="{FF2B5EF4-FFF2-40B4-BE49-F238E27FC236}">
                <a16:creationId xmlns:a16="http://schemas.microsoft.com/office/drawing/2014/main" id="{403C191A-B973-48B4-8328-4FFD289D7ACF}"/>
              </a:ext>
            </a:extLst>
          </p:cNvPr>
          <p:cNvSpPr txBox="1"/>
          <p:nvPr/>
        </p:nvSpPr>
        <p:spPr>
          <a:xfrm>
            <a:off x="422448" y="2794138"/>
            <a:ext cx="2247118" cy="1323439"/>
          </a:xfrm>
          <a:prstGeom prst="rect">
            <a:avLst/>
          </a:prstGeom>
          <a:noFill/>
        </p:spPr>
        <p:txBody>
          <a:bodyPr wrap="square">
            <a:spAutoFit/>
          </a:bodyPr>
          <a:lstStyle/>
          <a:p>
            <a:pPr marL="171450" lvl="0" indent="-171450">
              <a:buFont typeface="Arial" panose="020B0604020202020204" pitchFamily="34" charset="0"/>
              <a:buChar char="•"/>
            </a:pPr>
            <a:r>
              <a:rPr lang="tr-TR" sz="1600" dirty="0"/>
              <a:t>Define </a:t>
            </a:r>
            <a:r>
              <a:rPr lang="tr-TR" sz="1600" dirty="0" err="1"/>
              <a:t>project</a:t>
            </a:r>
            <a:r>
              <a:rPr lang="tr-TR" sz="1600" dirty="0"/>
              <a:t> </a:t>
            </a:r>
            <a:r>
              <a:rPr lang="tr-TR" sz="1600" dirty="0" err="1"/>
              <a:t>scope</a:t>
            </a:r>
            <a:r>
              <a:rPr lang="tr-TR" sz="1600" dirty="0"/>
              <a:t> </a:t>
            </a:r>
            <a:r>
              <a:rPr lang="tr-TR" sz="1600" dirty="0" err="1"/>
              <a:t>constraints</a:t>
            </a:r>
            <a:r>
              <a:rPr lang="tr-TR" sz="1600" dirty="0"/>
              <a:t>, </a:t>
            </a:r>
            <a:r>
              <a:rPr lang="tr-TR" sz="1600" dirty="0" err="1"/>
              <a:t>goals</a:t>
            </a:r>
            <a:r>
              <a:rPr lang="tr-TR" sz="1600" dirty="0"/>
              <a:t>, </a:t>
            </a:r>
            <a:r>
              <a:rPr lang="tr-TR" sz="1600" dirty="0" err="1"/>
              <a:t>budget</a:t>
            </a:r>
            <a:r>
              <a:rPr lang="tr-TR" sz="1600" dirty="0"/>
              <a:t> &amp; </a:t>
            </a:r>
            <a:r>
              <a:rPr lang="tr-TR" sz="1600" dirty="0" err="1"/>
              <a:t>deadlines</a:t>
            </a:r>
            <a:endParaRPr lang="tr-TR" sz="1600" dirty="0"/>
          </a:p>
          <a:p>
            <a:pPr lvl="0"/>
            <a:endParaRPr lang="en-GB" sz="1600" dirty="0"/>
          </a:p>
          <a:p>
            <a:pPr marL="171450" lvl="0" indent="-171450">
              <a:buFont typeface="Arial" panose="020B0604020202020204" pitchFamily="34" charset="0"/>
              <a:buChar char="•"/>
            </a:pPr>
            <a:r>
              <a:rPr lang="tr-TR" sz="1600" dirty="0" err="1"/>
              <a:t>Identify</a:t>
            </a:r>
            <a:r>
              <a:rPr lang="tr-TR" sz="1600" dirty="0"/>
              <a:t> </a:t>
            </a:r>
            <a:r>
              <a:rPr lang="tr-TR" sz="1600" dirty="0" err="1"/>
              <a:t>stakeholders</a:t>
            </a:r>
            <a:endParaRPr lang="en-GB" sz="1600" dirty="0"/>
          </a:p>
        </p:txBody>
      </p:sp>
      <p:sp>
        <p:nvSpPr>
          <p:cNvPr id="32" name="Metin kutusu 40">
            <a:extLst>
              <a:ext uri="{FF2B5EF4-FFF2-40B4-BE49-F238E27FC236}">
                <a16:creationId xmlns:a16="http://schemas.microsoft.com/office/drawing/2014/main" id="{74D856C7-D012-45B4-83F6-C004D9A32B12}"/>
              </a:ext>
            </a:extLst>
          </p:cNvPr>
          <p:cNvSpPr txBox="1"/>
          <p:nvPr/>
        </p:nvSpPr>
        <p:spPr>
          <a:xfrm>
            <a:off x="2876967" y="2703743"/>
            <a:ext cx="2205295" cy="3108543"/>
          </a:xfrm>
          <a:prstGeom prst="rect">
            <a:avLst/>
          </a:prstGeom>
          <a:noFill/>
        </p:spPr>
        <p:txBody>
          <a:bodyPr wrap="square">
            <a:spAutoFit/>
          </a:bodyPr>
          <a:lstStyle/>
          <a:p>
            <a:pPr marL="171450" lvl="0" indent="-171450">
              <a:buFont typeface="Arial" panose="020B0604020202020204" pitchFamily="34" charset="0"/>
              <a:buChar char="•"/>
            </a:pPr>
            <a:r>
              <a:rPr lang="en-GB" sz="1400" b="0" i="0" dirty="0"/>
              <a:t>Identify technical requirements</a:t>
            </a:r>
            <a:r>
              <a:rPr lang="tr-TR" sz="1400" b="0" i="0" dirty="0"/>
              <a:t>(WBS)</a:t>
            </a:r>
            <a:endParaRPr lang="en-GB" sz="1400" b="0" i="0" dirty="0"/>
          </a:p>
          <a:p>
            <a:pPr marL="171450" lvl="0" indent="-171450">
              <a:buFont typeface="Arial" panose="020B0604020202020204" pitchFamily="34" charset="0"/>
              <a:buChar char="•"/>
            </a:pPr>
            <a:r>
              <a:rPr lang="en-GB" sz="1400" b="0" i="0" dirty="0"/>
              <a:t>Create a project plan</a:t>
            </a:r>
            <a:r>
              <a:rPr lang="tr-TR" sz="1400" b="0" i="0" dirty="0"/>
              <a:t>/</a:t>
            </a:r>
            <a:r>
              <a:rPr lang="en-GB" sz="1400" b="0" i="0" dirty="0"/>
              <a:t>schedule </a:t>
            </a:r>
            <a:r>
              <a:rPr lang="tr-TR" sz="1400" b="0" i="0" dirty="0"/>
              <a:t>(</a:t>
            </a:r>
            <a:r>
              <a:rPr lang="tr-TR" sz="1400" b="0" i="0" dirty="0" err="1"/>
              <a:t>estimations,tasks,resources</a:t>
            </a:r>
            <a:r>
              <a:rPr lang="tr-TR" sz="1400" b="0" i="0" dirty="0"/>
              <a:t>)</a:t>
            </a:r>
            <a:endParaRPr lang="en-GB" sz="1400" b="0" i="0" dirty="0"/>
          </a:p>
          <a:p>
            <a:pPr marL="171450" lvl="0" indent="-171450">
              <a:buFont typeface="Arial" panose="020B0604020202020204" pitchFamily="34" charset="0"/>
              <a:buChar char="•"/>
            </a:pPr>
            <a:r>
              <a:rPr lang="en-GB" sz="1400" b="0" i="0" dirty="0" err="1"/>
              <a:t>Creat</a:t>
            </a:r>
            <a:r>
              <a:rPr lang="tr-TR" sz="1400" b="0" i="0" dirty="0"/>
              <a:t>e</a:t>
            </a:r>
            <a:r>
              <a:rPr lang="en-GB" sz="1400" b="0" i="0" dirty="0"/>
              <a:t> a communication plan</a:t>
            </a:r>
          </a:p>
          <a:p>
            <a:pPr marL="171450" lvl="0" indent="-171450">
              <a:buFont typeface="Arial" panose="020B0604020202020204" pitchFamily="34" charset="0"/>
              <a:buChar char="•"/>
            </a:pPr>
            <a:r>
              <a:rPr lang="en-GB" sz="1400" b="0" i="0" dirty="0"/>
              <a:t>Setting up deliverables</a:t>
            </a:r>
          </a:p>
          <a:p>
            <a:pPr marL="171450" lvl="0" indent="-171450">
              <a:buFont typeface="Arial" panose="020B0604020202020204" pitchFamily="34" charset="0"/>
              <a:buChar char="•"/>
            </a:pPr>
            <a:r>
              <a:rPr lang="en-GB" sz="1400" b="0" i="0" dirty="0"/>
              <a:t>Develop a resource plan</a:t>
            </a:r>
          </a:p>
          <a:p>
            <a:pPr marL="171450" lvl="0" indent="-171450">
              <a:buFont typeface="Arial" panose="020B0604020202020204" pitchFamily="34" charset="0"/>
              <a:buChar char="•"/>
            </a:pPr>
            <a:r>
              <a:rPr lang="en-GB" sz="1400" b="0" i="0" dirty="0"/>
              <a:t>Define performance measures</a:t>
            </a:r>
          </a:p>
          <a:p>
            <a:pPr marL="171450" lvl="0" indent="-171450">
              <a:buFont typeface="Arial" panose="020B0604020202020204" pitchFamily="34" charset="0"/>
              <a:buChar char="•"/>
            </a:pPr>
            <a:r>
              <a:rPr lang="en-GB" sz="1400" b="0" i="0" dirty="0"/>
              <a:t>Build out workflows</a:t>
            </a:r>
          </a:p>
          <a:p>
            <a:pPr marL="171450" lvl="0" indent="-171450">
              <a:buFont typeface="Arial" panose="020B0604020202020204" pitchFamily="34" charset="0"/>
              <a:buChar char="•"/>
            </a:pPr>
            <a:r>
              <a:rPr lang="en-GB" sz="1400" b="0" i="0" dirty="0"/>
              <a:t>Anticipate risks</a:t>
            </a:r>
          </a:p>
        </p:txBody>
      </p:sp>
      <p:sp>
        <p:nvSpPr>
          <p:cNvPr id="33" name="Metin kutusu 42">
            <a:extLst>
              <a:ext uri="{FF2B5EF4-FFF2-40B4-BE49-F238E27FC236}">
                <a16:creationId xmlns:a16="http://schemas.microsoft.com/office/drawing/2014/main" id="{ED61A89E-1D49-4064-8F37-9EE151D15ED1}"/>
              </a:ext>
            </a:extLst>
          </p:cNvPr>
          <p:cNvSpPr txBox="1"/>
          <p:nvPr/>
        </p:nvSpPr>
        <p:spPr>
          <a:xfrm>
            <a:off x="5227492" y="2917705"/>
            <a:ext cx="2144351" cy="2246769"/>
          </a:xfrm>
          <a:prstGeom prst="rect">
            <a:avLst/>
          </a:prstGeom>
          <a:noFill/>
        </p:spPr>
        <p:txBody>
          <a:bodyPr wrap="square">
            <a:spAutoFit/>
          </a:bodyPr>
          <a:lstStyle/>
          <a:p>
            <a:pPr marL="171450" lvl="0" indent="-171450">
              <a:buFont typeface="Arial" panose="020B0604020202020204" pitchFamily="34" charset="0"/>
              <a:buChar char="•"/>
            </a:pPr>
            <a:r>
              <a:rPr lang="tr-TR" sz="1400" b="0" i="0" dirty="0" err="1"/>
              <a:t>Kick-off</a:t>
            </a:r>
            <a:r>
              <a:rPr lang="tr-TR" sz="1400" b="0" i="0" dirty="0"/>
              <a:t> </a:t>
            </a:r>
            <a:r>
              <a:rPr lang="tr-TR" sz="1400" b="0" i="0" dirty="0" err="1"/>
              <a:t>meeting</a:t>
            </a:r>
            <a:endParaRPr lang="tr-TR" sz="1400" b="0" i="0" dirty="0"/>
          </a:p>
          <a:p>
            <a:pPr marL="171450" lvl="0" indent="-171450">
              <a:buFont typeface="Arial" panose="020B0604020202020204" pitchFamily="34" charset="0"/>
              <a:buChar char="•"/>
            </a:pPr>
            <a:endParaRPr lang="en-GB" sz="1400" b="0" i="0" dirty="0"/>
          </a:p>
          <a:p>
            <a:pPr marL="171450" lvl="0" indent="-171450">
              <a:buFont typeface="Arial" panose="020B0604020202020204" pitchFamily="34" charset="0"/>
              <a:buChar char="•"/>
            </a:pPr>
            <a:r>
              <a:rPr lang="tr-TR" sz="1400" b="0" i="0" dirty="0"/>
              <a:t>E</a:t>
            </a:r>
            <a:r>
              <a:rPr lang="en-GB" sz="1400" b="0" i="0" dirty="0"/>
              <a:t>stablish efficient workflows</a:t>
            </a:r>
            <a:endParaRPr lang="tr-TR" sz="1400" b="0" i="0" dirty="0"/>
          </a:p>
          <a:p>
            <a:pPr marL="171450" lvl="0" indent="-171450">
              <a:buFont typeface="Arial" panose="020B0604020202020204" pitchFamily="34" charset="0"/>
              <a:buChar char="•"/>
            </a:pPr>
            <a:endParaRPr lang="en-GB" sz="1400" b="0" i="0" dirty="0"/>
          </a:p>
          <a:p>
            <a:pPr marL="171450" lvl="0" indent="-171450">
              <a:buFont typeface="Arial" panose="020B0604020202020204" pitchFamily="34" charset="0"/>
              <a:buChar char="•"/>
            </a:pPr>
            <a:r>
              <a:rPr lang="tr-TR" sz="1400" dirty="0"/>
              <a:t>C</a:t>
            </a:r>
            <a:r>
              <a:rPr lang="en-GB" sz="1400" b="0" i="0" dirty="0" err="1"/>
              <a:t>arefully</a:t>
            </a:r>
            <a:r>
              <a:rPr lang="en-GB" sz="1400" b="0" i="0" dirty="0"/>
              <a:t> monitor the progress of </a:t>
            </a:r>
            <a:r>
              <a:rPr lang="tr-TR" sz="1400" b="0" i="0" dirty="0" err="1"/>
              <a:t>the</a:t>
            </a:r>
            <a:r>
              <a:rPr lang="en-GB" sz="1400" b="0" i="0" dirty="0"/>
              <a:t> team</a:t>
            </a:r>
            <a:endParaRPr lang="tr-TR" sz="1400" b="0" i="0" dirty="0"/>
          </a:p>
          <a:p>
            <a:pPr marL="171450" lvl="0" indent="-171450">
              <a:buFont typeface="Arial" panose="020B0604020202020204" pitchFamily="34" charset="0"/>
              <a:buChar char="•"/>
            </a:pPr>
            <a:endParaRPr lang="en-GB" sz="1400" b="0" i="0" dirty="0"/>
          </a:p>
          <a:p>
            <a:pPr marL="171450" lvl="0" indent="-171450">
              <a:buFont typeface="Arial" panose="020B0604020202020204" pitchFamily="34" charset="0"/>
              <a:buChar char="•"/>
            </a:pPr>
            <a:r>
              <a:rPr lang="tr-TR" sz="1400" dirty="0"/>
              <a:t>M</a:t>
            </a:r>
            <a:r>
              <a:rPr lang="en-GB" sz="1400" b="0" i="0" dirty="0" err="1"/>
              <a:t>aintain</a:t>
            </a:r>
            <a:r>
              <a:rPr lang="en-GB" sz="1400" b="0" i="0" dirty="0"/>
              <a:t> effective collaboration</a:t>
            </a:r>
          </a:p>
        </p:txBody>
      </p:sp>
      <p:sp>
        <p:nvSpPr>
          <p:cNvPr id="34" name="Metin kutusu 44">
            <a:extLst>
              <a:ext uri="{FF2B5EF4-FFF2-40B4-BE49-F238E27FC236}">
                <a16:creationId xmlns:a16="http://schemas.microsoft.com/office/drawing/2014/main" id="{D825E732-53F8-46CA-A0DC-07E756185050}"/>
              </a:ext>
            </a:extLst>
          </p:cNvPr>
          <p:cNvSpPr txBox="1"/>
          <p:nvPr/>
        </p:nvSpPr>
        <p:spPr>
          <a:xfrm>
            <a:off x="7533710" y="2807532"/>
            <a:ext cx="2071536" cy="3323987"/>
          </a:xfrm>
          <a:prstGeom prst="rect">
            <a:avLst/>
          </a:prstGeom>
          <a:noFill/>
        </p:spPr>
        <p:txBody>
          <a:bodyPr wrap="square">
            <a:spAutoFit/>
          </a:bodyPr>
          <a:lstStyle/>
          <a:p>
            <a:pPr marL="171450" lvl="0" indent="-171450">
              <a:buFont typeface="Arial" panose="020B0604020202020204" pitchFamily="34" charset="0"/>
              <a:buChar char="•"/>
            </a:pPr>
            <a:r>
              <a:rPr lang="en-GB" sz="1400" b="0" i="0" dirty="0"/>
              <a:t>Monitor project performance</a:t>
            </a:r>
            <a:endParaRPr lang="tr-TR" sz="1400" b="0" i="0" dirty="0"/>
          </a:p>
          <a:p>
            <a:pPr lvl="0">
              <a:buFont typeface="Arial" panose="020B0604020202020204" pitchFamily="34" charset="0"/>
              <a:buChar char="•"/>
            </a:pPr>
            <a:endParaRPr lang="en-GB" sz="1400" b="0" i="0" dirty="0"/>
          </a:p>
          <a:p>
            <a:pPr marL="171450" lvl="0" indent="-171450">
              <a:buFont typeface="Arial" panose="020B0604020202020204" pitchFamily="34" charset="0"/>
              <a:buChar char="•"/>
            </a:pPr>
            <a:r>
              <a:rPr lang="en-GB" sz="1400" b="0" i="0" dirty="0"/>
              <a:t>Risk management</a:t>
            </a:r>
            <a:endParaRPr lang="tr-TR" sz="1400" b="0" i="0" dirty="0"/>
          </a:p>
          <a:p>
            <a:pPr lvl="0">
              <a:buFont typeface="Arial" panose="020B0604020202020204" pitchFamily="34" charset="0"/>
              <a:buChar char="•"/>
            </a:pPr>
            <a:endParaRPr lang="en-GB" sz="1400" b="0" i="0" dirty="0"/>
          </a:p>
          <a:p>
            <a:pPr marL="171450" lvl="0" indent="-171450">
              <a:buFont typeface="Arial" panose="020B0604020202020204" pitchFamily="34" charset="0"/>
              <a:buChar char="•"/>
            </a:pPr>
            <a:r>
              <a:rPr lang="en-GB" sz="1400" b="0" i="0" dirty="0"/>
              <a:t>Perform status</a:t>
            </a:r>
            <a:endParaRPr lang="tr-TR" sz="1400" b="0" i="0" dirty="0"/>
          </a:p>
          <a:p>
            <a:pPr marL="171450" lvl="0" indent="-171450">
              <a:buFont typeface="Arial" panose="020B0604020202020204" pitchFamily="34" charset="0"/>
              <a:buChar char="•"/>
            </a:pPr>
            <a:r>
              <a:rPr lang="en-GB" sz="1400" b="0" i="0" dirty="0"/>
              <a:t> meetings and reports</a:t>
            </a:r>
            <a:endParaRPr lang="tr-TR" sz="1400" b="0" i="0" dirty="0"/>
          </a:p>
          <a:p>
            <a:pPr marL="171450" lvl="0" indent="-171450">
              <a:buFont typeface="Arial" panose="020B0604020202020204" pitchFamily="34" charset="0"/>
              <a:buChar char="•"/>
            </a:pPr>
            <a:endParaRPr lang="en-GB" sz="1400" b="0" i="0" dirty="0"/>
          </a:p>
          <a:p>
            <a:pPr marL="171450" lvl="0" indent="-171450">
              <a:buFont typeface="Arial" panose="020B0604020202020204" pitchFamily="34" charset="0"/>
              <a:buChar char="•"/>
            </a:pPr>
            <a:r>
              <a:rPr lang="en-GB" sz="1400" b="0" i="0" dirty="0"/>
              <a:t>Update project schedule</a:t>
            </a:r>
            <a:endParaRPr lang="tr-TR" sz="1400" b="0" i="0" dirty="0"/>
          </a:p>
          <a:p>
            <a:pPr lvl="0">
              <a:buFont typeface="Arial" panose="020B0604020202020204" pitchFamily="34" charset="0"/>
              <a:buChar char="•"/>
            </a:pPr>
            <a:endParaRPr lang="en-GB" sz="1400" b="0" i="0" dirty="0"/>
          </a:p>
          <a:p>
            <a:pPr marL="171450" lvl="0" indent="-171450">
              <a:buFont typeface="Arial" panose="020B0604020202020204" pitchFamily="34" charset="0"/>
              <a:buChar char="•"/>
            </a:pPr>
            <a:r>
              <a:rPr lang="en-GB" sz="1400" b="0" i="0" dirty="0"/>
              <a:t>Modify project plans</a:t>
            </a:r>
            <a:endParaRPr lang="tr-TR" sz="1400" b="0" i="0" dirty="0"/>
          </a:p>
          <a:p>
            <a:pPr lvl="0"/>
            <a:endParaRPr lang="en-GB" sz="1400" b="0" i="0" dirty="0"/>
          </a:p>
          <a:p>
            <a:pPr marL="171450" lvl="0" indent="-171450">
              <a:buFont typeface="Arial" panose="020B0604020202020204" pitchFamily="34" charset="0"/>
              <a:buChar char="•"/>
            </a:pPr>
            <a:r>
              <a:rPr lang="tr-TR" sz="1400" b="0" i="0" dirty="0"/>
              <a:t>T</a:t>
            </a:r>
            <a:r>
              <a:rPr lang="en-GB" sz="1400" b="0" i="0" dirty="0"/>
              <a:t>rack the effort and cost </a:t>
            </a:r>
          </a:p>
        </p:txBody>
      </p:sp>
      <p:sp>
        <p:nvSpPr>
          <p:cNvPr id="35" name="Metin kutusu 46">
            <a:extLst>
              <a:ext uri="{FF2B5EF4-FFF2-40B4-BE49-F238E27FC236}">
                <a16:creationId xmlns:a16="http://schemas.microsoft.com/office/drawing/2014/main" id="{B48F5796-1FFF-47B8-BA39-FAF0A1842957}"/>
              </a:ext>
            </a:extLst>
          </p:cNvPr>
          <p:cNvSpPr txBox="1"/>
          <p:nvPr/>
        </p:nvSpPr>
        <p:spPr>
          <a:xfrm>
            <a:off x="9863135" y="2947173"/>
            <a:ext cx="1724660" cy="2308324"/>
          </a:xfrm>
          <a:prstGeom prst="rect">
            <a:avLst/>
          </a:prstGeom>
          <a:noFill/>
        </p:spPr>
        <p:txBody>
          <a:bodyPr wrap="square">
            <a:spAutoFit/>
          </a:bodyPr>
          <a:lstStyle/>
          <a:p>
            <a:pPr marL="285750" lvl="0" indent="-285750">
              <a:buFont typeface="Arial" panose="020B0604020202020204" pitchFamily="34" charset="0"/>
              <a:buChar char="•"/>
            </a:pPr>
            <a:r>
              <a:rPr lang="tr-TR" sz="1600" dirty="0" err="1"/>
              <a:t>Handover</a:t>
            </a:r>
            <a:r>
              <a:rPr lang="tr-TR" sz="1600" dirty="0"/>
              <a:t> </a:t>
            </a:r>
            <a:r>
              <a:rPr lang="tr-TR" sz="1600" dirty="0" err="1"/>
              <a:t>Deliverables</a:t>
            </a:r>
            <a:endParaRPr lang="tr-TR" sz="1600" dirty="0"/>
          </a:p>
          <a:p>
            <a:pPr marL="285750" lvl="0" indent="-285750">
              <a:buFont typeface="Arial" panose="020B0604020202020204" pitchFamily="34" charset="0"/>
              <a:buChar char="•"/>
            </a:pPr>
            <a:endParaRPr lang="en-GB" sz="1600" dirty="0"/>
          </a:p>
          <a:p>
            <a:pPr marL="285750" lvl="0" indent="-285750">
              <a:buFont typeface="Arial" panose="020B0604020202020204" pitchFamily="34" charset="0"/>
              <a:buChar char="•"/>
            </a:pPr>
            <a:r>
              <a:rPr lang="tr-TR" sz="1600" dirty="0" err="1"/>
              <a:t>Get</a:t>
            </a:r>
            <a:r>
              <a:rPr lang="tr-TR" sz="1600" dirty="0"/>
              <a:t> Project </a:t>
            </a:r>
            <a:r>
              <a:rPr lang="tr-TR" sz="1600" dirty="0" err="1"/>
              <a:t>approval</a:t>
            </a:r>
            <a:endParaRPr lang="tr-TR" sz="1600" dirty="0"/>
          </a:p>
          <a:p>
            <a:pPr marL="285750" lvl="0" indent="-285750">
              <a:buFont typeface="Arial" panose="020B0604020202020204" pitchFamily="34" charset="0"/>
              <a:buChar char="•"/>
            </a:pPr>
            <a:endParaRPr lang="en-GB" sz="1600" dirty="0"/>
          </a:p>
          <a:p>
            <a:pPr marL="285750" lvl="0" indent="-285750">
              <a:buFont typeface="Arial" panose="020B0604020202020204" pitchFamily="34" charset="0"/>
              <a:buChar char="•"/>
            </a:pPr>
            <a:r>
              <a:rPr lang="tr-TR" sz="1600" dirty="0" err="1"/>
              <a:t>Document</a:t>
            </a:r>
            <a:r>
              <a:rPr lang="tr-TR" sz="1600" dirty="0"/>
              <a:t> Project </a:t>
            </a:r>
            <a:r>
              <a:rPr lang="tr-TR" sz="1600" dirty="0" err="1"/>
              <a:t>learnings</a:t>
            </a:r>
            <a:endParaRPr lang="en-GB" sz="1600" dirty="0"/>
          </a:p>
        </p:txBody>
      </p:sp>
    </p:spTree>
    <p:extLst>
      <p:ext uri="{BB962C8B-B14F-4D97-AF65-F5344CB8AC3E}">
        <p14:creationId xmlns:p14="http://schemas.microsoft.com/office/powerpoint/2010/main" val="63966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19E9-0030-4D35-A88B-9121D52168B2}"/>
              </a:ext>
            </a:extLst>
          </p:cNvPr>
          <p:cNvSpPr>
            <a:spLocks noGrp="1"/>
          </p:cNvSpPr>
          <p:nvPr>
            <p:ph type="ctrTitle"/>
          </p:nvPr>
        </p:nvSpPr>
        <p:spPr/>
        <p:txBody>
          <a:bodyPr/>
          <a:lstStyle/>
          <a:p>
            <a:r>
              <a:rPr lang="tr-TR" dirty="0"/>
              <a:t>Project Management </a:t>
            </a:r>
            <a:r>
              <a:rPr lang="tr-TR" dirty="0" err="1"/>
              <a:t>Methodologies</a:t>
            </a:r>
            <a:endParaRPr lang="en-GB" dirty="0"/>
          </a:p>
        </p:txBody>
      </p:sp>
      <p:sp>
        <p:nvSpPr>
          <p:cNvPr id="5" name="Subtitle 4">
            <a:extLst>
              <a:ext uri="{FF2B5EF4-FFF2-40B4-BE49-F238E27FC236}">
                <a16:creationId xmlns:a16="http://schemas.microsoft.com/office/drawing/2014/main" id="{4601D10F-190D-4EF7-A9F0-989CE3B983B3}"/>
              </a:ext>
            </a:extLst>
          </p:cNvPr>
          <p:cNvSpPr>
            <a:spLocks noGrp="1"/>
          </p:cNvSpPr>
          <p:nvPr>
            <p:ph type="subTitle" idx="1"/>
          </p:nvPr>
        </p:nvSpPr>
        <p:spPr/>
        <p:txBody>
          <a:bodyPr/>
          <a:lstStyle/>
          <a:p>
            <a:r>
              <a:rPr lang="tr-TR" dirty="0"/>
              <a:t>Software Delivery Life </a:t>
            </a:r>
            <a:r>
              <a:rPr lang="tr-TR" dirty="0" err="1"/>
              <a:t>Cycle</a:t>
            </a:r>
            <a:endParaRPr lang="en-GB" dirty="0"/>
          </a:p>
        </p:txBody>
      </p:sp>
    </p:spTree>
    <p:extLst>
      <p:ext uri="{BB962C8B-B14F-4D97-AF65-F5344CB8AC3E}">
        <p14:creationId xmlns:p14="http://schemas.microsoft.com/office/powerpoint/2010/main" val="74703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2FC2-1E5C-4557-8FE9-F20AE18C79C3}"/>
              </a:ext>
            </a:extLst>
          </p:cNvPr>
          <p:cNvSpPr>
            <a:spLocks noGrp="1"/>
          </p:cNvSpPr>
          <p:nvPr>
            <p:ph type="title"/>
          </p:nvPr>
        </p:nvSpPr>
        <p:spPr>
          <a:xfrm>
            <a:off x="838200" y="86519"/>
            <a:ext cx="10515600" cy="1325563"/>
          </a:xfrm>
        </p:spPr>
        <p:txBody>
          <a:bodyPr/>
          <a:lstStyle/>
          <a:p>
            <a:r>
              <a:rPr lang="tr-TR" dirty="0"/>
              <a:t>Project Life </a:t>
            </a:r>
            <a:r>
              <a:rPr lang="tr-TR" dirty="0" err="1"/>
              <a:t>Cycle</a:t>
            </a:r>
            <a:r>
              <a:rPr lang="tr-TR" dirty="0"/>
              <a:t> </a:t>
            </a:r>
            <a:r>
              <a:rPr lang="tr-TR" dirty="0" err="1"/>
              <a:t>Types</a:t>
            </a:r>
            <a:r>
              <a:rPr lang="tr-TR" dirty="0"/>
              <a:t> - </a:t>
            </a:r>
            <a:r>
              <a:rPr lang="tr-TR" dirty="0" err="1"/>
              <a:t>Predictive</a:t>
            </a:r>
            <a:endParaRPr lang="en-GB" dirty="0"/>
          </a:p>
        </p:txBody>
      </p:sp>
      <p:sp>
        <p:nvSpPr>
          <p:cNvPr id="3" name="Content Placeholder 2">
            <a:extLst>
              <a:ext uri="{FF2B5EF4-FFF2-40B4-BE49-F238E27FC236}">
                <a16:creationId xmlns:a16="http://schemas.microsoft.com/office/drawing/2014/main" id="{B8995FC7-D8D9-4B48-9BAB-86BC905553EB}"/>
              </a:ext>
            </a:extLst>
          </p:cNvPr>
          <p:cNvSpPr>
            <a:spLocks noGrp="1"/>
          </p:cNvSpPr>
          <p:nvPr>
            <p:ph idx="1"/>
          </p:nvPr>
        </p:nvSpPr>
        <p:spPr>
          <a:xfrm>
            <a:off x="264319" y="1253331"/>
            <a:ext cx="11822905" cy="2668588"/>
          </a:xfrm>
        </p:spPr>
        <p:txBody>
          <a:bodyPr/>
          <a:lstStyle/>
          <a:p>
            <a:pPr lvl="1"/>
            <a:r>
              <a:rPr lang="tr-TR" dirty="0"/>
              <a:t>Project </a:t>
            </a:r>
            <a:r>
              <a:rPr lang="tr-TR" dirty="0" err="1"/>
              <a:t>scope</a:t>
            </a:r>
            <a:r>
              <a:rPr lang="tr-TR" dirty="0"/>
              <a:t>, time </a:t>
            </a:r>
            <a:r>
              <a:rPr lang="tr-TR" dirty="0" err="1"/>
              <a:t>and</a:t>
            </a:r>
            <a:r>
              <a:rPr lang="tr-TR" dirty="0"/>
              <a:t> </a:t>
            </a:r>
            <a:r>
              <a:rPr lang="tr-TR" dirty="0" err="1"/>
              <a:t>cost</a:t>
            </a:r>
            <a:r>
              <a:rPr lang="tr-TR" dirty="0"/>
              <a:t> is </a:t>
            </a:r>
            <a:r>
              <a:rPr lang="tr-TR" dirty="0" err="1"/>
              <a:t>determined</a:t>
            </a:r>
            <a:r>
              <a:rPr lang="tr-TR" dirty="0"/>
              <a:t> in </a:t>
            </a:r>
            <a:r>
              <a:rPr lang="tr-TR" dirty="0" err="1"/>
              <a:t>detail</a:t>
            </a:r>
            <a:r>
              <a:rPr lang="tr-TR" dirty="0"/>
              <a:t> at </a:t>
            </a:r>
            <a:r>
              <a:rPr lang="tr-TR" dirty="0" err="1"/>
              <a:t>the</a:t>
            </a:r>
            <a:r>
              <a:rPr lang="tr-TR" dirty="0"/>
              <a:t> </a:t>
            </a:r>
            <a:r>
              <a:rPr lang="tr-TR" dirty="0" err="1"/>
              <a:t>beginning</a:t>
            </a:r>
            <a:r>
              <a:rPr lang="tr-TR" dirty="0"/>
              <a:t> of </a:t>
            </a:r>
            <a:r>
              <a:rPr lang="tr-TR" dirty="0" err="1"/>
              <a:t>the</a:t>
            </a:r>
            <a:r>
              <a:rPr lang="tr-TR" dirty="0"/>
              <a:t> </a:t>
            </a:r>
            <a:r>
              <a:rPr lang="tr-TR" dirty="0" err="1"/>
              <a:t>project</a:t>
            </a:r>
            <a:r>
              <a:rPr lang="tr-TR" dirty="0"/>
              <a:t>.</a:t>
            </a:r>
          </a:p>
          <a:p>
            <a:pPr lvl="1"/>
            <a:r>
              <a:rPr lang="en-GB" b="0" i="0" dirty="0">
                <a:solidFill>
                  <a:srgbClr val="333333"/>
                </a:solidFill>
                <a:effectLst/>
                <a:latin typeface="Arial" panose="020B0604020202020204" pitchFamily="34" charset="0"/>
              </a:rPr>
              <a:t>project is split up into phases which can be either sequential or overlapping. </a:t>
            </a:r>
            <a:endParaRPr lang="tr-TR" b="0" i="0" dirty="0">
              <a:solidFill>
                <a:srgbClr val="333333"/>
              </a:solidFill>
              <a:effectLst/>
              <a:latin typeface="Arial" panose="020B0604020202020204" pitchFamily="34" charset="0"/>
            </a:endParaRPr>
          </a:p>
          <a:p>
            <a:pPr lvl="1"/>
            <a:r>
              <a:rPr lang="tr-TR" b="0" i="0" dirty="0">
                <a:solidFill>
                  <a:srgbClr val="333333"/>
                </a:solidFill>
                <a:effectLst/>
                <a:latin typeface="Arial" panose="020B0604020202020204" pitchFamily="34" charset="0"/>
              </a:rPr>
              <a:t>P</a:t>
            </a:r>
            <a:r>
              <a:rPr lang="en-GB" b="0" i="0" dirty="0" err="1">
                <a:solidFill>
                  <a:srgbClr val="333333"/>
                </a:solidFill>
                <a:effectLst/>
                <a:latin typeface="Arial" panose="020B0604020202020204" pitchFamily="34" charset="0"/>
              </a:rPr>
              <a:t>lanning</a:t>
            </a:r>
            <a:r>
              <a:rPr lang="en-GB" b="0" i="0" dirty="0">
                <a:solidFill>
                  <a:srgbClr val="333333"/>
                </a:solidFill>
                <a:effectLst/>
                <a:latin typeface="Arial" panose="020B0604020202020204" pitchFamily="34" charset="0"/>
              </a:rPr>
              <a:t> can be done for the entire project at a detailed level from the beginning of the project</a:t>
            </a:r>
            <a:endParaRPr lang="tr-TR" dirty="0">
              <a:solidFill>
                <a:srgbClr val="333333"/>
              </a:solidFill>
              <a:latin typeface="Arial" panose="020B0604020202020204" pitchFamily="34" charset="0"/>
            </a:endParaRPr>
          </a:p>
          <a:p>
            <a:pPr lvl="1"/>
            <a:r>
              <a:rPr lang="tr-TR" b="1" dirty="0" err="1">
                <a:solidFill>
                  <a:srgbClr val="333333"/>
                </a:solidFill>
                <a:latin typeface="Arial" panose="020B0604020202020204" pitchFamily="34" charset="0"/>
              </a:rPr>
              <a:t>Waterfall</a:t>
            </a:r>
            <a:r>
              <a:rPr lang="tr-TR" dirty="0">
                <a:solidFill>
                  <a:srgbClr val="333333"/>
                </a:solidFill>
                <a:latin typeface="Arial" panose="020B0604020202020204" pitchFamily="34" charset="0"/>
              </a:rPr>
              <a:t> is a </a:t>
            </a:r>
            <a:r>
              <a:rPr lang="tr-TR" dirty="0" err="1">
                <a:solidFill>
                  <a:srgbClr val="333333"/>
                </a:solidFill>
                <a:latin typeface="Arial" panose="020B0604020202020204" pitchFamily="34" charset="0"/>
              </a:rPr>
              <a:t>predictive</a:t>
            </a:r>
            <a:r>
              <a:rPr lang="tr-TR" dirty="0">
                <a:solidFill>
                  <a:srgbClr val="333333"/>
                </a:solidFill>
                <a:latin typeface="Arial" panose="020B0604020202020204" pitchFamily="34" charset="0"/>
              </a:rPr>
              <a:t> </a:t>
            </a:r>
            <a:r>
              <a:rPr lang="tr-TR" dirty="0" err="1">
                <a:solidFill>
                  <a:srgbClr val="333333"/>
                </a:solidFill>
                <a:latin typeface="Arial" panose="020B0604020202020204" pitchFamily="34" charset="0"/>
              </a:rPr>
              <a:t>method</a:t>
            </a:r>
            <a:endParaRPr lang="tr-TR" dirty="0"/>
          </a:p>
          <a:p>
            <a:endParaRPr lang="en-GB" dirty="0"/>
          </a:p>
        </p:txBody>
      </p:sp>
      <p:sp>
        <p:nvSpPr>
          <p:cNvPr id="15" name="Google Shape;334;p39">
            <a:extLst>
              <a:ext uri="{FF2B5EF4-FFF2-40B4-BE49-F238E27FC236}">
                <a16:creationId xmlns:a16="http://schemas.microsoft.com/office/drawing/2014/main" id="{115FE9E1-E731-4E71-B031-4B1E938A5C9D}"/>
              </a:ext>
            </a:extLst>
          </p:cNvPr>
          <p:cNvSpPr/>
          <p:nvPr/>
        </p:nvSpPr>
        <p:spPr>
          <a:xfrm>
            <a:off x="9618713" y="6445505"/>
            <a:ext cx="1696527"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600" b="1" dirty="0" err="1">
                <a:solidFill>
                  <a:schemeClr val="tx1">
                    <a:lumMod val="65000"/>
                    <a:lumOff val="35000"/>
                  </a:schemeClr>
                </a:solidFill>
                <a:latin typeface="Raleway"/>
                <a:ea typeface="Raleway"/>
                <a:cs typeface="Raleway"/>
                <a:sym typeface="Raleway"/>
              </a:rPr>
              <a:t>Maintenance</a:t>
            </a:r>
            <a:endParaRPr sz="1600" b="1" dirty="0">
              <a:solidFill>
                <a:schemeClr val="tx1">
                  <a:lumMod val="65000"/>
                  <a:lumOff val="35000"/>
                </a:schemeClr>
              </a:solidFill>
              <a:latin typeface="Raleway"/>
              <a:ea typeface="Raleway"/>
              <a:cs typeface="Raleway"/>
              <a:sym typeface="Raleway"/>
            </a:endParaRPr>
          </a:p>
        </p:txBody>
      </p:sp>
      <p:sp>
        <p:nvSpPr>
          <p:cNvPr id="16" name="Google Shape;337;p39">
            <a:extLst>
              <a:ext uri="{FF2B5EF4-FFF2-40B4-BE49-F238E27FC236}">
                <a16:creationId xmlns:a16="http://schemas.microsoft.com/office/drawing/2014/main" id="{D1D93EEA-7351-480F-A818-D048ABAE59B4}"/>
              </a:ext>
            </a:extLst>
          </p:cNvPr>
          <p:cNvSpPr/>
          <p:nvPr/>
        </p:nvSpPr>
        <p:spPr>
          <a:xfrm>
            <a:off x="6702131" y="5241748"/>
            <a:ext cx="1331348"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600" b="1" dirty="0" err="1">
                <a:solidFill>
                  <a:schemeClr val="tx1">
                    <a:lumMod val="65000"/>
                    <a:lumOff val="35000"/>
                  </a:schemeClr>
                </a:solidFill>
                <a:latin typeface="Raleway"/>
                <a:ea typeface="Raleway"/>
                <a:cs typeface="Raleway"/>
                <a:sym typeface="Raleway"/>
              </a:rPr>
              <a:t>Testing</a:t>
            </a:r>
            <a:endParaRPr sz="1600" b="1" dirty="0">
              <a:solidFill>
                <a:schemeClr val="tx1">
                  <a:lumMod val="65000"/>
                  <a:lumOff val="35000"/>
                </a:schemeClr>
              </a:solidFill>
              <a:latin typeface="Raleway"/>
              <a:ea typeface="Raleway"/>
              <a:cs typeface="Raleway"/>
              <a:sym typeface="Raleway"/>
            </a:endParaRPr>
          </a:p>
        </p:txBody>
      </p:sp>
      <p:sp>
        <p:nvSpPr>
          <p:cNvPr id="17" name="Google Shape;340;p39">
            <a:extLst>
              <a:ext uri="{FF2B5EF4-FFF2-40B4-BE49-F238E27FC236}">
                <a16:creationId xmlns:a16="http://schemas.microsoft.com/office/drawing/2014/main" id="{598CEC50-ED5A-49F4-9683-9469DA409B2D}"/>
              </a:ext>
            </a:extLst>
          </p:cNvPr>
          <p:cNvSpPr/>
          <p:nvPr/>
        </p:nvSpPr>
        <p:spPr>
          <a:xfrm>
            <a:off x="4770232" y="4639832"/>
            <a:ext cx="1872451"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600" b="1" dirty="0">
                <a:solidFill>
                  <a:schemeClr val="tx1">
                    <a:lumMod val="65000"/>
                    <a:lumOff val="35000"/>
                  </a:schemeClr>
                </a:solidFill>
                <a:latin typeface="Raleway"/>
                <a:ea typeface="Raleway"/>
                <a:cs typeface="Raleway"/>
                <a:sym typeface="Raleway"/>
              </a:rPr>
              <a:t>Development</a:t>
            </a:r>
            <a:endParaRPr sz="1600" b="1" dirty="0">
              <a:solidFill>
                <a:schemeClr val="tx1">
                  <a:lumMod val="65000"/>
                  <a:lumOff val="35000"/>
                </a:schemeClr>
              </a:solidFill>
              <a:latin typeface="Raleway"/>
              <a:ea typeface="Raleway"/>
              <a:cs typeface="Raleway"/>
              <a:sym typeface="Raleway"/>
            </a:endParaRPr>
          </a:p>
        </p:txBody>
      </p:sp>
      <p:sp>
        <p:nvSpPr>
          <p:cNvPr id="18" name="Google Shape;343;p39">
            <a:extLst>
              <a:ext uri="{FF2B5EF4-FFF2-40B4-BE49-F238E27FC236}">
                <a16:creationId xmlns:a16="http://schemas.microsoft.com/office/drawing/2014/main" id="{52C3C747-BF50-4ACD-9A2D-F52FD651E21A}"/>
              </a:ext>
            </a:extLst>
          </p:cNvPr>
          <p:cNvSpPr/>
          <p:nvPr/>
        </p:nvSpPr>
        <p:spPr>
          <a:xfrm>
            <a:off x="3631247" y="3980485"/>
            <a:ext cx="1138985"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600" b="1" dirty="0">
                <a:solidFill>
                  <a:schemeClr val="tx1">
                    <a:lumMod val="65000"/>
                    <a:lumOff val="35000"/>
                  </a:schemeClr>
                </a:solidFill>
                <a:latin typeface="Raleway"/>
                <a:ea typeface="Raleway"/>
                <a:cs typeface="Raleway"/>
                <a:sym typeface="Raleway"/>
              </a:rPr>
              <a:t>Design</a:t>
            </a:r>
            <a:endParaRPr sz="1600" b="1" dirty="0">
              <a:solidFill>
                <a:schemeClr val="tx1">
                  <a:lumMod val="65000"/>
                  <a:lumOff val="35000"/>
                </a:schemeClr>
              </a:solidFill>
              <a:latin typeface="Raleway"/>
              <a:ea typeface="Raleway"/>
              <a:cs typeface="Raleway"/>
              <a:sym typeface="Raleway"/>
            </a:endParaRPr>
          </a:p>
        </p:txBody>
      </p:sp>
      <p:sp>
        <p:nvSpPr>
          <p:cNvPr id="19" name="Google Shape;344;p39">
            <a:extLst>
              <a:ext uri="{FF2B5EF4-FFF2-40B4-BE49-F238E27FC236}">
                <a16:creationId xmlns:a16="http://schemas.microsoft.com/office/drawing/2014/main" id="{0C59C67E-C989-4CCD-AE8E-EAFF5D127BE8}"/>
              </a:ext>
            </a:extLst>
          </p:cNvPr>
          <p:cNvSpPr/>
          <p:nvPr/>
        </p:nvSpPr>
        <p:spPr>
          <a:xfrm>
            <a:off x="1739157" y="3340705"/>
            <a:ext cx="1892090" cy="393600"/>
          </a:xfrm>
          <a:prstGeom prst="homePlate">
            <a:avLst>
              <a:gd name="adj" fmla="val 32030"/>
            </a:avLst>
          </a:prstGeom>
          <a:solidFill>
            <a:schemeClr val="accent4">
              <a:lumMod val="20000"/>
              <a:lumOff val="80000"/>
            </a:schemeClr>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TR" sz="1600" b="1" dirty="0" err="1">
                <a:solidFill>
                  <a:schemeClr val="tx1">
                    <a:lumMod val="65000"/>
                    <a:lumOff val="35000"/>
                  </a:schemeClr>
                </a:solidFill>
                <a:latin typeface="Raleway"/>
              </a:rPr>
              <a:t>Requirements</a:t>
            </a:r>
            <a:endParaRPr sz="1600" b="1" dirty="0">
              <a:solidFill>
                <a:schemeClr val="tx1">
                  <a:lumMod val="65000"/>
                  <a:lumOff val="35000"/>
                </a:schemeClr>
              </a:solidFill>
              <a:latin typeface="Raleway"/>
            </a:endParaRPr>
          </a:p>
        </p:txBody>
      </p:sp>
      <p:cxnSp>
        <p:nvCxnSpPr>
          <p:cNvPr id="20" name="Google Shape;345;p39">
            <a:extLst>
              <a:ext uri="{FF2B5EF4-FFF2-40B4-BE49-F238E27FC236}">
                <a16:creationId xmlns:a16="http://schemas.microsoft.com/office/drawing/2014/main" id="{E0B911BF-C2F7-40A0-B77E-C8EC13483E8F}"/>
              </a:ext>
            </a:extLst>
          </p:cNvPr>
          <p:cNvCxnSpPr>
            <a:cxnSpLocks/>
          </p:cNvCxnSpPr>
          <p:nvPr/>
        </p:nvCxnSpPr>
        <p:spPr>
          <a:xfrm flipV="1">
            <a:off x="3631247" y="3537505"/>
            <a:ext cx="0" cy="415061"/>
          </a:xfrm>
          <a:prstGeom prst="straightConnector1">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1" name="Google Shape;351;p39">
            <a:extLst>
              <a:ext uri="{FF2B5EF4-FFF2-40B4-BE49-F238E27FC236}">
                <a16:creationId xmlns:a16="http://schemas.microsoft.com/office/drawing/2014/main" id="{F26AD49E-02D4-453B-B9CD-1175FEB1F7DC}"/>
              </a:ext>
            </a:extLst>
          </p:cNvPr>
          <p:cNvCxnSpPr>
            <a:cxnSpLocks/>
          </p:cNvCxnSpPr>
          <p:nvPr/>
        </p:nvCxnSpPr>
        <p:spPr>
          <a:xfrm flipV="1">
            <a:off x="6681993" y="4858574"/>
            <a:ext cx="0" cy="349716"/>
          </a:xfrm>
          <a:prstGeom prst="straightConnector1">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2" name="Google Shape;351;p39">
            <a:extLst>
              <a:ext uri="{FF2B5EF4-FFF2-40B4-BE49-F238E27FC236}">
                <a16:creationId xmlns:a16="http://schemas.microsoft.com/office/drawing/2014/main" id="{4C2FC1CE-095D-4F8D-B40A-F9203700D8C0}"/>
              </a:ext>
            </a:extLst>
          </p:cNvPr>
          <p:cNvCxnSpPr>
            <a:cxnSpLocks/>
          </p:cNvCxnSpPr>
          <p:nvPr/>
        </p:nvCxnSpPr>
        <p:spPr>
          <a:xfrm flipV="1">
            <a:off x="8033479" y="5466027"/>
            <a:ext cx="0" cy="338641"/>
          </a:xfrm>
          <a:prstGeom prst="straightConnector1">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3" name="Google Shape;345;p39">
            <a:extLst>
              <a:ext uri="{FF2B5EF4-FFF2-40B4-BE49-F238E27FC236}">
                <a16:creationId xmlns:a16="http://schemas.microsoft.com/office/drawing/2014/main" id="{92C3271F-4881-47ED-9D8C-011F3A29FFD5}"/>
              </a:ext>
            </a:extLst>
          </p:cNvPr>
          <p:cNvCxnSpPr>
            <a:cxnSpLocks/>
          </p:cNvCxnSpPr>
          <p:nvPr/>
        </p:nvCxnSpPr>
        <p:spPr>
          <a:xfrm flipV="1">
            <a:off x="4770232" y="4177285"/>
            <a:ext cx="0" cy="393601"/>
          </a:xfrm>
          <a:prstGeom prst="straightConnector1">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24" name="Google Shape;337;p39">
            <a:extLst>
              <a:ext uri="{FF2B5EF4-FFF2-40B4-BE49-F238E27FC236}">
                <a16:creationId xmlns:a16="http://schemas.microsoft.com/office/drawing/2014/main" id="{9CF2FB06-03E2-4E59-AB10-7127373CDEDE}"/>
              </a:ext>
            </a:extLst>
          </p:cNvPr>
          <p:cNvSpPr/>
          <p:nvPr/>
        </p:nvSpPr>
        <p:spPr>
          <a:xfrm>
            <a:off x="8033479" y="5866861"/>
            <a:ext cx="1585234" cy="393600"/>
          </a:xfrm>
          <a:prstGeom prst="homePlate">
            <a:avLst>
              <a:gd name="adj" fmla="val 32030"/>
            </a:avLst>
          </a:prstGeom>
          <a:solidFill>
            <a:schemeClr val="accent4">
              <a:lumMod val="20000"/>
              <a:lumOff val="8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600" b="1" dirty="0">
                <a:solidFill>
                  <a:schemeClr val="tx1">
                    <a:lumMod val="65000"/>
                    <a:lumOff val="35000"/>
                  </a:schemeClr>
                </a:solidFill>
                <a:latin typeface="Raleway"/>
                <a:ea typeface="Raleway"/>
                <a:cs typeface="Raleway"/>
                <a:sym typeface="Raleway"/>
              </a:rPr>
              <a:t>Deployment</a:t>
            </a:r>
            <a:endParaRPr sz="1600" b="1" dirty="0">
              <a:solidFill>
                <a:schemeClr val="tx1">
                  <a:lumMod val="65000"/>
                  <a:lumOff val="35000"/>
                </a:schemeClr>
              </a:solidFill>
              <a:latin typeface="Raleway"/>
              <a:ea typeface="Raleway"/>
              <a:cs typeface="Raleway"/>
              <a:sym typeface="Raleway"/>
            </a:endParaRPr>
          </a:p>
        </p:txBody>
      </p:sp>
      <p:cxnSp>
        <p:nvCxnSpPr>
          <p:cNvPr id="25" name="Google Shape;351;p39">
            <a:extLst>
              <a:ext uri="{FF2B5EF4-FFF2-40B4-BE49-F238E27FC236}">
                <a16:creationId xmlns:a16="http://schemas.microsoft.com/office/drawing/2014/main" id="{72758366-1BD9-480B-AE01-797F2784432C}"/>
              </a:ext>
            </a:extLst>
          </p:cNvPr>
          <p:cNvCxnSpPr>
            <a:cxnSpLocks/>
          </p:cNvCxnSpPr>
          <p:nvPr/>
        </p:nvCxnSpPr>
        <p:spPr>
          <a:xfrm flipV="1">
            <a:off x="9611569" y="6124049"/>
            <a:ext cx="0" cy="287111"/>
          </a:xfrm>
          <a:prstGeom prst="straightConnector1">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2800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97AC-7CF8-4A27-8A10-BD11EA586857}"/>
              </a:ext>
            </a:extLst>
          </p:cNvPr>
          <p:cNvSpPr>
            <a:spLocks noGrp="1"/>
          </p:cNvSpPr>
          <p:nvPr>
            <p:ph type="title"/>
          </p:nvPr>
        </p:nvSpPr>
        <p:spPr>
          <a:xfrm>
            <a:off x="738188" y="86520"/>
            <a:ext cx="10515600" cy="985044"/>
          </a:xfrm>
        </p:spPr>
        <p:txBody>
          <a:bodyPr/>
          <a:lstStyle/>
          <a:p>
            <a:r>
              <a:rPr lang="tr-TR" dirty="0"/>
              <a:t>Project Life </a:t>
            </a:r>
            <a:r>
              <a:rPr lang="tr-TR" dirty="0" err="1"/>
              <a:t>Cycle</a:t>
            </a:r>
            <a:r>
              <a:rPr lang="tr-TR" dirty="0"/>
              <a:t> </a:t>
            </a:r>
            <a:r>
              <a:rPr lang="tr-TR" dirty="0" err="1"/>
              <a:t>Types</a:t>
            </a:r>
            <a:r>
              <a:rPr lang="tr-TR" dirty="0"/>
              <a:t> - </a:t>
            </a:r>
            <a:r>
              <a:rPr lang="tr-TR" dirty="0" err="1"/>
              <a:t>Iterative</a:t>
            </a:r>
            <a:endParaRPr lang="en-GB" dirty="0"/>
          </a:p>
        </p:txBody>
      </p:sp>
      <p:sp>
        <p:nvSpPr>
          <p:cNvPr id="3" name="Content Placeholder 2">
            <a:extLst>
              <a:ext uri="{FF2B5EF4-FFF2-40B4-BE49-F238E27FC236}">
                <a16:creationId xmlns:a16="http://schemas.microsoft.com/office/drawing/2014/main" id="{EA0D8B4C-74DB-4C89-8B11-7AA16475764A}"/>
              </a:ext>
            </a:extLst>
          </p:cNvPr>
          <p:cNvSpPr>
            <a:spLocks noGrp="1"/>
          </p:cNvSpPr>
          <p:nvPr>
            <p:ph idx="1"/>
          </p:nvPr>
        </p:nvSpPr>
        <p:spPr>
          <a:xfrm>
            <a:off x="57150" y="1132681"/>
            <a:ext cx="11353800" cy="4351338"/>
          </a:xfrm>
        </p:spPr>
        <p:txBody>
          <a:bodyPr/>
          <a:lstStyle/>
          <a:p>
            <a:pPr lvl="1"/>
            <a:r>
              <a:rPr lang="tr-TR" sz="2000" dirty="0">
                <a:solidFill>
                  <a:srgbClr val="141412"/>
                </a:solidFill>
                <a:latin typeface="Source Sans Pro" panose="020B0503030403020204" pitchFamily="34" charset="0"/>
              </a:rPr>
              <a:t>R</a:t>
            </a:r>
            <a:r>
              <a:rPr lang="en-GB" sz="2000" b="0" i="0" dirty="0" err="1">
                <a:solidFill>
                  <a:srgbClr val="141412"/>
                </a:solidFill>
                <a:effectLst/>
                <a:latin typeface="Source Sans Pro" panose="020B0503030403020204" pitchFamily="34" charset="0"/>
              </a:rPr>
              <a:t>equirements</a:t>
            </a:r>
            <a:r>
              <a:rPr lang="en-GB" sz="2000" b="0" i="0" dirty="0">
                <a:solidFill>
                  <a:srgbClr val="141412"/>
                </a:solidFill>
                <a:effectLst/>
                <a:latin typeface="Source Sans Pro" panose="020B0503030403020204" pitchFamily="34" charset="0"/>
              </a:rPr>
              <a:t> are dynamic </a:t>
            </a:r>
            <a:r>
              <a:rPr lang="tr-TR" sz="2000" b="0" i="0" dirty="0">
                <a:solidFill>
                  <a:srgbClr val="141412"/>
                </a:solidFill>
                <a:effectLst/>
                <a:latin typeface="Source Sans Pro" panose="020B0503030403020204" pitchFamily="34" charset="0"/>
              </a:rPr>
              <a:t>&amp; t</a:t>
            </a:r>
            <a:r>
              <a:rPr lang="en-GB" sz="2000" b="0" i="0" dirty="0">
                <a:solidFill>
                  <a:srgbClr val="333333"/>
                </a:solidFill>
                <a:effectLst/>
                <a:latin typeface="Arial" panose="020B0604020202020204" pitchFamily="34" charset="0"/>
              </a:rPr>
              <a:t>he </a:t>
            </a:r>
            <a:r>
              <a:rPr lang="en-GB" sz="2000" b="0" i="0" u="sng" dirty="0">
                <a:solidFill>
                  <a:srgbClr val="333333"/>
                </a:solidFill>
                <a:effectLst/>
                <a:latin typeface="Arial" panose="020B0604020202020204" pitchFamily="34" charset="0"/>
              </a:rPr>
              <a:t>scope</a:t>
            </a:r>
            <a:r>
              <a:rPr lang="en-GB" sz="2000" b="0" i="0" dirty="0">
                <a:solidFill>
                  <a:srgbClr val="333333"/>
                </a:solidFill>
                <a:effectLst/>
                <a:latin typeface="Arial" panose="020B0604020202020204" pitchFamily="34" charset="0"/>
              </a:rPr>
              <a:t> is not </a:t>
            </a:r>
            <a:r>
              <a:rPr lang="tr-TR" sz="2000" b="0" i="0" dirty="0" err="1">
                <a:solidFill>
                  <a:srgbClr val="333333"/>
                </a:solidFill>
                <a:effectLst/>
                <a:latin typeface="Arial" panose="020B0604020202020204" pitchFamily="34" charset="0"/>
              </a:rPr>
              <a:t>fully</a:t>
            </a:r>
            <a:r>
              <a:rPr lang="tr-TR" sz="2000" b="0" i="0" dirty="0">
                <a:solidFill>
                  <a:srgbClr val="333333"/>
                </a:solidFill>
                <a:effectLst/>
                <a:latin typeface="Arial" panose="020B0604020202020204" pitchFamily="34" charset="0"/>
              </a:rPr>
              <a:t> </a:t>
            </a:r>
            <a:r>
              <a:rPr lang="en-GB" sz="2000" b="0" i="0" dirty="0">
                <a:solidFill>
                  <a:srgbClr val="333333"/>
                </a:solidFill>
                <a:effectLst/>
                <a:latin typeface="Arial" panose="020B0604020202020204" pitchFamily="34" charset="0"/>
              </a:rPr>
              <a:t>determined</a:t>
            </a:r>
            <a:r>
              <a:rPr lang="tr-TR" sz="2000" b="0" i="0" dirty="0">
                <a:solidFill>
                  <a:srgbClr val="333333"/>
                </a:solidFill>
                <a:effectLst/>
                <a:latin typeface="Arial" panose="020B0604020202020204" pitchFamily="34" charset="0"/>
              </a:rPr>
              <a:t>, </a:t>
            </a:r>
            <a:r>
              <a:rPr lang="en-GB" sz="2000" b="0" i="0" dirty="0">
                <a:solidFill>
                  <a:srgbClr val="333333"/>
                </a:solidFill>
                <a:effectLst/>
                <a:latin typeface="Arial" panose="020B0604020202020204" pitchFamily="34" charset="0"/>
              </a:rPr>
              <a:t>only for the first phase of the project.</a:t>
            </a:r>
            <a:endParaRPr lang="tr-TR" sz="2000" b="0" i="0" dirty="0">
              <a:solidFill>
                <a:srgbClr val="333333"/>
              </a:solidFill>
              <a:effectLst/>
              <a:latin typeface="Arial" panose="020B0604020202020204" pitchFamily="34" charset="0"/>
            </a:endParaRPr>
          </a:p>
          <a:p>
            <a:pPr lvl="1"/>
            <a:r>
              <a:rPr lang="en-GB" sz="2000" b="0" i="0" dirty="0">
                <a:solidFill>
                  <a:srgbClr val="333333"/>
                </a:solidFill>
                <a:effectLst/>
                <a:latin typeface="Arial" panose="020B0604020202020204" pitchFamily="34" charset="0"/>
              </a:rPr>
              <a:t>Once that phase is completed, the detailed scope of the next phase is worked out</a:t>
            </a:r>
            <a:r>
              <a:rPr lang="tr-TR" sz="2000" b="0" i="0" dirty="0">
                <a:solidFill>
                  <a:srgbClr val="333333"/>
                </a:solidFill>
                <a:effectLst/>
                <a:latin typeface="Arial" panose="020B0604020202020204" pitchFamily="34" charset="0"/>
              </a:rPr>
              <a:t>.</a:t>
            </a:r>
          </a:p>
          <a:p>
            <a:pPr lvl="1"/>
            <a:r>
              <a:rPr lang="en-GB" sz="2000" b="0" i="0" dirty="0">
                <a:solidFill>
                  <a:srgbClr val="141412"/>
                </a:solidFill>
                <a:effectLst/>
                <a:latin typeface="Source Sans Pro" panose="020B0503030403020204" pitchFamily="34" charset="0"/>
              </a:rPr>
              <a:t>Not necessarily releasing something but getting feedback on a regular basis,</a:t>
            </a:r>
            <a:r>
              <a:rPr lang="tr-TR" sz="2000" b="0" i="0" dirty="0">
                <a:solidFill>
                  <a:srgbClr val="141412"/>
                </a:solidFill>
                <a:effectLst/>
                <a:latin typeface="Source Sans Pro" panose="020B0503030403020204" pitchFamily="34" charset="0"/>
              </a:rPr>
              <a:t> </a:t>
            </a:r>
            <a:r>
              <a:rPr lang="en-GB" sz="2000" b="0" i="0" dirty="0">
                <a:solidFill>
                  <a:srgbClr val="141412"/>
                </a:solidFill>
                <a:effectLst/>
                <a:latin typeface="Source Sans Pro" panose="020B0503030403020204" pitchFamily="34" charset="0"/>
              </a:rPr>
              <a:t>refining continuously on each iteration</a:t>
            </a:r>
            <a:r>
              <a:rPr lang="tr-TR" sz="2000" b="0" i="0" dirty="0">
                <a:solidFill>
                  <a:srgbClr val="141412"/>
                </a:solidFill>
                <a:effectLst/>
                <a:latin typeface="Source Sans Pro" panose="020B0503030403020204" pitchFamily="34" charset="0"/>
              </a:rPr>
              <a:t>,</a:t>
            </a:r>
            <a:r>
              <a:rPr lang="en-GB" sz="2000" b="0" i="0" dirty="0">
                <a:solidFill>
                  <a:srgbClr val="141412"/>
                </a:solidFill>
                <a:effectLst/>
                <a:latin typeface="Source Sans Pro" panose="020B0503030403020204" pitchFamily="34" charset="0"/>
              </a:rPr>
              <a:t> usually every two to four weeks</a:t>
            </a:r>
            <a:r>
              <a:rPr lang="tr-TR" sz="2000" b="0" i="0" dirty="0">
                <a:solidFill>
                  <a:srgbClr val="141412"/>
                </a:solidFill>
                <a:effectLst/>
                <a:latin typeface="Source Sans Pro" panose="020B0503030403020204" pitchFamily="34" charset="0"/>
              </a:rPr>
              <a:t> </a:t>
            </a:r>
            <a:r>
              <a:rPr lang="tr-TR" sz="2000" b="0" i="0" dirty="0" err="1">
                <a:solidFill>
                  <a:srgbClr val="141412"/>
                </a:solidFill>
                <a:effectLst/>
                <a:latin typeface="Source Sans Pro" panose="020B0503030403020204" pitchFamily="34" charset="0"/>
              </a:rPr>
              <a:t>and</a:t>
            </a:r>
            <a:r>
              <a:rPr lang="tr-TR" sz="2000" b="0" i="0" dirty="0">
                <a:solidFill>
                  <a:srgbClr val="141412"/>
                </a:solidFill>
                <a:effectLst/>
                <a:latin typeface="Source Sans Pro" panose="020B0503030403020204" pitchFamily="34" charset="0"/>
              </a:rPr>
              <a:t> </a:t>
            </a:r>
            <a:r>
              <a:rPr lang="en-GB" sz="2000" b="0" i="0" dirty="0">
                <a:solidFill>
                  <a:srgbClr val="141412"/>
                </a:solidFill>
                <a:effectLst/>
                <a:latin typeface="Source Sans Pro" panose="020B0503030403020204" pitchFamily="34" charset="0"/>
              </a:rPr>
              <a:t>still delivering one </a:t>
            </a:r>
            <a:r>
              <a:rPr lang="tr-TR" sz="2000" b="0" i="0" dirty="0" err="1">
                <a:solidFill>
                  <a:srgbClr val="141412"/>
                </a:solidFill>
                <a:effectLst/>
                <a:latin typeface="Source Sans Pro" panose="020B0503030403020204" pitchFamily="34" charset="0"/>
              </a:rPr>
              <a:t>product</a:t>
            </a:r>
            <a:r>
              <a:rPr lang="tr-TR" sz="2000" b="0" i="0" dirty="0">
                <a:solidFill>
                  <a:srgbClr val="141412"/>
                </a:solidFill>
                <a:effectLst/>
                <a:latin typeface="Source Sans Pro" panose="020B0503030403020204" pitchFamily="34" charset="0"/>
              </a:rPr>
              <a:t> </a:t>
            </a:r>
            <a:r>
              <a:rPr lang="en-GB" sz="2000" b="0" i="0" dirty="0">
                <a:solidFill>
                  <a:srgbClr val="141412"/>
                </a:solidFill>
                <a:effectLst/>
                <a:latin typeface="Source Sans Pro" panose="020B0503030403020204" pitchFamily="34" charset="0"/>
              </a:rPr>
              <a:t>at the end</a:t>
            </a:r>
            <a:r>
              <a:rPr lang="tr-TR" sz="2000" b="0" i="0" dirty="0">
                <a:solidFill>
                  <a:srgbClr val="141412"/>
                </a:solidFill>
                <a:effectLst/>
                <a:latin typeface="Source Sans Pro" panose="020B0503030403020204" pitchFamily="34" charset="0"/>
              </a:rPr>
              <a:t>.</a:t>
            </a:r>
          </a:p>
          <a:p>
            <a:pPr lvl="1"/>
            <a:r>
              <a:rPr lang="tr-TR" sz="2000" b="0" i="0" dirty="0">
                <a:solidFill>
                  <a:srgbClr val="141412"/>
                </a:solidFill>
                <a:effectLst/>
                <a:latin typeface="Source Sans Pro" panose="020B0503030403020204" pitchFamily="34" charset="0"/>
              </a:rPr>
              <a:t>I</a:t>
            </a:r>
            <a:r>
              <a:rPr lang="en-GB" sz="2000" b="0" i="0" dirty="0" err="1">
                <a:solidFill>
                  <a:srgbClr val="141412"/>
                </a:solidFill>
                <a:effectLst/>
                <a:latin typeface="Source Sans Pro" panose="020B0503030403020204" pitchFamily="34" charset="0"/>
              </a:rPr>
              <a:t>terative</a:t>
            </a:r>
            <a:r>
              <a:rPr lang="en-GB" sz="2000" b="0" i="0" dirty="0">
                <a:solidFill>
                  <a:srgbClr val="141412"/>
                </a:solidFill>
                <a:effectLst/>
                <a:latin typeface="Source Sans Pro" panose="020B0503030403020204" pitchFamily="34" charset="0"/>
              </a:rPr>
              <a:t> life cycles </a:t>
            </a:r>
            <a:r>
              <a:rPr lang="tr-TR" sz="2000" b="0" i="0" dirty="0" err="1">
                <a:solidFill>
                  <a:srgbClr val="141412"/>
                </a:solidFill>
                <a:effectLst/>
                <a:latin typeface="Source Sans Pro" panose="020B0503030403020204" pitchFamily="34" charset="0"/>
              </a:rPr>
              <a:t>are</a:t>
            </a:r>
            <a:r>
              <a:rPr lang="tr-TR" sz="2000" b="0" i="0" dirty="0">
                <a:solidFill>
                  <a:srgbClr val="141412"/>
                </a:solidFill>
                <a:effectLst/>
                <a:latin typeface="Source Sans Pro" panose="020B0503030403020204" pitchFamily="34" charset="0"/>
              </a:rPr>
              <a:t> </a:t>
            </a:r>
            <a:r>
              <a:rPr lang="en-GB" sz="2000" b="0" i="0" dirty="0">
                <a:solidFill>
                  <a:srgbClr val="141412"/>
                </a:solidFill>
                <a:effectLst/>
                <a:latin typeface="Source Sans Pro" panose="020B0503030403020204" pitchFamily="34" charset="0"/>
              </a:rPr>
              <a:t>essentially </a:t>
            </a:r>
            <a:r>
              <a:rPr lang="en-GB" sz="2000" b="1" i="0" dirty="0">
                <a:solidFill>
                  <a:srgbClr val="141412"/>
                </a:solidFill>
                <a:effectLst/>
                <a:latin typeface="Source Sans Pro" panose="020B0503030403020204" pitchFamily="34" charset="0"/>
              </a:rPr>
              <a:t>prototyping</a:t>
            </a:r>
            <a:r>
              <a:rPr lang="en-GB" sz="2000" b="0" i="0" dirty="0">
                <a:solidFill>
                  <a:srgbClr val="141412"/>
                </a:solidFill>
                <a:effectLst/>
                <a:latin typeface="Source Sans Pro" panose="020B0503030403020204" pitchFamily="34" charset="0"/>
              </a:rPr>
              <a:t> or </a:t>
            </a:r>
            <a:r>
              <a:rPr lang="en-GB" sz="2000" b="1" i="0" dirty="0">
                <a:solidFill>
                  <a:srgbClr val="141412"/>
                </a:solidFill>
                <a:effectLst/>
                <a:latin typeface="Source Sans Pro" panose="020B0503030403020204" pitchFamily="34" charset="0"/>
              </a:rPr>
              <a:t>proof-of-concept</a:t>
            </a:r>
            <a:r>
              <a:rPr lang="en-GB" sz="2000" b="0" i="0" dirty="0">
                <a:solidFill>
                  <a:srgbClr val="141412"/>
                </a:solidFill>
                <a:effectLst/>
                <a:latin typeface="Source Sans Pro" panose="020B0503030403020204" pitchFamily="34" charset="0"/>
              </a:rPr>
              <a:t> where each new prototype yields new stakeholder feedback and team insights.</a:t>
            </a:r>
            <a:endParaRPr lang="tr-TR" sz="2000" dirty="0"/>
          </a:p>
          <a:p>
            <a:pPr marL="0" indent="0">
              <a:buNone/>
            </a:pPr>
            <a:endParaRPr lang="en-GB" dirty="0"/>
          </a:p>
        </p:txBody>
      </p:sp>
      <p:pic>
        <p:nvPicPr>
          <p:cNvPr id="5" name="Picture 4">
            <a:extLst>
              <a:ext uri="{FF2B5EF4-FFF2-40B4-BE49-F238E27FC236}">
                <a16:creationId xmlns:a16="http://schemas.microsoft.com/office/drawing/2014/main" id="{6BC9AF93-6B2D-4437-9F54-1BB327221658}"/>
              </a:ext>
            </a:extLst>
          </p:cNvPr>
          <p:cNvPicPr>
            <a:picLocks noChangeAspect="1"/>
          </p:cNvPicPr>
          <p:nvPr/>
        </p:nvPicPr>
        <p:blipFill rotWithShape="1">
          <a:blip r:embed="rId2"/>
          <a:srcRect t="7430"/>
          <a:stretch/>
        </p:blipFill>
        <p:spPr>
          <a:xfrm>
            <a:off x="1990726" y="3467100"/>
            <a:ext cx="6796087" cy="3304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954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3DA2-DFD3-4501-A408-E076B9D34F12}"/>
              </a:ext>
            </a:extLst>
          </p:cNvPr>
          <p:cNvSpPr>
            <a:spLocks noGrp="1"/>
          </p:cNvSpPr>
          <p:nvPr>
            <p:ph type="title"/>
          </p:nvPr>
        </p:nvSpPr>
        <p:spPr/>
        <p:txBody>
          <a:bodyPr/>
          <a:lstStyle/>
          <a:p>
            <a:r>
              <a:rPr lang="tr-TR" dirty="0"/>
              <a:t>Project Life </a:t>
            </a:r>
            <a:r>
              <a:rPr lang="tr-TR" dirty="0" err="1"/>
              <a:t>Cycle</a:t>
            </a:r>
            <a:r>
              <a:rPr lang="tr-TR" dirty="0"/>
              <a:t> </a:t>
            </a:r>
            <a:r>
              <a:rPr lang="tr-TR" dirty="0" err="1"/>
              <a:t>Types</a:t>
            </a:r>
            <a:r>
              <a:rPr lang="tr-TR" dirty="0"/>
              <a:t> - </a:t>
            </a:r>
            <a:r>
              <a:rPr lang="tr-TR" dirty="0" err="1"/>
              <a:t>Adaptive</a:t>
            </a:r>
            <a:endParaRPr lang="en-GB" dirty="0"/>
          </a:p>
        </p:txBody>
      </p:sp>
      <p:sp>
        <p:nvSpPr>
          <p:cNvPr id="3" name="Content Placeholder 2">
            <a:extLst>
              <a:ext uri="{FF2B5EF4-FFF2-40B4-BE49-F238E27FC236}">
                <a16:creationId xmlns:a16="http://schemas.microsoft.com/office/drawing/2014/main" id="{113B5229-5515-4039-B69A-BC4BF622532A}"/>
              </a:ext>
            </a:extLst>
          </p:cNvPr>
          <p:cNvSpPr>
            <a:spLocks noGrp="1"/>
          </p:cNvSpPr>
          <p:nvPr>
            <p:ph idx="1"/>
          </p:nvPr>
        </p:nvSpPr>
        <p:spPr/>
        <p:txBody>
          <a:bodyPr>
            <a:normAutofit lnSpcReduction="10000"/>
          </a:bodyPr>
          <a:lstStyle/>
          <a:p>
            <a:r>
              <a:rPr lang="tr-TR" dirty="0">
                <a:solidFill>
                  <a:srgbClr val="333333"/>
                </a:solidFill>
                <a:latin typeface="Arial" panose="020B0604020202020204" pitchFamily="34" charset="0"/>
              </a:rPr>
              <a:t>T</a:t>
            </a:r>
            <a:r>
              <a:rPr lang="en-GB" b="0" i="0" dirty="0">
                <a:solidFill>
                  <a:srgbClr val="333333"/>
                </a:solidFill>
                <a:effectLst/>
                <a:latin typeface="Arial" panose="020B0604020202020204" pitchFamily="34" charset="0"/>
              </a:rPr>
              <a:t>he detailed scope is only determined for the current iteration or phase of the project. </a:t>
            </a:r>
            <a:endParaRPr lang="tr-TR" b="0" i="0" dirty="0">
              <a:solidFill>
                <a:srgbClr val="333333"/>
              </a:solidFill>
              <a:effectLst/>
              <a:latin typeface="Arial" panose="020B0604020202020204" pitchFamily="34" charset="0"/>
            </a:endParaRPr>
          </a:p>
          <a:p>
            <a:r>
              <a:rPr lang="en-GB" b="0" i="0" dirty="0">
                <a:solidFill>
                  <a:srgbClr val="333333"/>
                </a:solidFill>
                <a:effectLst/>
                <a:latin typeface="Arial" panose="020B0604020202020204" pitchFamily="34" charset="0"/>
              </a:rPr>
              <a:t>The phases or iterations are more rapid than in the iterative </a:t>
            </a:r>
            <a:r>
              <a:rPr lang="tr-TR" b="0" i="0" dirty="0">
                <a:solidFill>
                  <a:srgbClr val="333333"/>
                </a:solidFill>
                <a:effectLst/>
                <a:latin typeface="Arial" panose="020B0604020202020204" pitchFamily="34" charset="0"/>
              </a:rPr>
              <a:t>l</a:t>
            </a:r>
            <a:r>
              <a:rPr lang="en-GB" b="0" i="0" dirty="0" err="1">
                <a:solidFill>
                  <a:srgbClr val="333333"/>
                </a:solidFill>
                <a:effectLst/>
                <a:latin typeface="Arial" panose="020B0604020202020204" pitchFamily="34" charset="0"/>
              </a:rPr>
              <a:t>ife</a:t>
            </a:r>
            <a:r>
              <a:rPr lang="en-GB" b="0" i="0" dirty="0">
                <a:solidFill>
                  <a:srgbClr val="333333"/>
                </a:solidFill>
                <a:effectLst/>
                <a:latin typeface="Arial" panose="020B0604020202020204" pitchFamily="34" charset="0"/>
              </a:rPr>
              <a:t> cycle</a:t>
            </a:r>
            <a:r>
              <a:rPr lang="tr-TR" b="0" i="0" dirty="0">
                <a:solidFill>
                  <a:srgbClr val="333333"/>
                </a:solidFill>
                <a:effectLst/>
                <a:latin typeface="Arial" panose="020B0604020202020204" pitchFamily="34" charset="0"/>
              </a:rPr>
              <a:t> (</a:t>
            </a:r>
            <a:r>
              <a:rPr lang="en-GB" b="0" i="0" dirty="0">
                <a:solidFill>
                  <a:srgbClr val="333333"/>
                </a:solidFill>
                <a:effectLst/>
                <a:latin typeface="Arial" panose="020B0604020202020204" pitchFamily="34" charset="0"/>
              </a:rPr>
              <a:t>2 or 4 weeks</a:t>
            </a:r>
            <a:r>
              <a:rPr lang="tr-TR" b="0" i="0" dirty="0">
                <a:solidFill>
                  <a:srgbClr val="333333"/>
                </a:solidFill>
                <a:effectLst/>
                <a:latin typeface="Arial" panose="020B0604020202020204" pitchFamily="34" charset="0"/>
              </a:rPr>
              <a:t>)</a:t>
            </a:r>
            <a:r>
              <a:rPr lang="en-GB" b="0" i="0" dirty="0">
                <a:solidFill>
                  <a:srgbClr val="333333"/>
                </a:solidFill>
                <a:effectLst/>
                <a:latin typeface="Arial" panose="020B0604020202020204" pitchFamily="34" charset="0"/>
              </a:rPr>
              <a:t>. </a:t>
            </a:r>
            <a:endParaRPr lang="tr-TR" b="0" i="0" dirty="0">
              <a:solidFill>
                <a:srgbClr val="333333"/>
              </a:solidFill>
              <a:effectLst/>
              <a:latin typeface="Arial" panose="020B0604020202020204" pitchFamily="34" charset="0"/>
            </a:endParaRPr>
          </a:p>
          <a:p>
            <a:r>
              <a:rPr lang="en-GB" b="0" i="0" dirty="0">
                <a:solidFill>
                  <a:srgbClr val="333333"/>
                </a:solidFill>
                <a:effectLst/>
                <a:latin typeface="Arial" panose="020B0604020202020204" pitchFamily="34" charset="0"/>
              </a:rPr>
              <a:t>During the iteration, the scope is decomposed into a set of requirements (deliverables) and the work to be done to meet those requirements (often called the </a:t>
            </a:r>
            <a:r>
              <a:rPr lang="en-GB" b="0" i="0" u="sng" dirty="0">
                <a:solidFill>
                  <a:srgbClr val="333333"/>
                </a:solidFill>
                <a:effectLst/>
                <a:latin typeface="Arial" panose="020B0604020202020204" pitchFamily="34" charset="0"/>
              </a:rPr>
              <a:t>product backlog</a:t>
            </a:r>
            <a:r>
              <a:rPr lang="en-GB" b="0" i="0" dirty="0">
                <a:solidFill>
                  <a:srgbClr val="333333"/>
                </a:solidFill>
                <a:effectLst/>
                <a:latin typeface="Arial" panose="020B0604020202020204" pitchFamily="34" charset="0"/>
              </a:rPr>
              <a:t>) is prioritized. </a:t>
            </a:r>
            <a:endParaRPr lang="tr-TR" b="0" i="0" dirty="0">
              <a:solidFill>
                <a:srgbClr val="333333"/>
              </a:solidFill>
              <a:effectLst/>
              <a:latin typeface="Arial" panose="020B0604020202020204" pitchFamily="34" charset="0"/>
            </a:endParaRPr>
          </a:p>
          <a:p>
            <a:r>
              <a:rPr lang="en-GB" b="0" i="0" dirty="0">
                <a:solidFill>
                  <a:srgbClr val="333333"/>
                </a:solidFill>
                <a:effectLst/>
                <a:latin typeface="Arial" panose="020B0604020202020204" pitchFamily="34" charset="0"/>
              </a:rPr>
              <a:t>At the end of the iteration, the work on the product is reviewed by the customer, and the feedback from the customer is used to set the detailed scope of the </a:t>
            </a:r>
            <a:r>
              <a:rPr lang="en-GB" b="0" i="1" dirty="0">
                <a:solidFill>
                  <a:srgbClr val="333333"/>
                </a:solidFill>
                <a:effectLst/>
                <a:latin typeface="Arial" panose="020B0604020202020204" pitchFamily="34" charset="0"/>
              </a:rPr>
              <a:t>next </a:t>
            </a:r>
            <a:r>
              <a:rPr lang="en-GB" b="0" i="0" dirty="0">
                <a:solidFill>
                  <a:srgbClr val="333333"/>
                </a:solidFill>
                <a:effectLst/>
                <a:latin typeface="Arial" panose="020B0604020202020204" pitchFamily="34" charset="0"/>
              </a:rPr>
              <a:t>iteration.</a:t>
            </a:r>
            <a:endParaRPr lang="en-GB" dirty="0"/>
          </a:p>
        </p:txBody>
      </p:sp>
    </p:spTree>
    <p:extLst>
      <p:ext uri="{BB962C8B-B14F-4D97-AF65-F5344CB8AC3E}">
        <p14:creationId xmlns:p14="http://schemas.microsoft.com/office/powerpoint/2010/main" val="21738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9036-786D-4E98-A6ED-D97A971A01DA}"/>
              </a:ext>
            </a:extLst>
          </p:cNvPr>
          <p:cNvSpPr>
            <a:spLocks noGrp="1"/>
          </p:cNvSpPr>
          <p:nvPr>
            <p:ph type="title"/>
          </p:nvPr>
        </p:nvSpPr>
        <p:spPr>
          <a:xfrm>
            <a:off x="838200" y="11908"/>
            <a:ext cx="10515600" cy="1159668"/>
          </a:xfrm>
        </p:spPr>
        <p:txBody>
          <a:bodyPr/>
          <a:lstStyle/>
          <a:p>
            <a:r>
              <a:rPr lang="tr-TR" dirty="0"/>
              <a:t>Project Life </a:t>
            </a:r>
            <a:r>
              <a:rPr lang="tr-TR" dirty="0" err="1"/>
              <a:t>Cycle</a:t>
            </a:r>
            <a:r>
              <a:rPr lang="tr-TR" dirty="0"/>
              <a:t> </a:t>
            </a:r>
            <a:r>
              <a:rPr lang="tr-TR" dirty="0" err="1"/>
              <a:t>Types</a:t>
            </a:r>
            <a:r>
              <a:rPr lang="tr-TR" dirty="0"/>
              <a:t> - </a:t>
            </a:r>
            <a:r>
              <a:rPr lang="tr-TR" dirty="0" err="1"/>
              <a:t>Adaptive</a:t>
            </a:r>
            <a:endParaRPr lang="en-GB" dirty="0"/>
          </a:p>
        </p:txBody>
      </p:sp>
      <p:sp>
        <p:nvSpPr>
          <p:cNvPr id="3" name="Content Placeholder 2">
            <a:extLst>
              <a:ext uri="{FF2B5EF4-FFF2-40B4-BE49-F238E27FC236}">
                <a16:creationId xmlns:a16="http://schemas.microsoft.com/office/drawing/2014/main" id="{056079BC-0BD9-45B7-8F87-949C093B37DF}"/>
              </a:ext>
            </a:extLst>
          </p:cNvPr>
          <p:cNvSpPr>
            <a:spLocks noGrp="1"/>
          </p:cNvSpPr>
          <p:nvPr>
            <p:ph idx="1"/>
          </p:nvPr>
        </p:nvSpPr>
        <p:spPr>
          <a:xfrm>
            <a:off x="838200" y="1171577"/>
            <a:ext cx="10515600" cy="1703256"/>
          </a:xfrm>
        </p:spPr>
        <p:txBody>
          <a:bodyPr>
            <a:normAutofit/>
          </a:bodyPr>
          <a:lstStyle/>
          <a:p>
            <a:pPr algn="l"/>
            <a:r>
              <a:rPr lang="en-GB" b="0" i="0" dirty="0">
                <a:solidFill>
                  <a:srgbClr val="141412"/>
                </a:solidFill>
                <a:effectLst/>
                <a:latin typeface="Source Sans Pro" panose="020B0503030403020204" pitchFamily="34" charset="0"/>
              </a:rPr>
              <a:t>We know that things are going to change, and we’re prepared for </a:t>
            </a:r>
            <a:r>
              <a:rPr lang="tr-TR" b="0" i="0" dirty="0" err="1">
                <a:solidFill>
                  <a:srgbClr val="141412"/>
                </a:solidFill>
                <a:effectLst/>
                <a:latin typeface="Source Sans Pro" panose="020B0503030403020204" pitchFamily="34" charset="0"/>
              </a:rPr>
              <a:t>adapting</a:t>
            </a:r>
            <a:r>
              <a:rPr lang="tr-TR" b="0" i="0" dirty="0">
                <a:solidFill>
                  <a:srgbClr val="141412"/>
                </a:solidFill>
                <a:effectLst/>
                <a:latin typeface="Source Sans Pro" panose="020B0503030403020204" pitchFamily="34" charset="0"/>
              </a:rPr>
              <a:t> </a:t>
            </a:r>
            <a:r>
              <a:rPr lang="tr-TR" b="0" i="0" dirty="0" err="1">
                <a:solidFill>
                  <a:srgbClr val="141412"/>
                </a:solidFill>
                <a:effectLst/>
                <a:latin typeface="Source Sans Pro" panose="020B0503030403020204" pitchFamily="34" charset="0"/>
              </a:rPr>
              <a:t>the</a:t>
            </a:r>
            <a:r>
              <a:rPr lang="tr-TR" b="0" i="0" dirty="0">
                <a:solidFill>
                  <a:srgbClr val="141412"/>
                </a:solidFill>
                <a:effectLst/>
                <a:latin typeface="Source Sans Pro" panose="020B0503030403020204" pitchFamily="34" charset="0"/>
              </a:rPr>
              <a:t> </a:t>
            </a:r>
            <a:r>
              <a:rPr lang="tr-TR" b="0" i="0" dirty="0" err="1">
                <a:solidFill>
                  <a:srgbClr val="141412"/>
                </a:solidFill>
                <a:effectLst/>
                <a:latin typeface="Source Sans Pro" panose="020B0503030403020204" pitchFamily="34" charset="0"/>
              </a:rPr>
              <a:t>changes</a:t>
            </a:r>
            <a:r>
              <a:rPr lang="tr-TR" b="0" i="0" dirty="0">
                <a:solidFill>
                  <a:srgbClr val="141412"/>
                </a:solidFill>
                <a:effectLst/>
                <a:latin typeface="Source Sans Pro" panose="020B0503030403020204" pitchFamily="34" charset="0"/>
              </a:rPr>
              <a:t>.</a:t>
            </a:r>
          </a:p>
          <a:p>
            <a:pPr algn="l"/>
            <a:r>
              <a:rPr lang="tr-TR" b="1" i="0" dirty="0" err="1">
                <a:solidFill>
                  <a:srgbClr val="141412"/>
                </a:solidFill>
                <a:effectLst/>
                <a:latin typeface="Source Sans Pro" panose="020B0503030403020204" pitchFamily="34" charset="0"/>
              </a:rPr>
              <a:t>Agile</a:t>
            </a:r>
            <a:r>
              <a:rPr lang="tr-TR" b="0" i="0" dirty="0">
                <a:solidFill>
                  <a:srgbClr val="141412"/>
                </a:solidFill>
                <a:effectLst/>
                <a:latin typeface="Source Sans Pro" panose="020B0503030403020204" pitchFamily="34" charset="0"/>
              </a:rPr>
              <a:t> is an </a:t>
            </a:r>
            <a:r>
              <a:rPr lang="tr-TR" b="0" i="0" dirty="0" err="1">
                <a:solidFill>
                  <a:srgbClr val="141412"/>
                </a:solidFill>
                <a:effectLst/>
                <a:latin typeface="Source Sans Pro" panose="020B0503030403020204" pitchFamily="34" charset="0"/>
              </a:rPr>
              <a:t>adaptive</a:t>
            </a:r>
            <a:r>
              <a:rPr lang="tr-TR" b="0" i="0" dirty="0">
                <a:solidFill>
                  <a:srgbClr val="141412"/>
                </a:solidFill>
                <a:effectLst/>
                <a:latin typeface="Source Sans Pro" panose="020B0503030403020204" pitchFamily="34" charset="0"/>
              </a:rPr>
              <a:t> </a:t>
            </a:r>
            <a:r>
              <a:rPr lang="tr-TR" b="0" i="0" dirty="0" err="1">
                <a:solidFill>
                  <a:srgbClr val="141412"/>
                </a:solidFill>
                <a:effectLst/>
                <a:latin typeface="Source Sans Pro" panose="020B0503030403020204" pitchFamily="34" charset="0"/>
              </a:rPr>
              <a:t>methodology</a:t>
            </a:r>
            <a:endParaRPr lang="tr-TR" b="0" i="0" dirty="0">
              <a:solidFill>
                <a:srgbClr val="141412"/>
              </a:solidFill>
              <a:effectLst/>
              <a:latin typeface="Source Sans Pro" panose="020B0503030403020204" pitchFamily="34" charset="0"/>
            </a:endParaRPr>
          </a:p>
          <a:p>
            <a:endParaRPr lang="en-GB" dirty="0"/>
          </a:p>
        </p:txBody>
      </p:sp>
      <p:sp>
        <p:nvSpPr>
          <p:cNvPr id="27" name="Slayt Numarası Yer Tutucusu 2">
            <a:extLst>
              <a:ext uri="{FF2B5EF4-FFF2-40B4-BE49-F238E27FC236}">
                <a16:creationId xmlns:a16="http://schemas.microsoft.com/office/drawing/2014/main" id="{9915350A-AD93-4A5F-8AEE-DC4514671C6E}"/>
              </a:ext>
            </a:extLst>
          </p:cNvPr>
          <p:cNvSpPr>
            <a:spLocks noGrp="1"/>
          </p:cNvSpPr>
          <p:nvPr>
            <p:ph type="sldNum" sz="quarter" idx="12"/>
          </p:nvPr>
        </p:nvSpPr>
        <p:spPr>
          <a:xfrm>
            <a:off x="8801862" y="6382875"/>
            <a:ext cx="548700" cy="393600"/>
          </a:xfrm>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28" name="Google Shape;947;p49">
            <a:extLst>
              <a:ext uri="{FF2B5EF4-FFF2-40B4-BE49-F238E27FC236}">
                <a16:creationId xmlns:a16="http://schemas.microsoft.com/office/drawing/2014/main" id="{F8C82A06-9020-4833-8808-059281830F5E}"/>
              </a:ext>
            </a:extLst>
          </p:cNvPr>
          <p:cNvGrpSpPr/>
          <p:nvPr/>
        </p:nvGrpSpPr>
        <p:grpSpPr>
          <a:xfrm rot="166487" flipH="1">
            <a:off x="1972109" y="3529483"/>
            <a:ext cx="2334525" cy="2244169"/>
            <a:chOff x="10906420" y="2682187"/>
            <a:chExt cx="728230" cy="720034"/>
          </a:xfrm>
        </p:grpSpPr>
        <p:sp>
          <p:nvSpPr>
            <p:cNvPr id="29" name="Google Shape;948;p49">
              <a:extLst>
                <a:ext uri="{FF2B5EF4-FFF2-40B4-BE49-F238E27FC236}">
                  <a16:creationId xmlns:a16="http://schemas.microsoft.com/office/drawing/2014/main" id="{31EB568B-AC46-4A36-B450-8C6EA2993A9E}"/>
                </a:ext>
              </a:extLst>
            </p:cNvPr>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err="1">
                  <a:solidFill>
                    <a:schemeClr val="dk1"/>
                  </a:solidFill>
                  <a:latin typeface="Calibri"/>
                  <a:ea typeface="Calibri"/>
                  <a:cs typeface="Calibri"/>
                  <a:sym typeface="Calibri"/>
                </a:rPr>
                <a:t>Review</a:t>
              </a:r>
              <a:endParaRPr sz="1400" b="1" i="0" u="none" strike="noStrike" cap="none" dirty="0">
                <a:solidFill>
                  <a:schemeClr val="dk1"/>
                </a:solidFill>
                <a:latin typeface="Calibri"/>
                <a:ea typeface="Calibri"/>
                <a:cs typeface="Calibri"/>
                <a:sym typeface="Calibri"/>
              </a:endParaRPr>
            </a:p>
          </p:txBody>
        </p:sp>
        <p:sp>
          <p:nvSpPr>
            <p:cNvPr id="30" name="Google Shape;949;p49">
              <a:extLst>
                <a:ext uri="{FF2B5EF4-FFF2-40B4-BE49-F238E27FC236}">
                  <a16:creationId xmlns:a16="http://schemas.microsoft.com/office/drawing/2014/main" id="{1D4E76D8-8386-47E9-9988-913688C13818}"/>
                </a:ext>
              </a:extLst>
            </p:cNvPr>
            <p:cNvSpPr/>
            <p:nvPr/>
          </p:nvSpPr>
          <p:spPr>
            <a:xfrm>
              <a:off x="10914618" y="2997045"/>
              <a:ext cx="370771" cy="331160"/>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Design</a:t>
              </a:r>
              <a:endParaRPr sz="1400" b="1" i="0" u="none" strike="noStrike" cap="none" dirty="0">
                <a:solidFill>
                  <a:schemeClr val="dk1"/>
                </a:solidFill>
                <a:latin typeface="Calibri"/>
                <a:ea typeface="Calibri"/>
                <a:cs typeface="Calibri"/>
                <a:sym typeface="Calibri"/>
              </a:endParaRPr>
            </a:p>
          </p:txBody>
        </p:sp>
        <p:sp>
          <p:nvSpPr>
            <p:cNvPr id="31" name="Google Shape;950;p49">
              <a:extLst>
                <a:ext uri="{FF2B5EF4-FFF2-40B4-BE49-F238E27FC236}">
                  <a16:creationId xmlns:a16="http://schemas.microsoft.com/office/drawing/2014/main" id="{0DD9BB64-6C62-4431-BD6E-F4CF3CCA907A}"/>
                </a:ext>
              </a:extLst>
            </p:cNvPr>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Test</a:t>
              </a:r>
              <a:endParaRPr sz="1400" b="1" i="0" u="none" strike="noStrike" cap="none" dirty="0">
                <a:solidFill>
                  <a:schemeClr val="dk1"/>
                </a:solidFill>
                <a:latin typeface="Calibri"/>
                <a:ea typeface="Calibri"/>
                <a:cs typeface="Calibri"/>
                <a:sym typeface="Calibri"/>
              </a:endParaRPr>
            </a:p>
          </p:txBody>
        </p:sp>
        <p:sp>
          <p:nvSpPr>
            <p:cNvPr id="32" name="Google Shape;951;p49">
              <a:extLst>
                <a:ext uri="{FF2B5EF4-FFF2-40B4-BE49-F238E27FC236}">
                  <a16:creationId xmlns:a16="http://schemas.microsoft.com/office/drawing/2014/main" id="{1754E9BA-AFD9-4F7A-90D1-77CD98CFD939}"/>
                </a:ext>
              </a:extLst>
            </p:cNvPr>
            <p:cNvSpPr/>
            <p:nvPr/>
          </p:nvSpPr>
          <p:spPr>
            <a:xfrm>
              <a:off x="10906420" y="2716419"/>
              <a:ext cx="241579"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a:t>
              </a:r>
              <a:r>
                <a:rPr lang="tr-TR" sz="1400" b="1" dirty="0" err="1">
                  <a:solidFill>
                    <a:schemeClr val="dk1"/>
                  </a:solidFill>
                  <a:latin typeface="Calibri"/>
                  <a:ea typeface="Calibri"/>
                  <a:cs typeface="Calibri"/>
                  <a:sym typeface="Calibri"/>
                </a:rPr>
                <a:t>Develop</a:t>
              </a:r>
              <a:endParaRPr sz="1400" b="1" i="0" u="none" strike="noStrike" cap="none" dirty="0">
                <a:solidFill>
                  <a:schemeClr val="dk1"/>
                </a:solidFill>
                <a:latin typeface="Calibri"/>
                <a:ea typeface="Calibri"/>
                <a:cs typeface="Calibri"/>
                <a:sym typeface="Calibri"/>
              </a:endParaRPr>
            </a:p>
          </p:txBody>
        </p:sp>
        <p:sp>
          <p:nvSpPr>
            <p:cNvPr id="33" name="Google Shape;952;p49">
              <a:extLst>
                <a:ext uri="{FF2B5EF4-FFF2-40B4-BE49-F238E27FC236}">
                  <a16:creationId xmlns:a16="http://schemas.microsoft.com/office/drawing/2014/main" id="{727D5B4B-6032-4AC5-8FE8-9AC31D3104C1}"/>
                </a:ext>
              </a:extLst>
            </p:cNvPr>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err="1">
                  <a:solidFill>
                    <a:schemeClr val="dk1"/>
                  </a:solidFill>
                  <a:latin typeface="Calibri"/>
                  <a:ea typeface="Calibri"/>
                  <a:cs typeface="Calibri"/>
                  <a:sym typeface="Calibri"/>
                </a:rPr>
                <a:t>Launch</a:t>
              </a:r>
              <a:endParaRPr sz="1400" b="1" i="0" u="none" strike="noStrike" cap="none" dirty="0">
                <a:solidFill>
                  <a:schemeClr val="dk1"/>
                </a:solidFill>
                <a:latin typeface="Calibri"/>
                <a:ea typeface="Calibri"/>
                <a:cs typeface="Calibri"/>
                <a:sym typeface="Calibri"/>
              </a:endParaRPr>
            </a:p>
          </p:txBody>
        </p:sp>
        <p:sp>
          <p:nvSpPr>
            <p:cNvPr id="34" name="Google Shape;953;p49">
              <a:extLst>
                <a:ext uri="{FF2B5EF4-FFF2-40B4-BE49-F238E27FC236}">
                  <a16:creationId xmlns:a16="http://schemas.microsoft.com/office/drawing/2014/main" id="{D67B5265-CE22-4121-92F9-32BE04BD3E8D}"/>
                </a:ext>
              </a:extLst>
            </p:cNvPr>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a:solidFill>
                    <a:schemeClr val="dk1"/>
                  </a:solidFill>
                  <a:latin typeface="Calibri"/>
                  <a:ea typeface="Calibri"/>
                  <a:cs typeface="Calibri"/>
                  <a:sym typeface="Calibri"/>
                </a:rPr>
                <a:t>    </a:t>
              </a:r>
              <a:r>
                <a:rPr lang="tr-TR" sz="1400" b="1" i="0" u="none" strike="noStrike" cap="none" dirty="0" err="1">
                  <a:solidFill>
                    <a:schemeClr val="dk1"/>
                  </a:solidFill>
                  <a:latin typeface="Calibri"/>
                  <a:ea typeface="Calibri"/>
                  <a:cs typeface="Calibri"/>
                  <a:sym typeface="Calibri"/>
                </a:rPr>
                <a:t>Deploy</a:t>
              </a:r>
              <a:endParaRPr sz="1400" b="1" i="0" u="none" strike="noStrike" cap="none" dirty="0">
                <a:solidFill>
                  <a:schemeClr val="dk1"/>
                </a:solidFill>
                <a:latin typeface="Calibri"/>
                <a:ea typeface="Calibri"/>
                <a:cs typeface="Calibri"/>
                <a:sym typeface="Calibri"/>
              </a:endParaRPr>
            </a:p>
          </p:txBody>
        </p:sp>
      </p:grpSp>
      <p:grpSp>
        <p:nvGrpSpPr>
          <p:cNvPr id="35" name="Google Shape;947;p49">
            <a:extLst>
              <a:ext uri="{FF2B5EF4-FFF2-40B4-BE49-F238E27FC236}">
                <a16:creationId xmlns:a16="http://schemas.microsoft.com/office/drawing/2014/main" id="{38ED5AB6-BF71-481C-87C2-9E1054DE7F70}"/>
              </a:ext>
            </a:extLst>
          </p:cNvPr>
          <p:cNvGrpSpPr/>
          <p:nvPr/>
        </p:nvGrpSpPr>
        <p:grpSpPr>
          <a:xfrm flipH="1">
            <a:off x="4433997" y="3528847"/>
            <a:ext cx="2325645" cy="2244169"/>
            <a:chOff x="10909190" y="2682187"/>
            <a:chExt cx="725460" cy="720034"/>
          </a:xfrm>
        </p:grpSpPr>
        <p:sp>
          <p:nvSpPr>
            <p:cNvPr id="36" name="Google Shape;948;p49">
              <a:extLst>
                <a:ext uri="{FF2B5EF4-FFF2-40B4-BE49-F238E27FC236}">
                  <a16:creationId xmlns:a16="http://schemas.microsoft.com/office/drawing/2014/main" id="{C3C7172A-844A-4BF1-83B6-2920DC024685}"/>
                </a:ext>
              </a:extLst>
            </p:cNvPr>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err="1">
                  <a:solidFill>
                    <a:schemeClr val="dk1"/>
                  </a:solidFill>
                  <a:latin typeface="Calibri"/>
                  <a:ea typeface="Calibri"/>
                  <a:cs typeface="Calibri"/>
                  <a:sym typeface="Calibri"/>
                </a:rPr>
                <a:t>Review</a:t>
              </a:r>
              <a:endParaRPr sz="1400" b="1" i="0" u="none" strike="noStrike" cap="none" dirty="0">
                <a:solidFill>
                  <a:schemeClr val="dk1"/>
                </a:solidFill>
                <a:latin typeface="Calibri"/>
                <a:ea typeface="Calibri"/>
                <a:cs typeface="Calibri"/>
                <a:sym typeface="Calibri"/>
              </a:endParaRPr>
            </a:p>
          </p:txBody>
        </p:sp>
        <p:sp>
          <p:nvSpPr>
            <p:cNvPr id="37" name="Google Shape;949;p49">
              <a:extLst>
                <a:ext uri="{FF2B5EF4-FFF2-40B4-BE49-F238E27FC236}">
                  <a16:creationId xmlns:a16="http://schemas.microsoft.com/office/drawing/2014/main" id="{B247C79A-CF5A-4B59-8733-9C33CBEB65C5}"/>
                </a:ext>
              </a:extLst>
            </p:cNvPr>
            <p:cNvSpPr/>
            <p:nvPr/>
          </p:nvSpPr>
          <p:spPr>
            <a:xfrm>
              <a:off x="10914618" y="2997045"/>
              <a:ext cx="370771" cy="331160"/>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Design</a:t>
              </a:r>
              <a:endParaRPr sz="1400" b="1" i="0" u="none" strike="noStrike" cap="none" dirty="0">
                <a:solidFill>
                  <a:schemeClr val="dk1"/>
                </a:solidFill>
                <a:latin typeface="Calibri"/>
                <a:ea typeface="Calibri"/>
                <a:cs typeface="Calibri"/>
                <a:sym typeface="Calibri"/>
              </a:endParaRPr>
            </a:p>
          </p:txBody>
        </p:sp>
        <p:sp>
          <p:nvSpPr>
            <p:cNvPr id="38" name="Google Shape;950;p49">
              <a:extLst>
                <a:ext uri="{FF2B5EF4-FFF2-40B4-BE49-F238E27FC236}">
                  <a16:creationId xmlns:a16="http://schemas.microsoft.com/office/drawing/2014/main" id="{C383BD80-7810-4F59-9C74-0523327FA740}"/>
                </a:ext>
              </a:extLst>
            </p:cNvPr>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Test</a:t>
              </a:r>
              <a:endParaRPr sz="1400" b="1" i="0" u="none" strike="noStrike" cap="none" dirty="0">
                <a:solidFill>
                  <a:schemeClr val="dk1"/>
                </a:solidFill>
                <a:latin typeface="Calibri"/>
                <a:ea typeface="Calibri"/>
                <a:cs typeface="Calibri"/>
                <a:sym typeface="Calibri"/>
              </a:endParaRPr>
            </a:p>
          </p:txBody>
        </p:sp>
        <p:sp>
          <p:nvSpPr>
            <p:cNvPr id="39" name="Google Shape;951;p49">
              <a:extLst>
                <a:ext uri="{FF2B5EF4-FFF2-40B4-BE49-F238E27FC236}">
                  <a16:creationId xmlns:a16="http://schemas.microsoft.com/office/drawing/2014/main" id="{15FD1B6B-B072-4C11-B65D-76E274B74A75}"/>
                </a:ext>
              </a:extLst>
            </p:cNvPr>
            <p:cNvSpPr/>
            <p:nvPr/>
          </p:nvSpPr>
          <p:spPr>
            <a:xfrm>
              <a:off x="10909190" y="2716419"/>
              <a:ext cx="238808"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a:t>
              </a:r>
              <a:r>
                <a:rPr lang="tr-TR" sz="1400" b="1" dirty="0" err="1">
                  <a:solidFill>
                    <a:schemeClr val="dk1"/>
                  </a:solidFill>
                  <a:latin typeface="Calibri"/>
                  <a:ea typeface="Calibri"/>
                  <a:cs typeface="Calibri"/>
                  <a:sym typeface="Calibri"/>
                </a:rPr>
                <a:t>Develop</a:t>
              </a:r>
              <a:endParaRPr sz="1400" b="1" i="0" u="none" strike="noStrike" cap="none" dirty="0">
                <a:solidFill>
                  <a:schemeClr val="dk1"/>
                </a:solidFill>
                <a:latin typeface="Calibri"/>
                <a:ea typeface="Calibri"/>
                <a:cs typeface="Calibri"/>
                <a:sym typeface="Calibri"/>
              </a:endParaRPr>
            </a:p>
          </p:txBody>
        </p:sp>
        <p:sp>
          <p:nvSpPr>
            <p:cNvPr id="40" name="Google Shape;952;p49">
              <a:extLst>
                <a:ext uri="{FF2B5EF4-FFF2-40B4-BE49-F238E27FC236}">
                  <a16:creationId xmlns:a16="http://schemas.microsoft.com/office/drawing/2014/main" id="{4F85336D-27E4-4DD4-B2F9-4CF81595D849}"/>
                </a:ext>
              </a:extLst>
            </p:cNvPr>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err="1">
                  <a:solidFill>
                    <a:schemeClr val="dk1"/>
                  </a:solidFill>
                  <a:latin typeface="Calibri"/>
                  <a:ea typeface="Calibri"/>
                  <a:cs typeface="Calibri"/>
                  <a:sym typeface="Calibri"/>
                </a:rPr>
                <a:t>Launch</a:t>
              </a:r>
              <a:endParaRPr sz="1400" b="1" i="0" u="none" strike="noStrike" cap="none" dirty="0">
                <a:solidFill>
                  <a:schemeClr val="dk1"/>
                </a:solidFill>
                <a:latin typeface="Calibri"/>
                <a:ea typeface="Calibri"/>
                <a:cs typeface="Calibri"/>
                <a:sym typeface="Calibri"/>
              </a:endParaRPr>
            </a:p>
          </p:txBody>
        </p:sp>
        <p:sp>
          <p:nvSpPr>
            <p:cNvPr id="41" name="Google Shape;953;p49">
              <a:extLst>
                <a:ext uri="{FF2B5EF4-FFF2-40B4-BE49-F238E27FC236}">
                  <a16:creationId xmlns:a16="http://schemas.microsoft.com/office/drawing/2014/main" id="{C7510FD7-7F1B-4937-BFE3-337FEF317392}"/>
                </a:ext>
              </a:extLst>
            </p:cNvPr>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a:solidFill>
                    <a:schemeClr val="dk1"/>
                  </a:solidFill>
                  <a:latin typeface="Calibri"/>
                  <a:ea typeface="Calibri"/>
                  <a:cs typeface="Calibri"/>
                  <a:sym typeface="Calibri"/>
                </a:rPr>
                <a:t>    </a:t>
              </a:r>
              <a:r>
                <a:rPr lang="tr-TR" sz="1400" b="1" i="0" u="none" strike="noStrike" cap="none" dirty="0" err="1">
                  <a:solidFill>
                    <a:schemeClr val="dk1"/>
                  </a:solidFill>
                  <a:latin typeface="Calibri"/>
                  <a:ea typeface="Calibri"/>
                  <a:cs typeface="Calibri"/>
                  <a:sym typeface="Calibri"/>
                </a:rPr>
                <a:t>Deploy</a:t>
              </a:r>
              <a:endParaRPr sz="1400" b="1" i="0" u="none" strike="noStrike" cap="none" dirty="0">
                <a:solidFill>
                  <a:schemeClr val="dk1"/>
                </a:solidFill>
                <a:latin typeface="Calibri"/>
                <a:ea typeface="Calibri"/>
                <a:cs typeface="Calibri"/>
                <a:sym typeface="Calibri"/>
              </a:endParaRPr>
            </a:p>
          </p:txBody>
        </p:sp>
      </p:grpSp>
      <p:grpSp>
        <p:nvGrpSpPr>
          <p:cNvPr id="42" name="Google Shape;947;p49">
            <a:extLst>
              <a:ext uri="{FF2B5EF4-FFF2-40B4-BE49-F238E27FC236}">
                <a16:creationId xmlns:a16="http://schemas.microsoft.com/office/drawing/2014/main" id="{8CC5506B-8180-402B-AEA9-00711F9E19E0}"/>
              </a:ext>
            </a:extLst>
          </p:cNvPr>
          <p:cNvGrpSpPr/>
          <p:nvPr/>
        </p:nvGrpSpPr>
        <p:grpSpPr>
          <a:xfrm flipH="1">
            <a:off x="6944671" y="3528847"/>
            <a:ext cx="2308244" cy="2244169"/>
            <a:chOff x="10914618" y="2682187"/>
            <a:chExt cx="720032" cy="720034"/>
          </a:xfrm>
        </p:grpSpPr>
        <p:sp>
          <p:nvSpPr>
            <p:cNvPr id="43" name="Google Shape;948;p49">
              <a:extLst>
                <a:ext uri="{FF2B5EF4-FFF2-40B4-BE49-F238E27FC236}">
                  <a16:creationId xmlns:a16="http://schemas.microsoft.com/office/drawing/2014/main" id="{9C23F56E-D96C-4CD8-BF4C-7EBDCB2565C4}"/>
                </a:ext>
              </a:extLst>
            </p:cNvPr>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err="1">
                  <a:solidFill>
                    <a:schemeClr val="dk1"/>
                  </a:solidFill>
                  <a:latin typeface="Calibri"/>
                  <a:ea typeface="Calibri"/>
                  <a:cs typeface="Calibri"/>
                  <a:sym typeface="Calibri"/>
                </a:rPr>
                <a:t>Review</a:t>
              </a:r>
              <a:endParaRPr sz="1400" b="1" i="0" u="none" strike="noStrike" cap="none" dirty="0">
                <a:solidFill>
                  <a:schemeClr val="dk1"/>
                </a:solidFill>
                <a:latin typeface="Calibri"/>
                <a:ea typeface="Calibri"/>
                <a:cs typeface="Calibri"/>
                <a:sym typeface="Calibri"/>
              </a:endParaRPr>
            </a:p>
          </p:txBody>
        </p:sp>
        <p:sp>
          <p:nvSpPr>
            <p:cNvPr id="44" name="Google Shape;949;p49">
              <a:extLst>
                <a:ext uri="{FF2B5EF4-FFF2-40B4-BE49-F238E27FC236}">
                  <a16:creationId xmlns:a16="http://schemas.microsoft.com/office/drawing/2014/main" id="{E1F0AD7B-8C8F-4FF5-B35F-B04054264D06}"/>
                </a:ext>
              </a:extLst>
            </p:cNvPr>
            <p:cNvSpPr/>
            <p:nvPr/>
          </p:nvSpPr>
          <p:spPr>
            <a:xfrm>
              <a:off x="10914618" y="2997045"/>
              <a:ext cx="370771" cy="331160"/>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Design</a:t>
              </a:r>
              <a:endParaRPr sz="1400" b="1" i="0" u="none" strike="noStrike" cap="none" dirty="0">
                <a:solidFill>
                  <a:schemeClr val="dk1"/>
                </a:solidFill>
                <a:latin typeface="Calibri"/>
                <a:ea typeface="Calibri"/>
                <a:cs typeface="Calibri"/>
                <a:sym typeface="Calibri"/>
              </a:endParaRPr>
            </a:p>
          </p:txBody>
        </p:sp>
        <p:sp>
          <p:nvSpPr>
            <p:cNvPr id="45" name="Google Shape;950;p49">
              <a:extLst>
                <a:ext uri="{FF2B5EF4-FFF2-40B4-BE49-F238E27FC236}">
                  <a16:creationId xmlns:a16="http://schemas.microsoft.com/office/drawing/2014/main" id="{9B3C9B2A-D16C-4234-9349-757D450EF38F}"/>
                </a:ext>
              </a:extLst>
            </p:cNvPr>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Test</a:t>
              </a:r>
              <a:endParaRPr sz="1400" b="1" i="0" u="none" strike="noStrike" cap="none" dirty="0">
                <a:solidFill>
                  <a:schemeClr val="dk1"/>
                </a:solidFill>
                <a:latin typeface="Calibri"/>
                <a:ea typeface="Calibri"/>
                <a:cs typeface="Calibri"/>
                <a:sym typeface="Calibri"/>
              </a:endParaRPr>
            </a:p>
          </p:txBody>
        </p:sp>
        <p:sp>
          <p:nvSpPr>
            <p:cNvPr id="46" name="Google Shape;951;p49">
              <a:extLst>
                <a:ext uri="{FF2B5EF4-FFF2-40B4-BE49-F238E27FC236}">
                  <a16:creationId xmlns:a16="http://schemas.microsoft.com/office/drawing/2014/main" id="{57465B4B-6EB4-4E6F-BA98-387D171BAE10}"/>
                </a:ext>
              </a:extLst>
            </p:cNvPr>
            <p:cNvSpPr/>
            <p:nvPr/>
          </p:nvSpPr>
          <p:spPr>
            <a:xfrm>
              <a:off x="10914618" y="2716419"/>
              <a:ext cx="233381"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dirty="0">
                  <a:solidFill>
                    <a:schemeClr val="dk1"/>
                  </a:solidFill>
                  <a:latin typeface="Calibri"/>
                  <a:ea typeface="Calibri"/>
                  <a:cs typeface="Calibri"/>
                  <a:sym typeface="Calibri"/>
                </a:rPr>
                <a:t>   </a:t>
              </a:r>
              <a:r>
                <a:rPr lang="tr-TR" sz="1400" b="1" dirty="0" err="1">
                  <a:solidFill>
                    <a:schemeClr val="dk1"/>
                  </a:solidFill>
                  <a:latin typeface="Calibri"/>
                  <a:ea typeface="Calibri"/>
                  <a:cs typeface="Calibri"/>
                  <a:sym typeface="Calibri"/>
                </a:rPr>
                <a:t>Develop</a:t>
              </a:r>
              <a:endParaRPr sz="1400" b="1" i="0" u="none" strike="noStrike" cap="none" dirty="0">
                <a:solidFill>
                  <a:schemeClr val="dk1"/>
                </a:solidFill>
                <a:latin typeface="Calibri"/>
                <a:ea typeface="Calibri"/>
                <a:cs typeface="Calibri"/>
                <a:sym typeface="Calibri"/>
              </a:endParaRPr>
            </a:p>
          </p:txBody>
        </p:sp>
        <p:sp>
          <p:nvSpPr>
            <p:cNvPr id="47" name="Google Shape;952;p49">
              <a:extLst>
                <a:ext uri="{FF2B5EF4-FFF2-40B4-BE49-F238E27FC236}">
                  <a16:creationId xmlns:a16="http://schemas.microsoft.com/office/drawing/2014/main" id="{EA5933DD-141E-467E-BF6B-5272C3B9021F}"/>
                </a:ext>
              </a:extLst>
            </p:cNvPr>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err="1">
                  <a:solidFill>
                    <a:schemeClr val="dk1"/>
                  </a:solidFill>
                  <a:latin typeface="Calibri"/>
                  <a:ea typeface="Calibri"/>
                  <a:cs typeface="Calibri"/>
                  <a:sym typeface="Calibri"/>
                </a:rPr>
                <a:t>Launch</a:t>
              </a:r>
              <a:endParaRPr sz="1400" b="1" i="0" u="none" strike="noStrike" cap="none" dirty="0">
                <a:solidFill>
                  <a:schemeClr val="dk1"/>
                </a:solidFill>
                <a:latin typeface="Calibri"/>
                <a:ea typeface="Calibri"/>
                <a:cs typeface="Calibri"/>
                <a:sym typeface="Calibri"/>
              </a:endParaRPr>
            </a:p>
          </p:txBody>
        </p:sp>
        <p:sp>
          <p:nvSpPr>
            <p:cNvPr id="48" name="Google Shape;953;p49">
              <a:extLst>
                <a:ext uri="{FF2B5EF4-FFF2-40B4-BE49-F238E27FC236}">
                  <a16:creationId xmlns:a16="http://schemas.microsoft.com/office/drawing/2014/main" id="{7CA2CAB0-A36D-49BE-BDD6-AC9875F155C9}"/>
                </a:ext>
              </a:extLst>
            </p:cNvPr>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tr-TR" sz="14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r>
                <a:rPr lang="tr-TR" sz="1400" b="1" i="0" u="none" strike="noStrike" cap="none" dirty="0">
                  <a:solidFill>
                    <a:schemeClr val="dk1"/>
                  </a:solidFill>
                  <a:latin typeface="Calibri"/>
                  <a:ea typeface="Calibri"/>
                  <a:cs typeface="Calibri"/>
                  <a:sym typeface="Calibri"/>
                </a:rPr>
                <a:t>    </a:t>
              </a:r>
              <a:r>
                <a:rPr lang="tr-TR" sz="1400" b="1" i="0" u="none" strike="noStrike" cap="none" dirty="0" err="1">
                  <a:solidFill>
                    <a:schemeClr val="dk1"/>
                  </a:solidFill>
                  <a:latin typeface="Calibri"/>
                  <a:ea typeface="Calibri"/>
                  <a:cs typeface="Calibri"/>
                  <a:sym typeface="Calibri"/>
                </a:rPr>
                <a:t>Deploy</a:t>
              </a:r>
              <a:endParaRPr sz="1400" b="1" i="0" u="none" strike="noStrike" cap="none" dirty="0">
                <a:solidFill>
                  <a:schemeClr val="dk1"/>
                </a:solidFill>
                <a:latin typeface="Calibri"/>
                <a:ea typeface="Calibri"/>
                <a:cs typeface="Calibri"/>
                <a:sym typeface="Calibri"/>
              </a:endParaRPr>
            </a:p>
          </p:txBody>
        </p:sp>
      </p:grpSp>
      <p:sp>
        <p:nvSpPr>
          <p:cNvPr id="49" name="Google Shape;343;p39">
            <a:extLst>
              <a:ext uri="{FF2B5EF4-FFF2-40B4-BE49-F238E27FC236}">
                <a16:creationId xmlns:a16="http://schemas.microsoft.com/office/drawing/2014/main" id="{768B75FC-D874-4FF9-8D80-B908BFE8D823}"/>
              </a:ext>
            </a:extLst>
          </p:cNvPr>
          <p:cNvSpPr/>
          <p:nvPr/>
        </p:nvSpPr>
        <p:spPr>
          <a:xfrm>
            <a:off x="3588019" y="5695830"/>
            <a:ext cx="1041081"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400" b="1" dirty="0" err="1">
                <a:solidFill>
                  <a:schemeClr val="dk1"/>
                </a:solidFill>
                <a:latin typeface="Calibri"/>
                <a:cs typeface="Calibri"/>
                <a:sym typeface="Raleway"/>
              </a:rPr>
              <a:t>Launch</a:t>
            </a:r>
            <a:endParaRPr sz="1400" b="1" dirty="0">
              <a:solidFill>
                <a:schemeClr val="dk1"/>
              </a:solidFill>
              <a:latin typeface="Calibri"/>
              <a:cs typeface="Calibri"/>
              <a:sym typeface="Raleway"/>
            </a:endParaRPr>
          </a:p>
        </p:txBody>
      </p:sp>
      <p:sp>
        <p:nvSpPr>
          <p:cNvPr id="50" name="Google Shape;344;p39">
            <a:extLst>
              <a:ext uri="{FF2B5EF4-FFF2-40B4-BE49-F238E27FC236}">
                <a16:creationId xmlns:a16="http://schemas.microsoft.com/office/drawing/2014/main" id="{F7C106EF-D1BB-4D18-8151-CA8DCCFD6A77}"/>
              </a:ext>
            </a:extLst>
          </p:cNvPr>
          <p:cNvSpPr/>
          <p:nvPr/>
        </p:nvSpPr>
        <p:spPr>
          <a:xfrm>
            <a:off x="2052918" y="5698742"/>
            <a:ext cx="1465853" cy="393600"/>
          </a:xfrm>
          <a:prstGeom prst="homePlate">
            <a:avLst>
              <a:gd name="adj" fmla="val 32030"/>
            </a:avLst>
          </a:prstGeom>
          <a:solidFill>
            <a:schemeClr val="accent6">
              <a:lumMod val="60000"/>
              <a:lumOff val="40000"/>
            </a:schemeClr>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TR" sz="1400" b="1" dirty="0">
                <a:solidFill>
                  <a:schemeClr val="dk1"/>
                </a:solidFill>
                <a:latin typeface="Calibri"/>
                <a:cs typeface="Calibri"/>
              </a:rPr>
              <a:t>Plan Sprint 2</a:t>
            </a:r>
            <a:endParaRPr sz="1400" b="1" dirty="0">
              <a:solidFill>
                <a:schemeClr val="dk1"/>
              </a:solidFill>
              <a:latin typeface="Calibri"/>
              <a:cs typeface="Calibri"/>
            </a:endParaRPr>
          </a:p>
        </p:txBody>
      </p:sp>
      <p:sp>
        <p:nvSpPr>
          <p:cNvPr id="51" name="Google Shape;343;p39">
            <a:extLst>
              <a:ext uri="{FF2B5EF4-FFF2-40B4-BE49-F238E27FC236}">
                <a16:creationId xmlns:a16="http://schemas.microsoft.com/office/drawing/2014/main" id="{555FAE2E-8653-45F2-A59B-9E6D2D25EE52}"/>
              </a:ext>
            </a:extLst>
          </p:cNvPr>
          <p:cNvSpPr/>
          <p:nvPr/>
        </p:nvSpPr>
        <p:spPr>
          <a:xfrm>
            <a:off x="6107972" y="5674295"/>
            <a:ext cx="964917"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400" b="1" dirty="0" err="1">
                <a:solidFill>
                  <a:schemeClr val="dk1"/>
                </a:solidFill>
                <a:latin typeface="Calibri"/>
                <a:cs typeface="Calibri"/>
                <a:sym typeface="Raleway"/>
              </a:rPr>
              <a:t>Launch</a:t>
            </a:r>
            <a:endParaRPr sz="1400" b="1" dirty="0">
              <a:solidFill>
                <a:schemeClr val="dk1"/>
              </a:solidFill>
              <a:latin typeface="Calibri"/>
              <a:cs typeface="Calibri"/>
              <a:sym typeface="Raleway"/>
            </a:endParaRPr>
          </a:p>
        </p:txBody>
      </p:sp>
      <p:sp>
        <p:nvSpPr>
          <p:cNvPr id="52" name="Google Shape;343;p39">
            <a:extLst>
              <a:ext uri="{FF2B5EF4-FFF2-40B4-BE49-F238E27FC236}">
                <a16:creationId xmlns:a16="http://schemas.microsoft.com/office/drawing/2014/main" id="{3EA2CB64-2A1A-4E80-8D03-CDE4F13515F0}"/>
              </a:ext>
            </a:extLst>
          </p:cNvPr>
          <p:cNvSpPr/>
          <p:nvPr/>
        </p:nvSpPr>
        <p:spPr>
          <a:xfrm>
            <a:off x="8560984" y="5674295"/>
            <a:ext cx="871405"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tr-TR" sz="1400" b="1" dirty="0" err="1">
                <a:solidFill>
                  <a:schemeClr val="dk1"/>
                </a:solidFill>
                <a:latin typeface="Calibri"/>
                <a:cs typeface="Calibri"/>
                <a:sym typeface="Raleway"/>
              </a:rPr>
              <a:t>Launch</a:t>
            </a:r>
            <a:endParaRPr sz="1400" b="1" dirty="0">
              <a:solidFill>
                <a:schemeClr val="dk1"/>
              </a:solidFill>
              <a:latin typeface="Calibri"/>
              <a:cs typeface="Calibri"/>
              <a:sym typeface="Raleway"/>
            </a:endParaRPr>
          </a:p>
        </p:txBody>
      </p:sp>
      <p:sp>
        <p:nvSpPr>
          <p:cNvPr id="53" name="Google Shape;344;p39">
            <a:extLst>
              <a:ext uri="{FF2B5EF4-FFF2-40B4-BE49-F238E27FC236}">
                <a16:creationId xmlns:a16="http://schemas.microsoft.com/office/drawing/2014/main" id="{76DF544A-ED3B-4651-8FD9-5DA54C43DC93}"/>
              </a:ext>
            </a:extLst>
          </p:cNvPr>
          <p:cNvSpPr/>
          <p:nvPr/>
        </p:nvSpPr>
        <p:spPr>
          <a:xfrm>
            <a:off x="4630147" y="5686424"/>
            <a:ext cx="1465853" cy="393600"/>
          </a:xfrm>
          <a:prstGeom prst="homePlate">
            <a:avLst>
              <a:gd name="adj" fmla="val 32030"/>
            </a:avLst>
          </a:prstGeom>
          <a:solidFill>
            <a:schemeClr val="accent6">
              <a:lumMod val="60000"/>
              <a:lumOff val="40000"/>
            </a:schemeClr>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TR" sz="1400" b="1" dirty="0">
                <a:solidFill>
                  <a:schemeClr val="dk1"/>
                </a:solidFill>
                <a:latin typeface="Calibri"/>
                <a:cs typeface="Calibri"/>
              </a:rPr>
              <a:t>Plan Sprint 3</a:t>
            </a:r>
            <a:endParaRPr sz="1400" b="1" dirty="0">
              <a:solidFill>
                <a:schemeClr val="dk1"/>
              </a:solidFill>
              <a:latin typeface="Calibri"/>
              <a:cs typeface="Calibri"/>
            </a:endParaRPr>
          </a:p>
        </p:txBody>
      </p:sp>
      <p:sp>
        <p:nvSpPr>
          <p:cNvPr id="54" name="Google Shape;344;p39">
            <a:extLst>
              <a:ext uri="{FF2B5EF4-FFF2-40B4-BE49-F238E27FC236}">
                <a16:creationId xmlns:a16="http://schemas.microsoft.com/office/drawing/2014/main" id="{7AF861E3-EA92-43B1-A1C9-9E74FA4B2E13}"/>
              </a:ext>
            </a:extLst>
          </p:cNvPr>
          <p:cNvSpPr/>
          <p:nvPr/>
        </p:nvSpPr>
        <p:spPr>
          <a:xfrm>
            <a:off x="7084010" y="5674295"/>
            <a:ext cx="1465853" cy="393600"/>
          </a:xfrm>
          <a:prstGeom prst="homePlate">
            <a:avLst>
              <a:gd name="adj" fmla="val 32030"/>
            </a:avLst>
          </a:prstGeom>
          <a:solidFill>
            <a:schemeClr val="accent6">
              <a:lumMod val="60000"/>
              <a:lumOff val="40000"/>
            </a:schemeClr>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TR" sz="1400" b="1" dirty="0">
                <a:solidFill>
                  <a:schemeClr val="dk1"/>
                </a:solidFill>
                <a:latin typeface="Calibri"/>
                <a:cs typeface="Calibri"/>
              </a:rPr>
              <a:t>Plan Sprint n+1</a:t>
            </a:r>
            <a:endParaRPr sz="1400" b="1" dirty="0">
              <a:solidFill>
                <a:schemeClr val="dk1"/>
              </a:solidFill>
              <a:latin typeface="Calibri"/>
              <a:cs typeface="Calibri"/>
            </a:endParaRPr>
          </a:p>
        </p:txBody>
      </p:sp>
      <p:sp>
        <p:nvSpPr>
          <p:cNvPr id="55" name="Metin kutusu 68">
            <a:extLst>
              <a:ext uri="{FF2B5EF4-FFF2-40B4-BE49-F238E27FC236}">
                <a16:creationId xmlns:a16="http://schemas.microsoft.com/office/drawing/2014/main" id="{EA0FCCD4-A1F7-48AB-92E8-CECEC07444A8}"/>
              </a:ext>
            </a:extLst>
          </p:cNvPr>
          <p:cNvSpPr txBox="1"/>
          <p:nvPr/>
        </p:nvSpPr>
        <p:spPr>
          <a:xfrm>
            <a:off x="2597438" y="4508677"/>
            <a:ext cx="931830" cy="307777"/>
          </a:xfrm>
          <a:prstGeom prst="rect">
            <a:avLst/>
          </a:prstGeom>
          <a:noFill/>
        </p:spPr>
        <p:txBody>
          <a:bodyPr wrap="square" rtlCol="0">
            <a:spAutoFit/>
          </a:bodyPr>
          <a:lstStyle/>
          <a:p>
            <a:r>
              <a:rPr lang="tr-TR" sz="1400" b="1" dirty="0"/>
              <a:t>Sprint1</a:t>
            </a:r>
            <a:endParaRPr lang="en-GB" sz="1400" b="1" dirty="0"/>
          </a:p>
        </p:txBody>
      </p:sp>
      <p:sp>
        <p:nvSpPr>
          <p:cNvPr id="56" name="Metin kutusu 69">
            <a:extLst>
              <a:ext uri="{FF2B5EF4-FFF2-40B4-BE49-F238E27FC236}">
                <a16:creationId xmlns:a16="http://schemas.microsoft.com/office/drawing/2014/main" id="{53387100-967C-45EB-A131-BE0EC7700690}"/>
              </a:ext>
            </a:extLst>
          </p:cNvPr>
          <p:cNvSpPr txBox="1"/>
          <p:nvPr/>
        </p:nvSpPr>
        <p:spPr>
          <a:xfrm>
            <a:off x="5165906" y="4508677"/>
            <a:ext cx="942066" cy="307777"/>
          </a:xfrm>
          <a:prstGeom prst="rect">
            <a:avLst/>
          </a:prstGeom>
          <a:noFill/>
        </p:spPr>
        <p:txBody>
          <a:bodyPr wrap="square" rtlCol="0">
            <a:spAutoFit/>
          </a:bodyPr>
          <a:lstStyle/>
          <a:p>
            <a:r>
              <a:rPr lang="tr-TR" sz="1400" b="1" dirty="0"/>
              <a:t>Sprint 2</a:t>
            </a:r>
            <a:endParaRPr lang="en-GB" sz="1400" b="1" dirty="0"/>
          </a:p>
        </p:txBody>
      </p:sp>
      <p:sp>
        <p:nvSpPr>
          <p:cNvPr id="57" name="Metin kutusu 70">
            <a:extLst>
              <a:ext uri="{FF2B5EF4-FFF2-40B4-BE49-F238E27FC236}">
                <a16:creationId xmlns:a16="http://schemas.microsoft.com/office/drawing/2014/main" id="{7A2FB814-97D2-40A1-9AAF-5E1F7C7A375E}"/>
              </a:ext>
            </a:extLst>
          </p:cNvPr>
          <p:cNvSpPr txBox="1"/>
          <p:nvPr/>
        </p:nvSpPr>
        <p:spPr>
          <a:xfrm>
            <a:off x="7739392" y="4508677"/>
            <a:ext cx="1062469" cy="307777"/>
          </a:xfrm>
          <a:prstGeom prst="rect">
            <a:avLst/>
          </a:prstGeom>
          <a:noFill/>
        </p:spPr>
        <p:txBody>
          <a:bodyPr wrap="square" rtlCol="0">
            <a:spAutoFit/>
          </a:bodyPr>
          <a:lstStyle/>
          <a:p>
            <a:r>
              <a:rPr lang="tr-TR" sz="1400" b="1" dirty="0"/>
              <a:t>Sprint n</a:t>
            </a:r>
            <a:endParaRPr lang="en-GB" sz="1400" b="1" dirty="0"/>
          </a:p>
        </p:txBody>
      </p:sp>
      <p:sp>
        <p:nvSpPr>
          <p:cNvPr id="58" name="Google Shape;344;p39">
            <a:extLst>
              <a:ext uri="{FF2B5EF4-FFF2-40B4-BE49-F238E27FC236}">
                <a16:creationId xmlns:a16="http://schemas.microsoft.com/office/drawing/2014/main" id="{0F40891E-944C-4380-ACDD-839F465DA403}"/>
              </a:ext>
            </a:extLst>
          </p:cNvPr>
          <p:cNvSpPr/>
          <p:nvPr/>
        </p:nvSpPr>
        <p:spPr>
          <a:xfrm>
            <a:off x="510715" y="5698735"/>
            <a:ext cx="1465853" cy="393600"/>
          </a:xfrm>
          <a:prstGeom prst="homePlate">
            <a:avLst>
              <a:gd name="adj" fmla="val 32030"/>
            </a:avLst>
          </a:prstGeom>
          <a:solidFill>
            <a:schemeClr val="accent6">
              <a:lumMod val="60000"/>
              <a:lumOff val="40000"/>
            </a:schemeClr>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TR" sz="1400" b="1" dirty="0">
                <a:solidFill>
                  <a:schemeClr val="dk1"/>
                </a:solidFill>
                <a:latin typeface="Calibri"/>
                <a:cs typeface="Calibri"/>
              </a:rPr>
              <a:t>Plan Sprint 1</a:t>
            </a:r>
            <a:endParaRPr sz="1400" b="1" dirty="0">
              <a:solidFill>
                <a:schemeClr val="dk1"/>
              </a:solidFill>
              <a:latin typeface="Calibri"/>
              <a:cs typeface="Calibri"/>
            </a:endParaRPr>
          </a:p>
        </p:txBody>
      </p:sp>
    </p:spTree>
    <p:extLst>
      <p:ext uri="{BB962C8B-B14F-4D97-AF65-F5344CB8AC3E}">
        <p14:creationId xmlns:p14="http://schemas.microsoft.com/office/powerpoint/2010/main" val="416364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6E2AC7-985C-4E3D-80BF-924190F5D636}"/>
              </a:ext>
            </a:extLst>
          </p:cNvPr>
          <p:cNvPicPr>
            <a:picLocks noChangeAspect="1"/>
          </p:cNvPicPr>
          <p:nvPr/>
        </p:nvPicPr>
        <p:blipFill rotWithShape="1">
          <a:blip r:embed="rId2">
            <a:extLst>
              <a:ext uri="{28A0092B-C50C-407E-A947-70E740481C1C}">
                <a14:useLocalDpi xmlns:a14="http://schemas.microsoft.com/office/drawing/2010/main" val="0"/>
              </a:ext>
            </a:extLst>
          </a:blip>
          <a:srcRect l="6285" r="5764"/>
          <a:stretch/>
        </p:blipFill>
        <p:spPr>
          <a:xfrm>
            <a:off x="8418033" y="5146946"/>
            <a:ext cx="3612143" cy="1649129"/>
          </a:xfrm>
          <a:prstGeom prst="rect">
            <a:avLst/>
          </a:prstGeom>
        </p:spPr>
      </p:pic>
      <p:pic>
        <p:nvPicPr>
          <p:cNvPr id="11" name="Picture 10">
            <a:extLst>
              <a:ext uri="{FF2B5EF4-FFF2-40B4-BE49-F238E27FC236}">
                <a16:creationId xmlns:a16="http://schemas.microsoft.com/office/drawing/2014/main" id="{7E6AC17A-DC07-4001-A3A0-F79E9BB16813}"/>
              </a:ext>
            </a:extLst>
          </p:cNvPr>
          <p:cNvPicPr>
            <a:picLocks noChangeAspect="1"/>
          </p:cNvPicPr>
          <p:nvPr/>
        </p:nvPicPr>
        <p:blipFill rotWithShape="1">
          <a:blip r:embed="rId3">
            <a:extLst>
              <a:ext uri="{28A0092B-C50C-407E-A947-70E740481C1C}">
                <a14:useLocalDpi xmlns:a14="http://schemas.microsoft.com/office/drawing/2010/main" val="0"/>
              </a:ext>
            </a:extLst>
          </a:blip>
          <a:srcRect t="11142" b="18649"/>
          <a:stretch/>
        </p:blipFill>
        <p:spPr>
          <a:xfrm>
            <a:off x="219211" y="3551362"/>
            <a:ext cx="3612143" cy="1412961"/>
          </a:xfrm>
          <a:prstGeom prst="rect">
            <a:avLst/>
          </a:prstGeom>
        </p:spPr>
      </p:pic>
      <p:pic>
        <p:nvPicPr>
          <p:cNvPr id="13" name="Picture 12">
            <a:extLst>
              <a:ext uri="{FF2B5EF4-FFF2-40B4-BE49-F238E27FC236}">
                <a16:creationId xmlns:a16="http://schemas.microsoft.com/office/drawing/2014/main" id="{534D071A-E92C-4E08-A15A-A546BFD24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487" y="3551362"/>
            <a:ext cx="3780826" cy="3244713"/>
          </a:xfrm>
          <a:prstGeom prst="rect">
            <a:avLst/>
          </a:prstGeom>
        </p:spPr>
      </p:pic>
      <p:pic>
        <p:nvPicPr>
          <p:cNvPr id="15" name="Picture 14">
            <a:extLst>
              <a:ext uri="{FF2B5EF4-FFF2-40B4-BE49-F238E27FC236}">
                <a16:creationId xmlns:a16="http://schemas.microsoft.com/office/drawing/2014/main" id="{FE257C15-795D-4D31-BB78-52EEB76BCC27}"/>
              </a:ext>
            </a:extLst>
          </p:cNvPr>
          <p:cNvPicPr>
            <a:picLocks noChangeAspect="1"/>
          </p:cNvPicPr>
          <p:nvPr/>
        </p:nvPicPr>
        <p:blipFill rotWithShape="1">
          <a:blip r:embed="rId5">
            <a:extLst>
              <a:ext uri="{28A0092B-C50C-407E-A947-70E740481C1C}">
                <a14:useLocalDpi xmlns:a14="http://schemas.microsoft.com/office/drawing/2010/main" val="0"/>
              </a:ext>
            </a:extLst>
          </a:blip>
          <a:srcRect t="5419" b="4533"/>
          <a:stretch/>
        </p:blipFill>
        <p:spPr>
          <a:xfrm>
            <a:off x="4201262" y="61925"/>
            <a:ext cx="3818650" cy="2757488"/>
          </a:xfrm>
          <a:prstGeom prst="rect">
            <a:avLst/>
          </a:prstGeom>
        </p:spPr>
      </p:pic>
      <p:pic>
        <p:nvPicPr>
          <p:cNvPr id="17" name="Picture 16">
            <a:extLst>
              <a:ext uri="{FF2B5EF4-FFF2-40B4-BE49-F238E27FC236}">
                <a16:creationId xmlns:a16="http://schemas.microsoft.com/office/drawing/2014/main" id="{2833638F-5A42-4DD4-B232-5AF7DDFF8209}"/>
              </a:ext>
            </a:extLst>
          </p:cNvPr>
          <p:cNvPicPr>
            <a:picLocks noChangeAspect="1"/>
          </p:cNvPicPr>
          <p:nvPr/>
        </p:nvPicPr>
        <p:blipFill rotWithShape="1">
          <a:blip r:embed="rId6">
            <a:extLst>
              <a:ext uri="{28A0092B-C50C-407E-A947-70E740481C1C}">
                <a14:useLocalDpi xmlns:a14="http://schemas.microsoft.com/office/drawing/2010/main" val="0"/>
              </a:ext>
            </a:extLst>
          </a:blip>
          <a:srcRect t="9450" b="15982"/>
          <a:stretch/>
        </p:blipFill>
        <p:spPr>
          <a:xfrm>
            <a:off x="219211" y="61925"/>
            <a:ext cx="3488395" cy="1746220"/>
          </a:xfrm>
          <a:prstGeom prst="rect">
            <a:avLst/>
          </a:prstGeom>
        </p:spPr>
      </p:pic>
      <p:pic>
        <p:nvPicPr>
          <p:cNvPr id="19" name="Picture 18">
            <a:extLst>
              <a:ext uri="{FF2B5EF4-FFF2-40B4-BE49-F238E27FC236}">
                <a16:creationId xmlns:a16="http://schemas.microsoft.com/office/drawing/2014/main" id="{C709B77A-329D-4C22-9288-BDE492C0856E}"/>
              </a:ext>
            </a:extLst>
          </p:cNvPr>
          <p:cNvPicPr>
            <a:picLocks noChangeAspect="1"/>
          </p:cNvPicPr>
          <p:nvPr/>
        </p:nvPicPr>
        <p:blipFill rotWithShape="1">
          <a:blip r:embed="rId7">
            <a:extLst>
              <a:ext uri="{28A0092B-C50C-407E-A947-70E740481C1C}">
                <a14:useLocalDpi xmlns:a14="http://schemas.microsoft.com/office/drawing/2010/main" val="0"/>
              </a:ext>
            </a:extLst>
          </a:blip>
          <a:srcRect l="-1177" t="11436" r="1177" b="10387"/>
          <a:stretch/>
        </p:blipFill>
        <p:spPr>
          <a:xfrm>
            <a:off x="8418033" y="1137428"/>
            <a:ext cx="3526417" cy="1702528"/>
          </a:xfrm>
          <a:prstGeom prst="rect">
            <a:avLst/>
          </a:prstGeom>
        </p:spPr>
      </p:pic>
      <p:sp>
        <p:nvSpPr>
          <p:cNvPr id="20" name="TextBox 19">
            <a:extLst>
              <a:ext uri="{FF2B5EF4-FFF2-40B4-BE49-F238E27FC236}">
                <a16:creationId xmlns:a16="http://schemas.microsoft.com/office/drawing/2014/main" id="{3ADBE04D-F3DD-4C81-B493-C31EEC1D0DFB}"/>
              </a:ext>
            </a:extLst>
          </p:cNvPr>
          <p:cNvSpPr txBox="1"/>
          <p:nvPr/>
        </p:nvSpPr>
        <p:spPr>
          <a:xfrm>
            <a:off x="4286487" y="2849631"/>
            <a:ext cx="3917727" cy="701731"/>
          </a:xfrm>
          <a:prstGeom prst="rect">
            <a:avLst/>
          </a:prstGeom>
          <a:noFill/>
        </p:spPr>
        <p:txBody>
          <a:bodyPr wrap="square" rtlCol="0">
            <a:spAutoFit/>
          </a:bodyPr>
          <a:lstStyle/>
          <a:p>
            <a:pPr>
              <a:lnSpc>
                <a:spcPct val="90000"/>
              </a:lnSpc>
              <a:spcBef>
                <a:spcPct val="0"/>
              </a:spcBef>
            </a:pPr>
            <a:r>
              <a:rPr lang="tr-TR" sz="4400" dirty="0">
                <a:latin typeface="+mj-lt"/>
                <a:ea typeface="+mj-ea"/>
                <a:cs typeface="+mj-cs"/>
              </a:rPr>
              <a:t>AGILE-SCRUM</a:t>
            </a:r>
            <a:endParaRPr lang="en-GB" sz="4400" dirty="0">
              <a:latin typeface="+mj-lt"/>
              <a:ea typeface="+mj-ea"/>
              <a:cs typeface="+mj-cs"/>
            </a:endParaRPr>
          </a:p>
        </p:txBody>
      </p:sp>
    </p:spTree>
    <p:extLst>
      <p:ext uri="{BB962C8B-B14F-4D97-AF65-F5344CB8AC3E}">
        <p14:creationId xmlns:p14="http://schemas.microsoft.com/office/powerpoint/2010/main" val="402273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5">
            <a:extLst>
              <a:ext uri="{FF2B5EF4-FFF2-40B4-BE49-F238E27FC236}">
                <a16:creationId xmlns:a16="http://schemas.microsoft.com/office/drawing/2014/main" id="{C5876EA4-6583-4CFD-8384-2589B19946BA}"/>
              </a:ext>
            </a:extLst>
          </p:cNvPr>
          <p:cNvSpPr txBox="1"/>
          <p:nvPr/>
        </p:nvSpPr>
        <p:spPr>
          <a:xfrm>
            <a:off x="801514" y="586816"/>
            <a:ext cx="6300000" cy="707886"/>
          </a:xfrm>
          <a:prstGeom prst="rect">
            <a:avLst/>
          </a:prstGeom>
          <a:noFill/>
        </p:spPr>
        <p:txBody>
          <a:bodyPr wrap="square" rtlCol="0">
            <a:spAutoFit/>
          </a:bodyPr>
          <a:lstStyle/>
          <a:p>
            <a:r>
              <a:rPr lang="tr-TR" sz="4000" b="1" dirty="0" err="1"/>
              <a:t>Agile</a:t>
            </a:r>
            <a:r>
              <a:rPr lang="tr-TR" sz="4000" b="1" dirty="0"/>
              <a:t> - SCRUM</a:t>
            </a:r>
            <a:endParaRPr lang="en-GB" sz="4000" b="1" dirty="0"/>
          </a:p>
        </p:txBody>
      </p:sp>
      <p:sp>
        <p:nvSpPr>
          <p:cNvPr id="11" name="Metin kutusu 6">
            <a:extLst>
              <a:ext uri="{FF2B5EF4-FFF2-40B4-BE49-F238E27FC236}">
                <a16:creationId xmlns:a16="http://schemas.microsoft.com/office/drawing/2014/main" id="{9AC547D3-DAEE-4DB0-A9E0-02897BCE08A5}"/>
              </a:ext>
            </a:extLst>
          </p:cNvPr>
          <p:cNvSpPr txBox="1"/>
          <p:nvPr/>
        </p:nvSpPr>
        <p:spPr>
          <a:xfrm>
            <a:off x="865414" y="1459452"/>
            <a:ext cx="3446684" cy="129266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tr-TR" sz="2400" b="1" dirty="0" err="1">
                <a:solidFill>
                  <a:schemeClr val="tx1"/>
                </a:solidFill>
              </a:rPr>
              <a:t>Process</a:t>
            </a:r>
            <a:r>
              <a:rPr lang="tr-TR" sz="2400" dirty="0">
                <a:solidFill>
                  <a:schemeClr val="tx1"/>
                </a:solidFill>
              </a:rPr>
              <a:t>:</a:t>
            </a:r>
          </a:p>
          <a:p>
            <a:pPr marL="342900" indent="-342900">
              <a:buFont typeface="Arial" panose="020B0604020202020204" pitchFamily="34" charset="0"/>
              <a:buChar char="•"/>
            </a:pPr>
            <a:r>
              <a:rPr lang="tr-TR" dirty="0" err="1">
                <a:solidFill>
                  <a:schemeClr val="tx1"/>
                </a:solidFill>
              </a:rPr>
              <a:t>Transparent</a:t>
            </a:r>
            <a:endParaRPr lang="tr-TR" dirty="0">
              <a:solidFill>
                <a:schemeClr val="tx1"/>
              </a:solidFill>
            </a:endParaRPr>
          </a:p>
          <a:p>
            <a:pPr marL="342900" indent="-342900">
              <a:buFont typeface="Arial" panose="020B0604020202020204" pitchFamily="34" charset="0"/>
              <a:buChar char="•"/>
            </a:pPr>
            <a:r>
              <a:rPr lang="tr-TR" dirty="0" err="1">
                <a:solidFill>
                  <a:schemeClr val="tx1"/>
                </a:solidFill>
              </a:rPr>
              <a:t>Auditable</a:t>
            </a:r>
            <a:endParaRPr lang="tr-TR" dirty="0">
              <a:solidFill>
                <a:schemeClr val="tx1"/>
              </a:solidFill>
            </a:endParaRPr>
          </a:p>
          <a:p>
            <a:pPr marL="342900" indent="-342900">
              <a:buFont typeface="Arial" panose="020B0604020202020204" pitchFamily="34" charset="0"/>
              <a:buChar char="•"/>
            </a:pPr>
            <a:r>
              <a:rPr lang="tr-TR" dirty="0" err="1">
                <a:solidFill>
                  <a:schemeClr val="tx1"/>
                </a:solidFill>
              </a:rPr>
              <a:t>Adaptive</a:t>
            </a:r>
            <a:endParaRPr lang="en-GB" dirty="0">
              <a:solidFill>
                <a:schemeClr val="tx1"/>
              </a:solidFill>
            </a:endParaRPr>
          </a:p>
        </p:txBody>
      </p:sp>
      <p:sp>
        <p:nvSpPr>
          <p:cNvPr id="12" name="Metin kutusu 7">
            <a:extLst>
              <a:ext uri="{FF2B5EF4-FFF2-40B4-BE49-F238E27FC236}">
                <a16:creationId xmlns:a16="http://schemas.microsoft.com/office/drawing/2014/main" id="{6F9B00A5-8A12-4330-B2B2-EBD9617312E3}"/>
              </a:ext>
            </a:extLst>
          </p:cNvPr>
          <p:cNvSpPr txBox="1"/>
          <p:nvPr/>
        </p:nvSpPr>
        <p:spPr>
          <a:xfrm>
            <a:off x="865414" y="2916864"/>
            <a:ext cx="5992586"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tr-TR" sz="2400" b="1" dirty="0" err="1">
                <a:solidFill>
                  <a:schemeClr val="tx1"/>
                </a:solidFill>
              </a:rPr>
              <a:t>Roles</a:t>
            </a:r>
            <a:r>
              <a:rPr lang="tr-TR" sz="2400" dirty="0">
                <a:solidFill>
                  <a:schemeClr val="tx1"/>
                </a:solidFill>
              </a:rPr>
              <a:t>:</a:t>
            </a:r>
          </a:p>
          <a:p>
            <a:pPr marL="342900" indent="-342900">
              <a:buFont typeface="Arial" panose="020B0604020202020204" pitchFamily="34" charset="0"/>
              <a:buChar char="•"/>
            </a:pPr>
            <a:r>
              <a:rPr lang="tr-TR" sz="1600" dirty="0">
                <a:solidFill>
                  <a:schemeClr val="tx1"/>
                </a:solidFill>
              </a:rPr>
              <a:t>Product </a:t>
            </a:r>
            <a:r>
              <a:rPr lang="tr-TR" sz="1600" dirty="0" err="1">
                <a:solidFill>
                  <a:schemeClr val="tx1"/>
                </a:solidFill>
              </a:rPr>
              <a:t>Owner</a:t>
            </a:r>
            <a:r>
              <a:rPr lang="tr-TR" sz="1600" dirty="0">
                <a:solidFill>
                  <a:schemeClr val="tx1"/>
                </a:solidFill>
              </a:rPr>
              <a:t>: Define &amp; </a:t>
            </a:r>
            <a:r>
              <a:rPr lang="tr-TR" sz="1600" dirty="0" err="1">
                <a:solidFill>
                  <a:schemeClr val="tx1"/>
                </a:solidFill>
              </a:rPr>
              <a:t>Prioritise</a:t>
            </a:r>
            <a:r>
              <a:rPr lang="tr-TR" sz="1600" dirty="0">
                <a:solidFill>
                  <a:schemeClr val="tx1"/>
                </a:solidFill>
              </a:rPr>
              <a:t> &amp; </a:t>
            </a:r>
            <a:r>
              <a:rPr lang="tr-TR" sz="1600" dirty="0" err="1">
                <a:solidFill>
                  <a:schemeClr val="tx1"/>
                </a:solidFill>
              </a:rPr>
              <a:t>Check</a:t>
            </a:r>
            <a:r>
              <a:rPr lang="tr-TR" sz="1600" dirty="0">
                <a:solidFill>
                  <a:schemeClr val="tx1"/>
                </a:solidFill>
              </a:rPr>
              <a:t> </a:t>
            </a:r>
            <a:r>
              <a:rPr lang="tr-TR" sz="1600" dirty="0" err="1">
                <a:solidFill>
                  <a:schemeClr val="tx1"/>
                </a:solidFill>
              </a:rPr>
              <a:t>Features</a:t>
            </a:r>
            <a:r>
              <a:rPr lang="tr-TR" sz="1600" dirty="0">
                <a:solidFill>
                  <a:schemeClr val="tx1"/>
                </a:solidFill>
              </a:rPr>
              <a:t> </a:t>
            </a:r>
          </a:p>
          <a:p>
            <a:pPr marL="342900" indent="-342900">
              <a:buFont typeface="Arial" panose="020B0604020202020204" pitchFamily="34" charset="0"/>
              <a:buChar char="•"/>
            </a:pPr>
            <a:r>
              <a:rPr lang="tr-TR" sz="1600" dirty="0" err="1">
                <a:solidFill>
                  <a:schemeClr val="tx1"/>
                </a:solidFill>
              </a:rPr>
              <a:t>Scrum</a:t>
            </a:r>
            <a:r>
              <a:rPr lang="tr-TR" sz="1600" dirty="0">
                <a:solidFill>
                  <a:schemeClr val="tx1"/>
                </a:solidFill>
              </a:rPr>
              <a:t> Master: Plan </a:t>
            </a:r>
            <a:r>
              <a:rPr lang="tr-TR" sz="1600" dirty="0" err="1">
                <a:solidFill>
                  <a:schemeClr val="tx1"/>
                </a:solidFill>
              </a:rPr>
              <a:t>Sprints</a:t>
            </a:r>
            <a:r>
              <a:rPr lang="tr-TR" sz="1600" dirty="0">
                <a:solidFill>
                  <a:schemeClr val="tx1"/>
                </a:solidFill>
              </a:rPr>
              <a:t>, </a:t>
            </a:r>
            <a:r>
              <a:rPr lang="tr-TR" sz="1600" dirty="0" err="1">
                <a:solidFill>
                  <a:schemeClr val="tx1"/>
                </a:solidFill>
              </a:rPr>
              <a:t>Manage</a:t>
            </a:r>
            <a:r>
              <a:rPr lang="tr-TR" sz="1600" dirty="0">
                <a:solidFill>
                  <a:schemeClr val="tx1"/>
                </a:solidFill>
              </a:rPr>
              <a:t> </a:t>
            </a:r>
            <a:r>
              <a:rPr lang="tr-TR" sz="1600" dirty="0" err="1">
                <a:solidFill>
                  <a:schemeClr val="tx1"/>
                </a:solidFill>
              </a:rPr>
              <a:t>Process</a:t>
            </a:r>
            <a:endParaRPr lang="tr-TR" sz="1600" dirty="0">
              <a:solidFill>
                <a:schemeClr val="tx1"/>
              </a:solidFill>
            </a:endParaRPr>
          </a:p>
          <a:p>
            <a:pPr marL="342900" indent="-342900">
              <a:buFont typeface="Arial" panose="020B0604020202020204" pitchFamily="34" charset="0"/>
              <a:buChar char="•"/>
            </a:pPr>
            <a:r>
              <a:rPr lang="tr-TR" sz="1600" dirty="0">
                <a:solidFill>
                  <a:schemeClr val="tx1"/>
                </a:solidFill>
              </a:rPr>
              <a:t>Team: </a:t>
            </a:r>
            <a:r>
              <a:rPr lang="tr-TR" sz="1600" dirty="0" err="1">
                <a:solidFill>
                  <a:schemeClr val="tx1"/>
                </a:solidFill>
              </a:rPr>
              <a:t>Groom</a:t>
            </a:r>
            <a:r>
              <a:rPr lang="tr-TR" sz="1600" dirty="0">
                <a:solidFill>
                  <a:schemeClr val="tx1"/>
                </a:solidFill>
              </a:rPr>
              <a:t> &amp; </a:t>
            </a:r>
            <a:r>
              <a:rPr lang="tr-TR" sz="1600" dirty="0" err="1">
                <a:solidFill>
                  <a:schemeClr val="tx1"/>
                </a:solidFill>
              </a:rPr>
              <a:t>Estimate</a:t>
            </a:r>
            <a:r>
              <a:rPr lang="tr-TR" sz="1600" dirty="0">
                <a:solidFill>
                  <a:schemeClr val="tx1"/>
                </a:solidFill>
              </a:rPr>
              <a:t> </a:t>
            </a:r>
            <a:r>
              <a:rPr lang="tr-TR" sz="1600" dirty="0" err="1">
                <a:solidFill>
                  <a:schemeClr val="tx1"/>
                </a:solidFill>
              </a:rPr>
              <a:t>Goals</a:t>
            </a:r>
            <a:r>
              <a:rPr lang="tr-TR" sz="1600" dirty="0">
                <a:solidFill>
                  <a:schemeClr val="tx1"/>
                </a:solidFill>
              </a:rPr>
              <a:t>, </a:t>
            </a:r>
            <a:r>
              <a:rPr lang="tr-TR" sz="1600" dirty="0" err="1">
                <a:solidFill>
                  <a:schemeClr val="tx1"/>
                </a:solidFill>
              </a:rPr>
              <a:t>Develop&amp;Test</a:t>
            </a:r>
            <a:r>
              <a:rPr lang="tr-TR" sz="1600" dirty="0">
                <a:solidFill>
                  <a:schemeClr val="tx1"/>
                </a:solidFill>
              </a:rPr>
              <a:t> </a:t>
            </a:r>
            <a:r>
              <a:rPr lang="tr-TR" sz="1600" dirty="0" err="1">
                <a:solidFill>
                  <a:schemeClr val="tx1"/>
                </a:solidFill>
              </a:rPr>
              <a:t>Code</a:t>
            </a:r>
            <a:endParaRPr lang="tr-TR" sz="1600" dirty="0">
              <a:solidFill>
                <a:schemeClr val="tx1"/>
              </a:solidFill>
            </a:endParaRPr>
          </a:p>
        </p:txBody>
      </p:sp>
      <p:sp>
        <p:nvSpPr>
          <p:cNvPr id="13" name="Metin kutusu 8">
            <a:extLst>
              <a:ext uri="{FF2B5EF4-FFF2-40B4-BE49-F238E27FC236}">
                <a16:creationId xmlns:a16="http://schemas.microsoft.com/office/drawing/2014/main" id="{C9A0B69C-095A-4A0E-8D44-B3F12981C987}"/>
              </a:ext>
            </a:extLst>
          </p:cNvPr>
          <p:cNvSpPr txBox="1"/>
          <p:nvPr/>
        </p:nvSpPr>
        <p:spPr>
          <a:xfrm>
            <a:off x="865414" y="4482065"/>
            <a:ext cx="6792686"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tr-TR" sz="2400" b="1" dirty="0">
                <a:solidFill>
                  <a:schemeClr val="tx1"/>
                </a:solidFill>
              </a:rPr>
              <a:t>Manifesto</a:t>
            </a:r>
            <a:r>
              <a:rPr lang="tr-TR" sz="2400" dirty="0">
                <a:solidFill>
                  <a:schemeClr val="tx1"/>
                </a:solidFill>
              </a:rPr>
              <a:t>:</a:t>
            </a:r>
          </a:p>
          <a:p>
            <a:pPr marL="285750" indent="-285750">
              <a:buFont typeface="Arial" panose="020B0604020202020204" pitchFamily="34" charset="0"/>
              <a:buChar char="•"/>
            </a:pPr>
            <a:r>
              <a:rPr lang="tr-TR" sz="1600" dirty="0">
                <a:solidFill>
                  <a:schemeClr val="tx1"/>
                </a:solidFill>
              </a:rPr>
              <a:t>Small </a:t>
            </a:r>
            <a:r>
              <a:rPr lang="tr-TR" sz="1600" dirty="0" err="1">
                <a:solidFill>
                  <a:schemeClr val="tx1"/>
                </a:solidFill>
              </a:rPr>
              <a:t>Teams</a:t>
            </a:r>
            <a:r>
              <a:rPr lang="tr-TR" sz="1600" dirty="0">
                <a:solidFill>
                  <a:schemeClr val="tx1"/>
                </a:solidFill>
              </a:rPr>
              <a:t> &amp; </a:t>
            </a:r>
            <a:r>
              <a:rPr lang="tr-TR" sz="1600" dirty="0" err="1">
                <a:solidFill>
                  <a:schemeClr val="tx1"/>
                </a:solidFill>
              </a:rPr>
              <a:t>Interaction</a:t>
            </a:r>
            <a:r>
              <a:rPr lang="tr-TR" sz="1600" dirty="0">
                <a:solidFill>
                  <a:schemeClr val="tx1"/>
                </a:solidFill>
              </a:rPr>
              <a:t> </a:t>
            </a:r>
            <a:r>
              <a:rPr lang="tr-TR" sz="1600" dirty="0" err="1">
                <a:solidFill>
                  <a:schemeClr val="tx1"/>
                </a:solidFill>
              </a:rPr>
              <a:t>rather</a:t>
            </a:r>
            <a:r>
              <a:rPr lang="tr-TR" sz="1600" dirty="0">
                <a:solidFill>
                  <a:schemeClr val="tx1"/>
                </a:solidFill>
              </a:rPr>
              <a:t> </a:t>
            </a:r>
            <a:r>
              <a:rPr lang="tr-TR" sz="1600" dirty="0" err="1">
                <a:solidFill>
                  <a:schemeClr val="tx1"/>
                </a:solidFill>
              </a:rPr>
              <a:t>than</a:t>
            </a:r>
            <a:r>
              <a:rPr lang="tr-TR" sz="1600" dirty="0">
                <a:solidFill>
                  <a:schemeClr val="tx1"/>
                </a:solidFill>
              </a:rPr>
              <a:t> </a:t>
            </a:r>
            <a:r>
              <a:rPr lang="tr-TR" sz="1600" dirty="0" err="1">
                <a:solidFill>
                  <a:schemeClr val="tx1"/>
                </a:solidFill>
              </a:rPr>
              <a:t>tool&amp;processes</a:t>
            </a:r>
            <a:endParaRPr lang="tr-TR" sz="1600" dirty="0">
              <a:solidFill>
                <a:schemeClr val="tx1"/>
              </a:solidFill>
            </a:endParaRPr>
          </a:p>
          <a:p>
            <a:pPr marL="285750" indent="-285750">
              <a:buFont typeface="Arial" panose="020B0604020202020204" pitchFamily="34" charset="0"/>
              <a:buChar char="•"/>
            </a:pPr>
            <a:r>
              <a:rPr lang="tr-TR" sz="1600" dirty="0">
                <a:solidFill>
                  <a:schemeClr val="tx1"/>
                </a:solidFill>
              </a:rPr>
              <a:t>A </a:t>
            </a:r>
            <a:r>
              <a:rPr lang="tr-TR" sz="1600" dirty="0" err="1">
                <a:solidFill>
                  <a:schemeClr val="tx1"/>
                </a:solidFill>
              </a:rPr>
              <a:t>Running</a:t>
            </a:r>
            <a:r>
              <a:rPr lang="tr-TR" sz="1600" dirty="0">
                <a:solidFill>
                  <a:schemeClr val="tx1"/>
                </a:solidFill>
              </a:rPr>
              <a:t> </a:t>
            </a:r>
            <a:r>
              <a:rPr lang="tr-TR" sz="1600" dirty="0" err="1">
                <a:solidFill>
                  <a:schemeClr val="tx1"/>
                </a:solidFill>
              </a:rPr>
              <a:t>product</a:t>
            </a:r>
            <a:r>
              <a:rPr lang="tr-TR" sz="1600" dirty="0">
                <a:solidFill>
                  <a:schemeClr val="tx1"/>
                </a:solidFill>
              </a:rPr>
              <a:t> </a:t>
            </a:r>
            <a:r>
              <a:rPr lang="tr-TR" sz="1600" dirty="0" err="1">
                <a:solidFill>
                  <a:schemeClr val="tx1"/>
                </a:solidFill>
              </a:rPr>
              <a:t>rather</a:t>
            </a:r>
            <a:r>
              <a:rPr lang="tr-TR" sz="1600" dirty="0">
                <a:solidFill>
                  <a:schemeClr val="tx1"/>
                </a:solidFill>
              </a:rPr>
              <a:t> </a:t>
            </a:r>
            <a:r>
              <a:rPr lang="tr-TR" sz="1600" dirty="0" err="1">
                <a:solidFill>
                  <a:schemeClr val="tx1"/>
                </a:solidFill>
              </a:rPr>
              <a:t>than</a:t>
            </a:r>
            <a:r>
              <a:rPr lang="tr-TR" sz="1600" dirty="0">
                <a:solidFill>
                  <a:schemeClr val="tx1"/>
                </a:solidFill>
              </a:rPr>
              <a:t> </a:t>
            </a:r>
            <a:r>
              <a:rPr lang="tr-TR" sz="1600" dirty="0" err="1">
                <a:solidFill>
                  <a:schemeClr val="tx1"/>
                </a:solidFill>
              </a:rPr>
              <a:t>documentation</a:t>
            </a:r>
            <a:r>
              <a:rPr lang="tr-TR" sz="1600" dirty="0">
                <a:solidFill>
                  <a:schemeClr val="tx1"/>
                </a:solidFill>
              </a:rPr>
              <a:t> </a:t>
            </a:r>
          </a:p>
          <a:p>
            <a:pPr marL="285750" indent="-285750">
              <a:buFont typeface="Arial" panose="020B0604020202020204" pitchFamily="34" charset="0"/>
              <a:buChar char="•"/>
            </a:pPr>
            <a:r>
              <a:rPr lang="tr-TR" sz="1600" dirty="0">
                <a:solidFill>
                  <a:schemeClr val="tx1"/>
                </a:solidFill>
              </a:rPr>
              <a:t>Collaboration </a:t>
            </a:r>
            <a:r>
              <a:rPr lang="tr-TR" sz="1600" dirty="0" err="1">
                <a:solidFill>
                  <a:schemeClr val="tx1"/>
                </a:solidFill>
              </a:rPr>
              <a:t>with</a:t>
            </a:r>
            <a:r>
              <a:rPr lang="tr-TR" sz="1600" dirty="0">
                <a:solidFill>
                  <a:schemeClr val="tx1"/>
                </a:solidFill>
              </a:rPr>
              <a:t> </a:t>
            </a:r>
            <a:r>
              <a:rPr lang="tr-TR" sz="1600" dirty="0" err="1">
                <a:solidFill>
                  <a:schemeClr val="tx1"/>
                </a:solidFill>
              </a:rPr>
              <a:t>customer</a:t>
            </a:r>
            <a:r>
              <a:rPr lang="tr-TR" sz="1600" dirty="0">
                <a:solidFill>
                  <a:schemeClr val="tx1"/>
                </a:solidFill>
              </a:rPr>
              <a:t> </a:t>
            </a:r>
            <a:r>
              <a:rPr lang="tr-TR" sz="1600" dirty="0" err="1">
                <a:solidFill>
                  <a:schemeClr val="tx1"/>
                </a:solidFill>
              </a:rPr>
              <a:t>rather</a:t>
            </a:r>
            <a:r>
              <a:rPr lang="tr-TR" sz="1600" dirty="0">
                <a:solidFill>
                  <a:schemeClr val="tx1"/>
                </a:solidFill>
              </a:rPr>
              <a:t> </a:t>
            </a:r>
            <a:r>
              <a:rPr lang="tr-TR" sz="1600" dirty="0" err="1">
                <a:solidFill>
                  <a:schemeClr val="tx1"/>
                </a:solidFill>
              </a:rPr>
              <a:t>than</a:t>
            </a:r>
            <a:r>
              <a:rPr lang="tr-TR" sz="1600" dirty="0">
                <a:solidFill>
                  <a:schemeClr val="tx1"/>
                </a:solidFill>
              </a:rPr>
              <a:t> </a:t>
            </a:r>
            <a:r>
              <a:rPr lang="tr-TR" sz="1600" dirty="0" err="1">
                <a:solidFill>
                  <a:schemeClr val="tx1"/>
                </a:solidFill>
              </a:rPr>
              <a:t>contracts</a:t>
            </a:r>
            <a:endParaRPr lang="tr-TR" sz="1600" dirty="0">
              <a:solidFill>
                <a:schemeClr val="tx1"/>
              </a:solidFill>
            </a:endParaRPr>
          </a:p>
          <a:p>
            <a:pPr marL="285750" indent="-285750">
              <a:buFont typeface="Arial" panose="020B0604020202020204" pitchFamily="34" charset="0"/>
              <a:buChar char="•"/>
            </a:pPr>
            <a:r>
              <a:rPr lang="tr-TR" sz="1600" dirty="0" err="1">
                <a:solidFill>
                  <a:schemeClr val="tx1"/>
                </a:solidFill>
              </a:rPr>
              <a:t>Responsive</a:t>
            </a:r>
            <a:r>
              <a:rPr lang="tr-TR" sz="1600" dirty="0">
                <a:solidFill>
                  <a:schemeClr val="tx1"/>
                </a:solidFill>
              </a:rPr>
              <a:t> </a:t>
            </a:r>
            <a:r>
              <a:rPr lang="tr-TR" sz="1600" dirty="0" err="1">
                <a:solidFill>
                  <a:schemeClr val="tx1"/>
                </a:solidFill>
              </a:rPr>
              <a:t>to</a:t>
            </a:r>
            <a:r>
              <a:rPr lang="tr-TR" sz="1600" dirty="0">
                <a:solidFill>
                  <a:schemeClr val="tx1"/>
                </a:solidFill>
              </a:rPr>
              <a:t> </a:t>
            </a:r>
            <a:r>
              <a:rPr lang="tr-TR" sz="1600" dirty="0" err="1">
                <a:solidFill>
                  <a:schemeClr val="tx1"/>
                </a:solidFill>
              </a:rPr>
              <a:t>changes</a:t>
            </a:r>
            <a:r>
              <a:rPr lang="tr-TR" sz="1600" dirty="0">
                <a:solidFill>
                  <a:schemeClr val="tx1"/>
                </a:solidFill>
              </a:rPr>
              <a:t> </a:t>
            </a:r>
            <a:r>
              <a:rPr lang="tr-TR" sz="1600" dirty="0" err="1">
                <a:solidFill>
                  <a:schemeClr val="tx1"/>
                </a:solidFill>
              </a:rPr>
              <a:t>rather</a:t>
            </a:r>
            <a:r>
              <a:rPr lang="tr-TR" sz="1600" dirty="0">
                <a:solidFill>
                  <a:schemeClr val="tx1"/>
                </a:solidFill>
              </a:rPr>
              <a:t> </a:t>
            </a:r>
            <a:r>
              <a:rPr lang="tr-TR" sz="1600" dirty="0" err="1">
                <a:solidFill>
                  <a:schemeClr val="tx1"/>
                </a:solidFill>
              </a:rPr>
              <a:t>than</a:t>
            </a:r>
            <a:r>
              <a:rPr lang="tr-TR" sz="1600" dirty="0">
                <a:solidFill>
                  <a:schemeClr val="tx1"/>
                </a:solidFill>
              </a:rPr>
              <a:t> </a:t>
            </a:r>
            <a:r>
              <a:rPr lang="tr-TR" sz="1600" dirty="0" err="1">
                <a:solidFill>
                  <a:schemeClr val="tx1"/>
                </a:solidFill>
              </a:rPr>
              <a:t>sticking</a:t>
            </a:r>
            <a:r>
              <a:rPr lang="tr-TR" sz="1600" dirty="0">
                <a:solidFill>
                  <a:schemeClr val="tx1"/>
                </a:solidFill>
              </a:rPr>
              <a:t> </a:t>
            </a:r>
            <a:r>
              <a:rPr lang="tr-TR" sz="1600" dirty="0" err="1">
                <a:solidFill>
                  <a:schemeClr val="tx1"/>
                </a:solidFill>
              </a:rPr>
              <a:t>to</a:t>
            </a:r>
            <a:r>
              <a:rPr lang="tr-TR" sz="1600" dirty="0">
                <a:solidFill>
                  <a:schemeClr val="tx1"/>
                </a:solidFill>
              </a:rPr>
              <a:t> </a:t>
            </a:r>
            <a:r>
              <a:rPr lang="tr-TR" sz="1600" dirty="0" err="1">
                <a:solidFill>
                  <a:schemeClr val="tx1"/>
                </a:solidFill>
              </a:rPr>
              <a:t>the</a:t>
            </a:r>
            <a:r>
              <a:rPr lang="tr-TR" sz="1600" dirty="0">
                <a:solidFill>
                  <a:schemeClr val="tx1"/>
                </a:solidFill>
              </a:rPr>
              <a:t> </a:t>
            </a:r>
            <a:r>
              <a:rPr lang="tr-TR" sz="1600" dirty="0" err="1">
                <a:solidFill>
                  <a:schemeClr val="tx1"/>
                </a:solidFill>
              </a:rPr>
              <a:t>plans</a:t>
            </a:r>
            <a:r>
              <a:rPr lang="tr-TR" sz="1600" dirty="0">
                <a:solidFill>
                  <a:schemeClr val="tx1"/>
                </a:solidFill>
              </a:rPr>
              <a:t>.</a:t>
            </a:r>
          </a:p>
        </p:txBody>
      </p:sp>
    </p:spTree>
    <p:extLst>
      <p:ext uri="{BB962C8B-B14F-4D97-AF65-F5344CB8AC3E}">
        <p14:creationId xmlns:p14="http://schemas.microsoft.com/office/powerpoint/2010/main" val="180655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C6BE-07CF-4D30-B2DB-B8CC9CDBD521}"/>
              </a:ext>
            </a:extLst>
          </p:cNvPr>
          <p:cNvSpPr>
            <a:spLocks noGrp="1"/>
          </p:cNvSpPr>
          <p:nvPr>
            <p:ph type="ctrTitle"/>
          </p:nvPr>
        </p:nvSpPr>
        <p:spPr/>
        <p:txBody>
          <a:bodyPr/>
          <a:lstStyle/>
          <a:p>
            <a:r>
              <a:rPr lang="tr-TR" dirty="0"/>
              <a:t>Project </a:t>
            </a:r>
            <a:r>
              <a:rPr lang="tr-TR" dirty="0" err="1"/>
              <a:t>Scope</a:t>
            </a:r>
            <a:r>
              <a:rPr lang="tr-TR" dirty="0"/>
              <a:t> Management</a:t>
            </a:r>
            <a:endParaRPr lang="en-GB" dirty="0"/>
          </a:p>
        </p:txBody>
      </p:sp>
      <p:sp>
        <p:nvSpPr>
          <p:cNvPr id="3" name="Subtitle 2">
            <a:extLst>
              <a:ext uri="{FF2B5EF4-FFF2-40B4-BE49-F238E27FC236}">
                <a16:creationId xmlns:a16="http://schemas.microsoft.com/office/drawing/2014/main" id="{313ED83B-B9DF-470B-84C8-826303A9AECE}"/>
              </a:ext>
            </a:extLst>
          </p:cNvPr>
          <p:cNvSpPr>
            <a:spLocks noGrp="1"/>
          </p:cNvSpPr>
          <p:nvPr>
            <p:ph type="subTitle" idx="1"/>
          </p:nvPr>
        </p:nvSpPr>
        <p:spPr/>
        <p:txBody>
          <a:bodyPr/>
          <a:lstStyle/>
          <a:p>
            <a:r>
              <a:rPr lang="tr-TR" dirty="0" err="1"/>
              <a:t>Scope</a:t>
            </a:r>
            <a:r>
              <a:rPr lang="tr-TR" dirty="0"/>
              <a:t> Management</a:t>
            </a:r>
            <a:endParaRPr lang="en-GB" dirty="0"/>
          </a:p>
        </p:txBody>
      </p:sp>
    </p:spTree>
    <p:extLst>
      <p:ext uri="{BB962C8B-B14F-4D97-AF65-F5344CB8AC3E}">
        <p14:creationId xmlns:p14="http://schemas.microsoft.com/office/powerpoint/2010/main" val="63748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C525DF9-696F-4707-A15E-E0238883587D}"/>
              </a:ext>
            </a:extLst>
          </p:cNvPr>
          <p:cNvSpPr>
            <a:spLocks noGrp="1"/>
          </p:cNvSpPr>
          <p:nvPr>
            <p:ph type="sldNum" sz="quarter" idx="12"/>
          </p:nvPr>
        </p:nvSpPr>
        <p:spPr/>
        <p:txBody>
          <a:bodyPr/>
          <a:lstStyle/>
          <a:p>
            <a:fld id="{00000000-1234-1234-1234-123412341234}" type="slidenum">
              <a:rPr lang="en" smtClean="0"/>
              <a:pPr/>
              <a:t>2</a:t>
            </a:fld>
            <a:endParaRPr lang="en"/>
          </a:p>
        </p:txBody>
      </p:sp>
      <p:pic>
        <p:nvPicPr>
          <p:cNvPr id="1026" name="Picture 2" descr="6: PMBoK&amp;#39;s 10 Knowledge Areas (PMI, PMBOK® Guide, 2013) | Download  Scientific Diagram">
            <a:extLst>
              <a:ext uri="{FF2B5EF4-FFF2-40B4-BE49-F238E27FC236}">
                <a16:creationId xmlns:a16="http://schemas.microsoft.com/office/drawing/2014/main" id="{D05A3847-CD70-4DF5-87A4-4362EBCD6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
            <a:ext cx="9798051" cy="739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91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A5BA-3CDC-41D6-81B1-10EFFE789599}"/>
              </a:ext>
            </a:extLst>
          </p:cNvPr>
          <p:cNvSpPr>
            <a:spLocks noGrp="1"/>
          </p:cNvSpPr>
          <p:nvPr>
            <p:ph type="title"/>
          </p:nvPr>
        </p:nvSpPr>
        <p:spPr/>
        <p:txBody>
          <a:bodyPr/>
          <a:lstStyle/>
          <a:p>
            <a:r>
              <a:rPr lang="tr-TR" dirty="0" err="1"/>
              <a:t>Objectives</a:t>
            </a:r>
            <a:endParaRPr lang="en-GB" dirty="0"/>
          </a:p>
        </p:txBody>
      </p:sp>
      <p:sp>
        <p:nvSpPr>
          <p:cNvPr id="3" name="Content Placeholder 2">
            <a:extLst>
              <a:ext uri="{FF2B5EF4-FFF2-40B4-BE49-F238E27FC236}">
                <a16:creationId xmlns:a16="http://schemas.microsoft.com/office/drawing/2014/main" id="{CBAE2023-0D12-4144-89A9-88A4BFCC9230}"/>
              </a:ext>
            </a:extLst>
          </p:cNvPr>
          <p:cNvSpPr>
            <a:spLocks noGrp="1"/>
          </p:cNvSpPr>
          <p:nvPr>
            <p:ph idx="1"/>
          </p:nvPr>
        </p:nvSpPr>
        <p:spPr/>
        <p:txBody>
          <a:bodyPr/>
          <a:lstStyle/>
          <a:p>
            <a:r>
              <a:rPr lang="en-GB" dirty="0"/>
              <a:t>Project Objectives are the goals that will be accomplished to achieve the vision.</a:t>
            </a:r>
            <a:endParaRPr lang="tr-TR" dirty="0"/>
          </a:p>
          <a:p>
            <a:endParaRPr lang="tr-TR" dirty="0"/>
          </a:p>
          <a:p>
            <a:r>
              <a:rPr lang="tr-TR" dirty="0"/>
              <a:t>S</a:t>
            </a:r>
            <a:r>
              <a:rPr lang="en-GB" dirty="0" err="1"/>
              <a:t>pecific</a:t>
            </a:r>
            <a:r>
              <a:rPr lang="en-GB" dirty="0"/>
              <a:t>, Measurable, Achievable, Realistic, and Timebound</a:t>
            </a:r>
            <a:endParaRPr lang="tr-TR" dirty="0"/>
          </a:p>
          <a:p>
            <a:endParaRPr lang="tr-TR" dirty="0"/>
          </a:p>
          <a:p>
            <a:r>
              <a:rPr lang="tr-TR" dirty="0" err="1"/>
              <a:t>Managing</a:t>
            </a:r>
            <a:r>
              <a:rPr lang="tr-TR" dirty="0"/>
              <a:t> Project </a:t>
            </a:r>
            <a:r>
              <a:rPr lang="tr-TR" dirty="0" err="1"/>
              <a:t>scope</a:t>
            </a:r>
            <a:r>
              <a:rPr lang="tr-TR" dirty="0"/>
              <a:t> is </a:t>
            </a:r>
            <a:r>
              <a:rPr lang="tr-TR" dirty="0" err="1"/>
              <a:t>primarily</a:t>
            </a:r>
            <a:r>
              <a:rPr lang="tr-TR" dirty="0"/>
              <a:t> </a:t>
            </a:r>
            <a:r>
              <a:rPr lang="tr-TR" dirty="0" err="1"/>
              <a:t>concerned</a:t>
            </a:r>
            <a:r>
              <a:rPr lang="tr-TR" dirty="0"/>
              <a:t> </a:t>
            </a:r>
            <a:r>
              <a:rPr lang="tr-TR" dirty="0" err="1"/>
              <a:t>with</a:t>
            </a:r>
            <a:r>
              <a:rPr lang="tr-TR" dirty="0"/>
              <a:t> </a:t>
            </a:r>
            <a:r>
              <a:rPr lang="tr-TR" dirty="0" err="1"/>
              <a:t>defining</a:t>
            </a:r>
            <a:r>
              <a:rPr lang="tr-TR" dirty="0"/>
              <a:t> </a:t>
            </a:r>
            <a:r>
              <a:rPr lang="tr-TR" dirty="0" err="1"/>
              <a:t>and</a:t>
            </a:r>
            <a:r>
              <a:rPr lang="tr-TR" dirty="0"/>
              <a:t> </a:t>
            </a:r>
            <a:r>
              <a:rPr lang="tr-TR" dirty="0" err="1"/>
              <a:t>controlling</a:t>
            </a:r>
            <a:r>
              <a:rPr lang="tr-TR" dirty="0"/>
              <a:t> </a:t>
            </a:r>
            <a:r>
              <a:rPr lang="tr-TR" dirty="0" err="1">
                <a:solidFill>
                  <a:srgbClr val="FF0000"/>
                </a:solidFill>
              </a:rPr>
              <a:t>what</a:t>
            </a:r>
            <a:r>
              <a:rPr lang="tr-TR" dirty="0">
                <a:solidFill>
                  <a:srgbClr val="FF0000"/>
                </a:solidFill>
              </a:rPr>
              <a:t> is </a:t>
            </a:r>
            <a:r>
              <a:rPr lang="tr-TR" dirty="0" err="1">
                <a:solidFill>
                  <a:srgbClr val="FF0000"/>
                </a:solidFill>
              </a:rPr>
              <a:t>and</a:t>
            </a:r>
            <a:r>
              <a:rPr lang="tr-TR" dirty="0">
                <a:solidFill>
                  <a:srgbClr val="FF0000"/>
                </a:solidFill>
              </a:rPr>
              <a:t> </a:t>
            </a:r>
            <a:r>
              <a:rPr lang="tr-TR" dirty="0" err="1">
                <a:solidFill>
                  <a:srgbClr val="FF0000"/>
                </a:solidFill>
              </a:rPr>
              <a:t>what</a:t>
            </a:r>
            <a:r>
              <a:rPr lang="tr-TR" dirty="0">
                <a:solidFill>
                  <a:srgbClr val="FF0000"/>
                </a:solidFill>
              </a:rPr>
              <a:t> is not </a:t>
            </a:r>
            <a:r>
              <a:rPr lang="tr-TR" dirty="0" err="1">
                <a:solidFill>
                  <a:srgbClr val="FF0000"/>
                </a:solidFill>
              </a:rPr>
              <a:t>included</a:t>
            </a:r>
            <a:r>
              <a:rPr lang="tr-TR" dirty="0">
                <a:solidFill>
                  <a:srgbClr val="FF0000"/>
                </a:solidFill>
              </a:rPr>
              <a:t> in </a:t>
            </a:r>
            <a:r>
              <a:rPr lang="tr-TR" dirty="0" err="1">
                <a:solidFill>
                  <a:srgbClr val="FF0000"/>
                </a:solidFill>
              </a:rPr>
              <a:t>the</a:t>
            </a:r>
            <a:r>
              <a:rPr lang="tr-TR" dirty="0">
                <a:solidFill>
                  <a:srgbClr val="FF0000"/>
                </a:solidFill>
              </a:rPr>
              <a:t> Project.</a:t>
            </a:r>
            <a:endParaRPr lang="en-GB" dirty="0">
              <a:solidFill>
                <a:srgbClr val="FF0000"/>
              </a:solidFill>
            </a:endParaRPr>
          </a:p>
        </p:txBody>
      </p:sp>
    </p:spTree>
    <p:extLst>
      <p:ext uri="{BB962C8B-B14F-4D97-AF65-F5344CB8AC3E}">
        <p14:creationId xmlns:p14="http://schemas.microsoft.com/office/powerpoint/2010/main" val="211536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5863-3DB6-4F46-86DA-4605E8F1EDA9}"/>
              </a:ext>
            </a:extLst>
          </p:cNvPr>
          <p:cNvSpPr>
            <a:spLocks noGrp="1"/>
          </p:cNvSpPr>
          <p:nvPr>
            <p:ph type="title"/>
          </p:nvPr>
        </p:nvSpPr>
        <p:spPr/>
        <p:txBody>
          <a:bodyPr/>
          <a:lstStyle/>
          <a:p>
            <a:r>
              <a:rPr lang="tr-TR" dirty="0" err="1"/>
              <a:t>Activities</a:t>
            </a:r>
            <a:endParaRPr lang="en-GB" dirty="0"/>
          </a:p>
        </p:txBody>
      </p:sp>
      <p:sp>
        <p:nvSpPr>
          <p:cNvPr id="3" name="Content Placeholder 2">
            <a:extLst>
              <a:ext uri="{FF2B5EF4-FFF2-40B4-BE49-F238E27FC236}">
                <a16:creationId xmlns:a16="http://schemas.microsoft.com/office/drawing/2014/main" id="{5279B0F1-75D8-4494-9BAF-03219FD8EE90}"/>
              </a:ext>
            </a:extLst>
          </p:cNvPr>
          <p:cNvSpPr>
            <a:spLocks noGrp="1"/>
          </p:cNvSpPr>
          <p:nvPr>
            <p:ph idx="1"/>
          </p:nvPr>
        </p:nvSpPr>
        <p:spPr/>
        <p:txBody>
          <a:bodyPr/>
          <a:lstStyle/>
          <a:p>
            <a:r>
              <a:rPr lang="tr-TR" dirty="0" err="1"/>
              <a:t>Create</a:t>
            </a:r>
            <a:r>
              <a:rPr lang="tr-TR" dirty="0"/>
              <a:t> Software </a:t>
            </a:r>
            <a:r>
              <a:rPr lang="tr-TR" dirty="0" err="1"/>
              <a:t>Requirement</a:t>
            </a:r>
            <a:r>
              <a:rPr lang="tr-TR" dirty="0"/>
              <a:t> </a:t>
            </a:r>
            <a:r>
              <a:rPr lang="tr-TR" dirty="0" err="1"/>
              <a:t>Specifications</a:t>
            </a:r>
            <a:r>
              <a:rPr lang="tr-TR" dirty="0"/>
              <a:t>(SRS) </a:t>
            </a:r>
            <a:r>
              <a:rPr lang="tr-TR" dirty="0" err="1"/>
              <a:t>document</a:t>
            </a:r>
            <a:endParaRPr lang="tr-TR" dirty="0"/>
          </a:p>
          <a:p>
            <a:r>
              <a:rPr lang="tr-TR" dirty="0"/>
              <a:t>Define </a:t>
            </a:r>
            <a:r>
              <a:rPr lang="tr-TR" dirty="0" err="1"/>
              <a:t>the</a:t>
            </a:r>
            <a:r>
              <a:rPr lang="tr-TR" dirty="0"/>
              <a:t> </a:t>
            </a:r>
            <a:r>
              <a:rPr lang="tr-TR" dirty="0" err="1"/>
              <a:t>detailed</a:t>
            </a:r>
            <a:r>
              <a:rPr lang="tr-TR" dirty="0"/>
              <a:t> </a:t>
            </a:r>
            <a:r>
              <a:rPr lang="tr-TR" dirty="0" err="1"/>
              <a:t>description</a:t>
            </a:r>
            <a:r>
              <a:rPr lang="tr-TR" dirty="0"/>
              <a:t> of </a:t>
            </a:r>
            <a:r>
              <a:rPr lang="tr-TR" dirty="0" err="1"/>
              <a:t>the</a:t>
            </a:r>
            <a:r>
              <a:rPr lang="tr-TR" dirty="0"/>
              <a:t> </a:t>
            </a:r>
            <a:r>
              <a:rPr lang="tr-TR" dirty="0" err="1"/>
              <a:t>scope</a:t>
            </a:r>
            <a:endParaRPr lang="tr-TR" dirty="0"/>
          </a:p>
          <a:p>
            <a:r>
              <a:rPr lang="tr-TR" dirty="0" err="1"/>
              <a:t>Validate</a:t>
            </a:r>
            <a:r>
              <a:rPr lang="tr-TR" dirty="0"/>
              <a:t> </a:t>
            </a:r>
            <a:r>
              <a:rPr lang="tr-TR" dirty="0" err="1"/>
              <a:t>the</a:t>
            </a:r>
            <a:r>
              <a:rPr lang="tr-TR" dirty="0"/>
              <a:t> </a:t>
            </a:r>
            <a:r>
              <a:rPr lang="tr-TR" dirty="0" err="1"/>
              <a:t>scope</a:t>
            </a:r>
            <a:r>
              <a:rPr lang="tr-TR" dirty="0"/>
              <a:t> </a:t>
            </a:r>
            <a:r>
              <a:rPr lang="tr-TR" dirty="0" err="1"/>
              <a:t>with</a:t>
            </a:r>
            <a:r>
              <a:rPr lang="tr-TR" dirty="0"/>
              <a:t> </a:t>
            </a:r>
            <a:r>
              <a:rPr lang="tr-TR" dirty="0" err="1"/>
              <a:t>customer</a:t>
            </a:r>
            <a:endParaRPr lang="tr-TR" dirty="0"/>
          </a:p>
          <a:p>
            <a:r>
              <a:rPr lang="tr-TR" dirty="0" err="1"/>
              <a:t>Create</a:t>
            </a:r>
            <a:r>
              <a:rPr lang="tr-TR" dirty="0"/>
              <a:t> </a:t>
            </a:r>
            <a:r>
              <a:rPr lang="tr-TR" dirty="0" err="1"/>
              <a:t>work</a:t>
            </a:r>
            <a:r>
              <a:rPr lang="tr-TR" dirty="0"/>
              <a:t> </a:t>
            </a:r>
            <a:r>
              <a:rPr lang="tr-TR" dirty="0" err="1"/>
              <a:t>breakdown</a:t>
            </a:r>
            <a:r>
              <a:rPr lang="tr-TR" dirty="0"/>
              <a:t> </a:t>
            </a:r>
            <a:r>
              <a:rPr lang="tr-TR" dirty="0" err="1"/>
              <a:t>structure</a:t>
            </a:r>
            <a:endParaRPr lang="tr-TR" dirty="0"/>
          </a:p>
          <a:p>
            <a:r>
              <a:rPr lang="tr-TR" dirty="0" err="1"/>
              <a:t>Controll</a:t>
            </a:r>
            <a:r>
              <a:rPr lang="tr-TR" dirty="0"/>
              <a:t> </a:t>
            </a:r>
            <a:r>
              <a:rPr lang="tr-TR" dirty="0" err="1"/>
              <a:t>the</a:t>
            </a:r>
            <a:r>
              <a:rPr lang="tr-TR" dirty="0"/>
              <a:t> </a:t>
            </a:r>
            <a:r>
              <a:rPr lang="tr-TR" dirty="0" err="1"/>
              <a:t>scope</a:t>
            </a:r>
            <a:r>
              <a:rPr lang="tr-TR" dirty="0"/>
              <a:t> </a:t>
            </a:r>
            <a:r>
              <a:rPr lang="tr-TR" dirty="0" err="1"/>
              <a:t>and</a:t>
            </a:r>
            <a:r>
              <a:rPr lang="tr-TR" dirty="0"/>
              <a:t> </a:t>
            </a:r>
            <a:r>
              <a:rPr lang="tr-TR" dirty="0" err="1"/>
              <a:t>watch</a:t>
            </a:r>
            <a:r>
              <a:rPr lang="tr-TR" dirty="0"/>
              <a:t> </a:t>
            </a:r>
            <a:r>
              <a:rPr lang="tr-TR" dirty="0" err="1"/>
              <a:t>out</a:t>
            </a:r>
            <a:r>
              <a:rPr lang="tr-TR" dirty="0"/>
              <a:t> </a:t>
            </a:r>
            <a:r>
              <a:rPr lang="tr-TR" dirty="0" err="1"/>
              <a:t>for</a:t>
            </a:r>
            <a:r>
              <a:rPr lang="tr-TR" dirty="0"/>
              <a:t> </a:t>
            </a:r>
            <a:r>
              <a:rPr lang="tr-TR" dirty="0" err="1"/>
              <a:t>changes</a:t>
            </a:r>
            <a:endParaRPr lang="tr-TR" dirty="0"/>
          </a:p>
        </p:txBody>
      </p:sp>
    </p:spTree>
    <p:extLst>
      <p:ext uri="{BB962C8B-B14F-4D97-AF65-F5344CB8AC3E}">
        <p14:creationId xmlns:p14="http://schemas.microsoft.com/office/powerpoint/2010/main" val="203749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DD05C-7104-406A-AF01-D7C61C5B7145}"/>
              </a:ext>
            </a:extLst>
          </p:cNvPr>
          <p:cNvPicPr>
            <a:picLocks noChangeAspect="1"/>
          </p:cNvPicPr>
          <p:nvPr/>
        </p:nvPicPr>
        <p:blipFill>
          <a:blip r:embed="rId3"/>
          <a:stretch>
            <a:fillRect/>
          </a:stretch>
        </p:blipFill>
        <p:spPr>
          <a:xfrm>
            <a:off x="2708981" y="457856"/>
            <a:ext cx="6362192" cy="5073532"/>
          </a:xfrm>
          <a:prstGeom prst="rect">
            <a:avLst/>
          </a:prstGeom>
        </p:spPr>
      </p:pic>
      <p:sp>
        <p:nvSpPr>
          <p:cNvPr id="6" name="TextBox 5">
            <a:extLst>
              <a:ext uri="{FF2B5EF4-FFF2-40B4-BE49-F238E27FC236}">
                <a16:creationId xmlns:a16="http://schemas.microsoft.com/office/drawing/2014/main" id="{FB0FFCFA-353B-4C68-8D65-857AEE9E6BCC}"/>
              </a:ext>
            </a:extLst>
          </p:cNvPr>
          <p:cNvSpPr txBox="1"/>
          <p:nvPr/>
        </p:nvSpPr>
        <p:spPr>
          <a:xfrm>
            <a:off x="1816398" y="5753813"/>
            <a:ext cx="8559203" cy="646331"/>
          </a:xfrm>
          <a:prstGeom prst="rect">
            <a:avLst/>
          </a:prstGeom>
          <a:noFill/>
        </p:spPr>
        <p:txBody>
          <a:bodyPr wrap="none" rtlCol="0">
            <a:spAutoFit/>
          </a:bodyPr>
          <a:lstStyle/>
          <a:p>
            <a:pPr algn="ctr"/>
            <a:r>
              <a:rPr lang="en-GB" b="0" i="0" dirty="0">
                <a:solidFill>
                  <a:srgbClr val="262626"/>
                </a:solidFill>
                <a:effectLst/>
                <a:latin typeface="-apple-system"/>
              </a:rPr>
              <a:t>Don't start coding without proper Requirement Analysis and Software Design documents </a:t>
            </a:r>
            <a:endParaRPr lang="tr-TR" b="0" i="0" dirty="0">
              <a:solidFill>
                <a:srgbClr val="262626"/>
              </a:solidFill>
              <a:effectLst/>
              <a:latin typeface="-apple-system"/>
            </a:endParaRPr>
          </a:p>
          <a:p>
            <a:pPr algn="ctr"/>
            <a:r>
              <a:rPr lang="en-GB" b="0" i="0" dirty="0">
                <a:solidFill>
                  <a:srgbClr val="262626"/>
                </a:solidFill>
                <a:effectLst/>
                <a:latin typeface="-apple-system"/>
              </a:rPr>
              <a:t>which all the stakeholders have hand </a:t>
            </a:r>
            <a:r>
              <a:rPr lang="en-GB" b="0" i="0" dirty="0" err="1">
                <a:solidFill>
                  <a:srgbClr val="262626"/>
                </a:solidFill>
                <a:effectLst/>
                <a:latin typeface="-apple-system"/>
              </a:rPr>
              <a:t>shaked</a:t>
            </a:r>
            <a:r>
              <a:rPr lang="en-GB" b="0" i="0" dirty="0">
                <a:solidFill>
                  <a:srgbClr val="262626"/>
                </a:solidFill>
                <a:effectLst/>
                <a:latin typeface="-apple-system"/>
              </a:rPr>
              <a:t> on.</a:t>
            </a:r>
            <a:endParaRPr lang="en-GB" dirty="0"/>
          </a:p>
        </p:txBody>
      </p:sp>
    </p:spTree>
    <p:extLst>
      <p:ext uri="{BB962C8B-B14F-4D97-AF65-F5344CB8AC3E}">
        <p14:creationId xmlns:p14="http://schemas.microsoft.com/office/powerpoint/2010/main" val="42057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5ECD-4100-46CA-9B80-8386AB68BD9E}"/>
              </a:ext>
            </a:extLst>
          </p:cNvPr>
          <p:cNvSpPr>
            <a:spLocks noGrp="1"/>
          </p:cNvSpPr>
          <p:nvPr>
            <p:ph type="title"/>
          </p:nvPr>
        </p:nvSpPr>
        <p:spPr/>
        <p:txBody>
          <a:bodyPr/>
          <a:lstStyle/>
          <a:p>
            <a:r>
              <a:rPr lang="tr-TR" dirty="0" err="1"/>
              <a:t>Inputs</a:t>
            </a:r>
            <a:r>
              <a:rPr lang="tr-TR" dirty="0"/>
              <a:t> of </a:t>
            </a:r>
            <a:r>
              <a:rPr lang="tr-TR" dirty="0" err="1"/>
              <a:t>Scope</a:t>
            </a:r>
            <a:r>
              <a:rPr lang="tr-TR" dirty="0"/>
              <a:t> Management </a:t>
            </a:r>
            <a:r>
              <a:rPr lang="tr-TR" dirty="0" err="1"/>
              <a:t>Phase</a:t>
            </a:r>
            <a:endParaRPr lang="en-GB" dirty="0"/>
          </a:p>
        </p:txBody>
      </p:sp>
      <p:sp>
        <p:nvSpPr>
          <p:cNvPr id="3" name="Content Placeholder 2">
            <a:extLst>
              <a:ext uri="{FF2B5EF4-FFF2-40B4-BE49-F238E27FC236}">
                <a16:creationId xmlns:a16="http://schemas.microsoft.com/office/drawing/2014/main" id="{B0624D60-26EC-479E-BCFE-8B937F9E06D8}"/>
              </a:ext>
            </a:extLst>
          </p:cNvPr>
          <p:cNvSpPr>
            <a:spLocks noGrp="1"/>
          </p:cNvSpPr>
          <p:nvPr>
            <p:ph idx="1"/>
          </p:nvPr>
        </p:nvSpPr>
        <p:spPr/>
        <p:txBody>
          <a:bodyPr/>
          <a:lstStyle/>
          <a:p>
            <a:r>
              <a:rPr lang="tr-TR" dirty="0"/>
              <a:t>Project charter</a:t>
            </a:r>
          </a:p>
          <a:p>
            <a:pPr lvl="1"/>
            <a:r>
              <a:rPr lang="tr-TR" dirty="0"/>
              <a:t>A Project </a:t>
            </a:r>
            <a:r>
              <a:rPr lang="tr-TR" dirty="0" err="1"/>
              <a:t>statement</a:t>
            </a:r>
            <a:r>
              <a:rPr lang="tr-TR" dirty="0"/>
              <a:t> </a:t>
            </a:r>
            <a:r>
              <a:rPr lang="tr-TR" dirty="0" err="1"/>
              <a:t>that</a:t>
            </a:r>
            <a:r>
              <a:rPr lang="tr-TR" dirty="0"/>
              <a:t> </a:t>
            </a:r>
            <a:r>
              <a:rPr lang="tr-TR" dirty="0" err="1"/>
              <a:t>provides</a:t>
            </a:r>
            <a:r>
              <a:rPr lang="tr-TR" dirty="0"/>
              <a:t> </a:t>
            </a:r>
            <a:r>
              <a:rPr lang="tr-TR" dirty="0" err="1"/>
              <a:t>high</a:t>
            </a:r>
            <a:r>
              <a:rPr lang="tr-TR" dirty="0"/>
              <a:t> </a:t>
            </a:r>
            <a:r>
              <a:rPr lang="tr-TR" dirty="0" err="1"/>
              <a:t>level</a:t>
            </a:r>
            <a:r>
              <a:rPr lang="tr-TR" dirty="0"/>
              <a:t> </a:t>
            </a:r>
            <a:r>
              <a:rPr lang="tr-TR" dirty="0" err="1"/>
              <a:t>project</a:t>
            </a:r>
            <a:r>
              <a:rPr lang="tr-TR" dirty="0"/>
              <a:t> </a:t>
            </a:r>
            <a:r>
              <a:rPr lang="tr-TR" dirty="0" err="1"/>
              <a:t>description</a:t>
            </a:r>
            <a:r>
              <a:rPr lang="tr-TR" dirty="0"/>
              <a:t> </a:t>
            </a:r>
            <a:r>
              <a:rPr lang="tr-TR" dirty="0" err="1"/>
              <a:t>and</a:t>
            </a:r>
            <a:r>
              <a:rPr lang="tr-TR" dirty="0"/>
              <a:t> </a:t>
            </a:r>
            <a:r>
              <a:rPr lang="tr-TR" dirty="0" err="1"/>
              <a:t>product</a:t>
            </a:r>
            <a:r>
              <a:rPr lang="tr-TR" dirty="0"/>
              <a:t> </a:t>
            </a:r>
            <a:r>
              <a:rPr lang="tr-TR" dirty="0" err="1"/>
              <a:t>characteristics</a:t>
            </a:r>
            <a:endParaRPr lang="tr-TR" dirty="0"/>
          </a:p>
          <a:p>
            <a:r>
              <a:rPr lang="tr-TR" dirty="0"/>
              <a:t>Enterprise </a:t>
            </a:r>
            <a:r>
              <a:rPr lang="tr-TR" dirty="0" err="1"/>
              <a:t>environmental</a:t>
            </a:r>
            <a:r>
              <a:rPr lang="tr-TR" dirty="0"/>
              <a:t> </a:t>
            </a:r>
            <a:r>
              <a:rPr lang="tr-TR" dirty="0" err="1"/>
              <a:t>factors</a:t>
            </a:r>
            <a:endParaRPr lang="tr-TR" dirty="0"/>
          </a:p>
          <a:p>
            <a:pPr lvl="1"/>
            <a:r>
              <a:rPr lang="tr-TR" dirty="0"/>
              <a:t>How </a:t>
            </a:r>
            <a:r>
              <a:rPr lang="tr-TR" dirty="0" err="1"/>
              <a:t>the</a:t>
            </a:r>
            <a:r>
              <a:rPr lang="tr-TR" dirty="0"/>
              <a:t> </a:t>
            </a:r>
            <a:r>
              <a:rPr lang="tr-TR" dirty="0" err="1"/>
              <a:t>company</a:t>
            </a:r>
            <a:r>
              <a:rPr lang="tr-TR" dirty="0"/>
              <a:t> </a:t>
            </a:r>
            <a:r>
              <a:rPr lang="tr-TR" dirty="0" err="1"/>
              <a:t>does</a:t>
            </a:r>
            <a:r>
              <a:rPr lang="tr-TR" dirty="0"/>
              <a:t> </a:t>
            </a:r>
            <a:r>
              <a:rPr lang="tr-TR" dirty="0" err="1"/>
              <a:t>business</a:t>
            </a:r>
            <a:r>
              <a:rPr lang="tr-TR" dirty="0"/>
              <a:t>, org. </a:t>
            </a:r>
            <a:r>
              <a:rPr lang="tr-TR" dirty="0" err="1"/>
              <a:t>culture</a:t>
            </a:r>
            <a:endParaRPr lang="tr-TR" dirty="0"/>
          </a:p>
          <a:p>
            <a:r>
              <a:rPr lang="tr-TR" dirty="0" err="1"/>
              <a:t>Organizational</a:t>
            </a:r>
            <a:r>
              <a:rPr lang="tr-TR" dirty="0"/>
              <a:t> </a:t>
            </a:r>
            <a:r>
              <a:rPr lang="tr-TR" dirty="0" err="1"/>
              <a:t>process</a:t>
            </a:r>
            <a:r>
              <a:rPr lang="tr-TR" dirty="0"/>
              <a:t> </a:t>
            </a:r>
            <a:r>
              <a:rPr lang="tr-TR" dirty="0" err="1"/>
              <a:t>assets</a:t>
            </a:r>
            <a:endParaRPr lang="tr-TR" dirty="0"/>
          </a:p>
          <a:p>
            <a:pPr lvl="1"/>
            <a:r>
              <a:rPr lang="tr-TR" dirty="0" err="1"/>
              <a:t>Process</a:t>
            </a:r>
            <a:r>
              <a:rPr lang="tr-TR" dirty="0"/>
              <a:t> </a:t>
            </a:r>
            <a:r>
              <a:rPr lang="tr-TR" dirty="0" err="1"/>
              <a:t>and</a:t>
            </a:r>
            <a:r>
              <a:rPr lang="tr-TR" dirty="0"/>
              <a:t> </a:t>
            </a:r>
            <a:r>
              <a:rPr lang="tr-TR" dirty="0" err="1"/>
              <a:t>procedures</a:t>
            </a:r>
            <a:r>
              <a:rPr lang="tr-TR" dirty="0"/>
              <a:t> of </a:t>
            </a:r>
            <a:r>
              <a:rPr lang="tr-TR" dirty="0" err="1"/>
              <a:t>the</a:t>
            </a:r>
            <a:r>
              <a:rPr lang="tr-TR" dirty="0"/>
              <a:t> </a:t>
            </a:r>
            <a:r>
              <a:rPr lang="tr-TR" dirty="0" err="1"/>
              <a:t>company</a:t>
            </a:r>
            <a:endParaRPr lang="en-GB" dirty="0"/>
          </a:p>
        </p:txBody>
      </p:sp>
    </p:spTree>
    <p:extLst>
      <p:ext uri="{BB962C8B-B14F-4D97-AF65-F5344CB8AC3E}">
        <p14:creationId xmlns:p14="http://schemas.microsoft.com/office/powerpoint/2010/main" val="2985363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70F2-66F0-469D-BE9A-B04315E8ADFB}"/>
              </a:ext>
            </a:extLst>
          </p:cNvPr>
          <p:cNvSpPr>
            <a:spLocks noGrp="1"/>
          </p:cNvSpPr>
          <p:nvPr>
            <p:ph type="title"/>
          </p:nvPr>
        </p:nvSpPr>
        <p:spPr/>
        <p:txBody>
          <a:bodyPr/>
          <a:lstStyle/>
          <a:p>
            <a:r>
              <a:rPr lang="tr-TR" dirty="0"/>
              <a:t>Tools &amp; </a:t>
            </a:r>
            <a:r>
              <a:rPr lang="tr-TR" dirty="0" err="1"/>
              <a:t>Techniques</a:t>
            </a:r>
            <a:endParaRPr lang="en-GB" dirty="0"/>
          </a:p>
        </p:txBody>
      </p:sp>
      <p:sp>
        <p:nvSpPr>
          <p:cNvPr id="3" name="Content Placeholder 2">
            <a:extLst>
              <a:ext uri="{FF2B5EF4-FFF2-40B4-BE49-F238E27FC236}">
                <a16:creationId xmlns:a16="http://schemas.microsoft.com/office/drawing/2014/main" id="{FBF9B5CB-33F7-459A-BC93-544E9A466AEE}"/>
              </a:ext>
            </a:extLst>
          </p:cNvPr>
          <p:cNvSpPr>
            <a:spLocks noGrp="1"/>
          </p:cNvSpPr>
          <p:nvPr>
            <p:ph idx="1"/>
          </p:nvPr>
        </p:nvSpPr>
        <p:spPr/>
        <p:txBody>
          <a:bodyPr/>
          <a:lstStyle/>
          <a:p>
            <a:r>
              <a:rPr lang="tr-TR" dirty="0" err="1"/>
              <a:t>Meetings</a:t>
            </a:r>
            <a:endParaRPr lang="tr-TR" dirty="0"/>
          </a:p>
          <a:p>
            <a:pPr lvl="1"/>
            <a:r>
              <a:rPr lang="tr-TR" dirty="0"/>
              <a:t>PM, TL, Client, Architect, UX </a:t>
            </a:r>
            <a:r>
              <a:rPr lang="tr-TR" dirty="0" err="1"/>
              <a:t>designer</a:t>
            </a:r>
            <a:r>
              <a:rPr lang="tr-TR" dirty="0"/>
              <a:t>, QA </a:t>
            </a:r>
            <a:r>
              <a:rPr lang="tr-TR" dirty="0" err="1"/>
              <a:t>Lead</a:t>
            </a:r>
            <a:endParaRPr lang="tr-TR" dirty="0"/>
          </a:p>
          <a:p>
            <a:r>
              <a:rPr lang="tr-TR" dirty="0" err="1"/>
              <a:t>Expert</a:t>
            </a:r>
            <a:r>
              <a:rPr lang="tr-TR" dirty="0"/>
              <a:t> </a:t>
            </a:r>
            <a:r>
              <a:rPr lang="tr-TR" dirty="0" err="1"/>
              <a:t>judgement</a:t>
            </a:r>
            <a:endParaRPr lang="tr-TR" dirty="0"/>
          </a:p>
          <a:p>
            <a:pPr marL="0" indent="0">
              <a:buNone/>
            </a:pPr>
            <a:r>
              <a:rPr lang="tr-TR" dirty="0" err="1"/>
              <a:t>Expertise</a:t>
            </a:r>
            <a:r>
              <a:rPr lang="tr-TR" dirty="0"/>
              <a:t> </a:t>
            </a:r>
            <a:r>
              <a:rPr lang="tr-TR" dirty="0" err="1"/>
              <a:t>provided</a:t>
            </a:r>
            <a:r>
              <a:rPr lang="tr-TR" dirty="0"/>
              <a:t> </a:t>
            </a:r>
            <a:r>
              <a:rPr lang="tr-TR" dirty="0" err="1"/>
              <a:t>by</a:t>
            </a:r>
            <a:r>
              <a:rPr lang="tr-TR" dirty="0"/>
              <a:t> </a:t>
            </a:r>
            <a:r>
              <a:rPr lang="tr-TR" dirty="0" err="1"/>
              <a:t>any</a:t>
            </a:r>
            <a:r>
              <a:rPr lang="tr-TR" dirty="0"/>
              <a:t> </a:t>
            </a:r>
            <a:r>
              <a:rPr lang="tr-TR" dirty="0" err="1"/>
              <a:t>group</a:t>
            </a:r>
            <a:r>
              <a:rPr lang="tr-TR" dirty="0"/>
              <a:t> </a:t>
            </a:r>
            <a:r>
              <a:rPr lang="tr-TR" dirty="0" err="1"/>
              <a:t>or</a:t>
            </a:r>
            <a:r>
              <a:rPr lang="tr-TR" dirty="0"/>
              <a:t> </a:t>
            </a:r>
            <a:r>
              <a:rPr lang="tr-TR" dirty="0" err="1"/>
              <a:t>individual</a:t>
            </a:r>
            <a:r>
              <a:rPr lang="tr-TR" dirty="0"/>
              <a:t> </a:t>
            </a:r>
            <a:r>
              <a:rPr lang="tr-TR" dirty="0" err="1"/>
              <a:t>with</a:t>
            </a:r>
            <a:r>
              <a:rPr lang="tr-TR" dirty="0"/>
              <a:t> </a:t>
            </a:r>
            <a:r>
              <a:rPr lang="tr-TR" dirty="0" err="1"/>
              <a:t>specialized</a:t>
            </a:r>
            <a:r>
              <a:rPr lang="tr-TR" dirty="0"/>
              <a:t> </a:t>
            </a:r>
            <a:r>
              <a:rPr lang="tr-TR" dirty="0" err="1"/>
              <a:t>knowledge</a:t>
            </a:r>
            <a:r>
              <a:rPr lang="tr-TR" dirty="0"/>
              <a:t> </a:t>
            </a:r>
          </a:p>
          <a:p>
            <a:pPr lvl="1"/>
            <a:r>
              <a:rPr lang="tr-TR" dirty="0" err="1"/>
              <a:t>Consultants</a:t>
            </a:r>
            <a:endParaRPr lang="tr-TR" dirty="0"/>
          </a:p>
          <a:p>
            <a:pPr lvl="1"/>
            <a:r>
              <a:rPr lang="tr-TR" dirty="0"/>
              <a:t>PMO</a:t>
            </a:r>
          </a:p>
          <a:p>
            <a:pPr lvl="1"/>
            <a:r>
              <a:rPr lang="tr-TR" dirty="0"/>
              <a:t>Technical </a:t>
            </a:r>
            <a:r>
              <a:rPr lang="tr-TR" dirty="0" err="1"/>
              <a:t>associations</a:t>
            </a:r>
            <a:endParaRPr lang="tr-TR" dirty="0"/>
          </a:p>
          <a:p>
            <a:pPr lvl="1"/>
            <a:r>
              <a:rPr lang="tr-TR" dirty="0" err="1"/>
              <a:t>Other</a:t>
            </a:r>
            <a:r>
              <a:rPr lang="tr-TR" dirty="0"/>
              <a:t> </a:t>
            </a:r>
            <a:r>
              <a:rPr lang="tr-TR" dirty="0" err="1"/>
              <a:t>units</a:t>
            </a:r>
            <a:r>
              <a:rPr lang="tr-TR" dirty="0"/>
              <a:t> </a:t>
            </a:r>
            <a:r>
              <a:rPr lang="tr-TR" dirty="0" err="1"/>
              <a:t>within</a:t>
            </a:r>
            <a:r>
              <a:rPr lang="tr-TR" dirty="0"/>
              <a:t> </a:t>
            </a:r>
            <a:r>
              <a:rPr lang="tr-TR" dirty="0" err="1"/>
              <a:t>organisation</a:t>
            </a:r>
            <a:endParaRPr lang="tr-TR" dirty="0"/>
          </a:p>
          <a:p>
            <a:pPr lvl="1"/>
            <a:endParaRPr lang="tr-TR" dirty="0"/>
          </a:p>
          <a:p>
            <a:pPr marL="0" indent="0">
              <a:buNone/>
            </a:pPr>
            <a:endParaRPr lang="en-GB" dirty="0"/>
          </a:p>
        </p:txBody>
      </p:sp>
    </p:spTree>
    <p:extLst>
      <p:ext uri="{BB962C8B-B14F-4D97-AF65-F5344CB8AC3E}">
        <p14:creationId xmlns:p14="http://schemas.microsoft.com/office/powerpoint/2010/main" val="195670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ACDD-C476-4EF8-A5E3-AD576A469010}"/>
              </a:ext>
            </a:extLst>
          </p:cNvPr>
          <p:cNvSpPr>
            <a:spLocks noGrp="1"/>
          </p:cNvSpPr>
          <p:nvPr>
            <p:ph type="title"/>
          </p:nvPr>
        </p:nvSpPr>
        <p:spPr/>
        <p:txBody>
          <a:bodyPr/>
          <a:lstStyle/>
          <a:p>
            <a:r>
              <a:rPr lang="tr-TR" dirty="0" err="1"/>
              <a:t>Extracting</a:t>
            </a:r>
            <a:r>
              <a:rPr lang="tr-TR" dirty="0"/>
              <a:t> </a:t>
            </a:r>
            <a:r>
              <a:rPr lang="tr-TR" dirty="0" err="1"/>
              <a:t>Requirements</a:t>
            </a:r>
            <a:r>
              <a:rPr lang="tr-TR" dirty="0"/>
              <a:t>/</a:t>
            </a:r>
            <a:r>
              <a:rPr lang="tr-TR" dirty="0" err="1"/>
              <a:t>Specifications</a:t>
            </a:r>
            <a:endParaRPr lang="en-GB" dirty="0"/>
          </a:p>
        </p:txBody>
      </p:sp>
      <p:sp>
        <p:nvSpPr>
          <p:cNvPr id="3" name="Content Placeholder 2">
            <a:extLst>
              <a:ext uri="{FF2B5EF4-FFF2-40B4-BE49-F238E27FC236}">
                <a16:creationId xmlns:a16="http://schemas.microsoft.com/office/drawing/2014/main" id="{B27C28FB-4151-47F2-9FDF-14ED78A9E4D1}"/>
              </a:ext>
            </a:extLst>
          </p:cNvPr>
          <p:cNvSpPr>
            <a:spLocks noGrp="1"/>
          </p:cNvSpPr>
          <p:nvPr>
            <p:ph idx="1"/>
          </p:nvPr>
        </p:nvSpPr>
        <p:spPr>
          <a:xfrm>
            <a:off x="0" y="1253330"/>
            <a:ext cx="12046226" cy="6048617"/>
          </a:xfrm>
        </p:spPr>
        <p:txBody>
          <a:bodyPr>
            <a:noAutofit/>
          </a:bodyPr>
          <a:lstStyle/>
          <a:p>
            <a:r>
              <a:rPr lang="en-GB" sz="2000" dirty="0"/>
              <a:t>The team reviews the project introduction post;</a:t>
            </a:r>
          </a:p>
          <a:p>
            <a:r>
              <a:rPr lang="en-GB" sz="2000" dirty="0"/>
              <a:t>The PM schedules an internal kick off call with Sale</a:t>
            </a:r>
            <a:r>
              <a:rPr lang="tr-TR" sz="2000" dirty="0"/>
              <a:t>s</a:t>
            </a:r>
          </a:p>
          <a:p>
            <a:r>
              <a:rPr lang="en-GB" sz="2000" dirty="0"/>
              <a:t>The PM contacts the client to introduce him/herself and to coordinate a kick off call.</a:t>
            </a:r>
          </a:p>
          <a:p>
            <a:r>
              <a:rPr lang="en-GB" sz="2000" dirty="0"/>
              <a:t>The PM coordinates a team kick-off call;</a:t>
            </a:r>
          </a:p>
          <a:p>
            <a:r>
              <a:rPr lang="en-GB" sz="2000" dirty="0"/>
              <a:t>The PM initiates the specification definition and/or review process;</a:t>
            </a:r>
          </a:p>
          <a:p>
            <a:r>
              <a:rPr lang="en-GB" sz="2000" dirty="0"/>
              <a:t>The team works together with the PM and client to draft and/or review the specifications document and create the wireframes;</a:t>
            </a:r>
          </a:p>
          <a:p>
            <a:r>
              <a:rPr lang="en-GB" sz="2000" dirty="0"/>
              <a:t>The first draft of the specifications document is sent to the specifications reviewer for feedback;</a:t>
            </a:r>
          </a:p>
          <a:p>
            <a:r>
              <a:rPr lang="en-GB" sz="2000" dirty="0"/>
              <a:t>The team applies the specification reviewer’s feedback and sends it to the client for review;</a:t>
            </a:r>
          </a:p>
          <a:p>
            <a:r>
              <a:rPr lang="en-GB" sz="2000" dirty="0"/>
              <a:t>The team continues feedback iterations on the specifications with the client,</a:t>
            </a:r>
          </a:p>
          <a:p>
            <a:r>
              <a:rPr lang="en-GB" sz="2000" dirty="0"/>
              <a:t>Once a final draft of the specifications is ready the PM sends the document to the specifications reviewer for final feedback;</a:t>
            </a:r>
            <a:endParaRPr lang="tr-TR" sz="2000" dirty="0"/>
          </a:p>
          <a:p>
            <a:pPr algn="l">
              <a:buFont typeface="Arial" panose="020B0604020202020204" pitchFamily="34" charset="0"/>
              <a:buChar char="•"/>
            </a:pPr>
            <a:r>
              <a:rPr lang="en-GB" sz="2000" b="0" i="0" dirty="0">
                <a:solidFill>
                  <a:srgbClr val="333333"/>
                </a:solidFill>
                <a:effectLst/>
                <a:latin typeface="Helvetica Neue"/>
              </a:rPr>
              <a:t>The team applies the specification reviewer’s final feedback;</a:t>
            </a:r>
          </a:p>
          <a:p>
            <a:pPr algn="l">
              <a:buFont typeface="Arial" panose="020B0604020202020204" pitchFamily="34" charset="0"/>
              <a:buChar char="•"/>
            </a:pPr>
            <a:r>
              <a:rPr lang="en-GB" sz="2000" b="0" i="0" dirty="0">
                <a:solidFill>
                  <a:srgbClr val="333333"/>
                </a:solidFill>
                <a:effectLst/>
                <a:latin typeface="Helvetica Neue"/>
              </a:rPr>
              <a:t>Once done, the</a:t>
            </a:r>
            <a:r>
              <a:rPr lang="tr-TR" sz="2000" b="0" i="0" dirty="0">
                <a:solidFill>
                  <a:srgbClr val="333333"/>
                </a:solidFill>
                <a:effectLst/>
                <a:latin typeface="Helvetica Neue"/>
              </a:rPr>
              <a:t> PM</a:t>
            </a:r>
            <a:r>
              <a:rPr lang="en-GB" sz="2000" b="0" i="0" dirty="0">
                <a:solidFill>
                  <a:srgbClr val="333333"/>
                </a:solidFill>
                <a:effectLst/>
                <a:latin typeface="Helvetica Neue"/>
              </a:rPr>
              <a:t> sends the document to the client for final confirmation</a:t>
            </a:r>
          </a:p>
        </p:txBody>
      </p:sp>
    </p:spTree>
    <p:extLst>
      <p:ext uri="{BB962C8B-B14F-4D97-AF65-F5344CB8AC3E}">
        <p14:creationId xmlns:p14="http://schemas.microsoft.com/office/powerpoint/2010/main" val="389858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5E8E-7021-4802-99B4-163CE48F6A5B}"/>
              </a:ext>
            </a:extLst>
          </p:cNvPr>
          <p:cNvSpPr>
            <a:spLocks noGrp="1"/>
          </p:cNvSpPr>
          <p:nvPr>
            <p:ph type="title"/>
          </p:nvPr>
        </p:nvSpPr>
        <p:spPr/>
        <p:txBody>
          <a:bodyPr/>
          <a:lstStyle/>
          <a:p>
            <a:r>
              <a:rPr lang="en-GB" b="0" i="0" dirty="0">
                <a:solidFill>
                  <a:srgbClr val="333333"/>
                </a:solidFill>
                <a:effectLst/>
                <a:latin typeface="Helvetica Neue"/>
              </a:rPr>
              <a:t>Project Kick-Off</a:t>
            </a:r>
            <a:endParaRPr lang="en-GB" dirty="0"/>
          </a:p>
        </p:txBody>
      </p:sp>
      <p:sp>
        <p:nvSpPr>
          <p:cNvPr id="3" name="Content Placeholder 2">
            <a:extLst>
              <a:ext uri="{FF2B5EF4-FFF2-40B4-BE49-F238E27FC236}">
                <a16:creationId xmlns:a16="http://schemas.microsoft.com/office/drawing/2014/main" id="{A0D402B6-EDFA-4120-B502-E287A2DEAA99}"/>
              </a:ext>
            </a:extLst>
          </p:cNvPr>
          <p:cNvSpPr>
            <a:spLocks noGrp="1"/>
          </p:cNvSpPr>
          <p:nvPr>
            <p:ph idx="1"/>
          </p:nvPr>
        </p:nvSpPr>
        <p:spPr/>
        <p:txBody>
          <a:bodyPr>
            <a:normAutofit fontScale="92500" lnSpcReduction="10000"/>
          </a:bodyPr>
          <a:lstStyle/>
          <a:p>
            <a:r>
              <a:rPr lang="tr-TR" dirty="0" err="1"/>
              <a:t>Sales</a:t>
            </a:r>
            <a:r>
              <a:rPr lang="tr-TR" dirty="0"/>
              <a:t> </a:t>
            </a:r>
            <a:r>
              <a:rPr lang="tr-TR" dirty="0" err="1"/>
              <a:t>team</a:t>
            </a:r>
            <a:r>
              <a:rPr lang="tr-TR" dirty="0"/>
              <a:t> should </a:t>
            </a:r>
            <a:r>
              <a:rPr lang="tr-TR" dirty="0" err="1"/>
              <a:t>provide</a:t>
            </a:r>
            <a:r>
              <a:rPr lang="tr-TR" dirty="0"/>
              <a:t> </a:t>
            </a:r>
            <a:r>
              <a:rPr lang="tr-TR" dirty="0" err="1"/>
              <a:t>all</a:t>
            </a:r>
            <a:r>
              <a:rPr lang="tr-TR" dirty="0"/>
              <a:t> </a:t>
            </a:r>
            <a:r>
              <a:rPr lang="tr-TR" dirty="0" err="1"/>
              <a:t>project</a:t>
            </a:r>
            <a:r>
              <a:rPr lang="tr-TR" dirty="0"/>
              <a:t> </a:t>
            </a:r>
            <a:r>
              <a:rPr lang="tr-TR" dirty="0" err="1"/>
              <a:t>information</a:t>
            </a:r>
            <a:r>
              <a:rPr lang="tr-TR" dirty="0"/>
              <a:t> </a:t>
            </a:r>
            <a:r>
              <a:rPr lang="tr-TR" dirty="0" err="1"/>
              <a:t>for</a:t>
            </a:r>
            <a:r>
              <a:rPr lang="tr-TR" dirty="0"/>
              <a:t> PM at </a:t>
            </a:r>
            <a:r>
              <a:rPr lang="tr-TR" dirty="0" err="1"/>
              <a:t>the</a:t>
            </a:r>
            <a:r>
              <a:rPr lang="tr-TR" dirty="0"/>
              <a:t> </a:t>
            </a:r>
            <a:r>
              <a:rPr lang="tr-TR" dirty="0" err="1"/>
              <a:t>beginning</a:t>
            </a:r>
            <a:r>
              <a:rPr lang="tr-TR" dirty="0"/>
              <a:t> of </a:t>
            </a:r>
            <a:r>
              <a:rPr lang="tr-TR" dirty="0" err="1"/>
              <a:t>the</a:t>
            </a:r>
            <a:r>
              <a:rPr lang="tr-TR" dirty="0"/>
              <a:t> Project.</a:t>
            </a:r>
            <a:r>
              <a:rPr lang="en-GB" dirty="0"/>
              <a:t> </a:t>
            </a:r>
            <a:endParaRPr lang="tr-TR" dirty="0"/>
          </a:p>
          <a:p>
            <a:r>
              <a:rPr lang="en-GB" dirty="0"/>
              <a:t>It is the PM’s responsibility </a:t>
            </a:r>
            <a:r>
              <a:rPr lang="tr-TR" dirty="0" err="1"/>
              <a:t>to</a:t>
            </a:r>
            <a:r>
              <a:rPr lang="tr-TR" dirty="0"/>
              <a:t> </a:t>
            </a:r>
            <a:r>
              <a:rPr lang="tr-TR" dirty="0" err="1"/>
              <a:t>manage</a:t>
            </a:r>
            <a:r>
              <a:rPr lang="tr-TR" dirty="0"/>
              <a:t> </a:t>
            </a:r>
            <a:r>
              <a:rPr lang="tr-TR" dirty="0" err="1"/>
              <a:t>the</a:t>
            </a:r>
            <a:r>
              <a:rPr lang="tr-TR" dirty="0"/>
              <a:t> </a:t>
            </a:r>
            <a:r>
              <a:rPr lang="tr-TR" dirty="0" err="1"/>
              <a:t>project</a:t>
            </a:r>
            <a:r>
              <a:rPr lang="tr-TR" dirty="0"/>
              <a:t> </a:t>
            </a:r>
            <a:r>
              <a:rPr lang="tr-TR" dirty="0" err="1"/>
              <a:t>documentation</a:t>
            </a:r>
            <a:r>
              <a:rPr lang="tr-TR" dirty="0"/>
              <a:t> </a:t>
            </a:r>
            <a:r>
              <a:rPr lang="tr-TR" dirty="0" err="1"/>
              <a:t>and</a:t>
            </a:r>
            <a:r>
              <a:rPr lang="tr-TR" dirty="0"/>
              <a:t> </a:t>
            </a:r>
            <a:r>
              <a:rPr lang="tr-TR" dirty="0" err="1"/>
              <a:t>assets</a:t>
            </a:r>
            <a:r>
              <a:rPr lang="tr-TR" dirty="0"/>
              <a:t> </a:t>
            </a:r>
            <a:r>
              <a:rPr lang="tr-TR" dirty="0" err="1"/>
              <a:t>from</a:t>
            </a:r>
            <a:r>
              <a:rPr lang="tr-TR" dirty="0"/>
              <a:t> </a:t>
            </a:r>
            <a:r>
              <a:rPr lang="tr-TR" dirty="0" err="1"/>
              <a:t>this</a:t>
            </a:r>
            <a:r>
              <a:rPr lang="tr-TR" dirty="0"/>
              <a:t> </a:t>
            </a:r>
            <a:r>
              <a:rPr lang="tr-TR" dirty="0" err="1"/>
              <a:t>point</a:t>
            </a:r>
            <a:r>
              <a:rPr lang="tr-TR" dirty="0"/>
              <a:t>.</a:t>
            </a:r>
            <a:endParaRPr lang="en-GB" dirty="0"/>
          </a:p>
          <a:p>
            <a:r>
              <a:rPr lang="en-GB" dirty="0"/>
              <a:t>The entire team is responsible to review the project </a:t>
            </a:r>
            <a:r>
              <a:rPr lang="tr-TR" dirty="0" err="1"/>
              <a:t>summary</a:t>
            </a:r>
            <a:r>
              <a:rPr lang="tr-TR" dirty="0"/>
              <a:t> </a:t>
            </a:r>
            <a:r>
              <a:rPr lang="en-GB" dirty="0"/>
              <a:t>to confirm if there are any unclear details, prior to organizing a kick-off call with the client.</a:t>
            </a:r>
            <a:endParaRPr lang="tr-TR" dirty="0"/>
          </a:p>
          <a:p>
            <a:r>
              <a:rPr lang="tr-TR" dirty="0"/>
              <a:t>Client </a:t>
            </a:r>
            <a:r>
              <a:rPr lang="tr-TR" dirty="0" err="1"/>
              <a:t>explains</a:t>
            </a:r>
            <a:r>
              <a:rPr lang="tr-TR" dirty="0"/>
              <a:t> </a:t>
            </a:r>
            <a:r>
              <a:rPr lang="tr-TR" dirty="0" err="1"/>
              <a:t>the</a:t>
            </a:r>
            <a:r>
              <a:rPr lang="tr-TR" dirty="0"/>
              <a:t> </a:t>
            </a:r>
            <a:r>
              <a:rPr lang="tr-TR" dirty="0" err="1"/>
              <a:t>objectives</a:t>
            </a:r>
            <a:r>
              <a:rPr lang="tr-TR" dirty="0"/>
              <a:t> </a:t>
            </a:r>
            <a:r>
              <a:rPr lang="tr-TR" dirty="0" err="1"/>
              <a:t>and</a:t>
            </a:r>
            <a:r>
              <a:rPr lang="tr-TR" dirty="0"/>
              <a:t> </a:t>
            </a:r>
            <a:r>
              <a:rPr lang="tr-TR" dirty="0" err="1"/>
              <a:t>the</a:t>
            </a:r>
            <a:r>
              <a:rPr lang="tr-TR" dirty="0"/>
              <a:t> </a:t>
            </a:r>
            <a:r>
              <a:rPr lang="tr-TR" dirty="0" err="1"/>
              <a:t>details</a:t>
            </a:r>
            <a:r>
              <a:rPr lang="tr-TR" dirty="0"/>
              <a:t> of </a:t>
            </a:r>
            <a:r>
              <a:rPr lang="tr-TR" dirty="0" err="1"/>
              <a:t>the</a:t>
            </a:r>
            <a:r>
              <a:rPr lang="tr-TR" dirty="0"/>
              <a:t> Project in </a:t>
            </a:r>
            <a:r>
              <a:rPr lang="tr-TR" dirty="0" err="1"/>
              <a:t>the</a:t>
            </a:r>
            <a:r>
              <a:rPr lang="tr-TR" dirty="0"/>
              <a:t> </a:t>
            </a:r>
            <a:r>
              <a:rPr lang="tr-TR" dirty="0" err="1"/>
              <a:t>kick-off</a:t>
            </a:r>
            <a:r>
              <a:rPr lang="tr-TR" dirty="0"/>
              <a:t> </a:t>
            </a:r>
            <a:r>
              <a:rPr lang="tr-TR" dirty="0" err="1"/>
              <a:t>meeting</a:t>
            </a:r>
            <a:r>
              <a:rPr lang="tr-TR" dirty="0"/>
              <a:t>.</a:t>
            </a:r>
          </a:p>
          <a:p>
            <a:r>
              <a:rPr lang="tr-TR" dirty="0"/>
              <a:t>Team </a:t>
            </a:r>
            <a:r>
              <a:rPr lang="tr-TR" dirty="0" err="1"/>
              <a:t>lead</a:t>
            </a:r>
            <a:r>
              <a:rPr lang="tr-TR" dirty="0"/>
              <a:t> </a:t>
            </a:r>
            <a:r>
              <a:rPr lang="tr-TR" dirty="0" err="1"/>
              <a:t>and</a:t>
            </a:r>
            <a:r>
              <a:rPr lang="tr-TR" dirty="0"/>
              <a:t> </a:t>
            </a:r>
            <a:r>
              <a:rPr lang="tr-TR" dirty="0" err="1"/>
              <a:t>project</a:t>
            </a:r>
            <a:r>
              <a:rPr lang="tr-TR" dirty="0"/>
              <a:t> </a:t>
            </a:r>
            <a:r>
              <a:rPr lang="tr-TR" dirty="0" err="1"/>
              <a:t>manager</a:t>
            </a:r>
            <a:r>
              <a:rPr lang="tr-TR" dirty="0"/>
              <a:t> ask </a:t>
            </a:r>
            <a:r>
              <a:rPr lang="tr-TR" dirty="0" err="1"/>
              <a:t>questions</a:t>
            </a:r>
            <a:r>
              <a:rPr lang="tr-TR" dirty="0"/>
              <a:t> </a:t>
            </a:r>
            <a:r>
              <a:rPr lang="tr-TR" dirty="0" err="1"/>
              <a:t>to</a:t>
            </a:r>
            <a:r>
              <a:rPr lang="tr-TR" dirty="0"/>
              <a:t> </a:t>
            </a:r>
            <a:r>
              <a:rPr lang="tr-TR" dirty="0" err="1"/>
              <a:t>clarify</a:t>
            </a:r>
            <a:r>
              <a:rPr lang="tr-TR" dirty="0"/>
              <a:t> </a:t>
            </a:r>
            <a:r>
              <a:rPr lang="tr-TR" dirty="0" err="1"/>
              <a:t>the</a:t>
            </a:r>
            <a:r>
              <a:rPr lang="tr-TR" dirty="0"/>
              <a:t> </a:t>
            </a:r>
            <a:r>
              <a:rPr lang="tr-TR" dirty="0" err="1"/>
              <a:t>requirements</a:t>
            </a:r>
            <a:r>
              <a:rPr lang="tr-TR" dirty="0"/>
              <a:t> as </a:t>
            </a:r>
            <a:r>
              <a:rPr lang="tr-TR" dirty="0" err="1"/>
              <a:t>much</a:t>
            </a:r>
            <a:r>
              <a:rPr lang="tr-TR" dirty="0"/>
              <a:t> as </a:t>
            </a:r>
            <a:r>
              <a:rPr lang="tr-TR" dirty="0" err="1"/>
              <a:t>possible</a:t>
            </a:r>
            <a:r>
              <a:rPr lang="tr-TR" dirty="0"/>
              <a:t>.</a:t>
            </a:r>
            <a:endParaRPr lang="en-GB" dirty="0"/>
          </a:p>
          <a:p>
            <a:pPr marL="0" indent="0">
              <a:buNone/>
            </a:pPr>
            <a:endParaRPr lang="en-GB" dirty="0"/>
          </a:p>
        </p:txBody>
      </p:sp>
    </p:spTree>
    <p:extLst>
      <p:ext uri="{BB962C8B-B14F-4D97-AF65-F5344CB8AC3E}">
        <p14:creationId xmlns:p14="http://schemas.microsoft.com/office/powerpoint/2010/main" val="230340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10C5-432E-4F8F-82A8-2D5FB86A1F19}"/>
              </a:ext>
            </a:extLst>
          </p:cNvPr>
          <p:cNvSpPr>
            <a:spLocks noGrp="1"/>
          </p:cNvSpPr>
          <p:nvPr>
            <p:ph type="title"/>
          </p:nvPr>
        </p:nvSpPr>
        <p:spPr/>
        <p:txBody>
          <a:bodyPr/>
          <a:lstStyle/>
          <a:p>
            <a:r>
              <a:rPr lang="tr-TR" dirty="0"/>
              <a:t>Software </a:t>
            </a:r>
            <a:r>
              <a:rPr lang="tr-TR" dirty="0" err="1"/>
              <a:t>Requirements</a:t>
            </a:r>
            <a:r>
              <a:rPr lang="tr-TR" dirty="0"/>
              <a:t> </a:t>
            </a:r>
            <a:r>
              <a:rPr lang="tr-TR" dirty="0" err="1"/>
              <a:t>Specification</a:t>
            </a:r>
            <a:r>
              <a:rPr lang="tr-TR" dirty="0"/>
              <a:t> (SRS)</a:t>
            </a:r>
            <a:endParaRPr lang="en-GB" dirty="0"/>
          </a:p>
        </p:txBody>
      </p:sp>
      <p:sp>
        <p:nvSpPr>
          <p:cNvPr id="3" name="Content Placeholder 2">
            <a:extLst>
              <a:ext uri="{FF2B5EF4-FFF2-40B4-BE49-F238E27FC236}">
                <a16:creationId xmlns:a16="http://schemas.microsoft.com/office/drawing/2014/main" id="{EDB52A40-814C-44EF-82B7-8793C6C927B5}"/>
              </a:ext>
            </a:extLst>
          </p:cNvPr>
          <p:cNvSpPr>
            <a:spLocks noGrp="1"/>
          </p:cNvSpPr>
          <p:nvPr>
            <p:ph idx="1"/>
          </p:nvPr>
        </p:nvSpPr>
        <p:spPr/>
        <p:txBody>
          <a:bodyPr>
            <a:normAutofit/>
          </a:bodyPr>
          <a:lstStyle/>
          <a:p>
            <a:r>
              <a:rPr lang="en-GB" b="0" i="0" dirty="0">
                <a:solidFill>
                  <a:srgbClr val="333333"/>
                </a:solidFill>
                <a:effectLst/>
                <a:latin typeface="Helvetica Neue"/>
              </a:rPr>
              <a:t>After a project has been kicked-off and the team reviews the project introduction, the team must consider whether the information provided is sufficient to proceed onto next steps or if a specifications document needs to be created. </a:t>
            </a:r>
            <a:endParaRPr lang="tr-TR" b="0" i="0" dirty="0">
              <a:solidFill>
                <a:srgbClr val="333333"/>
              </a:solidFill>
              <a:effectLst/>
              <a:latin typeface="Helvetica Neue"/>
            </a:endParaRPr>
          </a:p>
          <a:p>
            <a:r>
              <a:rPr lang="en-GB" b="0" i="0" dirty="0">
                <a:solidFill>
                  <a:srgbClr val="333333"/>
                </a:solidFill>
                <a:effectLst/>
                <a:latin typeface="Helvetica Neue"/>
              </a:rPr>
              <a:t>The goal of the specifications document is to make sure that our understanding of the scope matches that of the client, and that it acts as an informative </a:t>
            </a:r>
            <a:r>
              <a:rPr lang="tr-TR" b="0" i="0" dirty="0" err="1">
                <a:solidFill>
                  <a:srgbClr val="333333"/>
                </a:solidFill>
                <a:effectLst/>
                <a:latin typeface="Helvetica Neue"/>
              </a:rPr>
              <a:t>document</a:t>
            </a:r>
            <a:r>
              <a:rPr lang="en-GB" b="0" i="0" dirty="0">
                <a:solidFill>
                  <a:srgbClr val="333333"/>
                </a:solidFill>
                <a:effectLst/>
                <a:latin typeface="Helvetica Neue"/>
              </a:rPr>
              <a:t> for the development process – from a functional and technical standpoint. </a:t>
            </a:r>
            <a:endParaRPr lang="tr-TR" b="0" i="0" dirty="0">
              <a:solidFill>
                <a:srgbClr val="333333"/>
              </a:solidFill>
              <a:effectLst/>
              <a:latin typeface="Helvetica Neue"/>
            </a:endParaRPr>
          </a:p>
          <a:p>
            <a:r>
              <a:rPr lang="en-GB" b="0" i="0" dirty="0">
                <a:solidFill>
                  <a:srgbClr val="333333"/>
                </a:solidFill>
                <a:effectLst/>
                <a:latin typeface="Helvetica Neue"/>
              </a:rPr>
              <a:t>Even if the client has provided us with a set of specifications, we need to use them as a basis to clarify additional details. </a:t>
            </a:r>
            <a:endParaRPr lang="en-GB" dirty="0"/>
          </a:p>
        </p:txBody>
      </p:sp>
    </p:spTree>
    <p:extLst>
      <p:ext uri="{BB962C8B-B14F-4D97-AF65-F5344CB8AC3E}">
        <p14:creationId xmlns:p14="http://schemas.microsoft.com/office/powerpoint/2010/main" val="230461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E047-55FC-42B5-BCC3-ABF4E228932F}"/>
              </a:ext>
            </a:extLst>
          </p:cNvPr>
          <p:cNvSpPr>
            <a:spLocks noGrp="1"/>
          </p:cNvSpPr>
          <p:nvPr>
            <p:ph type="title"/>
          </p:nvPr>
        </p:nvSpPr>
        <p:spPr/>
        <p:txBody>
          <a:bodyPr/>
          <a:lstStyle/>
          <a:p>
            <a:r>
              <a:rPr lang="tr-TR" dirty="0"/>
              <a:t>Software </a:t>
            </a:r>
            <a:r>
              <a:rPr lang="tr-TR" dirty="0" err="1"/>
              <a:t>Requirements</a:t>
            </a:r>
            <a:r>
              <a:rPr lang="tr-TR" dirty="0"/>
              <a:t> </a:t>
            </a:r>
            <a:r>
              <a:rPr lang="tr-TR" dirty="0" err="1"/>
              <a:t>Specification</a:t>
            </a:r>
            <a:r>
              <a:rPr lang="tr-TR" dirty="0"/>
              <a:t> (SRS)</a:t>
            </a:r>
            <a:endParaRPr lang="en-GB" dirty="0"/>
          </a:p>
        </p:txBody>
      </p:sp>
      <p:sp>
        <p:nvSpPr>
          <p:cNvPr id="3" name="Content Placeholder 2">
            <a:extLst>
              <a:ext uri="{FF2B5EF4-FFF2-40B4-BE49-F238E27FC236}">
                <a16:creationId xmlns:a16="http://schemas.microsoft.com/office/drawing/2014/main" id="{54A8D38C-FA52-4ECA-943E-F9DC101C601A}"/>
              </a:ext>
            </a:extLst>
          </p:cNvPr>
          <p:cNvSpPr>
            <a:spLocks noGrp="1"/>
          </p:cNvSpPr>
          <p:nvPr>
            <p:ph idx="1"/>
          </p:nvPr>
        </p:nvSpPr>
        <p:spPr/>
        <p:txBody>
          <a:bodyPr>
            <a:normAutofit fontScale="92500" lnSpcReduction="10000"/>
          </a:bodyPr>
          <a:lstStyle/>
          <a:p>
            <a:pPr marL="0" indent="0">
              <a:buNone/>
            </a:pPr>
            <a:r>
              <a:rPr lang="en-GB" dirty="0"/>
              <a:t>The specifications process is a highly iterative, requiring constant communication between the PM and client and the PM and team.</a:t>
            </a:r>
          </a:p>
          <a:p>
            <a:endParaRPr lang="en-GB" dirty="0"/>
          </a:p>
          <a:p>
            <a:r>
              <a:rPr lang="en-GB" dirty="0"/>
              <a:t>The PM is primarily responsible to draft the specifications document, with the team’s help.</a:t>
            </a:r>
          </a:p>
          <a:p>
            <a:r>
              <a:rPr lang="en-GB" dirty="0"/>
              <a:t>The TL and developers should provide input for the specifications from a technical perspective.</a:t>
            </a:r>
          </a:p>
          <a:p>
            <a:r>
              <a:rPr lang="en-GB" dirty="0"/>
              <a:t>The designer and QA should provide input for the specifications from a workflow and user experience perspective.</a:t>
            </a:r>
          </a:p>
          <a:p>
            <a:r>
              <a:rPr lang="en-GB" dirty="0"/>
              <a:t>The PM </a:t>
            </a:r>
            <a:r>
              <a:rPr lang="tr-TR" dirty="0"/>
              <a:t>can </a:t>
            </a:r>
            <a:r>
              <a:rPr lang="en-GB" dirty="0"/>
              <a:t>create wireframes for smaller projects, but for more complex projects a designer should be assigned.</a:t>
            </a:r>
          </a:p>
        </p:txBody>
      </p:sp>
    </p:spTree>
    <p:extLst>
      <p:ext uri="{BB962C8B-B14F-4D97-AF65-F5344CB8AC3E}">
        <p14:creationId xmlns:p14="http://schemas.microsoft.com/office/powerpoint/2010/main" val="109042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4924-99E1-4324-A4FD-99A922DC7D53}"/>
              </a:ext>
            </a:extLst>
          </p:cNvPr>
          <p:cNvSpPr>
            <a:spLocks noGrp="1"/>
          </p:cNvSpPr>
          <p:nvPr>
            <p:ph type="title"/>
          </p:nvPr>
        </p:nvSpPr>
        <p:spPr/>
        <p:txBody>
          <a:bodyPr/>
          <a:lstStyle/>
          <a:p>
            <a:r>
              <a:rPr lang="tr-TR" dirty="0"/>
              <a:t>Software </a:t>
            </a:r>
            <a:r>
              <a:rPr lang="tr-TR" dirty="0" err="1"/>
              <a:t>Requirements</a:t>
            </a:r>
            <a:r>
              <a:rPr lang="tr-TR" dirty="0"/>
              <a:t> </a:t>
            </a:r>
            <a:r>
              <a:rPr lang="tr-TR" dirty="0" err="1"/>
              <a:t>Specification</a:t>
            </a:r>
            <a:r>
              <a:rPr lang="tr-TR" dirty="0"/>
              <a:t> (SRS)</a:t>
            </a:r>
            <a:endParaRPr lang="en-GB" dirty="0"/>
          </a:p>
        </p:txBody>
      </p:sp>
      <p:sp>
        <p:nvSpPr>
          <p:cNvPr id="3" name="Content Placeholder 2">
            <a:extLst>
              <a:ext uri="{FF2B5EF4-FFF2-40B4-BE49-F238E27FC236}">
                <a16:creationId xmlns:a16="http://schemas.microsoft.com/office/drawing/2014/main" id="{96F3EE51-C4A2-417D-BA25-D2B8A3CA9EAD}"/>
              </a:ext>
            </a:extLst>
          </p:cNvPr>
          <p:cNvSpPr>
            <a:spLocks noGrp="1"/>
          </p:cNvSpPr>
          <p:nvPr>
            <p:ph idx="1"/>
          </p:nvPr>
        </p:nvSpPr>
        <p:spPr>
          <a:xfrm>
            <a:off x="838200" y="1825624"/>
            <a:ext cx="10515600" cy="4803775"/>
          </a:xfrm>
        </p:spPr>
        <p:txBody>
          <a:bodyPr>
            <a:normAutofit fontScale="92500" lnSpcReduction="20000"/>
          </a:bodyPr>
          <a:lstStyle/>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SRS should include following outline which is also proposed by IEEE template (https://ieeexplore.ieee.org/stamp/stamp.jsp?arnumber=720574):</a:t>
            </a:r>
          </a:p>
          <a:p>
            <a:pPr marL="342900" lvl="0" indent="-342900">
              <a:lnSpc>
                <a:spcPct val="107000"/>
              </a:lnSpc>
              <a:buFont typeface="+mj-lt"/>
              <a:buAutoNum type="alphaU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Purpose</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Product Scope</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Product Functions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Users and Characteristics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Design and Implementation Constraints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Assumptions and Dependencies</a:t>
            </a:r>
          </a:p>
          <a:p>
            <a:pPr marL="342900" lvl="0" indent="-342900">
              <a:lnSpc>
                <a:spcPct val="107000"/>
              </a:lnSpc>
              <a:buFont typeface="+mj-lt"/>
              <a:buAutoNum type="alphaU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User Interface Requirements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User Interfaces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Communications Interfaces</a:t>
            </a:r>
          </a:p>
          <a:p>
            <a:pPr marL="342900" lvl="0" indent="-342900">
              <a:lnSpc>
                <a:spcPct val="107000"/>
              </a:lnSpc>
              <a:buFont typeface="+mj-lt"/>
              <a:buAutoNum type="alphaU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System Features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all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function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validations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interactions</a:t>
            </a:r>
            <a:r>
              <a:rPr lang="tr-TR" sz="1800" dirty="0">
                <a:effectLst/>
                <a:latin typeface="Calibri" panose="020F0502020204030204" pitchFamily="34" charset="0"/>
                <a:ea typeface="Calibri" panose="020F0502020204030204" pitchFamily="34" charset="0"/>
                <a:cs typeface="Times New Roman" panose="02020603050405020304" pitchFamily="18" charset="0"/>
              </a:rPr>
              <a:t> should be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explained</a:t>
            </a:r>
            <a:r>
              <a:rPr lang="tr-TR" sz="1800" dirty="0">
                <a:effectLst/>
                <a:latin typeface="Calibri" panose="020F0502020204030204" pitchFamily="34" charset="0"/>
                <a:ea typeface="Calibri" panose="020F0502020204030204" pitchFamily="34" charset="0"/>
                <a:cs typeface="Times New Roman" panose="02020603050405020304" pitchFamily="18" charset="0"/>
              </a:rPr>
              <a:t> step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a:t>
            </a:r>
            <a:r>
              <a:rPr lang="tr-TR" sz="1800" dirty="0">
                <a:effectLst/>
                <a:latin typeface="Calibri" panose="020F0502020204030204" pitchFamily="34" charset="0"/>
                <a:ea typeface="Calibri" panose="020F0502020204030204" pitchFamily="34" charset="0"/>
                <a:cs typeface="Times New Roman" panose="02020603050405020304" pitchFamily="18" charset="0"/>
              </a:rPr>
              <a:t> step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each</a:t>
            </a:r>
            <a:r>
              <a:rPr lang="tr-TR" sz="1800" dirty="0">
                <a:effectLst/>
                <a:latin typeface="Calibri" panose="020F0502020204030204" pitchFamily="34" charset="0"/>
                <a:ea typeface="Calibri" panose="020F0502020204030204" pitchFamily="34" charset="0"/>
                <a:cs typeface="Times New Roman" panose="02020603050405020304" pitchFamily="18" charset="0"/>
              </a:rPr>
              <a:t> UI)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Other Non-functional Requirements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Performance Requirements</a:t>
            </a:r>
          </a:p>
          <a:p>
            <a:pPr marL="800100" lvl="1" indent="-342900">
              <a:lnSpc>
                <a:spcPct val="107000"/>
              </a:lnSpc>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Security Requirements</a:t>
            </a:r>
          </a:p>
          <a:p>
            <a:pPr marL="800100" lvl="1" indent="-342900">
              <a:lnSpc>
                <a:spcPct val="107000"/>
              </a:lnSpc>
              <a:spcAft>
                <a:spcPts val="800"/>
              </a:spcAft>
              <a:buFont typeface="+mj-lt"/>
              <a:buAutoNum type="arabicPeriod"/>
            </a:pPr>
            <a:r>
              <a:rPr lang="en-GB" sz="1400" dirty="0">
                <a:effectLst/>
                <a:latin typeface="Calibri" panose="020F0502020204030204" pitchFamily="34" charset="0"/>
                <a:ea typeface="Calibri" panose="020F0502020204030204" pitchFamily="34" charset="0"/>
                <a:cs typeface="Times New Roman" panose="02020603050405020304" pitchFamily="18" charset="0"/>
              </a:rPr>
              <a:t>Software Quality Attributes</a:t>
            </a:r>
          </a:p>
          <a:p>
            <a:endParaRPr lang="en-GB" dirty="0"/>
          </a:p>
        </p:txBody>
      </p:sp>
    </p:spTree>
    <p:extLst>
      <p:ext uri="{BB962C8B-B14F-4D97-AF65-F5344CB8AC3E}">
        <p14:creationId xmlns:p14="http://schemas.microsoft.com/office/powerpoint/2010/main" val="390960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2"/>
          <p:cNvSpPr txBox="1">
            <a:spLocks noGrp="1"/>
          </p:cNvSpPr>
          <p:nvPr>
            <p:ph type="title"/>
          </p:nvPr>
        </p:nvSpPr>
        <p:spPr>
          <a:xfrm>
            <a:off x="1392572" y="1099323"/>
            <a:ext cx="2448400" cy="4276207"/>
          </a:xfrm>
          <a:prstGeom prst="rect">
            <a:avLst/>
          </a:prstGeom>
        </p:spPr>
        <p:txBody>
          <a:bodyPr spcFirstLastPara="1" vert="horz" wrap="square" lIns="121900" tIns="121900" rIns="121900" bIns="121900" rtlCol="0" anchor="t" anchorCtr="0">
            <a:noAutofit/>
          </a:bodyPr>
          <a:lstStyle/>
          <a:p>
            <a:pPr>
              <a:spcBef>
                <a:spcPts val="0"/>
              </a:spcBef>
            </a:pPr>
            <a:r>
              <a:rPr lang="tr-TR" dirty="0" err="1"/>
              <a:t>What</a:t>
            </a:r>
            <a:r>
              <a:rPr lang="tr-TR" dirty="0"/>
              <a:t> is a Project?</a:t>
            </a:r>
            <a:br>
              <a:rPr lang="tr-TR" dirty="0"/>
            </a:br>
            <a:br>
              <a:rPr lang="tr-TR" dirty="0"/>
            </a:br>
            <a:r>
              <a:rPr lang="en-GB" sz="1600" dirty="0">
                <a:latin typeface="Open Sans"/>
              </a:rPr>
              <a:t>“</a:t>
            </a:r>
            <a:r>
              <a:rPr lang="tr-TR" sz="1600" dirty="0">
                <a:latin typeface="Open Sans"/>
              </a:rPr>
              <a:t>A</a:t>
            </a:r>
            <a:r>
              <a:rPr lang="en-GB" sz="1600" dirty="0">
                <a:latin typeface="Open Sans"/>
              </a:rPr>
              <a:t> temporary </a:t>
            </a:r>
            <a:r>
              <a:rPr lang="en-GB" sz="1600" dirty="0" err="1">
                <a:latin typeface="Open Sans"/>
              </a:rPr>
              <a:t>endeavor</a:t>
            </a:r>
            <a:r>
              <a:rPr lang="en-GB" sz="1600" dirty="0">
                <a:latin typeface="Open Sans"/>
              </a:rPr>
              <a:t> undertaken to create a unique product, service or result.”</a:t>
            </a:r>
            <a:endParaRPr sz="1600" dirty="0"/>
          </a:p>
        </p:txBody>
      </p:sp>
      <p:sp>
        <p:nvSpPr>
          <p:cNvPr id="413" name="Google Shape;413;p42"/>
          <p:cNvSpPr txBox="1">
            <a:spLocks noGrp="1"/>
          </p:cNvSpPr>
          <p:nvPr>
            <p:ph type="sldNum" sz="quarter" idx="12"/>
          </p:nvPr>
        </p:nvSpPr>
        <p:spPr>
          <a:xfrm>
            <a:off x="11381932"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
        <p:nvSpPr>
          <p:cNvPr id="414" name="Google Shape;414;p42"/>
          <p:cNvSpPr/>
          <p:nvPr/>
        </p:nvSpPr>
        <p:spPr>
          <a:xfrm>
            <a:off x="4587165" y="979867"/>
            <a:ext cx="3515200" cy="2260800"/>
          </a:xfrm>
          <a:prstGeom prst="rect">
            <a:avLst/>
          </a:prstGeom>
          <a:solidFill>
            <a:schemeClr val="lt2"/>
          </a:solidFill>
          <a:ln>
            <a:noFill/>
          </a:ln>
        </p:spPr>
        <p:txBody>
          <a:bodyPr spcFirstLastPara="1" wrap="square" lIns="121900" tIns="121900" rIns="1828800" bIns="121900" anchor="t" anchorCtr="0">
            <a:noAutofit/>
          </a:bodyPr>
          <a:lstStyle/>
          <a:p>
            <a:r>
              <a:rPr lang="tr-TR" sz="1467" b="1" dirty="0" err="1">
                <a:solidFill>
                  <a:schemeClr val="dk1"/>
                </a:solidFill>
                <a:latin typeface="Raleway"/>
                <a:ea typeface="Raleway"/>
                <a:cs typeface="Raleway"/>
                <a:sym typeface="Raleway"/>
              </a:rPr>
              <a:t>Goals</a:t>
            </a:r>
            <a:endParaRPr sz="1467" b="1" dirty="0">
              <a:solidFill>
                <a:schemeClr val="dk1"/>
              </a:solidFill>
              <a:latin typeface="Raleway"/>
              <a:ea typeface="Raleway"/>
              <a:cs typeface="Raleway"/>
              <a:sym typeface="Raleway"/>
            </a:endParaRPr>
          </a:p>
          <a:p>
            <a:pPr>
              <a:spcBef>
                <a:spcPts val="800"/>
              </a:spcBef>
              <a:spcAft>
                <a:spcPts val="800"/>
              </a:spcAft>
            </a:pPr>
            <a:r>
              <a:rPr lang="tr-TR" sz="1200" b="1" dirty="0" err="1">
                <a:solidFill>
                  <a:schemeClr val="tx1">
                    <a:lumMod val="65000"/>
                    <a:lumOff val="35000"/>
                  </a:schemeClr>
                </a:solidFill>
                <a:latin typeface="Raleway"/>
              </a:rPr>
              <a:t>What</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are</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you</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trying</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to</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achieve</a:t>
            </a:r>
            <a:r>
              <a:rPr lang="tr-TR" sz="1200" b="1" dirty="0">
                <a:solidFill>
                  <a:schemeClr val="tx1">
                    <a:lumMod val="65000"/>
                    <a:lumOff val="35000"/>
                  </a:schemeClr>
                </a:solidFill>
                <a:latin typeface="Raleway"/>
              </a:rPr>
              <a:t>?</a:t>
            </a:r>
            <a:endParaRPr lang="en-GB" sz="1200" b="1" dirty="0">
              <a:solidFill>
                <a:schemeClr val="tx1">
                  <a:lumMod val="65000"/>
                  <a:lumOff val="35000"/>
                </a:schemeClr>
              </a:solidFill>
              <a:latin typeface="Raleway"/>
            </a:endParaRPr>
          </a:p>
        </p:txBody>
      </p:sp>
      <p:sp>
        <p:nvSpPr>
          <p:cNvPr id="415" name="Google Shape;415;p42"/>
          <p:cNvSpPr/>
          <p:nvPr/>
        </p:nvSpPr>
        <p:spPr>
          <a:xfrm>
            <a:off x="8247621" y="979867"/>
            <a:ext cx="3515200" cy="2260800"/>
          </a:xfrm>
          <a:prstGeom prst="rect">
            <a:avLst/>
          </a:prstGeom>
          <a:solidFill>
            <a:schemeClr val="lt2"/>
          </a:solidFill>
          <a:ln>
            <a:noFill/>
          </a:ln>
        </p:spPr>
        <p:txBody>
          <a:bodyPr spcFirstLastPara="1" wrap="square" lIns="1828800" tIns="121900" rIns="121900" bIns="121900" anchor="t" anchorCtr="0">
            <a:noAutofit/>
          </a:bodyPr>
          <a:lstStyle/>
          <a:p>
            <a:pPr algn="r">
              <a:buClr>
                <a:schemeClr val="dk1"/>
              </a:buClr>
              <a:buSzPts val="1100"/>
            </a:pPr>
            <a:r>
              <a:rPr lang="tr-TR" sz="1467" b="1" dirty="0" err="1">
                <a:solidFill>
                  <a:schemeClr val="dk1"/>
                </a:solidFill>
                <a:latin typeface="Raleway"/>
                <a:ea typeface="Raleway"/>
                <a:cs typeface="Raleway"/>
                <a:sym typeface="Raleway"/>
              </a:rPr>
              <a:t>Timeline</a:t>
            </a:r>
            <a:endParaRPr sz="1467" b="1" dirty="0">
              <a:solidFill>
                <a:schemeClr val="dk1"/>
              </a:solidFill>
              <a:latin typeface="Raleway"/>
              <a:ea typeface="Raleway"/>
              <a:cs typeface="Raleway"/>
              <a:sym typeface="Raleway"/>
            </a:endParaRPr>
          </a:p>
          <a:p>
            <a:pPr>
              <a:spcBef>
                <a:spcPts val="800"/>
              </a:spcBef>
              <a:spcAft>
                <a:spcPts val="800"/>
              </a:spcAft>
              <a:buSzPts val="1100"/>
            </a:pPr>
            <a:r>
              <a:rPr lang="tr-TR" sz="1200" b="1" dirty="0" err="1">
                <a:solidFill>
                  <a:schemeClr val="tx1">
                    <a:lumMod val="65000"/>
                    <a:lumOff val="35000"/>
                  </a:schemeClr>
                </a:solidFill>
                <a:latin typeface="Raleway"/>
              </a:rPr>
              <a:t>When</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are</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you</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trying</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to</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achieve</a:t>
            </a:r>
            <a:r>
              <a:rPr lang="tr-TR" sz="1200" b="1" dirty="0">
                <a:solidFill>
                  <a:schemeClr val="tx1">
                    <a:lumMod val="65000"/>
                    <a:lumOff val="35000"/>
                  </a:schemeClr>
                </a:solidFill>
                <a:latin typeface="Raleway"/>
              </a:rPr>
              <a:t> it </a:t>
            </a:r>
            <a:r>
              <a:rPr lang="tr-TR" sz="1200" b="1" dirty="0" err="1">
                <a:solidFill>
                  <a:schemeClr val="tx1">
                    <a:lumMod val="65000"/>
                    <a:lumOff val="35000"/>
                  </a:schemeClr>
                </a:solidFill>
                <a:latin typeface="Raleway"/>
              </a:rPr>
              <a:t>by</a:t>
            </a:r>
            <a:r>
              <a:rPr lang="tr-TR" sz="1200" b="1" dirty="0">
                <a:solidFill>
                  <a:schemeClr val="tx1">
                    <a:lumMod val="65000"/>
                    <a:lumOff val="35000"/>
                  </a:schemeClr>
                </a:solidFill>
                <a:latin typeface="Raleway"/>
              </a:rPr>
              <a:t>?</a:t>
            </a:r>
            <a:endParaRPr lang="en-GB" sz="1200" b="1" dirty="0">
              <a:solidFill>
                <a:schemeClr val="tx1">
                  <a:lumMod val="65000"/>
                  <a:lumOff val="35000"/>
                </a:schemeClr>
              </a:solidFill>
              <a:latin typeface="Raleway"/>
            </a:endParaRPr>
          </a:p>
        </p:txBody>
      </p:sp>
      <p:sp>
        <p:nvSpPr>
          <p:cNvPr id="416" name="Google Shape;416;p42"/>
          <p:cNvSpPr/>
          <p:nvPr/>
        </p:nvSpPr>
        <p:spPr>
          <a:xfrm>
            <a:off x="4587165" y="3412940"/>
            <a:ext cx="3515200" cy="2260800"/>
          </a:xfrm>
          <a:prstGeom prst="rect">
            <a:avLst/>
          </a:prstGeom>
          <a:solidFill>
            <a:schemeClr val="lt2"/>
          </a:solidFill>
          <a:ln>
            <a:noFill/>
          </a:ln>
        </p:spPr>
        <p:txBody>
          <a:bodyPr spcFirstLastPara="1" wrap="square" lIns="121900" tIns="121900" rIns="1828800" bIns="121900" anchor="b" anchorCtr="0">
            <a:noAutofit/>
          </a:bodyPr>
          <a:lstStyle/>
          <a:p>
            <a:pPr>
              <a:buClr>
                <a:schemeClr val="dk1"/>
              </a:buClr>
              <a:buSzPts val="1100"/>
            </a:pPr>
            <a:endParaRPr sz="1467" b="1" dirty="0">
              <a:solidFill>
                <a:schemeClr val="dk1"/>
              </a:solidFill>
              <a:latin typeface="Raleway"/>
              <a:ea typeface="Raleway"/>
              <a:cs typeface="Raleway"/>
              <a:sym typeface="Raleway"/>
            </a:endParaRPr>
          </a:p>
          <a:p>
            <a:pPr>
              <a:spcBef>
                <a:spcPts val="800"/>
              </a:spcBef>
              <a:spcAft>
                <a:spcPts val="800"/>
              </a:spcAft>
              <a:buSzPts val="1100"/>
            </a:pPr>
            <a:r>
              <a:rPr lang="tr-TR" sz="1200" b="1" dirty="0" err="1">
                <a:solidFill>
                  <a:schemeClr val="tx1">
                    <a:lumMod val="65000"/>
                    <a:lumOff val="35000"/>
                  </a:schemeClr>
                </a:solidFill>
                <a:latin typeface="Raleway"/>
              </a:rPr>
              <a:t>Who</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are</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the</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players</a:t>
            </a:r>
            <a:r>
              <a:rPr lang="tr-TR" sz="1200" b="1" dirty="0">
                <a:solidFill>
                  <a:schemeClr val="tx1">
                    <a:lumMod val="65000"/>
                    <a:lumOff val="35000"/>
                  </a:schemeClr>
                </a:solidFill>
                <a:latin typeface="Raleway"/>
              </a:rPr>
              <a:t>?</a:t>
            </a:r>
            <a:endParaRPr lang="en-GB" sz="1200" b="1" dirty="0">
              <a:solidFill>
                <a:schemeClr val="tx1">
                  <a:lumMod val="65000"/>
                  <a:lumOff val="35000"/>
                </a:schemeClr>
              </a:solidFill>
              <a:latin typeface="Raleway"/>
            </a:endParaRPr>
          </a:p>
          <a:p>
            <a:pPr>
              <a:spcBef>
                <a:spcPts val="800"/>
              </a:spcBef>
              <a:spcAft>
                <a:spcPts val="800"/>
              </a:spcAft>
              <a:buClr>
                <a:schemeClr val="dk1"/>
              </a:buClr>
              <a:buSzPts val="1100"/>
            </a:pPr>
            <a:r>
              <a:rPr lang="tr-TR" sz="1467" b="1" dirty="0" err="1">
                <a:solidFill>
                  <a:schemeClr val="dk1"/>
                </a:solidFill>
                <a:latin typeface="Raleway"/>
                <a:ea typeface="Raleway"/>
                <a:cs typeface="Raleway"/>
                <a:sym typeface="Raleway"/>
              </a:rPr>
              <a:t>Stakeholders</a:t>
            </a:r>
            <a:endParaRPr sz="1467" dirty="0">
              <a:solidFill>
                <a:schemeClr val="dk1"/>
              </a:solidFill>
              <a:latin typeface="Raleway"/>
              <a:ea typeface="Raleway"/>
              <a:cs typeface="Raleway"/>
              <a:sym typeface="Raleway"/>
            </a:endParaRPr>
          </a:p>
        </p:txBody>
      </p:sp>
      <p:sp>
        <p:nvSpPr>
          <p:cNvPr id="417" name="Google Shape;417;p42"/>
          <p:cNvSpPr/>
          <p:nvPr/>
        </p:nvSpPr>
        <p:spPr>
          <a:xfrm>
            <a:off x="8258772" y="3429000"/>
            <a:ext cx="3515200" cy="2260800"/>
          </a:xfrm>
          <a:prstGeom prst="rect">
            <a:avLst/>
          </a:prstGeom>
          <a:solidFill>
            <a:schemeClr val="lt2"/>
          </a:solidFill>
          <a:ln>
            <a:noFill/>
          </a:ln>
        </p:spPr>
        <p:txBody>
          <a:bodyPr spcFirstLastPara="1" wrap="square" lIns="1828800" tIns="121900" rIns="121900" bIns="121900" anchor="b" anchorCtr="0">
            <a:noAutofit/>
          </a:bodyPr>
          <a:lstStyle/>
          <a:p>
            <a:pPr lvl="0" algn="r">
              <a:buClr>
                <a:schemeClr val="dk1"/>
              </a:buClr>
              <a:buSzPts val="1100"/>
            </a:pPr>
            <a:r>
              <a:rPr lang="tr-TR" sz="1200" b="1" dirty="0">
                <a:solidFill>
                  <a:schemeClr val="tx1">
                    <a:lumMod val="65000"/>
                    <a:lumOff val="35000"/>
                  </a:schemeClr>
                </a:solidFill>
                <a:latin typeface="Raleway"/>
              </a:rPr>
              <a:t>How </a:t>
            </a:r>
            <a:r>
              <a:rPr lang="tr-TR" sz="1200" b="1" dirty="0" err="1">
                <a:solidFill>
                  <a:schemeClr val="tx1">
                    <a:lumMod val="65000"/>
                    <a:lumOff val="35000"/>
                  </a:schemeClr>
                </a:solidFill>
                <a:latin typeface="Raleway"/>
              </a:rPr>
              <a:t>much</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will</a:t>
            </a:r>
            <a:r>
              <a:rPr lang="tr-TR" sz="1200" b="1" dirty="0">
                <a:solidFill>
                  <a:schemeClr val="tx1">
                    <a:lumMod val="65000"/>
                    <a:lumOff val="35000"/>
                  </a:schemeClr>
                </a:solidFill>
                <a:latin typeface="Raleway"/>
              </a:rPr>
              <a:t> it </a:t>
            </a:r>
            <a:r>
              <a:rPr lang="tr-TR" sz="1200" b="1" dirty="0" err="1">
                <a:solidFill>
                  <a:schemeClr val="tx1">
                    <a:lumMod val="65000"/>
                    <a:lumOff val="35000"/>
                  </a:schemeClr>
                </a:solidFill>
                <a:latin typeface="Raleway"/>
              </a:rPr>
              <a:t>cost</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to</a:t>
            </a:r>
            <a:r>
              <a:rPr lang="tr-TR" sz="1200" b="1" dirty="0">
                <a:solidFill>
                  <a:schemeClr val="tx1">
                    <a:lumMod val="65000"/>
                    <a:lumOff val="35000"/>
                  </a:schemeClr>
                </a:solidFill>
                <a:latin typeface="Raleway"/>
              </a:rPr>
              <a:t> </a:t>
            </a:r>
            <a:r>
              <a:rPr lang="tr-TR" sz="1200" b="1" dirty="0" err="1">
                <a:solidFill>
                  <a:schemeClr val="tx1">
                    <a:lumMod val="65000"/>
                    <a:lumOff val="35000"/>
                  </a:schemeClr>
                </a:solidFill>
                <a:latin typeface="Raleway"/>
              </a:rPr>
              <a:t>achieve</a:t>
            </a:r>
            <a:r>
              <a:rPr lang="tr-TR" sz="1200" b="1" dirty="0">
                <a:solidFill>
                  <a:schemeClr val="tx1">
                    <a:lumMod val="65000"/>
                    <a:lumOff val="35000"/>
                  </a:schemeClr>
                </a:solidFill>
                <a:latin typeface="Raleway"/>
              </a:rPr>
              <a:t> it?</a:t>
            </a:r>
            <a:endParaRPr lang="en-GB" sz="1200" b="1" dirty="0">
              <a:solidFill>
                <a:schemeClr val="tx1">
                  <a:lumMod val="65000"/>
                  <a:lumOff val="35000"/>
                </a:schemeClr>
              </a:solidFill>
              <a:latin typeface="Raleway"/>
            </a:endParaRPr>
          </a:p>
          <a:p>
            <a:pPr algn="r">
              <a:spcBef>
                <a:spcPts val="800"/>
              </a:spcBef>
              <a:spcAft>
                <a:spcPts val="800"/>
              </a:spcAft>
            </a:pPr>
            <a:r>
              <a:rPr lang="tr-TR" sz="1467" b="1" dirty="0">
                <a:solidFill>
                  <a:schemeClr val="dk1"/>
                </a:solidFill>
                <a:latin typeface="Raleway"/>
                <a:ea typeface="Raleway"/>
                <a:cs typeface="Raleway"/>
                <a:sym typeface="Raleway"/>
              </a:rPr>
              <a:t>Budget</a:t>
            </a:r>
            <a:endParaRPr sz="1467" dirty="0">
              <a:solidFill>
                <a:schemeClr val="dk1"/>
              </a:solidFill>
              <a:latin typeface="Raleway"/>
              <a:ea typeface="Raleway"/>
              <a:cs typeface="Raleway"/>
              <a:sym typeface="Raleway"/>
            </a:endParaRPr>
          </a:p>
        </p:txBody>
      </p:sp>
      <p:sp>
        <p:nvSpPr>
          <p:cNvPr id="418" name="Google Shape;418;p42"/>
          <p:cNvSpPr/>
          <p:nvPr/>
        </p:nvSpPr>
        <p:spPr>
          <a:xfrm>
            <a:off x="6620428" y="1760027"/>
            <a:ext cx="2954800" cy="2954800"/>
          </a:xfrm>
          <a:prstGeom prst="pie">
            <a:avLst>
              <a:gd name="adj1" fmla="val 10788866"/>
              <a:gd name="adj2" fmla="val 1620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19" name="Google Shape;419;p42"/>
          <p:cNvSpPr/>
          <p:nvPr/>
        </p:nvSpPr>
        <p:spPr>
          <a:xfrm rot="5400000">
            <a:off x="6781372" y="1760027"/>
            <a:ext cx="2954800" cy="2954800"/>
          </a:xfrm>
          <a:prstGeom prst="pie">
            <a:avLst>
              <a:gd name="adj1" fmla="val 10788866"/>
              <a:gd name="adj2" fmla="val 1620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20" name="Google Shape;420;p42"/>
          <p:cNvSpPr/>
          <p:nvPr/>
        </p:nvSpPr>
        <p:spPr>
          <a:xfrm rot="10800000">
            <a:off x="6781372" y="1939977"/>
            <a:ext cx="2954800" cy="2954800"/>
          </a:xfrm>
          <a:prstGeom prst="pie">
            <a:avLst>
              <a:gd name="adj1" fmla="val 10788866"/>
              <a:gd name="adj2" fmla="val 1620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21" name="Google Shape;421;p42"/>
          <p:cNvSpPr/>
          <p:nvPr/>
        </p:nvSpPr>
        <p:spPr>
          <a:xfrm rot="-5400000">
            <a:off x="6620428" y="1939977"/>
            <a:ext cx="2954800" cy="2954800"/>
          </a:xfrm>
          <a:prstGeom prst="pie">
            <a:avLst>
              <a:gd name="adj1" fmla="val 10788866"/>
              <a:gd name="adj2" fmla="val 1620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22" name="Google Shape;422;p42"/>
          <p:cNvSpPr/>
          <p:nvPr/>
        </p:nvSpPr>
        <p:spPr>
          <a:xfrm>
            <a:off x="7300684" y="2376367"/>
            <a:ext cx="383536" cy="544339"/>
          </a:xfrm>
          <a:prstGeom prst="rect">
            <a:avLst/>
          </a:prstGeom>
        </p:spPr>
        <p:txBody>
          <a:bodyPr>
            <a:prstTxWarp prst="textPlain">
              <a:avLst/>
            </a:prstTxWarp>
          </a:bodyPr>
          <a:lstStyle/>
          <a:p>
            <a:pPr lvl="0" algn="ctr"/>
            <a:r>
              <a:rPr lang="tr-TR" sz="2400" dirty="0">
                <a:solidFill>
                  <a:schemeClr val="lt1"/>
                </a:solidFill>
                <a:latin typeface="Abril Fatface"/>
              </a:rPr>
              <a:t>G</a:t>
            </a:r>
            <a:endParaRPr sz="2400" dirty="0">
              <a:solidFill>
                <a:schemeClr val="lt1"/>
              </a:solidFill>
              <a:latin typeface="Abril Fatface"/>
            </a:endParaRPr>
          </a:p>
        </p:txBody>
      </p:sp>
      <p:sp>
        <p:nvSpPr>
          <p:cNvPr id="423" name="Google Shape;423;p42"/>
          <p:cNvSpPr/>
          <p:nvPr/>
        </p:nvSpPr>
        <p:spPr>
          <a:xfrm>
            <a:off x="8490191" y="2385804"/>
            <a:ext cx="757259" cy="536033"/>
          </a:xfrm>
          <a:prstGeom prst="rect">
            <a:avLst/>
          </a:prstGeom>
        </p:spPr>
        <p:txBody>
          <a:bodyPr>
            <a:prstTxWarp prst="textPlain">
              <a:avLst/>
            </a:prstTxWarp>
          </a:bodyPr>
          <a:lstStyle/>
          <a:p>
            <a:pPr lvl="0" algn="ctr"/>
            <a:r>
              <a:rPr lang="tr-TR" sz="2400" dirty="0">
                <a:solidFill>
                  <a:schemeClr val="lt1"/>
                </a:solidFill>
                <a:latin typeface="Abril Fatface"/>
              </a:rPr>
              <a:t>T</a:t>
            </a:r>
            <a:endParaRPr sz="2400" dirty="0">
              <a:solidFill>
                <a:schemeClr val="lt1"/>
              </a:solidFill>
              <a:latin typeface="Abril Fatface"/>
            </a:endParaRPr>
          </a:p>
        </p:txBody>
      </p:sp>
      <p:sp>
        <p:nvSpPr>
          <p:cNvPr id="424" name="Google Shape;424;p42"/>
          <p:cNvSpPr/>
          <p:nvPr/>
        </p:nvSpPr>
        <p:spPr>
          <a:xfrm>
            <a:off x="7258405" y="3694156"/>
            <a:ext cx="502825" cy="544339"/>
          </a:xfrm>
          <a:prstGeom prst="rect">
            <a:avLst/>
          </a:prstGeom>
        </p:spPr>
        <p:txBody>
          <a:bodyPr>
            <a:prstTxWarp prst="textPlain">
              <a:avLst/>
            </a:prstTxWarp>
          </a:bodyPr>
          <a:lstStyle/>
          <a:p>
            <a:pPr lvl="0" algn="ctr"/>
            <a:r>
              <a:rPr lang="tr-TR" sz="2400" dirty="0">
                <a:solidFill>
                  <a:schemeClr val="lt1"/>
                </a:solidFill>
                <a:latin typeface="Abril Fatface"/>
              </a:rPr>
              <a:t>S</a:t>
            </a:r>
            <a:endParaRPr sz="2400" dirty="0">
              <a:solidFill>
                <a:schemeClr val="lt1"/>
              </a:solidFill>
              <a:latin typeface="Abril Fatface"/>
            </a:endParaRPr>
          </a:p>
        </p:txBody>
      </p:sp>
      <p:sp>
        <p:nvSpPr>
          <p:cNvPr id="425" name="Google Shape;425;p42"/>
          <p:cNvSpPr/>
          <p:nvPr/>
        </p:nvSpPr>
        <p:spPr>
          <a:xfrm>
            <a:off x="8629865" y="3703593"/>
            <a:ext cx="460545" cy="528484"/>
          </a:xfrm>
          <a:prstGeom prst="rect">
            <a:avLst/>
          </a:prstGeom>
        </p:spPr>
        <p:txBody>
          <a:bodyPr>
            <a:prstTxWarp prst="textPlain">
              <a:avLst/>
            </a:prstTxWarp>
          </a:bodyPr>
          <a:lstStyle/>
          <a:p>
            <a:pPr lvl="0" algn="ctr"/>
            <a:r>
              <a:rPr lang="tr-TR" sz="2400" dirty="0">
                <a:solidFill>
                  <a:schemeClr val="lt1"/>
                </a:solidFill>
                <a:latin typeface="Abril Fatface"/>
              </a:rPr>
              <a:t>B</a:t>
            </a:r>
            <a:endParaRPr sz="2400" dirty="0">
              <a:solidFill>
                <a:schemeClr val="lt1"/>
              </a:solidFill>
              <a:latin typeface="Abril Fat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C35-8BDA-4205-B0F1-45407E9D6719}"/>
              </a:ext>
            </a:extLst>
          </p:cNvPr>
          <p:cNvSpPr>
            <a:spLocks noGrp="1"/>
          </p:cNvSpPr>
          <p:nvPr>
            <p:ph type="title"/>
          </p:nvPr>
        </p:nvSpPr>
        <p:spPr/>
        <p:txBody>
          <a:bodyPr/>
          <a:lstStyle/>
          <a:p>
            <a:r>
              <a:rPr lang="tr-TR" dirty="0" err="1"/>
              <a:t>Validate</a:t>
            </a:r>
            <a:r>
              <a:rPr lang="tr-TR" dirty="0"/>
              <a:t> </a:t>
            </a:r>
            <a:r>
              <a:rPr lang="tr-TR" dirty="0" err="1"/>
              <a:t>Scope</a:t>
            </a:r>
            <a:endParaRPr lang="en-GB" dirty="0"/>
          </a:p>
        </p:txBody>
      </p:sp>
      <p:sp>
        <p:nvSpPr>
          <p:cNvPr id="3" name="Content Placeholder 2">
            <a:extLst>
              <a:ext uri="{FF2B5EF4-FFF2-40B4-BE49-F238E27FC236}">
                <a16:creationId xmlns:a16="http://schemas.microsoft.com/office/drawing/2014/main" id="{76A4FAC0-6170-4283-B39E-8B9CC1F18ACC}"/>
              </a:ext>
            </a:extLst>
          </p:cNvPr>
          <p:cNvSpPr>
            <a:spLocks noGrp="1"/>
          </p:cNvSpPr>
          <p:nvPr>
            <p:ph idx="1"/>
          </p:nvPr>
        </p:nvSpPr>
        <p:spPr/>
        <p:txBody>
          <a:bodyPr/>
          <a:lstStyle/>
          <a:p>
            <a:r>
              <a:rPr lang="tr-TR" dirty="0" err="1"/>
              <a:t>Process</a:t>
            </a:r>
            <a:r>
              <a:rPr lang="tr-TR" dirty="0"/>
              <a:t> of </a:t>
            </a:r>
            <a:r>
              <a:rPr lang="tr-TR" dirty="0" err="1"/>
              <a:t>formalizing</a:t>
            </a:r>
            <a:r>
              <a:rPr lang="tr-TR" dirty="0"/>
              <a:t> </a:t>
            </a:r>
            <a:r>
              <a:rPr lang="tr-TR" dirty="0" err="1"/>
              <a:t>acceptance</a:t>
            </a:r>
            <a:r>
              <a:rPr lang="tr-TR" dirty="0"/>
              <a:t> of </a:t>
            </a:r>
            <a:r>
              <a:rPr lang="tr-TR" dirty="0" err="1"/>
              <a:t>completed</a:t>
            </a:r>
            <a:r>
              <a:rPr lang="tr-TR" dirty="0"/>
              <a:t> Project </a:t>
            </a:r>
            <a:r>
              <a:rPr lang="tr-TR" dirty="0" err="1"/>
              <a:t>deliverables</a:t>
            </a:r>
            <a:r>
              <a:rPr lang="tr-TR" dirty="0"/>
              <a:t>.</a:t>
            </a:r>
          </a:p>
          <a:p>
            <a:r>
              <a:rPr lang="tr-TR" dirty="0" err="1"/>
              <a:t>Brings</a:t>
            </a:r>
            <a:r>
              <a:rPr lang="tr-TR" dirty="0"/>
              <a:t> </a:t>
            </a:r>
            <a:r>
              <a:rPr lang="tr-TR" dirty="0" err="1"/>
              <a:t>objectivity</a:t>
            </a:r>
            <a:r>
              <a:rPr lang="tr-TR" dirty="0"/>
              <a:t> </a:t>
            </a:r>
            <a:r>
              <a:rPr lang="tr-TR" dirty="0" err="1"/>
              <a:t>to</a:t>
            </a:r>
            <a:r>
              <a:rPr lang="tr-TR" dirty="0"/>
              <a:t> </a:t>
            </a:r>
            <a:r>
              <a:rPr lang="tr-TR" dirty="0" err="1"/>
              <a:t>acceptance</a:t>
            </a:r>
            <a:r>
              <a:rPr lang="tr-TR" dirty="0"/>
              <a:t> </a:t>
            </a:r>
            <a:r>
              <a:rPr lang="tr-TR" dirty="0" err="1"/>
              <a:t>testing</a:t>
            </a:r>
            <a:r>
              <a:rPr lang="tr-TR" dirty="0"/>
              <a:t> </a:t>
            </a:r>
            <a:r>
              <a:rPr lang="tr-TR" dirty="0" err="1"/>
              <a:t>process</a:t>
            </a:r>
            <a:r>
              <a:rPr lang="tr-TR" dirty="0"/>
              <a:t> </a:t>
            </a:r>
            <a:r>
              <a:rPr lang="tr-TR" dirty="0" err="1"/>
              <a:t>and</a:t>
            </a:r>
            <a:r>
              <a:rPr lang="tr-TR" dirty="0"/>
              <a:t> </a:t>
            </a:r>
            <a:r>
              <a:rPr lang="tr-TR" dirty="0" err="1"/>
              <a:t>increases</a:t>
            </a:r>
            <a:r>
              <a:rPr lang="tr-TR" dirty="0"/>
              <a:t> </a:t>
            </a:r>
            <a:r>
              <a:rPr lang="tr-TR" dirty="0" err="1"/>
              <a:t>chance</a:t>
            </a:r>
            <a:r>
              <a:rPr lang="tr-TR" dirty="0"/>
              <a:t> of final </a:t>
            </a:r>
            <a:r>
              <a:rPr lang="tr-TR" dirty="0" err="1"/>
              <a:t>product</a:t>
            </a:r>
            <a:r>
              <a:rPr lang="tr-TR" dirty="0"/>
              <a:t>, service </a:t>
            </a:r>
            <a:r>
              <a:rPr lang="tr-TR" dirty="0" err="1"/>
              <a:t>or</a:t>
            </a:r>
            <a:r>
              <a:rPr lang="tr-TR" dirty="0"/>
              <a:t> </a:t>
            </a:r>
            <a:r>
              <a:rPr lang="tr-TR" dirty="0" err="1"/>
              <a:t>result</a:t>
            </a:r>
            <a:r>
              <a:rPr lang="tr-TR" dirty="0"/>
              <a:t> </a:t>
            </a:r>
            <a:r>
              <a:rPr lang="tr-TR" dirty="0" err="1"/>
              <a:t>acceptance</a:t>
            </a:r>
            <a:r>
              <a:rPr lang="tr-TR" dirty="0"/>
              <a:t>.</a:t>
            </a:r>
          </a:p>
          <a:p>
            <a:r>
              <a:rPr lang="tr-TR" dirty="0" err="1"/>
              <a:t>Stakeholders</a:t>
            </a:r>
            <a:r>
              <a:rPr lang="tr-TR" dirty="0"/>
              <a:t> </a:t>
            </a:r>
            <a:r>
              <a:rPr lang="tr-TR" dirty="0" err="1"/>
              <a:t>inspect</a:t>
            </a:r>
            <a:r>
              <a:rPr lang="tr-TR" dirty="0"/>
              <a:t> </a:t>
            </a:r>
            <a:r>
              <a:rPr lang="tr-TR" dirty="0" err="1"/>
              <a:t>the</a:t>
            </a:r>
            <a:r>
              <a:rPr lang="tr-TR" dirty="0"/>
              <a:t> SRS </a:t>
            </a:r>
            <a:r>
              <a:rPr lang="tr-TR" dirty="0" err="1"/>
              <a:t>and</a:t>
            </a:r>
            <a:r>
              <a:rPr lang="tr-TR" dirty="0"/>
              <a:t> </a:t>
            </a:r>
            <a:r>
              <a:rPr lang="tr-TR" dirty="0" err="1"/>
              <a:t>measures</a:t>
            </a:r>
            <a:r>
              <a:rPr lang="tr-TR" dirty="0"/>
              <a:t>, </a:t>
            </a:r>
            <a:r>
              <a:rPr lang="tr-TR" dirty="0" err="1"/>
              <a:t>examines</a:t>
            </a:r>
            <a:r>
              <a:rPr lang="tr-TR" dirty="0"/>
              <a:t> </a:t>
            </a:r>
            <a:r>
              <a:rPr lang="tr-TR" dirty="0" err="1"/>
              <a:t>and</a:t>
            </a:r>
            <a:r>
              <a:rPr lang="tr-TR" dirty="0"/>
              <a:t> </a:t>
            </a:r>
            <a:r>
              <a:rPr lang="tr-TR" dirty="0" err="1"/>
              <a:t>validate</a:t>
            </a:r>
            <a:r>
              <a:rPr lang="tr-TR" dirty="0"/>
              <a:t> </a:t>
            </a:r>
            <a:r>
              <a:rPr lang="tr-TR" dirty="0" err="1"/>
              <a:t>to</a:t>
            </a:r>
            <a:r>
              <a:rPr lang="tr-TR" dirty="0"/>
              <a:t> </a:t>
            </a:r>
            <a:r>
              <a:rPr lang="tr-TR" dirty="0" err="1"/>
              <a:t>determine</a:t>
            </a:r>
            <a:r>
              <a:rPr lang="tr-TR" dirty="0"/>
              <a:t> </a:t>
            </a:r>
            <a:r>
              <a:rPr lang="tr-TR" dirty="0" err="1"/>
              <a:t>whether</a:t>
            </a:r>
            <a:r>
              <a:rPr lang="tr-TR" dirty="0"/>
              <a:t> </a:t>
            </a:r>
            <a:r>
              <a:rPr lang="tr-TR" dirty="0" err="1"/>
              <a:t>work</a:t>
            </a:r>
            <a:r>
              <a:rPr lang="tr-TR" dirty="0"/>
              <a:t> </a:t>
            </a:r>
            <a:r>
              <a:rPr lang="tr-TR" dirty="0" err="1"/>
              <a:t>and</a:t>
            </a:r>
            <a:r>
              <a:rPr lang="tr-TR" dirty="0"/>
              <a:t> </a:t>
            </a:r>
            <a:r>
              <a:rPr lang="tr-TR" dirty="0" err="1"/>
              <a:t>deliverables</a:t>
            </a:r>
            <a:r>
              <a:rPr lang="tr-TR" dirty="0"/>
              <a:t> </a:t>
            </a:r>
            <a:r>
              <a:rPr lang="tr-TR" dirty="0" err="1"/>
              <a:t>meet</a:t>
            </a:r>
            <a:r>
              <a:rPr lang="tr-TR" dirty="0"/>
              <a:t> </a:t>
            </a:r>
            <a:r>
              <a:rPr lang="tr-TR" dirty="0" err="1"/>
              <a:t>the</a:t>
            </a:r>
            <a:r>
              <a:rPr lang="tr-TR" dirty="0"/>
              <a:t> </a:t>
            </a:r>
            <a:r>
              <a:rPr lang="tr-TR" dirty="0" err="1"/>
              <a:t>requirements</a:t>
            </a:r>
            <a:r>
              <a:rPr lang="tr-TR" dirty="0"/>
              <a:t> </a:t>
            </a:r>
            <a:r>
              <a:rPr lang="tr-TR" dirty="0" err="1"/>
              <a:t>and</a:t>
            </a:r>
            <a:r>
              <a:rPr lang="tr-TR" dirty="0"/>
              <a:t> </a:t>
            </a:r>
            <a:r>
              <a:rPr lang="tr-TR" dirty="0" err="1"/>
              <a:t>product</a:t>
            </a:r>
            <a:r>
              <a:rPr lang="tr-TR" dirty="0"/>
              <a:t> </a:t>
            </a:r>
            <a:r>
              <a:rPr lang="tr-TR" dirty="0" err="1"/>
              <a:t>acceptance</a:t>
            </a:r>
            <a:r>
              <a:rPr lang="tr-TR" dirty="0"/>
              <a:t> </a:t>
            </a:r>
            <a:r>
              <a:rPr lang="tr-TR" dirty="0" err="1"/>
              <a:t>criteria</a:t>
            </a:r>
            <a:r>
              <a:rPr lang="tr-TR" dirty="0"/>
              <a:t>.</a:t>
            </a:r>
          </a:p>
          <a:p>
            <a:r>
              <a:rPr lang="tr-TR" dirty="0" err="1"/>
              <a:t>Outputs</a:t>
            </a:r>
            <a:r>
              <a:rPr lang="tr-TR" dirty="0"/>
              <a:t>:</a:t>
            </a:r>
          </a:p>
          <a:p>
            <a:pPr lvl="1"/>
            <a:r>
              <a:rPr lang="tr-TR" dirty="0" err="1"/>
              <a:t>Accepted</a:t>
            </a:r>
            <a:r>
              <a:rPr lang="tr-TR" dirty="0"/>
              <a:t> </a:t>
            </a:r>
            <a:r>
              <a:rPr lang="tr-TR" dirty="0" err="1"/>
              <a:t>devliverables</a:t>
            </a:r>
            <a:endParaRPr lang="tr-TR" dirty="0"/>
          </a:p>
          <a:p>
            <a:pPr lvl="1"/>
            <a:r>
              <a:rPr lang="tr-TR" dirty="0" err="1"/>
              <a:t>Change</a:t>
            </a:r>
            <a:r>
              <a:rPr lang="tr-TR" dirty="0"/>
              <a:t> </a:t>
            </a:r>
            <a:r>
              <a:rPr lang="tr-TR" dirty="0" err="1"/>
              <a:t>requests</a:t>
            </a:r>
            <a:endParaRPr lang="tr-TR" dirty="0"/>
          </a:p>
        </p:txBody>
      </p:sp>
    </p:spTree>
    <p:extLst>
      <p:ext uri="{BB962C8B-B14F-4D97-AF65-F5344CB8AC3E}">
        <p14:creationId xmlns:p14="http://schemas.microsoft.com/office/powerpoint/2010/main" val="208508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ABA5-A851-4CB8-96DE-AB2F163DC1DF}"/>
              </a:ext>
            </a:extLst>
          </p:cNvPr>
          <p:cNvSpPr>
            <a:spLocks noGrp="1"/>
          </p:cNvSpPr>
          <p:nvPr>
            <p:ph type="title"/>
          </p:nvPr>
        </p:nvSpPr>
        <p:spPr/>
        <p:txBody>
          <a:bodyPr/>
          <a:lstStyle/>
          <a:p>
            <a:r>
              <a:rPr lang="tr-TR" dirty="0" err="1"/>
              <a:t>Change</a:t>
            </a:r>
            <a:r>
              <a:rPr lang="tr-TR" dirty="0"/>
              <a:t> </a:t>
            </a:r>
            <a:r>
              <a:rPr lang="tr-TR" dirty="0" err="1"/>
              <a:t>Requests</a:t>
            </a:r>
            <a:endParaRPr lang="en-GB" dirty="0"/>
          </a:p>
        </p:txBody>
      </p:sp>
      <p:sp>
        <p:nvSpPr>
          <p:cNvPr id="3" name="Content Placeholder 2">
            <a:extLst>
              <a:ext uri="{FF2B5EF4-FFF2-40B4-BE49-F238E27FC236}">
                <a16:creationId xmlns:a16="http://schemas.microsoft.com/office/drawing/2014/main" id="{ABE6A385-8D3C-49CD-9BBB-2FD6A1611333}"/>
              </a:ext>
            </a:extLst>
          </p:cNvPr>
          <p:cNvSpPr>
            <a:spLocks noGrp="1"/>
          </p:cNvSpPr>
          <p:nvPr>
            <p:ph idx="1"/>
          </p:nvPr>
        </p:nvSpPr>
        <p:spPr/>
        <p:txBody>
          <a:bodyPr/>
          <a:lstStyle/>
          <a:p>
            <a:r>
              <a:rPr lang="tr-TR" dirty="0"/>
              <a:t>Can </a:t>
            </a:r>
            <a:r>
              <a:rPr lang="tr-TR" dirty="0" err="1"/>
              <a:t>include</a:t>
            </a:r>
            <a:r>
              <a:rPr lang="tr-TR" dirty="0"/>
              <a:t> </a:t>
            </a:r>
            <a:r>
              <a:rPr lang="tr-TR" dirty="0" err="1"/>
              <a:t>preventive</a:t>
            </a:r>
            <a:r>
              <a:rPr lang="tr-TR" dirty="0"/>
              <a:t> </a:t>
            </a:r>
            <a:r>
              <a:rPr lang="tr-TR" dirty="0" err="1"/>
              <a:t>or</a:t>
            </a:r>
            <a:r>
              <a:rPr lang="tr-TR" dirty="0"/>
              <a:t> </a:t>
            </a:r>
            <a:r>
              <a:rPr lang="tr-TR" dirty="0" err="1"/>
              <a:t>corrective</a:t>
            </a:r>
            <a:r>
              <a:rPr lang="tr-TR" dirty="0"/>
              <a:t> </a:t>
            </a:r>
            <a:r>
              <a:rPr lang="tr-TR" dirty="0" err="1"/>
              <a:t>actions</a:t>
            </a:r>
            <a:r>
              <a:rPr lang="tr-TR" dirty="0"/>
              <a:t>, </a:t>
            </a:r>
            <a:r>
              <a:rPr lang="tr-TR" dirty="0" err="1"/>
              <a:t>defect</a:t>
            </a:r>
            <a:r>
              <a:rPr lang="tr-TR" dirty="0"/>
              <a:t> </a:t>
            </a:r>
            <a:r>
              <a:rPr lang="tr-TR" dirty="0" err="1"/>
              <a:t>repairs</a:t>
            </a:r>
            <a:r>
              <a:rPr lang="tr-TR" dirty="0"/>
              <a:t> </a:t>
            </a:r>
            <a:r>
              <a:rPr lang="tr-TR" dirty="0" err="1"/>
              <a:t>or</a:t>
            </a:r>
            <a:r>
              <a:rPr lang="tr-TR" dirty="0"/>
              <a:t> </a:t>
            </a:r>
            <a:r>
              <a:rPr lang="tr-TR" dirty="0" err="1"/>
              <a:t>enhancement</a:t>
            </a:r>
            <a:r>
              <a:rPr lang="tr-TR" dirty="0"/>
              <a:t> </a:t>
            </a:r>
            <a:r>
              <a:rPr lang="tr-TR" dirty="0" err="1"/>
              <a:t>requests</a:t>
            </a:r>
            <a:r>
              <a:rPr lang="tr-TR" dirty="0"/>
              <a:t>.</a:t>
            </a:r>
          </a:p>
          <a:p>
            <a:r>
              <a:rPr lang="tr-TR" dirty="0"/>
              <a:t>Should be </a:t>
            </a:r>
            <a:r>
              <a:rPr lang="tr-TR" dirty="0" err="1"/>
              <a:t>registered</a:t>
            </a:r>
            <a:r>
              <a:rPr lang="tr-TR" dirty="0"/>
              <a:t> </a:t>
            </a:r>
            <a:r>
              <a:rPr lang="tr-TR" dirty="0" err="1"/>
              <a:t>to</a:t>
            </a:r>
            <a:r>
              <a:rPr lang="tr-TR" dirty="0"/>
              <a:t> </a:t>
            </a:r>
            <a:r>
              <a:rPr lang="tr-TR" dirty="0" err="1"/>
              <a:t>some</a:t>
            </a:r>
            <a:r>
              <a:rPr lang="tr-TR" dirty="0"/>
              <a:t> </a:t>
            </a:r>
            <a:r>
              <a:rPr lang="tr-TR" dirty="0" err="1"/>
              <a:t>location</a:t>
            </a:r>
            <a:r>
              <a:rPr lang="tr-TR" dirty="0"/>
              <a:t> </a:t>
            </a:r>
            <a:r>
              <a:rPr lang="tr-TR" dirty="0" err="1"/>
              <a:t>that</a:t>
            </a:r>
            <a:r>
              <a:rPr lang="tr-TR" dirty="0"/>
              <a:t> </a:t>
            </a:r>
            <a:r>
              <a:rPr lang="tr-TR" dirty="0" err="1"/>
              <a:t>all</a:t>
            </a:r>
            <a:r>
              <a:rPr lang="tr-TR" dirty="0"/>
              <a:t> </a:t>
            </a:r>
            <a:r>
              <a:rPr lang="tr-TR" dirty="0" err="1"/>
              <a:t>the</a:t>
            </a:r>
            <a:r>
              <a:rPr lang="tr-TR" dirty="0"/>
              <a:t> </a:t>
            </a:r>
            <a:r>
              <a:rPr lang="tr-TR" dirty="0" err="1"/>
              <a:t>stakeholders</a:t>
            </a:r>
            <a:r>
              <a:rPr lang="tr-TR" dirty="0"/>
              <a:t> </a:t>
            </a:r>
            <a:r>
              <a:rPr lang="tr-TR" dirty="0" err="1"/>
              <a:t>have</a:t>
            </a:r>
            <a:r>
              <a:rPr lang="tr-TR" dirty="0"/>
              <a:t> Access.</a:t>
            </a:r>
          </a:p>
          <a:p>
            <a:pPr marL="0" indent="0">
              <a:buNone/>
            </a:pPr>
            <a:r>
              <a:rPr lang="tr-TR" dirty="0" err="1"/>
              <a:t>Change</a:t>
            </a:r>
            <a:r>
              <a:rPr lang="tr-TR" dirty="0"/>
              <a:t> </a:t>
            </a:r>
            <a:r>
              <a:rPr lang="tr-TR" dirty="0" err="1"/>
              <a:t>management</a:t>
            </a:r>
            <a:r>
              <a:rPr lang="tr-TR" dirty="0"/>
              <a:t> </a:t>
            </a:r>
            <a:r>
              <a:rPr lang="tr-TR" dirty="0" err="1"/>
              <a:t>will</a:t>
            </a:r>
            <a:r>
              <a:rPr lang="tr-TR" dirty="0"/>
              <a:t> be </a:t>
            </a:r>
            <a:r>
              <a:rPr lang="tr-TR" dirty="0" err="1"/>
              <a:t>discussed</a:t>
            </a:r>
            <a:r>
              <a:rPr lang="tr-TR" dirty="0"/>
              <a:t> </a:t>
            </a:r>
            <a:r>
              <a:rPr lang="tr-TR" dirty="0" err="1"/>
              <a:t>later</a:t>
            </a:r>
            <a:r>
              <a:rPr lang="tr-TR" dirty="0"/>
              <a:t> in </a:t>
            </a:r>
            <a:r>
              <a:rPr lang="tr-TR" dirty="0" err="1"/>
              <a:t>detail</a:t>
            </a:r>
            <a:r>
              <a:rPr lang="tr-TR" dirty="0"/>
              <a:t>.</a:t>
            </a:r>
          </a:p>
          <a:p>
            <a:pPr marL="0" indent="0">
              <a:buNone/>
            </a:pPr>
            <a:endParaRPr lang="en-GB" dirty="0"/>
          </a:p>
        </p:txBody>
      </p:sp>
    </p:spTree>
    <p:extLst>
      <p:ext uri="{BB962C8B-B14F-4D97-AF65-F5344CB8AC3E}">
        <p14:creationId xmlns:p14="http://schemas.microsoft.com/office/powerpoint/2010/main" val="1335525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3180-DC64-4E37-A4FD-81ECBDF1D412}"/>
              </a:ext>
            </a:extLst>
          </p:cNvPr>
          <p:cNvSpPr>
            <a:spLocks noGrp="1"/>
          </p:cNvSpPr>
          <p:nvPr>
            <p:ph type="title"/>
          </p:nvPr>
        </p:nvSpPr>
        <p:spPr/>
        <p:txBody>
          <a:bodyPr/>
          <a:lstStyle/>
          <a:p>
            <a:r>
              <a:rPr lang="en-GB" b="1" i="0" dirty="0">
                <a:solidFill>
                  <a:srgbClr val="333333"/>
                </a:solidFill>
                <a:effectLst/>
                <a:latin typeface="Helvetica Neue"/>
              </a:rPr>
              <a:t>Final Estimate-Ready Specs (Final Specs Review)</a:t>
            </a:r>
            <a:r>
              <a:rPr lang="en-GB" b="0" i="0" dirty="0">
                <a:solidFill>
                  <a:srgbClr val="333333"/>
                </a:solidFill>
                <a:effectLst/>
                <a:latin typeface="Helvetica Neue"/>
              </a:rPr>
              <a:t> </a:t>
            </a:r>
            <a:endParaRPr lang="en-GB" dirty="0"/>
          </a:p>
        </p:txBody>
      </p:sp>
      <p:sp>
        <p:nvSpPr>
          <p:cNvPr id="3" name="Content Placeholder 2">
            <a:extLst>
              <a:ext uri="{FF2B5EF4-FFF2-40B4-BE49-F238E27FC236}">
                <a16:creationId xmlns:a16="http://schemas.microsoft.com/office/drawing/2014/main" id="{6D90FD40-CCA4-4296-A27A-9DA9C59B74F6}"/>
              </a:ext>
            </a:extLst>
          </p:cNvPr>
          <p:cNvSpPr>
            <a:spLocks noGrp="1"/>
          </p:cNvSpPr>
          <p:nvPr>
            <p:ph idx="1"/>
          </p:nvPr>
        </p:nvSpPr>
        <p:spPr/>
        <p:txBody>
          <a:bodyPr/>
          <a:lstStyle/>
          <a:p>
            <a:r>
              <a:rPr lang="en-GB" b="0" i="0" dirty="0">
                <a:solidFill>
                  <a:srgbClr val="333333"/>
                </a:solidFill>
                <a:effectLst/>
                <a:latin typeface="Helvetica Neue"/>
              </a:rPr>
              <a:t>The final estimate-ready draft of the specifications is when the team feels the document is sufficient to produce estimates and are ready to be sent to client for final confirmation, before the estimates can be accurately create</a:t>
            </a:r>
            <a:r>
              <a:rPr lang="tr-TR" b="0" i="0" dirty="0">
                <a:solidFill>
                  <a:srgbClr val="333333"/>
                </a:solidFill>
                <a:effectLst/>
                <a:latin typeface="Helvetica Neue"/>
              </a:rPr>
              <a:t>d.</a:t>
            </a:r>
            <a:endParaRPr lang="en-GB" dirty="0"/>
          </a:p>
        </p:txBody>
      </p:sp>
    </p:spTree>
    <p:extLst>
      <p:ext uri="{BB962C8B-B14F-4D97-AF65-F5344CB8AC3E}">
        <p14:creationId xmlns:p14="http://schemas.microsoft.com/office/powerpoint/2010/main" val="1999479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A4C3-A3DF-4A26-9E0E-8AFAB11925EB}"/>
              </a:ext>
            </a:extLst>
          </p:cNvPr>
          <p:cNvSpPr>
            <a:spLocks noGrp="1"/>
          </p:cNvSpPr>
          <p:nvPr>
            <p:ph type="title"/>
          </p:nvPr>
        </p:nvSpPr>
        <p:spPr/>
        <p:txBody>
          <a:bodyPr/>
          <a:lstStyle/>
          <a:p>
            <a:r>
              <a:rPr lang="tr-TR" dirty="0" err="1"/>
              <a:t>Work</a:t>
            </a:r>
            <a:r>
              <a:rPr lang="tr-TR" dirty="0"/>
              <a:t> </a:t>
            </a:r>
            <a:r>
              <a:rPr lang="tr-TR" dirty="0" err="1"/>
              <a:t>Breakdown</a:t>
            </a:r>
            <a:r>
              <a:rPr lang="tr-TR" dirty="0"/>
              <a:t> </a:t>
            </a:r>
            <a:r>
              <a:rPr lang="tr-TR" dirty="0" err="1"/>
              <a:t>Structure</a:t>
            </a:r>
            <a:r>
              <a:rPr lang="tr-TR" dirty="0"/>
              <a:t> (WBS)</a:t>
            </a:r>
            <a:endParaRPr lang="en-GB" dirty="0"/>
          </a:p>
        </p:txBody>
      </p:sp>
      <p:sp>
        <p:nvSpPr>
          <p:cNvPr id="3" name="Content Placeholder 2">
            <a:extLst>
              <a:ext uri="{FF2B5EF4-FFF2-40B4-BE49-F238E27FC236}">
                <a16:creationId xmlns:a16="http://schemas.microsoft.com/office/drawing/2014/main" id="{DB6724EA-79D2-417E-BC2C-878455C9BAC0}"/>
              </a:ext>
            </a:extLst>
          </p:cNvPr>
          <p:cNvSpPr>
            <a:spLocks noGrp="1"/>
          </p:cNvSpPr>
          <p:nvPr>
            <p:ph idx="1"/>
          </p:nvPr>
        </p:nvSpPr>
        <p:spPr/>
        <p:txBody>
          <a:bodyPr>
            <a:norm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WBS creation is a process of subdividing project deliverables and project work into smaller and more manageable components. It provides a structured vision of what has to be done and delivered throughout of the project.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pPr marL="0" indent="0">
              <a:buNone/>
            </a:pPr>
            <a:r>
              <a:rPr lang="en-GB" dirty="0"/>
              <a:t>100% rule</a:t>
            </a:r>
            <a:r>
              <a:rPr lang="tr-TR" dirty="0"/>
              <a:t>:</a:t>
            </a:r>
            <a:r>
              <a:rPr lang="en-GB" dirty="0"/>
              <a:t> </a:t>
            </a:r>
            <a:endParaRPr lang="tr-TR" dirty="0"/>
          </a:p>
          <a:p>
            <a:r>
              <a:rPr lang="en-GB" dirty="0"/>
              <a:t>WBS</a:t>
            </a:r>
            <a:r>
              <a:rPr lang="tr-TR" dirty="0"/>
              <a:t> </a:t>
            </a:r>
            <a:r>
              <a:rPr lang="en-GB" dirty="0"/>
              <a:t>includes 100% of the work defined by the project scope </a:t>
            </a:r>
            <a:endParaRPr lang="tr-TR" dirty="0"/>
          </a:p>
          <a:p>
            <a:r>
              <a:rPr lang="en-GB" dirty="0"/>
              <a:t>captures ALL</a:t>
            </a:r>
            <a:r>
              <a:rPr lang="tr-TR" dirty="0"/>
              <a:t> </a:t>
            </a:r>
            <a:r>
              <a:rPr lang="en-GB" dirty="0"/>
              <a:t>deliverables—internal, external and interim—in terms of work to be completed, including</a:t>
            </a:r>
            <a:r>
              <a:rPr lang="tr-TR" dirty="0"/>
              <a:t> </a:t>
            </a:r>
            <a:r>
              <a:rPr lang="en-GB" dirty="0"/>
              <a:t>project management. </a:t>
            </a:r>
            <a:endParaRPr lang="tr-TR" dirty="0"/>
          </a:p>
          <a:p>
            <a:r>
              <a:rPr lang="en-GB" dirty="0"/>
              <a:t>WBS should not include any work that falls outside the actual scope of the Project</a:t>
            </a:r>
            <a:r>
              <a:rPr lang="tr-TR" dirty="0"/>
              <a:t>. I</a:t>
            </a:r>
            <a:r>
              <a:rPr lang="en-GB" dirty="0"/>
              <a:t>t cannot include more than 100% of the work.</a:t>
            </a:r>
          </a:p>
        </p:txBody>
      </p:sp>
    </p:spTree>
    <p:extLst>
      <p:ext uri="{BB962C8B-B14F-4D97-AF65-F5344CB8AC3E}">
        <p14:creationId xmlns:p14="http://schemas.microsoft.com/office/powerpoint/2010/main" val="2950452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17DA77-138F-450D-990C-7690D4E99E52}"/>
              </a:ext>
            </a:extLst>
          </p:cNvPr>
          <p:cNvPicPr>
            <a:picLocks noChangeAspect="1"/>
          </p:cNvPicPr>
          <p:nvPr/>
        </p:nvPicPr>
        <p:blipFill>
          <a:blip r:embed="rId2"/>
          <a:stretch>
            <a:fillRect/>
          </a:stretch>
        </p:blipFill>
        <p:spPr>
          <a:xfrm>
            <a:off x="1099392" y="0"/>
            <a:ext cx="9980565" cy="6750844"/>
          </a:xfrm>
          <a:prstGeom prst="rect">
            <a:avLst/>
          </a:prstGeom>
        </p:spPr>
      </p:pic>
    </p:spTree>
    <p:extLst>
      <p:ext uri="{BB962C8B-B14F-4D97-AF65-F5344CB8AC3E}">
        <p14:creationId xmlns:p14="http://schemas.microsoft.com/office/powerpoint/2010/main" val="170289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25D3-3786-4671-A2A8-D432B20A3FF9}"/>
              </a:ext>
            </a:extLst>
          </p:cNvPr>
          <p:cNvSpPr>
            <a:spLocks noGrp="1"/>
          </p:cNvSpPr>
          <p:nvPr>
            <p:ph type="title"/>
          </p:nvPr>
        </p:nvSpPr>
        <p:spPr/>
        <p:txBody>
          <a:bodyPr/>
          <a:lstStyle/>
          <a:p>
            <a:r>
              <a:rPr lang="tr-TR" dirty="0" err="1"/>
              <a:t>Tracibility</a:t>
            </a:r>
            <a:r>
              <a:rPr lang="tr-TR" dirty="0"/>
              <a:t> </a:t>
            </a:r>
            <a:r>
              <a:rPr lang="tr-TR" dirty="0" err="1"/>
              <a:t>Matrix</a:t>
            </a:r>
            <a:endParaRPr lang="en-GB" dirty="0"/>
          </a:p>
        </p:txBody>
      </p:sp>
      <p:graphicFrame>
        <p:nvGraphicFramePr>
          <p:cNvPr id="4" name="Table 4">
            <a:extLst>
              <a:ext uri="{FF2B5EF4-FFF2-40B4-BE49-F238E27FC236}">
                <a16:creationId xmlns:a16="http://schemas.microsoft.com/office/drawing/2014/main" id="{32BBF192-28A0-465D-9D7F-C88BCAEAC4F0}"/>
              </a:ext>
            </a:extLst>
          </p:cNvPr>
          <p:cNvGraphicFramePr>
            <a:graphicFrameLocks noGrp="1"/>
          </p:cNvGraphicFramePr>
          <p:nvPr>
            <p:ph idx="1"/>
          </p:nvPr>
        </p:nvGraphicFramePr>
        <p:xfrm>
          <a:off x="733003" y="1690688"/>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839290270"/>
                    </a:ext>
                  </a:extLst>
                </a:gridCol>
                <a:gridCol w="3505199">
                  <a:extLst>
                    <a:ext uri="{9D8B030D-6E8A-4147-A177-3AD203B41FA5}">
                      <a16:colId xmlns:a16="http://schemas.microsoft.com/office/drawing/2014/main" val="3350974399"/>
                    </a:ext>
                  </a:extLst>
                </a:gridCol>
                <a:gridCol w="3505199">
                  <a:extLst>
                    <a:ext uri="{9D8B030D-6E8A-4147-A177-3AD203B41FA5}">
                      <a16:colId xmlns:a16="http://schemas.microsoft.com/office/drawing/2014/main" val="4107239537"/>
                    </a:ext>
                  </a:extLst>
                </a:gridCol>
              </a:tblGrid>
              <a:tr h="370840">
                <a:tc>
                  <a:txBody>
                    <a:bodyPr/>
                    <a:lstStyle/>
                    <a:p>
                      <a:r>
                        <a:rPr lang="tr-TR" dirty="0" err="1"/>
                        <a:t>Requirements</a:t>
                      </a:r>
                      <a:endParaRPr lang="en-GB" dirty="0"/>
                    </a:p>
                  </a:txBody>
                  <a:tcPr/>
                </a:tc>
                <a:tc>
                  <a:txBody>
                    <a:bodyPr/>
                    <a:lstStyle/>
                    <a:p>
                      <a:r>
                        <a:rPr lang="tr-TR" dirty="0" err="1"/>
                        <a:t>Tasks</a:t>
                      </a:r>
                      <a:endParaRPr lang="en-GB" dirty="0"/>
                    </a:p>
                  </a:txBody>
                  <a:tcPr/>
                </a:tc>
                <a:tc>
                  <a:txBody>
                    <a:bodyPr/>
                    <a:lstStyle/>
                    <a:p>
                      <a:r>
                        <a:rPr lang="tr-TR" dirty="0" err="1"/>
                        <a:t>Status</a:t>
                      </a:r>
                      <a:endParaRPr lang="en-GB" dirty="0"/>
                    </a:p>
                  </a:txBody>
                  <a:tcPr/>
                </a:tc>
                <a:extLst>
                  <a:ext uri="{0D108BD9-81ED-4DB2-BD59-A6C34878D82A}">
                    <a16:rowId xmlns:a16="http://schemas.microsoft.com/office/drawing/2014/main" val="997578093"/>
                  </a:ext>
                </a:extLst>
              </a:tr>
              <a:tr h="370840">
                <a:tc>
                  <a:txBody>
                    <a:bodyPr/>
                    <a:lstStyle/>
                    <a:p>
                      <a:r>
                        <a:rPr lang="tr-TR" dirty="0"/>
                        <a:t>R1</a:t>
                      </a:r>
                      <a:endParaRPr lang="en-GB" dirty="0"/>
                    </a:p>
                  </a:txBody>
                  <a:tcPr/>
                </a:tc>
                <a:tc>
                  <a:txBody>
                    <a:bodyPr/>
                    <a:lstStyle/>
                    <a:p>
                      <a:r>
                        <a:rPr lang="tr-TR" dirty="0"/>
                        <a:t>T1</a:t>
                      </a:r>
                      <a:endParaRPr lang="en-GB" dirty="0"/>
                    </a:p>
                  </a:txBody>
                  <a:tcPr/>
                </a:tc>
                <a:tc>
                  <a:txBody>
                    <a:bodyPr/>
                    <a:lstStyle/>
                    <a:p>
                      <a:r>
                        <a:rPr lang="tr-TR" dirty="0" err="1"/>
                        <a:t>Closed</a:t>
                      </a:r>
                      <a:endParaRPr lang="en-GB" dirty="0"/>
                    </a:p>
                  </a:txBody>
                  <a:tcPr/>
                </a:tc>
                <a:extLst>
                  <a:ext uri="{0D108BD9-81ED-4DB2-BD59-A6C34878D82A}">
                    <a16:rowId xmlns:a16="http://schemas.microsoft.com/office/drawing/2014/main" val="3626107632"/>
                  </a:ext>
                </a:extLst>
              </a:tr>
              <a:tr h="370840">
                <a:tc>
                  <a:txBody>
                    <a:bodyPr/>
                    <a:lstStyle/>
                    <a:p>
                      <a:r>
                        <a:rPr lang="tr-TR" dirty="0"/>
                        <a:t>R2</a:t>
                      </a:r>
                      <a:endParaRPr lang="en-GB" dirty="0"/>
                    </a:p>
                  </a:txBody>
                  <a:tcPr/>
                </a:tc>
                <a:tc>
                  <a:txBody>
                    <a:bodyPr/>
                    <a:lstStyle/>
                    <a:p>
                      <a:r>
                        <a:rPr lang="tr-TR" dirty="0"/>
                        <a:t>T2</a:t>
                      </a:r>
                      <a:endParaRPr lang="en-GB" dirty="0"/>
                    </a:p>
                  </a:txBody>
                  <a:tcPr/>
                </a:tc>
                <a:tc>
                  <a:txBody>
                    <a:bodyPr/>
                    <a:lstStyle/>
                    <a:p>
                      <a:r>
                        <a:rPr lang="tr-TR" dirty="0" err="1"/>
                        <a:t>In</a:t>
                      </a:r>
                      <a:r>
                        <a:rPr lang="tr-TR" dirty="0"/>
                        <a:t> </a:t>
                      </a:r>
                      <a:r>
                        <a:rPr lang="tr-TR" dirty="0" err="1"/>
                        <a:t>Progress</a:t>
                      </a:r>
                      <a:endParaRPr lang="en-GB" dirty="0"/>
                    </a:p>
                  </a:txBody>
                  <a:tcPr/>
                </a:tc>
                <a:extLst>
                  <a:ext uri="{0D108BD9-81ED-4DB2-BD59-A6C34878D82A}">
                    <a16:rowId xmlns:a16="http://schemas.microsoft.com/office/drawing/2014/main" val="1378476027"/>
                  </a:ext>
                </a:extLst>
              </a:tr>
              <a:tr h="370840">
                <a:tc>
                  <a:txBody>
                    <a:bodyPr/>
                    <a:lstStyle/>
                    <a:p>
                      <a:r>
                        <a:rPr lang="tr-TR" dirty="0"/>
                        <a:t>R3</a:t>
                      </a:r>
                      <a:endParaRPr lang="en-GB" dirty="0"/>
                    </a:p>
                  </a:txBody>
                  <a:tcPr/>
                </a:tc>
                <a:tc>
                  <a:txBody>
                    <a:bodyPr/>
                    <a:lstStyle/>
                    <a:p>
                      <a:r>
                        <a:rPr lang="tr-TR" dirty="0"/>
                        <a:t>T3</a:t>
                      </a:r>
                      <a:endParaRPr lang="en-GB" dirty="0"/>
                    </a:p>
                  </a:txBody>
                  <a:tcPr/>
                </a:tc>
                <a:tc>
                  <a:txBody>
                    <a:bodyPr/>
                    <a:lstStyle/>
                    <a:p>
                      <a:r>
                        <a:rPr lang="tr-TR" dirty="0" err="1"/>
                        <a:t>In</a:t>
                      </a:r>
                      <a:r>
                        <a:rPr lang="tr-TR" dirty="0"/>
                        <a:t> </a:t>
                      </a:r>
                      <a:r>
                        <a:rPr lang="tr-TR" dirty="0" err="1"/>
                        <a:t>Progress</a:t>
                      </a:r>
                      <a:endParaRPr lang="en-GB" dirty="0"/>
                    </a:p>
                  </a:txBody>
                  <a:tcPr/>
                </a:tc>
                <a:extLst>
                  <a:ext uri="{0D108BD9-81ED-4DB2-BD59-A6C34878D82A}">
                    <a16:rowId xmlns:a16="http://schemas.microsoft.com/office/drawing/2014/main" val="1317628464"/>
                  </a:ext>
                </a:extLst>
              </a:tr>
              <a:tr h="370840">
                <a:tc>
                  <a:txBody>
                    <a:bodyPr/>
                    <a:lstStyle/>
                    <a:p>
                      <a:r>
                        <a:rPr lang="tr-TR" dirty="0"/>
                        <a:t>R3</a:t>
                      </a:r>
                      <a:endParaRPr lang="en-GB" dirty="0"/>
                    </a:p>
                  </a:txBody>
                  <a:tcPr/>
                </a:tc>
                <a:tc>
                  <a:txBody>
                    <a:bodyPr/>
                    <a:lstStyle/>
                    <a:p>
                      <a:r>
                        <a:rPr lang="tr-TR" dirty="0"/>
                        <a:t>T4</a:t>
                      </a:r>
                      <a:endParaRPr lang="en-GB" dirty="0"/>
                    </a:p>
                  </a:txBody>
                  <a:tcPr/>
                </a:tc>
                <a:tc>
                  <a:txBody>
                    <a:bodyPr/>
                    <a:lstStyle/>
                    <a:p>
                      <a:r>
                        <a:rPr lang="tr-TR" dirty="0"/>
                        <a:t>Open</a:t>
                      </a:r>
                      <a:endParaRPr lang="en-GB" dirty="0"/>
                    </a:p>
                  </a:txBody>
                  <a:tcPr/>
                </a:tc>
                <a:extLst>
                  <a:ext uri="{0D108BD9-81ED-4DB2-BD59-A6C34878D82A}">
                    <a16:rowId xmlns:a16="http://schemas.microsoft.com/office/drawing/2014/main" val="2811563216"/>
                  </a:ext>
                </a:extLst>
              </a:tr>
            </a:tbl>
          </a:graphicData>
        </a:graphic>
      </p:graphicFrame>
    </p:spTree>
    <p:extLst>
      <p:ext uri="{BB962C8B-B14F-4D97-AF65-F5344CB8AC3E}">
        <p14:creationId xmlns:p14="http://schemas.microsoft.com/office/powerpoint/2010/main" val="2401175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678-3C51-4423-8AD8-7165F942D0F5}"/>
              </a:ext>
            </a:extLst>
          </p:cNvPr>
          <p:cNvSpPr>
            <a:spLocks noGrp="1"/>
          </p:cNvSpPr>
          <p:nvPr>
            <p:ph type="title"/>
          </p:nvPr>
        </p:nvSpPr>
        <p:spPr>
          <a:xfrm>
            <a:off x="6096000" y="365125"/>
            <a:ext cx="5257800" cy="2485231"/>
          </a:xfrm>
        </p:spPr>
        <p:txBody>
          <a:bodyPr>
            <a:normAutofit/>
          </a:bodyPr>
          <a:lstStyle/>
          <a:p>
            <a:r>
              <a:rPr lang="tr-TR" dirty="0"/>
              <a:t>How can </a:t>
            </a:r>
            <a:r>
              <a:rPr lang="tr-TR" dirty="0" err="1"/>
              <a:t>we</a:t>
            </a:r>
            <a:r>
              <a:rPr lang="tr-TR" dirty="0"/>
              <a:t> </a:t>
            </a:r>
            <a:r>
              <a:rPr lang="tr-TR" dirty="0" err="1"/>
              <a:t>extract</a:t>
            </a:r>
            <a:r>
              <a:rPr lang="tr-TR" dirty="0"/>
              <a:t> </a:t>
            </a:r>
            <a:r>
              <a:rPr lang="tr-TR" dirty="0" err="1"/>
              <a:t>milestones</a:t>
            </a:r>
            <a:r>
              <a:rPr lang="tr-TR" dirty="0"/>
              <a:t> of </a:t>
            </a:r>
            <a:r>
              <a:rPr lang="tr-TR" dirty="0" err="1"/>
              <a:t>this</a:t>
            </a:r>
            <a:r>
              <a:rPr lang="tr-TR" dirty="0"/>
              <a:t> </a:t>
            </a:r>
            <a:r>
              <a:rPr lang="tr-TR" dirty="0" err="1"/>
              <a:t>project</a:t>
            </a:r>
            <a:r>
              <a:rPr lang="tr-TR" dirty="0"/>
              <a:t>?</a:t>
            </a:r>
            <a:endParaRPr lang="en-GB" dirty="0"/>
          </a:p>
        </p:txBody>
      </p:sp>
      <p:pic>
        <p:nvPicPr>
          <p:cNvPr id="6" name="Content Placeholder 3">
            <a:extLst>
              <a:ext uri="{FF2B5EF4-FFF2-40B4-BE49-F238E27FC236}">
                <a16:creationId xmlns:a16="http://schemas.microsoft.com/office/drawing/2014/main" id="{3CF11F0B-5D2C-010E-5C9B-63BBEC0E57C0}"/>
              </a:ext>
            </a:extLst>
          </p:cNvPr>
          <p:cNvPicPr>
            <a:picLocks/>
          </p:cNvPicPr>
          <p:nvPr/>
        </p:nvPicPr>
        <p:blipFill rotWithShape="1">
          <a:blip r:embed="rId2"/>
          <a:srcRect r="1069"/>
          <a:stretch/>
        </p:blipFill>
        <p:spPr>
          <a:xfrm>
            <a:off x="838200" y="96837"/>
            <a:ext cx="4407692" cy="6911181"/>
          </a:xfrm>
          <a:prstGeom prst="rect">
            <a:avLst/>
          </a:prstGeom>
        </p:spPr>
      </p:pic>
    </p:spTree>
    <p:extLst>
      <p:ext uri="{BB962C8B-B14F-4D97-AF65-F5344CB8AC3E}">
        <p14:creationId xmlns:p14="http://schemas.microsoft.com/office/powerpoint/2010/main" val="159517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01F085-219F-43BB-A27D-CBF94BB10137}"/>
              </a:ext>
            </a:extLst>
          </p:cNvPr>
          <p:cNvSpPr>
            <a:spLocks noGrp="1"/>
          </p:cNvSpPr>
          <p:nvPr>
            <p:ph type="title"/>
          </p:nvPr>
        </p:nvSpPr>
        <p:spPr/>
        <p:txBody>
          <a:bodyPr/>
          <a:lstStyle/>
          <a:p>
            <a:r>
              <a:rPr lang="tr-TR" dirty="0"/>
              <a:t>Project</a:t>
            </a:r>
            <a:endParaRPr lang="en-GB" dirty="0"/>
          </a:p>
        </p:txBody>
      </p:sp>
      <p:sp>
        <p:nvSpPr>
          <p:cNvPr id="4" name="Content Placeholder 3">
            <a:extLst>
              <a:ext uri="{FF2B5EF4-FFF2-40B4-BE49-F238E27FC236}">
                <a16:creationId xmlns:a16="http://schemas.microsoft.com/office/drawing/2014/main" id="{A7570E56-5597-4511-9D76-04FD1E0A3007}"/>
              </a:ext>
            </a:extLst>
          </p:cNvPr>
          <p:cNvSpPr>
            <a:spLocks noGrp="1"/>
          </p:cNvSpPr>
          <p:nvPr>
            <p:ph idx="1"/>
          </p:nvPr>
        </p:nvSpPr>
        <p:spPr/>
        <p:txBody>
          <a:bodyPr/>
          <a:lstStyle/>
          <a:p>
            <a:pPr algn="l">
              <a:buFont typeface="Arial" panose="020B0604020202020204" pitchFamily="34" charset="0"/>
              <a:buChar char="•"/>
            </a:pPr>
            <a:r>
              <a:rPr lang="en-GB" b="0" i="0" dirty="0">
                <a:effectLst/>
                <a:latin typeface="proxima-nova"/>
              </a:rPr>
              <a:t>A project is set up to achieve a specific objective</a:t>
            </a:r>
          </a:p>
          <a:p>
            <a:pPr algn="l">
              <a:buFont typeface="Arial" panose="020B0604020202020204" pitchFamily="34" charset="0"/>
              <a:buChar char="•"/>
            </a:pPr>
            <a:r>
              <a:rPr lang="en-GB" b="0" i="0" dirty="0">
                <a:effectLst/>
                <a:latin typeface="proxima-nova"/>
              </a:rPr>
              <a:t>A project is something that does not last forever</a:t>
            </a:r>
          </a:p>
          <a:p>
            <a:pPr algn="l">
              <a:buFont typeface="Arial" panose="020B0604020202020204" pitchFamily="34" charset="0"/>
              <a:buChar char="•"/>
            </a:pPr>
            <a:r>
              <a:rPr lang="en-GB" b="0" i="0" dirty="0">
                <a:effectLst/>
                <a:latin typeface="proxima-nova"/>
              </a:rPr>
              <a:t>A project would have a specific start date</a:t>
            </a:r>
          </a:p>
          <a:p>
            <a:pPr algn="l">
              <a:buFont typeface="Arial" panose="020B0604020202020204" pitchFamily="34" charset="0"/>
              <a:buChar char="•"/>
            </a:pPr>
            <a:r>
              <a:rPr lang="en-GB" b="0" i="0" dirty="0">
                <a:effectLst/>
                <a:latin typeface="proxima-nova"/>
              </a:rPr>
              <a:t>A project may have a specific end date or a delivery deadline</a:t>
            </a:r>
          </a:p>
          <a:p>
            <a:pPr algn="l">
              <a:buFont typeface="Arial" panose="020B0604020202020204" pitchFamily="34" charset="0"/>
              <a:buChar char="•"/>
            </a:pPr>
            <a:r>
              <a:rPr lang="en-GB" b="0" i="0" dirty="0">
                <a:effectLst/>
                <a:latin typeface="proxima-nova"/>
              </a:rPr>
              <a:t>A project generally consists of completing a number of tasks</a:t>
            </a:r>
          </a:p>
          <a:p>
            <a:pPr algn="l">
              <a:buFont typeface="Arial" panose="020B0604020202020204" pitchFamily="34" charset="0"/>
              <a:buChar char="•"/>
            </a:pPr>
            <a:r>
              <a:rPr lang="en-GB" b="0" i="0" dirty="0">
                <a:effectLst/>
                <a:latin typeface="proxima-nova"/>
              </a:rPr>
              <a:t>A project generally involves a budget</a:t>
            </a:r>
          </a:p>
          <a:p>
            <a:pPr algn="l">
              <a:buFont typeface="Arial" panose="020B0604020202020204" pitchFamily="34" charset="0"/>
              <a:buChar char="•"/>
            </a:pPr>
            <a:r>
              <a:rPr lang="en-GB" b="0" i="0" dirty="0">
                <a:effectLst/>
                <a:latin typeface="proxima-nova"/>
              </a:rPr>
              <a:t>A project will have people involved - in the form of teams</a:t>
            </a:r>
          </a:p>
          <a:p>
            <a:endParaRPr lang="en-GB" dirty="0"/>
          </a:p>
        </p:txBody>
      </p:sp>
    </p:spTree>
    <p:extLst>
      <p:ext uri="{BB962C8B-B14F-4D97-AF65-F5344CB8AC3E}">
        <p14:creationId xmlns:p14="http://schemas.microsoft.com/office/powerpoint/2010/main" val="70270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B372-0C65-4DAF-9B05-D46564D52D34}"/>
              </a:ext>
            </a:extLst>
          </p:cNvPr>
          <p:cNvSpPr>
            <a:spLocks noGrp="1"/>
          </p:cNvSpPr>
          <p:nvPr>
            <p:ph type="title"/>
          </p:nvPr>
        </p:nvSpPr>
        <p:spPr/>
        <p:txBody>
          <a:bodyPr/>
          <a:lstStyle/>
          <a:p>
            <a:r>
              <a:rPr lang="tr-TR" dirty="0" err="1"/>
              <a:t>Non-projects</a:t>
            </a:r>
            <a:endParaRPr lang="en-GB" dirty="0"/>
          </a:p>
        </p:txBody>
      </p:sp>
      <p:sp>
        <p:nvSpPr>
          <p:cNvPr id="3" name="Content Placeholder 2">
            <a:extLst>
              <a:ext uri="{FF2B5EF4-FFF2-40B4-BE49-F238E27FC236}">
                <a16:creationId xmlns:a16="http://schemas.microsoft.com/office/drawing/2014/main" id="{07E2E9B4-9F9C-406F-B6E3-5F5D6F9CE7EF}"/>
              </a:ext>
            </a:extLst>
          </p:cNvPr>
          <p:cNvSpPr>
            <a:spLocks noGrp="1"/>
          </p:cNvSpPr>
          <p:nvPr>
            <p:ph idx="1"/>
          </p:nvPr>
        </p:nvSpPr>
        <p:spPr/>
        <p:txBody>
          <a:bodyPr>
            <a:normAutofit/>
          </a:bodyPr>
          <a:lstStyle/>
          <a:p>
            <a:pPr algn="l">
              <a:buFont typeface="Arial" panose="020B0604020202020204" pitchFamily="34" charset="0"/>
              <a:buChar char="•"/>
            </a:pPr>
            <a:r>
              <a:rPr lang="en-GB" b="0" i="0" dirty="0">
                <a:effectLst/>
                <a:latin typeface="proxima-nova"/>
              </a:rPr>
              <a:t>Running the daily operations of your company</a:t>
            </a:r>
          </a:p>
          <a:p>
            <a:pPr algn="l">
              <a:buFont typeface="Arial" panose="020B0604020202020204" pitchFamily="34" charset="0"/>
              <a:buChar char="•"/>
            </a:pPr>
            <a:r>
              <a:rPr lang="en-GB" b="0" i="0" dirty="0">
                <a:effectLst/>
                <a:latin typeface="proxima-nova"/>
              </a:rPr>
              <a:t>Doing regular maintenance work on </a:t>
            </a:r>
            <a:r>
              <a:rPr lang="tr-TR" b="0" i="0" dirty="0">
                <a:effectLst/>
                <a:latin typeface="proxima-nova"/>
              </a:rPr>
              <a:t>a </a:t>
            </a:r>
            <a:r>
              <a:rPr lang="tr-TR" b="0" i="0" dirty="0" err="1">
                <a:effectLst/>
                <a:latin typeface="proxima-nova"/>
              </a:rPr>
              <a:t>product</a:t>
            </a:r>
            <a:endParaRPr lang="en-GB" b="0" i="0" dirty="0">
              <a:effectLst/>
              <a:latin typeface="proxima-nova"/>
            </a:endParaRPr>
          </a:p>
          <a:p>
            <a:pPr algn="l">
              <a:buFont typeface="Arial" panose="020B0604020202020204" pitchFamily="34" charset="0"/>
              <a:buChar char="•"/>
            </a:pPr>
            <a:r>
              <a:rPr lang="en-GB" b="0" i="0" dirty="0">
                <a:effectLst/>
                <a:latin typeface="proxima-nova"/>
              </a:rPr>
              <a:t>Daily backup of the database</a:t>
            </a:r>
          </a:p>
          <a:p>
            <a:pPr algn="l">
              <a:buFont typeface="Arial" panose="020B0604020202020204" pitchFamily="34" charset="0"/>
              <a:buChar char="•"/>
            </a:pPr>
            <a:r>
              <a:rPr lang="en-GB" b="0" i="0" dirty="0">
                <a:effectLst/>
                <a:latin typeface="proxima-nova"/>
              </a:rPr>
              <a:t>Billing clients</a:t>
            </a:r>
            <a:endParaRPr lang="tr-TR" b="0" i="0" dirty="0">
              <a:effectLst/>
              <a:latin typeface="proxima-nova"/>
            </a:endParaRPr>
          </a:p>
        </p:txBody>
      </p:sp>
    </p:spTree>
    <p:extLst>
      <p:ext uri="{BB962C8B-B14F-4D97-AF65-F5344CB8AC3E}">
        <p14:creationId xmlns:p14="http://schemas.microsoft.com/office/powerpoint/2010/main" val="40552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0"/>
          <p:cNvSpPr txBox="1">
            <a:spLocks noGrp="1"/>
          </p:cNvSpPr>
          <p:nvPr>
            <p:ph type="title"/>
          </p:nvPr>
        </p:nvSpPr>
        <p:spPr>
          <a:xfrm>
            <a:off x="347958" y="1397533"/>
            <a:ext cx="3851421" cy="2542800"/>
          </a:xfrm>
          <a:prstGeom prst="rect">
            <a:avLst/>
          </a:prstGeom>
        </p:spPr>
        <p:txBody>
          <a:bodyPr spcFirstLastPara="1" vert="horz" wrap="square" lIns="121900" tIns="121900" rIns="121900" bIns="121900" rtlCol="0" anchor="t" anchorCtr="0">
            <a:noAutofit/>
          </a:bodyPr>
          <a:lstStyle/>
          <a:p>
            <a:r>
              <a:rPr lang="tr-TR" dirty="0" err="1"/>
              <a:t>What</a:t>
            </a:r>
            <a:r>
              <a:rPr lang="tr-TR" dirty="0"/>
              <a:t> is Project Management?</a:t>
            </a:r>
            <a:endParaRPr dirty="0"/>
          </a:p>
        </p:txBody>
      </p:sp>
      <p:sp>
        <p:nvSpPr>
          <p:cNvPr id="134" name="Google Shape;134;p20"/>
          <p:cNvSpPr txBox="1">
            <a:spLocks noGrp="1"/>
          </p:cNvSpPr>
          <p:nvPr>
            <p:ph type="body" idx="1"/>
          </p:nvPr>
        </p:nvSpPr>
        <p:spPr>
          <a:xfrm>
            <a:off x="4602023" y="1323000"/>
            <a:ext cx="3288800" cy="5244000"/>
          </a:xfrm>
          <a:prstGeom prst="rect">
            <a:avLst/>
          </a:prstGeom>
        </p:spPr>
        <p:txBody>
          <a:bodyPr spcFirstLastPara="1" vert="horz" wrap="square" lIns="121900" tIns="121900" rIns="121900" bIns="121900" rtlCol="0" anchor="t" anchorCtr="0">
            <a:noAutofit/>
          </a:bodyPr>
          <a:lstStyle/>
          <a:p>
            <a:pPr marL="0" indent="0">
              <a:buNone/>
            </a:pPr>
            <a:r>
              <a:rPr lang="en-GB" dirty="0"/>
              <a:t>Project management is the practice of applying knowledge, skills, tools, and techniques to complete a project according to specific requirements. </a:t>
            </a:r>
            <a:endParaRPr lang="tr-TR" dirty="0"/>
          </a:p>
        </p:txBody>
      </p:sp>
      <p:sp>
        <p:nvSpPr>
          <p:cNvPr id="136" name="Google Shape;136;p20"/>
          <p:cNvSpPr txBox="1">
            <a:spLocks noGrp="1"/>
          </p:cNvSpPr>
          <p:nvPr>
            <p:ph type="body" idx="2"/>
          </p:nvPr>
        </p:nvSpPr>
        <p:spPr>
          <a:prstGeom prst="rect">
            <a:avLst/>
          </a:prstGeom>
        </p:spPr>
        <p:txBody>
          <a:bodyPr spcFirstLastPara="1" vert="horz" wrap="square" lIns="121900" tIns="121900" rIns="121900" bIns="121900" rtlCol="0" anchor="t" anchorCtr="0">
            <a:noAutofit/>
          </a:bodyPr>
          <a:lstStyle/>
          <a:p>
            <a:pPr marL="0" indent="0">
              <a:buNone/>
            </a:pPr>
            <a:r>
              <a:rPr lang="en-GB" dirty="0"/>
              <a:t>It </a:t>
            </a:r>
            <a:r>
              <a:rPr lang="tr-TR" dirty="0" err="1"/>
              <a:t>includes</a:t>
            </a:r>
            <a:r>
              <a:rPr lang="en-GB" dirty="0"/>
              <a:t> identifying the problem, creating a plan to solve the problem, and then executing on that plan until the problem has been solved.</a:t>
            </a:r>
          </a:p>
        </p:txBody>
      </p:sp>
      <p:sp>
        <p:nvSpPr>
          <p:cNvPr id="137" name="Google Shape;137;p20"/>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1078707" y="1397533"/>
            <a:ext cx="2917124" cy="2542800"/>
          </a:xfrm>
          <a:prstGeom prst="rect">
            <a:avLst/>
          </a:prstGeom>
        </p:spPr>
        <p:txBody>
          <a:bodyPr spcFirstLastPara="1" vert="horz" wrap="square" lIns="121900" tIns="121900" rIns="121900" bIns="121900" rtlCol="0" anchor="t" anchorCtr="0">
            <a:noAutofit/>
          </a:bodyPr>
          <a:lstStyle/>
          <a:p>
            <a:pPr>
              <a:spcBef>
                <a:spcPts val="0"/>
              </a:spcBef>
            </a:pPr>
            <a:r>
              <a:rPr lang="tr-TR" dirty="0"/>
              <a:t>Project </a:t>
            </a:r>
            <a:r>
              <a:rPr lang="tr-TR" dirty="0" err="1"/>
              <a:t>Constraints</a:t>
            </a:r>
            <a:endParaRPr dirty="0"/>
          </a:p>
        </p:txBody>
      </p:sp>
      <p:sp>
        <p:nvSpPr>
          <p:cNvPr id="168" name="Google Shape;168;p24"/>
          <p:cNvSpPr txBox="1">
            <a:spLocks noGrp="1"/>
          </p:cNvSpPr>
          <p:nvPr>
            <p:ph type="sldNum" sz="quarter" idx="12"/>
          </p:nvPr>
        </p:nvSpPr>
        <p:spPr>
          <a:xfrm>
            <a:off x="11381932"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166" name="Google Shape;166;p24"/>
          <p:cNvSpPr/>
          <p:nvPr/>
        </p:nvSpPr>
        <p:spPr>
          <a:xfrm>
            <a:off x="4674000" y="294329"/>
            <a:ext cx="2844000" cy="2844000"/>
          </a:xfrm>
          <a:prstGeom prst="ellipse">
            <a:avLst/>
          </a:prstGeom>
          <a:noFill/>
          <a:ln w="76200" cap="flat" cmpd="sng">
            <a:solidFill>
              <a:schemeClr val="accent4">
                <a:lumMod val="20000"/>
                <a:lumOff val="80000"/>
              </a:schemeClr>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tx1">
                    <a:lumMod val="65000"/>
                    <a:lumOff val="35000"/>
                  </a:schemeClr>
                </a:solidFill>
                <a:latin typeface="Raleway"/>
                <a:ea typeface="Raleway"/>
                <a:cs typeface="Raleway"/>
                <a:sym typeface="Raleway"/>
              </a:rPr>
              <a:t>TIME</a:t>
            </a:r>
          </a:p>
          <a:p>
            <a:pPr algn="ctr"/>
            <a:r>
              <a:rPr lang="tr-TR" sz="2400" b="1" dirty="0">
                <a:solidFill>
                  <a:schemeClr val="tx1">
                    <a:lumMod val="65000"/>
                    <a:lumOff val="35000"/>
                  </a:schemeClr>
                </a:solidFill>
                <a:latin typeface="Raleway"/>
                <a:ea typeface="Raleway"/>
                <a:cs typeface="Raleway"/>
                <a:sym typeface="Raleway"/>
              </a:rPr>
              <a:t>(</a:t>
            </a:r>
            <a:r>
              <a:rPr lang="tr-TR" sz="2400" b="1" dirty="0" err="1">
                <a:solidFill>
                  <a:schemeClr val="tx1">
                    <a:lumMod val="65000"/>
                    <a:lumOff val="35000"/>
                  </a:schemeClr>
                </a:solidFill>
                <a:latin typeface="Raleway"/>
                <a:ea typeface="Raleway"/>
                <a:cs typeface="Raleway"/>
                <a:sym typeface="Raleway"/>
              </a:rPr>
              <a:t>fast</a:t>
            </a:r>
            <a:r>
              <a:rPr lang="tr-TR" sz="2400" b="1" dirty="0">
                <a:solidFill>
                  <a:schemeClr val="tx1">
                    <a:lumMod val="65000"/>
                    <a:lumOff val="35000"/>
                  </a:schemeClr>
                </a:solidFill>
                <a:latin typeface="Raleway"/>
                <a:ea typeface="Raleway"/>
                <a:cs typeface="Raleway"/>
                <a:sym typeface="Raleway"/>
              </a:rPr>
              <a:t>)</a:t>
            </a:r>
            <a:endParaRPr sz="2400" b="1" dirty="0">
              <a:solidFill>
                <a:schemeClr val="tx1">
                  <a:lumMod val="65000"/>
                  <a:lumOff val="35000"/>
                </a:schemeClr>
              </a:solidFill>
              <a:latin typeface="Raleway"/>
              <a:ea typeface="Raleway"/>
              <a:cs typeface="Raleway"/>
              <a:sym typeface="Raleway"/>
            </a:endParaRPr>
          </a:p>
        </p:txBody>
      </p:sp>
      <p:sp>
        <p:nvSpPr>
          <p:cNvPr id="167" name="Google Shape;167;p24"/>
          <p:cNvSpPr/>
          <p:nvPr/>
        </p:nvSpPr>
        <p:spPr>
          <a:xfrm>
            <a:off x="7665559" y="294329"/>
            <a:ext cx="2844000" cy="2844000"/>
          </a:xfrm>
          <a:prstGeom prst="ellipse">
            <a:avLst/>
          </a:prstGeom>
          <a:noFill/>
          <a:ln w="76200" cap="flat" cmpd="sng">
            <a:solidFill>
              <a:srgbClr val="C0CAFC"/>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tx1">
                    <a:lumMod val="65000"/>
                    <a:lumOff val="35000"/>
                  </a:schemeClr>
                </a:solidFill>
                <a:latin typeface="Raleway"/>
                <a:ea typeface="Raleway"/>
                <a:cs typeface="Raleway"/>
                <a:sym typeface="Raleway"/>
              </a:rPr>
              <a:t>COST</a:t>
            </a:r>
          </a:p>
          <a:p>
            <a:pPr algn="ctr"/>
            <a:r>
              <a:rPr lang="tr-TR" sz="2400" b="1" dirty="0">
                <a:solidFill>
                  <a:schemeClr val="tx1">
                    <a:lumMod val="65000"/>
                    <a:lumOff val="35000"/>
                  </a:schemeClr>
                </a:solidFill>
                <a:latin typeface="Raleway"/>
                <a:ea typeface="Raleway"/>
                <a:cs typeface="Raleway"/>
                <a:sym typeface="Raleway"/>
              </a:rPr>
              <a:t>(</a:t>
            </a:r>
            <a:r>
              <a:rPr lang="tr-TR" sz="2400" b="1" dirty="0" err="1">
                <a:solidFill>
                  <a:schemeClr val="tx1">
                    <a:lumMod val="65000"/>
                    <a:lumOff val="35000"/>
                  </a:schemeClr>
                </a:solidFill>
                <a:latin typeface="Raleway"/>
                <a:ea typeface="Raleway"/>
                <a:cs typeface="Raleway"/>
                <a:sym typeface="Raleway"/>
              </a:rPr>
              <a:t>cheap</a:t>
            </a:r>
            <a:r>
              <a:rPr lang="tr-TR" sz="2400" b="1" dirty="0">
                <a:solidFill>
                  <a:schemeClr val="tx1">
                    <a:lumMod val="65000"/>
                    <a:lumOff val="35000"/>
                  </a:schemeClr>
                </a:solidFill>
                <a:latin typeface="Raleway"/>
                <a:ea typeface="Raleway"/>
                <a:cs typeface="Raleway"/>
                <a:sym typeface="Raleway"/>
              </a:rPr>
              <a:t>)</a:t>
            </a:r>
            <a:endParaRPr sz="2400" b="1" dirty="0">
              <a:solidFill>
                <a:schemeClr val="tx1">
                  <a:lumMod val="65000"/>
                  <a:lumOff val="35000"/>
                </a:schemeClr>
              </a:solidFill>
              <a:latin typeface="Raleway"/>
              <a:ea typeface="Raleway"/>
              <a:cs typeface="Raleway"/>
              <a:sym typeface="Raleway"/>
            </a:endParaRPr>
          </a:p>
        </p:txBody>
      </p:sp>
      <p:sp>
        <p:nvSpPr>
          <p:cNvPr id="7" name="Google Shape;165;p24">
            <a:extLst>
              <a:ext uri="{FF2B5EF4-FFF2-40B4-BE49-F238E27FC236}">
                <a16:creationId xmlns:a16="http://schemas.microsoft.com/office/drawing/2014/main" id="{596A384D-8905-4DBB-A890-F3B3901EA160}"/>
              </a:ext>
            </a:extLst>
          </p:cNvPr>
          <p:cNvSpPr/>
          <p:nvPr/>
        </p:nvSpPr>
        <p:spPr>
          <a:xfrm>
            <a:off x="7665559" y="3291440"/>
            <a:ext cx="2844000" cy="2844000"/>
          </a:xfrm>
          <a:prstGeom prst="ellipse">
            <a:avLst/>
          </a:prstGeom>
          <a:noFill/>
          <a:ln w="76200" cap="flat" cmpd="sng">
            <a:solidFill>
              <a:srgbClr val="AFCFEC"/>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tx1">
                    <a:lumMod val="65000"/>
                    <a:lumOff val="35000"/>
                  </a:schemeClr>
                </a:solidFill>
                <a:latin typeface="Raleway"/>
                <a:ea typeface="Raleway"/>
                <a:cs typeface="Raleway"/>
                <a:sym typeface="Raleway"/>
              </a:rPr>
              <a:t>QUALITY</a:t>
            </a:r>
          </a:p>
          <a:p>
            <a:pPr algn="ctr"/>
            <a:r>
              <a:rPr lang="tr-TR" sz="2400" b="1" dirty="0">
                <a:solidFill>
                  <a:schemeClr val="tx1">
                    <a:lumMod val="65000"/>
                    <a:lumOff val="35000"/>
                  </a:schemeClr>
                </a:solidFill>
                <a:latin typeface="Raleway"/>
                <a:ea typeface="Raleway"/>
                <a:cs typeface="Raleway"/>
                <a:sym typeface="Raleway"/>
              </a:rPr>
              <a:t>(</a:t>
            </a:r>
            <a:r>
              <a:rPr lang="tr-TR" sz="2400" b="1" dirty="0" err="1">
                <a:solidFill>
                  <a:schemeClr val="tx1">
                    <a:lumMod val="65000"/>
                    <a:lumOff val="35000"/>
                  </a:schemeClr>
                </a:solidFill>
                <a:latin typeface="Raleway"/>
                <a:ea typeface="Raleway"/>
                <a:cs typeface="Raleway"/>
                <a:sym typeface="Raleway"/>
              </a:rPr>
              <a:t>good</a:t>
            </a:r>
            <a:r>
              <a:rPr lang="tr-TR" sz="2400" b="1" dirty="0">
                <a:solidFill>
                  <a:schemeClr val="tx1">
                    <a:lumMod val="65000"/>
                    <a:lumOff val="35000"/>
                  </a:schemeClr>
                </a:solidFill>
                <a:latin typeface="Raleway"/>
                <a:ea typeface="Raleway"/>
                <a:cs typeface="Raleway"/>
                <a:sym typeface="Raleway"/>
              </a:rPr>
              <a:t>)</a:t>
            </a:r>
            <a:endParaRPr sz="2400" b="1" dirty="0">
              <a:solidFill>
                <a:schemeClr val="tx1">
                  <a:lumMod val="65000"/>
                  <a:lumOff val="35000"/>
                </a:schemeClr>
              </a:solidFill>
              <a:latin typeface="Raleway"/>
              <a:ea typeface="Raleway"/>
              <a:cs typeface="Raleway"/>
              <a:sym typeface="Raleway"/>
            </a:endParaRPr>
          </a:p>
        </p:txBody>
      </p:sp>
      <p:sp>
        <p:nvSpPr>
          <p:cNvPr id="8" name="Google Shape;166;p24">
            <a:extLst>
              <a:ext uri="{FF2B5EF4-FFF2-40B4-BE49-F238E27FC236}">
                <a16:creationId xmlns:a16="http://schemas.microsoft.com/office/drawing/2014/main" id="{C83374D6-128E-47AF-AE50-F1CE5739FF81}"/>
              </a:ext>
            </a:extLst>
          </p:cNvPr>
          <p:cNvSpPr/>
          <p:nvPr/>
        </p:nvSpPr>
        <p:spPr>
          <a:xfrm>
            <a:off x="4674000" y="3291440"/>
            <a:ext cx="2844000" cy="2844000"/>
          </a:xfrm>
          <a:prstGeom prst="ellipse">
            <a:avLst/>
          </a:prstGeom>
          <a:noFill/>
          <a:ln w="7620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tx1">
                    <a:lumMod val="65000"/>
                    <a:lumOff val="35000"/>
                  </a:schemeClr>
                </a:solidFill>
                <a:latin typeface="Raleway"/>
                <a:ea typeface="Raleway"/>
                <a:cs typeface="Raleway"/>
                <a:sym typeface="Raleway"/>
              </a:rPr>
              <a:t>SCOPE</a:t>
            </a:r>
          </a:p>
          <a:p>
            <a:pPr algn="ctr"/>
            <a:r>
              <a:rPr lang="tr-TR" sz="2400" b="1" dirty="0">
                <a:solidFill>
                  <a:schemeClr val="tx1">
                    <a:lumMod val="65000"/>
                    <a:lumOff val="35000"/>
                  </a:schemeClr>
                </a:solidFill>
                <a:latin typeface="Raleway"/>
                <a:ea typeface="Raleway"/>
                <a:cs typeface="Raleway"/>
                <a:sym typeface="Raleway"/>
              </a:rPr>
              <a:t>(</a:t>
            </a:r>
            <a:r>
              <a:rPr lang="tr-TR" sz="2400" b="1" dirty="0" err="1">
                <a:solidFill>
                  <a:schemeClr val="tx1">
                    <a:lumMod val="65000"/>
                    <a:lumOff val="35000"/>
                  </a:schemeClr>
                </a:solidFill>
                <a:latin typeface="Raleway"/>
                <a:ea typeface="Raleway"/>
                <a:cs typeface="Raleway"/>
                <a:sym typeface="Raleway"/>
              </a:rPr>
              <a:t>complete</a:t>
            </a:r>
            <a:r>
              <a:rPr lang="tr-TR" sz="2400" b="1" dirty="0">
                <a:solidFill>
                  <a:schemeClr val="tx1">
                    <a:lumMod val="65000"/>
                    <a:lumOff val="35000"/>
                  </a:schemeClr>
                </a:solidFill>
                <a:latin typeface="Raleway"/>
                <a:ea typeface="Raleway"/>
                <a:cs typeface="Raleway"/>
                <a:sym typeface="Raleway"/>
              </a:rPr>
              <a:t>)</a:t>
            </a:r>
            <a:endParaRPr sz="2400" b="1" dirty="0">
              <a:solidFill>
                <a:schemeClr val="tx1">
                  <a:lumMod val="65000"/>
                  <a:lumOff val="35000"/>
                </a:schemeClr>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7" name="Google Shape;207;p28"/>
          <p:cNvSpPr txBox="1">
            <a:spLocks noGrp="1"/>
          </p:cNvSpPr>
          <p:nvPr>
            <p:ph type="sldNum" sz="quarter" idx="12"/>
          </p:nvPr>
        </p:nvSpPr>
        <p:spPr>
          <a:xfrm>
            <a:off x="11381932"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201" name="Google Shape;201;p28"/>
          <p:cNvSpPr txBox="1">
            <a:spLocks noGrp="1"/>
          </p:cNvSpPr>
          <p:nvPr>
            <p:ph type="ctrTitle" idx="4294967295"/>
          </p:nvPr>
        </p:nvSpPr>
        <p:spPr>
          <a:xfrm>
            <a:off x="0" y="566738"/>
            <a:ext cx="8639175" cy="728662"/>
          </a:xfrm>
          <a:prstGeom prst="rect">
            <a:avLst/>
          </a:prstGeom>
        </p:spPr>
        <p:txBody>
          <a:bodyPr spcFirstLastPara="1" vert="horz" wrap="square" lIns="121900" tIns="121900" rIns="121900" bIns="121900" rtlCol="0" anchor="t" anchorCtr="0">
            <a:noAutofit/>
          </a:bodyPr>
          <a:lstStyle/>
          <a:p>
            <a:pPr>
              <a:spcBef>
                <a:spcPts val="0"/>
              </a:spcBef>
            </a:pPr>
            <a:r>
              <a:rPr lang="tr-TR" sz="4000" dirty="0"/>
              <a:t>21%</a:t>
            </a:r>
            <a:endParaRPr sz="4000" dirty="0"/>
          </a:p>
        </p:txBody>
      </p:sp>
      <p:sp>
        <p:nvSpPr>
          <p:cNvPr id="202" name="Google Shape;202;p28"/>
          <p:cNvSpPr txBox="1">
            <a:spLocks noGrp="1"/>
          </p:cNvSpPr>
          <p:nvPr>
            <p:ph type="subTitle" idx="4294967295"/>
          </p:nvPr>
        </p:nvSpPr>
        <p:spPr>
          <a:xfrm>
            <a:off x="906308" y="999022"/>
            <a:ext cx="8639175" cy="390525"/>
          </a:xfrm>
          <a:prstGeom prst="rect">
            <a:avLst/>
          </a:prstGeom>
        </p:spPr>
        <p:txBody>
          <a:bodyPr spcFirstLastPara="1" vert="horz" wrap="square" lIns="121900" tIns="121900" rIns="121900" bIns="121900" rtlCol="0" anchor="t" anchorCtr="0">
            <a:noAutofit/>
          </a:bodyPr>
          <a:lstStyle/>
          <a:p>
            <a:pPr marL="0" indent="0">
              <a:buNone/>
            </a:pPr>
            <a:r>
              <a:rPr lang="en-GB" sz="2400" dirty="0"/>
              <a:t>of companies have standardized project management systems like waterfall and agile in place</a:t>
            </a:r>
            <a:r>
              <a:rPr lang="tr-TR" sz="2400" dirty="0"/>
              <a:t>.</a:t>
            </a:r>
            <a:r>
              <a:rPr lang="en-GB" sz="2400" dirty="0"/>
              <a:t>  </a:t>
            </a:r>
          </a:p>
        </p:txBody>
      </p:sp>
      <p:sp>
        <p:nvSpPr>
          <p:cNvPr id="203" name="Google Shape;203;p28"/>
          <p:cNvSpPr txBox="1">
            <a:spLocks noGrp="1"/>
          </p:cNvSpPr>
          <p:nvPr>
            <p:ph type="ctrTitle" idx="4294967295"/>
          </p:nvPr>
        </p:nvSpPr>
        <p:spPr>
          <a:xfrm>
            <a:off x="0" y="4660900"/>
            <a:ext cx="8639175" cy="771525"/>
          </a:xfrm>
          <a:prstGeom prst="rect">
            <a:avLst/>
          </a:prstGeom>
        </p:spPr>
        <p:txBody>
          <a:bodyPr spcFirstLastPara="1" vert="horz" wrap="square" lIns="121900" tIns="121900" rIns="121900" bIns="121900" rtlCol="0" anchor="t" anchorCtr="0">
            <a:noAutofit/>
          </a:bodyPr>
          <a:lstStyle/>
          <a:p>
            <a:pPr>
              <a:spcBef>
                <a:spcPts val="0"/>
              </a:spcBef>
            </a:pPr>
            <a:r>
              <a:rPr lang="tr-TR" sz="4000" dirty="0"/>
              <a:t>80</a:t>
            </a:r>
            <a:r>
              <a:rPr lang="en" sz="4000" dirty="0"/>
              <a:t>%</a:t>
            </a:r>
            <a:endParaRPr sz="4000" dirty="0"/>
          </a:p>
        </p:txBody>
      </p:sp>
      <p:sp>
        <p:nvSpPr>
          <p:cNvPr id="204" name="Google Shape;204;p28"/>
          <p:cNvSpPr txBox="1">
            <a:spLocks noGrp="1"/>
          </p:cNvSpPr>
          <p:nvPr>
            <p:ph type="subTitle" idx="4294967295"/>
          </p:nvPr>
        </p:nvSpPr>
        <p:spPr>
          <a:xfrm>
            <a:off x="873938" y="5060078"/>
            <a:ext cx="8639175" cy="422275"/>
          </a:xfrm>
          <a:prstGeom prst="rect">
            <a:avLst/>
          </a:prstGeom>
        </p:spPr>
        <p:txBody>
          <a:bodyPr spcFirstLastPara="1" vert="horz" wrap="square" lIns="121900" tIns="121900" rIns="121900" bIns="121900" rtlCol="0" anchor="t" anchorCtr="0">
            <a:noAutofit/>
          </a:bodyPr>
          <a:lstStyle/>
          <a:p>
            <a:pPr marL="0" indent="0">
              <a:buNone/>
            </a:pPr>
            <a:r>
              <a:rPr lang="en-GB" sz="2400" dirty="0"/>
              <a:t>of employees spend half of their workweek on “rework” caused by poor communication </a:t>
            </a:r>
          </a:p>
          <a:p>
            <a:pPr marL="0" indent="0">
              <a:spcBef>
                <a:spcPts val="800"/>
              </a:spcBef>
              <a:buNone/>
            </a:pPr>
            <a:endParaRPr lang="tr-TR" sz="2400" dirty="0"/>
          </a:p>
          <a:p>
            <a:pPr marL="0" indent="0">
              <a:spcBef>
                <a:spcPts val="800"/>
              </a:spcBef>
              <a:buNone/>
            </a:pPr>
            <a:endParaRPr lang="tr-TR" sz="2400" dirty="0"/>
          </a:p>
          <a:p>
            <a:pPr marL="0" indent="0">
              <a:spcBef>
                <a:spcPts val="800"/>
              </a:spcBef>
              <a:buNone/>
            </a:pPr>
            <a:endParaRPr sz="2400" dirty="0"/>
          </a:p>
        </p:txBody>
      </p:sp>
      <p:sp>
        <p:nvSpPr>
          <p:cNvPr id="205" name="Google Shape;205;p28"/>
          <p:cNvSpPr txBox="1">
            <a:spLocks noGrp="1"/>
          </p:cNvSpPr>
          <p:nvPr>
            <p:ph type="ctrTitle" idx="4294967295"/>
          </p:nvPr>
        </p:nvSpPr>
        <p:spPr>
          <a:xfrm>
            <a:off x="0" y="3108325"/>
            <a:ext cx="8639175" cy="685800"/>
          </a:xfrm>
          <a:prstGeom prst="rect">
            <a:avLst/>
          </a:prstGeom>
        </p:spPr>
        <p:txBody>
          <a:bodyPr spcFirstLastPara="1" vert="horz" wrap="square" lIns="121900" tIns="121900" rIns="121900" bIns="121900" rtlCol="0" anchor="t" anchorCtr="0">
            <a:noAutofit/>
          </a:bodyPr>
          <a:lstStyle/>
          <a:p>
            <a:pPr>
              <a:spcBef>
                <a:spcPts val="0"/>
              </a:spcBef>
            </a:pPr>
            <a:r>
              <a:rPr lang="tr-TR" sz="1867" dirty="0"/>
              <a:t>X</a:t>
            </a:r>
            <a:r>
              <a:rPr lang="tr-TR" sz="4000" dirty="0"/>
              <a:t>28</a:t>
            </a:r>
          </a:p>
        </p:txBody>
      </p:sp>
      <p:sp>
        <p:nvSpPr>
          <p:cNvPr id="206" name="Google Shape;206;p28"/>
          <p:cNvSpPr txBox="1">
            <a:spLocks noGrp="1"/>
          </p:cNvSpPr>
          <p:nvPr>
            <p:ph type="subTitle" idx="4294967295"/>
          </p:nvPr>
        </p:nvSpPr>
        <p:spPr>
          <a:xfrm>
            <a:off x="873939" y="3578827"/>
            <a:ext cx="8639175" cy="161925"/>
          </a:xfrm>
          <a:prstGeom prst="rect">
            <a:avLst/>
          </a:prstGeom>
        </p:spPr>
        <p:txBody>
          <a:bodyPr spcFirstLastPara="1" vert="horz" wrap="square" lIns="121900" tIns="121900" rIns="121900" bIns="121900" rtlCol="0" anchor="t" anchorCtr="0">
            <a:noAutofit/>
          </a:bodyPr>
          <a:lstStyle/>
          <a:p>
            <a:pPr marL="0" indent="0">
              <a:buNone/>
            </a:pPr>
            <a:r>
              <a:rPr lang="en-GB" sz="2400" dirty="0"/>
              <a:t>Companies that develop project management practices save 28 times more money than those that do not</a:t>
            </a:r>
          </a:p>
        </p:txBody>
      </p:sp>
      <p:sp>
        <p:nvSpPr>
          <p:cNvPr id="9" name="Google Shape;201;p28">
            <a:extLst>
              <a:ext uri="{FF2B5EF4-FFF2-40B4-BE49-F238E27FC236}">
                <a16:creationId xmlns:a16="http://schemas.microsoft.com/office/drawing/2014/main" id="{89D6FBAA-D4D9-496E-A37C-60F75D0B344C}"/>
              </a:ext>
            </a:extLst>
          </p:cNvPr>
          <p:cNvSpPr txBox="1">
            <a:spLocks/>
          </p:cNvSpPr>
          <p:nvPr/>
        </p:nvSpPr>
        <p:spPr>
          <a:xfrm>
            <a:off x="-825" y="1936095"/>
            <a:ext cx="8640000" cy="7475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1pPr>
            <a:lvl2pPr marR="0" lvl="1"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2pPr>
            <a:lvl3pPr marR="0" lvl="2"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3pPr>
            <a:lvl4pPr marR="0" lvl="3"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4pPr>
            <a:lvl5pPr marR="0" lvl="4"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5pPr>
            <a:lvl6pPr marR="0" lvl="5"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6pPr>
            <a:lvl7pPr marR="0" lvl="6"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7pPr>
            <a:lvl8pPr marR="0" lvl="7"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8pPr>
            <a:lvl9pPr marR="0" lvl="8" algn="l" rtl="0">
              <a:lnSpc>
                <a:spcPct val="100000"/>
              </a:lnSpc>
              <a:spcBef>
                <a:spcPts val="0"/>
              </a:spcBef>
              <a:spcAft>
                <a:spcPts val="0"/>
              </a:spcAft>
              <a:buClr>
                <a:srgbClr val="000000"/>
              </a:buClr>
              <a:buSzPts val="2400"/>
              <a:buFont typeface="Abril Fatface"/>
              <a:buNone/>
              <a:defRPr sz="2400" b="0" i="0" u="none" strike="noStrike" cap="none">
                <a:solidFill>
                  <a:srgbClr val="000000"/>
                </a:solidFill>
                <a:latin typeface="Abril Fatface"/>
                <a:ea typeface="Abril Fatface"/>
                <a:cs typeface="Abril Fatface"/>
                <a:sym typeface="Abril Fatface"/>
              </a:defRPr>
            </a:lvl9pPr>
          </a:lstStyle>
          <a:p>
            <a:r>
              <a:rPr lang="tr-TR" sz="4000" dirty="0"/>
              <a:t>2.5%</a:t>
            </a:r>
          </a:p>
        </p:txBody>
      </p:sp>
      <p:sp>
        <p:nvSpPr>
          <p:cNvPr id="11" name="Google Shape;202;p28">
            <a:extLst>
              <a:ext uri="{FF2B5EF4-FFF2-40B4-BE49-F238E27FC236}">
                <a16:creationId xmlns:a16="http://schemas.microsoft.com/office/drawing/2014/main" id="{AE8839B0-02F3-42C7-B302-ADD5B3C6D670}"/>
              </a:ext>
            </a:extLst>
          </p:cNvPr>
          <p:cNvSpPr txBox="1">
            <a:spLocks/>
          </p:cNvSpPr>
          <p:nvPr/>
        </p:nvSpPr>
        <p:spPr>
          <a:xfrm>
            <a:off x="979136" y="2441602"/>
            <a:ext cx="8640000" cy="38908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C0CAFC"/>
              </a:buClr>
              <a:buSzPts val="2200"/>
              <a:buFont typeface="Raleway"/>
              <a:buChar char="▫"/>
              <a:defRPr sz="2200" b="0" i="0" u="none" strike="noStrike" cap="none">
                <a:solidFill>
                  <a:srgbClr val="000000"/>
                </a:solidFill>
                <a:latin typeface="Raleway"/>
                <a:ea typeface="Raleway"/>
                <a:cs typeface="Raleway"/>
                <a:sym typeface="Raleway"/>
              </a:defRPr>
            </a:lvl1pPr>
            <a:lvl2pPr marL="914400" marR="0" lvl="1" indent="-368300" algn="l" rtl="0">
              <a:lnSpc>
                <a:spcPct val="100000"/>
              </a:lnSpc>
              <a:spcBef>
                <a:spcPts val="0"/>
              </a:spcBef>
              <a:spcAft>
                <a:spcPts val="0"/>
              </a:spcAft>
              <a:buClr>
                <a:srgbClr val="BDECE5"/>
              </a:buClr>
              <a:buSzPts val="2200"/>
              <a:buFont typeface="Raleway"/>
              <a:buChar char="◦"/>
              <a:defRPr sz="2200" b="0" i="0" u="none" strike="noStrike" cap="none">
                <a:solidFill>
                  <a:srgbClr val="000000"/>
                </a:solidFill>
                <a:latin typeface="Raleway"/>
                <a:ea typeface="Raleway"/>
                <a:cs typeface="Raleway"/>
                <a:sym typeface="Raleway"/>
              </a:defRPr>
            </a:lvl2pPr>
            <a:lvl3pPr marL="1371600" marR="0" lvl="2"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3pPr>
            <a:lvl4pPr marL="1828800" marR="0" lvl="3"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4pPr>
            <a:lvl5pPr marL="2286000" marR="0" lvl="4"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5pPr>
            <a:lvl6pPr marL="2743200" marR="0" lvl="5"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6pPr>
            <a:lvl7pPr marL="3200400" marR="0" lvl="6"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7pPr>
            <a:lvl8pPr marL="3657600" marR="0" lvl="7"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8pPr>
            <a:lvl9pPr marL="4114800" marR="0" lvl="8" indent="-368300" algn="l" rtl="0">
              <a:lnSpc>
                <a:spcPct val="100000"/>
              </a:lnSpc>
              <a:spcBef>
                <a:spcPts val="0"/>
              </a:spcBef>
              <a:spcAft>
                <a:spcPts val="0"/>
              </a:spcAft>
              <a:buClr>
                <a:srgbClr val="000000"/>
              </a:buClr>
              <a:buSzPts val="2200"/>
              <a:buFont typeface="Raleway"/>
              <a:buChar char="■"/>
              <a:defRPr sz="2200" b="0" i="0" u="none" strike="noStrike" cap="none">
                <a:solidFill>
                  <a:srgbClr val="000000"/>
                </a:solidFill>
                <a:latin typeface="Raleway"/>
                <a:ea typeface="Raleway"/>
                <a:cs typeface="Raleway"/>
                <a:sym typeface="Raleway"/>
              </a:defRPr>
            </a:lvl9pPr>
          </a:lstStyle>
          <a:p>
            <a:pPr marL="0" indent="0">
              <a:buNone/>
            </a:pPr>
            <a:r>
              <a:rPr lang="tr-TR" sz="2400" dirty="0"/>
              <a:t>of </a:t>
            </a:r>
            <a:r>
              <a:rPr lang="en-GB" sz="2400" dirty="0"/>
              <a:t>companies successfully complete 100% of their projects. </a:t>
            </a:r>
          </a:p>
        </p:txBody>
      </p:sp>
      <p:sp>
        <p:nvSpPr>
          <p:cNvPr id="13" name="Metin kutusu 12">
            <a:extLst>
              <a:ext uri="{FF2B5EF4-FFF2-40B4-BE49-F238E27FC236}">
                <a16:creationId xmlns:a16="http://schemas.microsoft.com/office/drawing/2014/main" id="{EFCE10E0-AE18-4EA3-80C7-7A825BF50989}"/>
              </a:ext>
            </a:extLst>
          </p:cNvPr>
          <p:cNvSpPr txBox="1"/>
          <p:nvPr/>
        </p:nvSpPr>
        <p:spPr>
          <a:xfrm>
            <a:off x="3123525" y="6318342"/>
            <a:ext cx="8513937" cy="461665"/>
          </a:xfrm>
          <a:prstGeom prst="rect">
            <a:avLst/>
          </a:prstGeom>
          <a:noFill/>
        </p:spPr>
        <p:txBody>
          <a:bodyPr wrap="square">
            <a:spAutoFit/>
          </a:bodyPr>
          <a:lstStyle/>
          <a:p>
            <a:r>
              <a:rPr lang="en-GB" sz="2400" dirty="0">
                <a:solidFill>
                  <a:srgbClr val="000000"/>
                </a:solidFill>
                <a:latin typeface="sailec"/>
              </a:rPr>
              <a:t>(sources: </a:t>
            </a:r>
            <a:r>
              <a:rPr lang="en-GB" sz="2400" dirty="0">
                <a:latin typeface="sailec"/>
                <a:hlinkClick r:id="rId3"/>
              </a:rPr>
              <a:t>Gallup</a:t>
            </a:r>
            <a:r>
              <a:rPr lang="en-GB" sz="2400" dirty="0">
                <a:solidFill>
                  <a:srgbClr val="000000"/>
                </a:solidFill>
                <a:latin typeface="sailec"/>
              </a:rPr>
              <a:t>, </a:t>
            </a:r>
            <a:r>
              <a:rPr lang="en-GB" sz="2400" dirty="0" err="1">
                <a:latin typeface="sailec"/>
                <a:hlinkClick r:id="rId4"/>
              </a:rPr>
              <a:t>Wellingtone</a:t>
            </a:r>
            <a:r>
              <a:rPr lang="en-GB" sz="2400" dirty="0">
                <a:solidFill>
                  <a:srgbClr val="000000"/>
                </a:solidFill>
                <a:latin typeface="sailec"/>
              </a:rPr>
              <a:t>, </a:t>
            </a:r>
            <a:r>
              <a:rPr lang="en-GB" sz="2400" dirty="0">
                <a:latin typeface="sailec"/>
                <a:hlinkClick r:id="rId5"/>
              </a:rPr>
              <a:t>PMP Gartner</a:t>
            </a:r>
            <a:r>
              <a:rPr lang="en-GB" sz="2400" dirty="0">
                <a:solidFill>
                  <a:srgbClr val="000000"/>
                </a:solidFill>
                <a:latin typeface="sailec"/>
              </a:rPr>
              <a:t>, </a:t>
            </a:r>
            <a:r>
              <a:rPr lang="en-GB" sz="2400" dirty="0">
                <a:latin typeface="sailec"/>
                <a:hlinkClick r:id="rId6"/>
              </a:rPr>
              <a:t>PMI</a:t>
            </a:r>
            <a:r>
              <a:rPr lang="en-GB" sz="2400" dirty="0">
                <a:solidFill>
                  <a:srgbClr val="000000"/>
                </a:solidFill>
                <a:latin typeface="sailec"/>
              </a:rPr>
              <a:t>, </a:t>
            </a:r>
            <a:r>
              <a:rPr lang="en-GB" sz="2400" dirty="0">
                <a:latin typeface="sailec"/>
                <a:hlinkClick r:id="rId7"/>
              </a:rPr>
              <a:t>UM Saint Louis</a:t>
            </a:r>
            <a:r>
              <a:rPr lang="en-GB" sz="2400" dirty="0">
                <a:solidFill>
                  <a:srgbClr val="000000"/>
                </a:solidFill>
                <a:latin typeface="sailec"/>
              </a:rPr>
              <a:t>)  </a:t>
            </a: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CF59-72AB-4D4F-93A0-B9903A2075A0}"/>
              </a:ext>
            </a:extLst>
          </p:cNvPr>
          <p:cNvSpPr>
            <a:spLocks noGrp="1"/>
          </p:cNvSpPr>
          <p:nvPr>
            <p:ph type="title"/>
          </p:nvPr>
        </p:nvSpPr>
        <p:spPr>
          <a:xfrm>
            <a:off x="1234799" y="776956"/>
            <a:ext cx="10260400" cy="1155200"/>
          </a:xfrm>
        </p:spPr>
        <p:txBody>
          <a:bodyPr/>
          <a:lstStyle/>
          <a:p>
            <a:r>
              <a:rPr lang="tr-TR" dirty="0"/>
              <a:t>Program Management </a:t>
            </a:r>
            <a:endParaRPr lang="en-GB" dirty="0"/>
          </a:p>
        </p:txBody>
      </p:sp>
      <p:graphicFrame>
        <p:nvGraphicFramePr>
          <p:cNvPr id="3" name="Diagram 2">
            <a:extLst>
              <a:ext uri="{FF2B5EF4-FFF2-40B4-BE49-F238E27FC236}">
                <a16:creationId xmlns:a16="http://schemas.microsoft.com/office/drawing/2014/main" id="{8A916F3A-2C00-45E5-A76C-2B594310A505}"/>
              </a:ext>
            </a:extLst>
          </p:cNvPr>
          <p:cNvGraphicFramePr/>
          <p:nvPr/>
        </p:nvGraphicFramePr>
        <p:xfrm>
          <a:off x="2565316" y="2114550"/>
          <a:ext cx="8700377" cy="4673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74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2543</Words>
  <Application>Microsoft Office PowerPoint</Application>
  <PresentationFormat>Widescreen</PresentationFormat>
  <Paragraphs>373</Paragraphs>
  <Slides>36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Abril Fatface</vt:lpstr>
      <vt:lpstr>-apple-system</vt:lpstr>
      <vt:lpstr>Arial</vt:lpstr>
      <vt:lpstr>Arial</vt:lpstr>
      <vt:lpstr>Calibri</vt:lpstr>
      <vt:lpstr>Calibri Light</vt:lpstr>
      <vt:lpstr>Helvetica Neue</vt:lpstr>
      <vt:lpstr>Open Sans</vt:lpstr>
      <vt:lpstr>proxima-nova</vt:lpstr>
      <vt:lpstr>Raleway</vt:lpstr>
      <vt:lpstr>sailec</vt:lpstr>
      <vt:lpstr>Source Sans Pro</vt:lpstr>
      <vt:lpstr>Office Theme</vt:lpstr>
      <vt:lpstr>Software Project Management</vt:lpstr>
      <vt:lpstr>PowerPoint Presentation</vt:lpstr>
      <vt:lpstr>What is a Project?  “A temporary endeavor undertaken to create a unique product, service or result.”</vt:lpstr>
      <vt:lpstr>Project</vt:lpstr>
      <vt:lpstr>Non-projects</vt:lpstr>
      <vt:lpstr>What is Project Management?</vt:lpstr>
      <vt:lpstr>Project Constraints</vt:lpstr>
      <vt:lpstr>21%</vt:lpstr>
      <vt:lpstr>Program Management </vt:lpstr>
      <vt:lpstr>Brief History of Project Management</vt:lpstr>
      <vt:lpstr>Project Management Phases &amp; Activities</vt:lpstr>
      <vt:lpstr>Project Management Methodologies</vt:lpstr>
      <vt:lpstr>Project Life Cycle Types - Predictive</vt:lpstr>
      <vt:lpstr>Project Life Cycle Types - Iterative</vt:lpstr>
      <vt:lpstr>Project Life Cycle Types - Adaptive</vt:lpstr>
      <vt:lpstr>Project Life Cycle Types - Adaptive</vt:lpstr>
      <vt:lpstr>PowerPoint Presentation</vt:lpstr>
      <vt:lpstr>PowerPoint Presentation</vt:lpstr>
      <vt:lpstr>Project Scope Management</vt:lpstr>
      <vt:lpstr>Objectives</vt:lpstr>
      <vt:lpstr>Activities</vt:lpstr>
      <vt:lpstr>PowerPoint Presentation</vt:lpstr>
      <vt:lpstr>Inputs of Scope Management Phase</vt:lpstr>
      <vt:lpstr>Tools &amp; Techniques</vt:lpstr>
      <vt:lpstr>Extracting Requirements/Specifications</vt:lpstr>
      <vt:lpstr>Project Kick-Off</vt:lpstr>
      <vt:lpstr>Software Requirements Specification (SRS)</vt:lpstr>
      <vt:lpstr>Software Requirements Specification (SRS)</vt:lpstr>
      <vt:lpstr>Software Requirements Specification (SRS)</vt:lpstr>
      <vt:lpstr>Validate Scope</vt:lpstr>
      <vt:lpstr>Change Requests</vt:lpstr>
      <vt:lpstr>Final Estimate-Ready Specs (Final Specs Review) </vt:lpstr>
      <vt:lpstr>Work Breakdown Structure (WBS)</vt:lpstr>
      <vt:lpstr>PowerPoint Presentation</vt:lpstr>
      <vt:lpstr>Tracibility Matrix</vt:lpstr>
      <vt:lpstr>How can we extract milestones of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sevgi koyuncu</dc:creator>
  <cp:lastModifiedBy>Sevgi Koyuncu Tunc</cp:lastModifiedBy>
  <cp:revision>2</cp:revision>
  <dcterms:created xsi:type="dcterms:W3CDTF">2022-11-07T17:51:19Z</dcterms:created>
  <dcterms:modified xsi:type="dcterms:W3CDTF">2024-10-13T20:09:45Z</dcterms:modified>
</cp:coreProperties>
</file>