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6" r:id="rId2"/>
    <p:sldId id="331" r:id="rId3"/>
    <p:sldId id="328" r:id="rId4"/>
    <p:sldId id="329" r:id="rId5"/>
    <p:sldId id="332" r:id="rId6"/>
    <p:sldId id="333" r:id="rId7"/>
    <p:sldId id="334" r:id="rId8"/>
    <p:sldId id="335" r:id="rId9"/>
    <p:sldId id="337" r:id="rId10"/>
    <p:sldId id="338" r:id="rId11"/>
    <p:sldId id="340" r:id="rId12"/>
    <p:sldId id="341" r:id="rId13"/>
    <p:sldId id="343" r:id="rId14"/>
    <p:sldId id="345" r:id="rId15"/>
    <p:sldId id="339" r:id="rId16"/>
    <p:sldId id="408" r:id="rId17"/>
    <p:sldId id="346" r:id="rId18"/>
    <p:sldId id="347" r:id="rId19"/>
    <p:sldId id="351" r:id="rId20"/>
    <p:sldId id="348" r:id="rId21"/>
    <p:sldId id="349" r:id="rId22"/>
    <p:sldId id="350" r:id="rId23"/>
    <p:sldId id="397" r:id="rId24"/>
    <p:sldId id="398" r:id="rId25"/>
    <p:sldId id="399" r:id="rId26"/>
    <p:sldId id="400" r:id="rId27"/>
    <p:sldId id="401" r:id="rId28"/>
    <p:sldId id="402" r:id="rId29"/>
    <p:sldId id="405" r:id="rId30"/>
    <p:sldId id="404" r:id="rId31"/>
    <p:sldId id="407" r:id="rId32"/>
    <p:sldId id="406" r:id="rId33"/>
    <p:sldId id="390" r:id="rId34"/>
    <p:sldId id="391" r:id="rId35"/>
    <p:sldId id="3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4686" autoAdjust="0"/>
  </p:normalViewPr>
  <p:slideViewPr>
    <p:cSldViewPr snapToGrid="0">
      <p:cViewPr varScale="1">
        <p:scale>
          <a:sx n="81" d="100"/>
          <a:sy n="81" d="100"/>
        </p:scale>
        <p:origin x="108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PV</c:v>
                </c:pt>
              </c:strCache>
            </c:strRef>
          </c:tx>
          <c:spPr>
            <a:ln w="28575" cap="rnd">
              <a:solidFill>
                <a:schemeClr val="accent1"/>
              </a:solidFill>
              <a:round/>
            </a:ln>
            <a:effectLst/>
          </c:spPr>
          <c:marker>
            <c:symbol val="none"/>
          </c:marker>
          <c:cat>
            <c:strRef>
              <c:f>Sheet1!$A$2:$A$6</c:f>
              <c:strCache>
                <c:ptCount val="5"/>
                <c:pt idx="0">
                  <c:v>Month 0</c:v>
                </c:pt>
                <c:pt idx="1">
                  <c:v>Month 1</c:v>
                </c:pt>
                <c:pt idx="2">
                  <c:v>Month 2</c:v>
                </c:pt>
                <c:pt idx="3">
                  <c:v>Month 3</c:v>
                </c:pt>
                <c:pt idx="4">
                  <c:v>Month 4</c:v>
                </c:pt>
              </c:strCache>
            </c:strRef>
          </c:cat>
          <c:val>
            <c:numRef>
              <c:f>Sheet1!$B$2:$B$6</c:f>
              <c:numCache>
                <c:formatCode>#,##0</c:formatCode>
                <c:ptCount val="5"/>
                <c:pt idx="0" formatCode="General">
                  <c:v>0</c:v>
                </c:pt>
                <c:pt idx="1">
                  <c:v>7000</c:v>
                </c:pt>
                <c:pt idx="2">
                  <c:v>14000</c:v>
                </c:pt>
                <c:pt idx="3">
                  <c:v>21000</c:v>
                </c:pt>
                <c:pt idx="4">
                  <c:v>30000</c:v>
                </c:pt>
              </c:numCache>
            </c:numRef>
          </c:val>
          <c:smooth val="0"/>
          <c:extLst>
            <c:ext xmlns:c16="http://schemas.microsoft.com/office/drawing/2014/chart" uri="{C3380CC4-5D6E-409C-BE32-E72D297353CC}">
              <c16:uniqueId val="{00000000-DC06-4E47-B225-59F38B64B550}"/>
            </c:ext>
          </c:extLst>
        </c:ser>
        <c:ser>
          <c:idx val="1"/>
          <c:order val="1"/>
          <c:tx>
            <c:strRef>
              <c:f>Sheet1!$C$1</c:f>
              <c:strCache>
                <c:ptCount val="1"/>
                <c:pt idx="0">
                  <c:v>EV</c:v>
                </c:pt>
              </c:strCache>
            </c:strRef>
          </c:tx>
          <c:spPr>
            <a:ln w="28575" cap="rnd">
              <a:solidFill>
                <a:schemeClr val="accent2"/>
              </a:solidFill>
              <a:round/>
            </a:ln>
            <a:effectLst/>
          </c:spPr>
          <c:marker>
            <c:symbol val="none"/>
          </c:marker>
          <c:cat>
            <c:strRef>
              <c:f>Sheet1!$A$2:$A$6</c:f>
              <c:strCache>
                <c:ptCount val="5"/>
                <c:pt idx="0">
                  <c:v>Month 0</c:v>
                </c:pt>
                <c:pt idx="1">
                  <c:v>Month 1</c:v>
                </c:pt>
                <c:pt idx="2">
                  <c:v>Month 2</c:v>
                </c:pt>
                <c:pt idx="3">
                  <c:v>Month 3</c:v>
                </c:pt>
                <c:pt idx="4">
                  <c:v>Month 4</c:v>
                </c:pt>
              </c:strCache>
            </c:strRef>
          </c:cat>
          <c:val>
            <c:numRef>
              <c:f>Sheet1!$C$2:$C$6</c:f>
              <c:numCache>
                <c:formatCode>#,##0</c:formatCode>
                <c:ptCount val="5"/>
                <c:pt idx="0" formatCode="General">
                  <c:v>0</c:v>
                </c:pt>
                <c:pt idx="1">
                  <c:v>8000</c:v>
                </c:pt>
                <c:pt idx="2">
                  <c:v>16000</c:v>
                </c:pt>
                <c:pt idx="3">
                  <c:v>23000</c:v>
                </c:pt>
                <c:pt idx="4">
                  <c:v>33000</c:v>
                </c:pt>
              </c:numCache>
            </c:numRef>
          </c:val>
          <c:smooth val="0"/>
          <c:extLst>
            <c:ext xmlns:c16="http://schemas.microsoft.com/office/drawing/2014/chart" uri="{C3380CC4-5D6E-409C-BE32-E72D297353CC}">
              <c16:uniqueId val="{00000001-DC06-4E47-B225-59F38B64B550}"/>
            </c:ext>
          </c:extLst>
        </c:ser>
        <c:ser>
          <c:idx val="2"/>
          <c:order val="2"/>
          <c:tx>
            <c:strRef>
              <c:f>Sheet1!$D$1</c:f>
              <c:strCache>
                <c:ptCount val="1"/>
                <c:pt idx="0">
                  <c:v>AC</c:v>
                </c:pt>
              </c:strCache>
            </c:strRef>
          </c:tx>
          <c:spPr>
            <a:ln w="28575" cap="rnd">
              <a:solidFill>
                <a:schemeClr val="accent3"/>
              </a:solidFill>
              <a:round/>
            </a:ln>
            <a:effectLst/>
          </c:spPr>
          <c:marker>
            <c:symbol val="none"/>
          </c:marker>
          <c:cat>
            <c:strRef>
              <c:f>Sheet1!$A$2:$A$6</c:f>
              <c:strCache>
                <c:ptCount val="5"/>
                <c:pt idx="0">
                  <c:v>Month 0</c:v>
                </c:pt>
                <c:pt idx="1">
                  <c:v>Month 1</c:v>
                </c:pt>
                <c:pt idx="2">
                  <c:v>Month 2</c:v>
                </c:pt>
                <c:pt idx="3">
                  <c:v>Month 3</c:v>
                </c:pt>
                <c:pt idx="4">
                  <c:v>Month 4</c:v>
                </c:pt>
              </c:strCache>
            </c:strRef>
          </c:cat>
          <c:val>
            <c:numRef>
              <c:f>Sheet1!$D$2:$D$6</c:f>
              <c:numCache>
                <c:formatCode>#,##0</c:formatCode>
                <c:ptCount val="5"/>
                <c:pt idx="0" formatCode="General">
                  <c:v>0</c:v>
                </c:pt>
                <c:pt idx="1">
                  <c:v>8100</c:v>
                </c:pt>
                <c:pt idx="2">
                  <c:v>17000</c:v>
                </c:pt>
                <c:pt idx="3">
                  <c:v>25000</c:v>
                </c:pt>
                <c:pt idx="4">
                  <c:v>40000</c:v>
                </c:pt>
              </c:numCache>
            </c:numRef>
          </c:val>
          <c:smooth val="0"/>
          <c:extLst>
            <c:ext xmlns:c16="http://schemas.microsoft.com/office/drawing/2014/chart" uri="{C3380CC4-5D6E-409C-BE32-E72D297353CC}">
              <c16:uniqueId val="{00000002-DC06-4E47-B225-59F38B64B550}"/>
            </c:ext>
          </c:extLst>
        </c:ser>
        <c:dLbls>
          <c:showLegendKey val="0"/>
          <c:showVal val="0"/>
          <c:showCatName val="0"/>
          <c:showSerName val="0"/>
          <c:showPercent val="0"/>
          <c:showBubbleSize val="0"/>
        </c:dLbls>
        <c:smooth val="0"/>
        <c:axId val="537822152"/>
        <c:axId val="537822480"/>
      </c:lineChart>
      <c:catAx>
        <c:axId val="5378221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7822480"/>
        <c:crosses val="autoZero"/>
        <c:auto val="1"/>
        <c:lblAlgn val="ctr"/>
        <c:lblOffset val="100"/>
        <c:noMultiLvlLbl val="0"/>
      </c:catAx>
      <c:valAx>
        <c:axId val="53782248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7822152"/>
        <c:crosses val="autoZero"/>
        <c:crossBetween val="between"/>
      </c:valAx>
      <c:spPr>
        <a:noFill/>
        <a:ln>
          <a:noFill/>
        </a:ln>
        <a:effectLst/>
      </c:spPr>
    </c:plotArea>
    <c:legend>
      <c:legendPos val="r"/>
      <c:layout>
        <c:manualLayout>
          <c:xMode val="edge"/>
          <c:yMode val="edge"/>
          <c:x val="0.88489729544676476"/>
          <c:y val="0.29618843675209794"/>
          <c:w val="8.6117197306858378E-2"/>
          <c:h val="0.3688925107633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F4312-8CFF-4738-993C-C54699991225}" type="datetimeFigureOut">
              <a:rPr lang="en-GB" smtClean="0"/>
              <a:t>07/11/2024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D4222-8C8E-4F81-838F-59E9E1EC1938}" type="slidenum">
              <a:rPr lang="en-GB" smtClean="0"/>
              <a:t>‹#›</a:t>
            </a:fld>
            <a:endParaRPr lang="en-GB"/>
          </a:p>
        </p:txBody>
      </p:sp>
    </p:spTree>
    <p:extLst>
      <p:ext uri="{BB962C8B-B14F-4D97-AF65-F5344CB8AC3E}">
        <p14:creationId xmlns:p14="http://schemas.microsoft.com/office/powerpoint/2010/main" val="328437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333333"/>
                </a:solidFill>
                <a:effectLst/>
                <a:latin typeface="Arial" panose="020B0604020202020204" pitchFamily="34" charset="0"/>
              </a:rPr>
              <a:t>The first three are inputs obtained from project data. The rest are outputs calculated by the project manager which provide various information about the schedule and cost status of the project.</a:t>
            </a:r>
          </a:p>
          <a:p>
            <a:pPr algn="l"/>
            <a:r>
              <a:rPr lang="en-GB" b="1" i="0" u="none" strike="noStrike" dirty="0">
                <a:solidFill>
                  <a:srgbClr val="333333"/>
                </a:solidFill>
                <a:effectLst/>
                <a:latin typeface="arial" panose="020B0604020202020204" pitchFamily="34" charset="0"/>
              </a:rPr>
              <a:t>Planned Value (PV)</a:t>
            </a:r>
          </a:p>
          <a:p>
            <a:pPr algn="l"/>
            <a:r>
              <a:rPr lang="en-GB" b="0" i="0" u="none" strike="noStrike" dirty="0">
                <a:solidFill>
                  <a:srgbClr val="333333"/>
                </a:solidFill>
                <a:effectLst/>
                <a:latin typeface="Arial" panose="020B0604020202020204" pitchFamily="34" charset="0"/>
              </a:rPr>
              <a:t>Also known as Budgeted Cost of Work Scheduled (BCWS), Planned Value is the amount of the task that is </a:t>
            </a:r>
            <a:r>
              <a:rPr lang="en-GB" b="1" i="1" u="none" strike="noStrike" dirty="0">
                <a:solidFill>
                  <a:srgbClr val="333333"/>
                </a:solidFill>
                <a:effectLst/>
                <a:latin typeface="Arial" panose="020B0604020202020204" pitchFamily="34" charset="0"/>
              </a:rPr>
              <a:t>supposed to</a:t>
            </a:r>
            <a:r>
              <a:rPr lang="en-GB" b="0" i="0" u="none" strike="noStrike" dirty="0">
                <a:solidFill>
                  <a:srgbClr val="333333"/>
                </a:solidFill>
                <a:effectLst/>
                <a:latin typeface="Arial" panose="020B0604020202020204" pitchFamily="34" charset="0"/>
              </a:rPr>
              <a:t> have been completed, in terms of the task budget.  It is calculated from the project budget.</a:t>
            </a:r>
          </a:p>
          <a:p>
            <a:pPr algn="l"/>
            <a:r>
              <a:rPr lang="en-GB" b="0" i="1" dirty="0">
                <a:solidFill>
                  <a:srgbClr val="333333"/>
                </a:solidFill>
                <a:effectLst/>
                <a:latin typeface="Arial" panose="020B0604020202020204" pitchFamily="34" charset="0"/>
              </a:rPr>
              <a:t>PV = Percent Complete (planned) x Task Budget</a:t>
            </a:r>
          </a:p>
          <a:p>
            <a:pPr algn="l"/>
            <a:r>
              <a:rPr lang="en-GB" b="0" i="0" u="none" strike="noStrike" dirty="0">
                <a:solidFill>
                  <a:srgbClr val="333333"/>
                </a:solidFill>
                <a:effectLst/>
                <a:latin typeface="Arial" panose="020B0604020202020204" pitchFamily="34" charset="0"/>
              </a:rPr>
              <a:t>For example, if it’s Feb. 12 today, and the task is supposed to last from Feb. 10 to Feb. 20, it should be 20% complete.  If the task budget is $10,000, PV = 20% x $10,000 = $2,000.</a:t>
            </a:r>
          </a:p>
          <a:p>
            <a:pPr algn="l"/>
            <a:r>
              <a:rPr lang="en-GB" b="1" i="0" u="none" strike="noStrike" dirty="0">
                <a:solidFill>
                  <a:srgbClr val="333333"/>
                </a:solidFill>
                <a:effectLst/>
                <a:latin typeface="arial" panose="020B0604020202020204" pitchFamily="34" charset="0"/>
              </a:rPr>
              <a:t>Earned Value (EV)</a:t>
            </a:r>
          </a:p>
          <a:p>
            <a:pPr algn="l"/>
            <a:r>
              <a:rPr lang="en-GB" b="0" i="0" u="none" strike="noStrike" dirty="0">
                <a:solidFill>
                  <a:srgbClr val="333333"/>
                </a:solidFill>
                <a:effectLst/>
                <a:latin typeface="Arial" panose="020B0604020202020204" pitchFamily="34" charset="0"/>
              </a:rPr>
              <a:t>Also known as Budgeted Cost of Work Performed (BCWP), Earned Value is the amount of the task that is </a:t>
            </a:r>
            <a:r>
              <a:rPr lang="en-GB" b="1" i="1" u="none" strike="noStrike" dirty="0">
                <a:solidFill>
                  <a:srgbClr val="333333"/>
                </a:solidFill>
                <a:effectLst/>
                <a:latin typeface="Arial" panose="020B0604020202020204" pitchFamily="34" charset="0"/>
              </a:rPr>
              <a:t>actually</a:t>
            </a:r>
            <a:r>
              <a:rPr lang="en-GB" b="0" i="0" u="none" strike="noStrike" dirty="0">
                <a:solidFill>
                  <a:srgbClr val="333333"/>
                </a:solidFill>
                <a:effectLst/>
                <a:latin typeface="Arial" panose="020B0604020202020204" pitchFamily="34" charset="0"/>
              </a:rPr>
              <a:t> completed.  It is also calculated from the project budget.</a:t>
            </a:r>
          </a:p>
          <a:p>
            <a:pPr algn="l"/>
            <a:r>
              <a:rPr lang="en-GB" b="0" i="1" dirty="0">
                <a:solidFill>
                  <a:srgbClr val="333333"/>
                </a:solidFill>
                <a:effectLst/>
                <a:latin typeface="Arial" panose="020B0604020202020204" pitchFamily="34" charset="0"/>
              </a:rPr>
              <a:t>EV = Percent Complete (actual) x Task Budget</a:t>
            </a:r>
          </a:p>
          <a:p>
            <a:pPr algn="l"/>
            <a:r>
              <a:rPr lang="en-GB" b="0" i="0" u="none" strike="noStrike" dirty="0">
                <a:solidFill>
                  <a:srgbClr val="333333"/>
                </a:solidFill>
                <a:effectLst/>
                <a:latin typeface="Arial" panose="020B0604020202020204" pitchFamily="34" charset="0"/>
              </a:rPr>
              <a:t>For example, if the actual percent complete is 25% and the task budget is $10,000, EV = 25% x $10,000 = $2,500.</a:t>
            </a:r>
          </a:p>
          <a:p>
            <a:pPr algn="l"/>
            <a:r>
              <a:rPr lang="en-GB" b="1" i="0" u="none" strike="noStrike" dirty="0">
                <a:solidFill>
                  <a:srgbClr val="333333"/>
                </a:solidFill>
                <a:effectLst/>
                <a:latin typeface="arial" panose="020B0604020202020204" pitchFamily="34" charset="0"/>
              </a:rPr>
              <a:t>Actual Cost (AC)</a:t>
            </a:r>
          </a:p>
          <a:p>
            <a:pPr algn="l"/>
            <a:r>
              <a:rPr lang="en-GB" b="0" i="0" u="none" strike="noStrike" dirty="0">
                <a:solidFill>
                  <a:srgbClr val="333333"/>
                </a:solidFill>
                <a:effectLst/>
                <a:latin typeface="Arial" panose="020B0604020202020204" pitchFamily="34" charset="0"/>
              </a:rPr>
              <a:t>Also known as Actual Cost of Work Performed (ACWP), Actual Cost is the actual to-date cost of the task.</a:t>
            </a:r>
          </a:p>
          <a:p>
            <a:pPr algn="l"/>
            <a:r>
              <a:rPr lang="en-GB" b="0" i="1" dirty="0">
                <a:solidFill>
                  <a:srgbClr val="333333"/>
                </a:solidFill>
                <a:effectLst/>
                <a:latin typeface="Arial" panose="020B0604020202020204" pitchFamily="34" charset="0"/>
              </a:rPr>
              <a:t>AC = Actual Cost of the Task</a:t>
            </a:r>
          </a:p>
          <a:p>
            <a:pPr algn="l"/>
            <a:r>
              <a:rPr lang="en-GB" b="0" i="0" u="none" strike="noStrike" dirty="0">
                <a:solidFill>
                  <a:srgbClr val="333333"/>
                </a:solidFill>
                <a:effectLst/>
                <a:latin typeface="Arial" panose="020B0604020202020204" pitchFamily="34" charset="0"/>
              </a:rPr>
              <a:t>For example, if the actual cost is $3,500, AC = $3,500.</a:t>
            </a:r>
          </a:p>
          <a:p>
            <a:endParaRPr lang="tr-TR" dirty="0"/>
          </a:p>
          <a:p>
            <a:endParaRPr lang="tr-TR" dirty="0"/>
          </a:p>
          <a:p>
            <a:pPr algn="l"/>
            <a:r>
              <a:rPr lang="en-GB" b="1" i="0" u="none" strike="noStrike" dirty="0">
                <a:solidFill>
                  <a:srgbClr val="333333"/>
                </a:solidFill>
                <a:effectLst/>
                <a:latin typeface="arial" panose="020B0604020202020204" pitchFamily="34" charset="0"/>
              </a:rPr>
              <a:t>Schedule Variance (SV)</a:t>
            </a:r>
          </a:p>
          <a:p>
            <a:pPr algn="l"/>
            <a:r>
              <a:rPr lang="en-GB" b="0" i="0" u="none" strike="noStrike" dirty="0">
                <a:solidFill>
                  <a:srgbClr val="333333"/>
                </a:solidFill>
                <a:effectLst/>
                <a:latin typeface="Arial" panose="020B0604020202020204" pitchFamily="34" charset="0"/>
              </a:rPr>
              <a:t>In this, the first output calculated in the earned value analysis, the project manager obtains a value which tells you the amount that the task is ahead or behind schedule.</a:t>
            </a:r>
          </a:p>
          <a:p>
            <a:pPr algn="l"/>
            <a:r>
              <a:rPr lang="en-GB" b="0" i="1" dirty="0">
                <a:solidFill>
                  <a:srgbClr val="333333"/>
                </a:solidFill>
                <a:effectLst/>
                <a:latin typeface="Arial" panose="020B0604020202020204" pitchFamily="34" charset="0"/>
              </a:rPr>
              <a:t>SV = EV – PV</a:t>
            </a:r>
          </a:p>
          <a:p>
            <a:pPr algn="l">
              <a:buFont typeface="Arial" panose="020B0604020202020204" pitchFamily="34" charset="0"/>
              <a:buChar char="•"/>
            </a:pPr>
            <a:r>
              <a:rPr lang="en-GB" b="0" i="0" dirty="0">
                <a:solidFill>
                  <a:srgbClr val="333333"/>
                </a:solidFill>
                <a:effectLst/>
                <a:latin typeface="Arial" panose="020B0604020202020204" pitchFamily="34" charset="0"/>
              </a:rPr>
              <a:t>If SV is negative, the task is behind schedule.</a:t>
            </a:r>
          </a:p>
          <a:p>
            <a:pPr algn="l">
              <a:buFont typeface="Arial" panose="020B0604020202020204" pitchFamily="34" charset="0"/>
              <a:buChar char="•"/>
            </a:pPr>
            <a:r>
              <a:rPr lang="en-GB" b="0" i="0" dirty="0">
                <a:solidFill>
                  <a:srgbClr val="333333"/>
                </a:solidFill>
                <a:effectLst/>
                <a:latin typeface="Arial" panose="020B0604020202020204" pitchFamily="34" charset="0"/>
              </a:rPr>
              <a:t>If SV is zero, the task is on schedule</a:t>
            </a:r>
          </a:p>
          <a:p>
            <a:pPr algn="l">
              <a:buFont typeface="Arial" panose="020B0604020202020204" pitchFamily="34" charset="0"/>
              <a:buChar char="•"/>
            </a:pPr>
            <a:r>
              <a:rPr lang="en-GB" b="0" i="0" dirty="0">
                <a:solidFill>
                  <a:srgbClr val="333333"/>
                </a:solidFill>
                <a:effectLst/>
                <a:latin typeface="Arial" panose="020B0604020202020204" pitchFamily="34" charset="0"/>
              </a:rPr>
              <a:t>If SV is positive, the task is ahead of schedule.</a:t>
            </a:r>
          </a:p>
          <a:p>
            <a:pPr algn="l"/>
            <a:r>
              <a:rPr lang="en-GB" b="0" i="0" u="none" strike="noStrike" dirty="0">
                <a:solidFill>
                  <a:srgbClr val="333333"/>
                </a:solidFill>
                <a:effectLst/>
                <a:latin typeface="Arial" panose="020B0604020202020204" pitchFamily="34" charset="0"/>
              </a:rPr>
              <a:t>In our example, SV = $2,500 – $2,000 = $500.  This task is ahead of schedule.</a:t>
            </a:r>
          </a:p>
          <a:p>
            <a:pPr algn="l"/>
            <a:r>
              <a:rPr lang="en-GB" b="1" i="0" u="none" strike="noStrike" dirty="0">
                <a:solidFill>
                  <a:srgbClr val="333333"/>
                </a:solidFill>
                <a:effectLst/>
                <a:latin typeface="arial" panose="020B0604020202020204" pitchFamily="34" charset="0"/>
              </a:rPr>
              <a:t>Schedule Performance Index (SPI)</a:t>
            </a:r>
          </a:p>
          <a:p>
            <a:pPr algn="l"/>
            <a:r>
              <a:rPr lang="en-GB" b="0" i="0" u="none" strike="noStrike" dirty="0">
                <a:solidFill>
                  <a:srgbClr val="333333"/>
                </a:solidFill>
                <a:effectLst/>
                <a:latin typeface="Arial" panose="020B0604020202020204" pitchFamily="34" charset="0"/>
              </a:rPr>
              <a:t>The SPI, similar to the SV, also indicates ahead or behind schedule but gives the project manager a sense of the relative amount of the variance.  If you told me your project had a $500 schedule variance, this would mean drastically different things if your project was for building a backyard fence versus constructing a </a:t>
            </a:r>
            <a:r>
              <a:rPr lang="en-GB" b="0" i="0" u="none" strike="noStrike" dirty="0" err="1">
                <a:solidFill>
                  <a:srgbClr val="333333"/>
                </a:solidFill>
                <a:effectLst/>
                <a:latin typeface="Arial" panose="020B0604020202020204" pitchFamily="34" charset="0"/>
              </a:rPr>
              <a:t>highrise</a:t>
            </a:r>
            <a:r>
              <a:rPr lang="en-GB" b="0" i="0" u="none" strike="noStrike" dirty="0">
                <a:solidFill>
                  <a:srgbClr val="333333"/>
                </a:solidFill>
                <a:effectLst/>
                <a:latin typeface="Arial" panose="020B0604020202020204" pitchFamily="34" charset="0"/>
              </a:rPr>
              <a:t> building.</a:t>
            </a:r>
          </a:p>
          <a:p>
            <a:pPr algn="l"/>
            <a:r>
              <a:rPr lang="en-GB" b="0" i="1" dirty="0">
                <a:solidFill>
                  <a:srgbClr val="333333"/>
                </a:solidFill>
                <a:effectLst/>
                <a:latin typeface="Arial" panose="020B0604020202020204" pitchFamily="34" charset="0"/>
              </a:rPr>
              <a:t>SPI = EV/PV</a:t>
            </a:r>
          </a:p>
          <a:p>
            <a:pPr algn="l">
              <a:buFont typeface="Arial" panose="020B0604020202020204" pitchFamily="34" charset="0"/>
              <a:buChar char="•"/>
            </a:pPr>
            <a:r>
              <a:rPr lang="en-GB" b="0" i="0" dirty="0">
                <a:solidFill>
                  <a:srgbClr val="333333"/>
                </a:solidFill>
                <a:effectLst/>
                <a:latin typeface="Arial" panose="020B0604020202020204" pitchFamily="34" charset="0"/>
              </a:rPr>
              <a:t>If SPI &lt; 1, the task is behind schedule</a:t>
            </a:r>
          </a:p>
          <a:p>
            <a:pPr algn="l">
              <a:buFont typeface="Arial" panose="020B0604020202020204" pitchFamily="34" charset="0"/>
              <a:buChar char="•"/>
            </a:pPr>
            <a:r>
              <a:rPr lang="en-GB" b="0" i="0" dirty="0">
                <a:solidFill>
                  <a:srgbClr val="333333"/>
                </a:solidFill>
                <a:effectLst/>
                <a:latin typeface="Arial" panose="020B0604020202020204" pitchFamily="34" charset="0"/>
              </a:rPr>
              <a:t>If SPI = 1, the task is on schedule</a:t>
            </a:r>
          </a:p>
          <a:p>
            <a:pPr algn="l">
              <a:buFont typeface="Arial" panose="020B0604020202020204" pitchFamily="34" charset="0"/>
              <a:buChar char="•"/>
            </a:pPr>
            <a:r>
              <a:rPr lang="en-GB" b="0" i="0" dirty="0">
                <a:solidFill>
                  <a:srgbClr val="333333"/>
                </a:solidFill>
                <a:effectLst/>
                <a:latin typeface="Arial" panose="020B0604020202020204" pitchFamily="34" charset="0"/>
              </a:rPr>
              <a:t>If SPI &gt; 1, the task is ahead of schedule</a:t>
            </a:r>
          </a:p>
          <a:p>
            <a:pPr algn="l"/>
            <a:r>
              <a:rPr lang="en-GB" b="0" i="0" u="none" strike="noStrike" dirty="0">
                <a:solidFill>
                  <a:srgbClr val="333333"/>
                </a:solidFill>
                <a:effectLst/>
                <a:latin typeface="Arial" panose="020B0604020202020204" pitchFamily="34" charset="0"/>
              </a:rPr>
              <a:t>In our example, SPI = $2,500 / $2,000 = 1.25.  Therefore, the task is 25% ahead of schedule.</a:t>
            </a:r>
          </a:p>
          <a:p>
            <a:pPr algn="l"/>
            <a:r>
              <a:rPr lang="en-GB" b="1" i="0" u="none" strike="noStrike" dirty="0">
                <a:solidFill>
                  <a:srgbClr val="333333"/>
                </a:solidFill>
                <a:effectLst/>
                <a:latin typeface="arial" panose="020B0604020202020204" pitchFamily="34" charset="0"/>
              </a:rPr>
              <a:t>Cost Variance (CV)</a:t>
            </a:r>
          </a:p>
          <a:p>
            <a:pPr algn="l"/>
            <a:r>
              <a:rPr lang="en-GB" b="0" i="0" u="none" strike="noStrike" dirty="0">
                <a:solidFill>
                  <a:srgbClr val="333333"/>
                </a:solidFill>
                <a:effectLst/>
                <a:latin typeface="Arial" panose="020B0604020202020204" pitchFamily="34" charset="0"/>
              </a:rPr>
              <a:t>Similar to the schedule variance, the Cost Variance tells the project manager how far the task is over or under budget.</a:t>
            </a:r>
          </a:p>
          <a:p>
            <a:pPr algn="l"/>
            <a:r>
              <a:rPr lang="en-GB" b="0" i="1" dirty="0">
                <a:solidFill>
                  <a:srgbClr val="333333"/>
                </a:solidFill>
                <a:effectLst/>
                <a:latin typeface="Arial" panose="020B0604020202020204" pitchFamily="34" charset="0"/>
              </a:rPr>
              <a:t>CV = EV – AC</a:t>
            </a:r>
          </a:p>
          <a:p>
            <a:pPr algn="l">
              <a:buFont typeface="Arial" panose="020B0604020202020204" pitchFamily="34" charset="0"/>
              <a:buChar char="•"/>
            </a:pPr>
            <a:r>
              <a:rPr lang="en-GB" b="0" i="0" dirty="0">
                <a:solidFill>
                  <a:srgbClr val="333333"/>
                </a:solidFill>
                <a:effectLst/>
                <a:latin typeface="Arial" panose="020B0604020202020204" pitchFamily="34" charset="0"/>
              </a:rPr>
              <a:t>If CV is negative, the task is over budget</a:t>
            </a:r>
          </a:p>
          <a:p>
            <a:pPr algn="l">
              <a:buFont typeface="Arial" panose="020B0604020202020204" pitchFamily="34" charset="0"/>
              <a:buChar char="•"/>
            </a:pPr>
            <a:r>
              <a:rPr lang="en-GB" b="0" i="0" dirty="0">
                <a:solidFill>
                  <a:srgbClr val="333333"/>
                </a:solidFill>
                <a:effectLst/>
                <a:latin typeface="Arial" panose="020B0604020202020204" pitchFamily="34" charset="0"/>
              </a:rPr>
              <a:t>If CV is zero, the project is on budget</a:t>
            </a:r>
          </a:p>
          <a:p>
            <a:pPr algn="l">
              <a:buFont typeface="Arial" panose="020B0604020202020204" pitchFamily="34" charset="0"/>
              <a:buChar char="•"/>
            </a:pPr>
            <a:r>
              <a:rPr lang="en-GB" b="0" i="0" dirty="0">
                <a:solidFill>
                  <a:srgbClr val="333333"/>
                </a:solidFill>
                <a:effectLst/>
                <a:latin typeface="Arial" panose="020B0604020202020204" pitchFamily="34" charset="0"/>
              </a:rPr>
              <a:t>If CV is positive, the project is under budget</a:t>
            </a:r>
          </a:p>
          <a:p>
            <a:pPr algn="l"/>
            <a:r>
              <a:rPr lang="en-GB" b="0" i="0" u="none" strike="noStrike" dirty="0">
                <a:solidFill>
                  <a:srgbClr val="333333"/>
                </a:solidFill>
                <a:effectLst/>
                <a:latin typeface="Arial" panose="020B0604020202020204" pitchFamily="34" charset="0"/>
              </a:rPr>
              <a:t>In our example, CV = $2,500 – $3,500 = -$1,000.  The task is over budget.  Note that the task can be ahead of schedule but over budget.  Too much money has been spent compared to the amount of work that is currently complete.</a:t>
            </a:r>
          </a:p>
          <a:p>
            <a:pPr algn="l"/>
            <a:r>
              <a:rPr lang="en-GB" b="1" i="0" u="none" strike="noStrike" dirty="0">
                <a:solidFill>
                  <a:srgbClr val="333333"/>
                </a:solidFill>
                <a:effectLst/>
                <a:latin typeface="arial" panose="020B0604020202020204" pitchFamily="34" charset="0"/>
              </a:rPr>
              <a:t>Cost Performance Index (CPI)</a:t>
            </a:r>
          </a:p>
          <a:p>
            <a:pPr algn="l"/>
            <a:r>
              <a:rPr lang="en-GB" b="0" i="0" u="none" strike="noStrike" dirty="0">
                <a:solidFill>
                  <a:srgbClr val="333333"/>
                </a:solidFill>
                <a:effectLst/>
                <a:latin typeface="Arial" panose="020B0604020202020204" pitchFamily="34" charset="0"/>
              </a:rPr>
              <a:t>The CPI, similar to the CV, also indicates over or under budget but gives the project manager a sense of the relative amount of the variance.</a:t>
            </a:r>
          </a:p>
          <a:p>
            <a:pPr algn="l"/>
            <a:r>
              <a:rPr lang="en-GB" b="0" i="1" dirty="0">
                <a:solidFill>
                  <a:srgbClr val="333333"/>
                </a:solidFill>
                <a:effectLst/>
                <a:latin typeface="Arial" panose="020B0604020202020204" pitchFamily="34" charset="0"/>
              </a:rPr>
              <a:t>CPI = EV/AC</a:t>
            </a:r>
          </a:p>
          <a:p>
            <a:pPr algn="l">
              <a:buFont typeface="Arial" panose="020B0604020202020204" pitchFamily="34" charset="0"/>
              <a:buChar char="•"/>
            </a:pPr>
            <a:r>
              <a:rPr lang="en-GB" b="0" i="0" dirty="0">
                <a:solidFill>
                  <a:srgbClr val="333333"/>
                </a:solidFill>
                <a:effectLst/>
                <a:latin typeface="Arial" panose="020B0604020202020204" pitchFamily="34" charset="0"/>
              </a:rPr>
              <a:t>If CPI &lt; 1, the task is over budget</a:t>
            </a:r>
          </a:p>
          <a:p>
            <a:pPr algn="l">
              <a:buFont typeface="Arial" panose="020B0604020202020204" pitchFamily="34" charset="0"/>
              <a:buChar char="•"/>
            </a:pPr>
            <a:r>
              <a:rPr lang="en-GB" b="0" i="0" dirty="0">
                <a:solidFill>
                  <a:srgbClr val="333333"/>
                </a:solidFill>
                <a:effectLst/>
                <a:latin typeface="Arial" panose="020B0604020202020204" pitchFamily="34" charset="0"/>
              </a:rPr>
              <a:t>If CPI = 1, the task is on budget</a:t>
            </a:r>
          </a:p>
          <a:p>
            <a:pPr algn="l">
              <a:buFont typeface="Arial" panose="020B0604020202020204" pitchFamily="34" charset="0"/>
              <a:buChar char="•"/>
            </a:pPr>
            <a:r>
              <a:rPr lang="en-GB" b="0" i="0" dirty="0">
                <a:solidFill>
                  <a:srgbClr val="333333"/>
                </a:solidFill>
                <a:effectLst/>
                <a:latin typeface="Arial" panose="020B0604020202020204" pitchFamily="34" charset="0"/>
              </a:rPr>
              <a:t>If CPI &gt; 1, the task is under budget</a:t>
            </a:r>
          </a:p>
          <a:p>
            <a:pPr algn="l"/>
            <a:r>
              <a:rPr lang="en-GB" b="0" i="0" u="none" strike="noStrike" dirty="0">
                <a:solidFill>
                  <a:srgbClr val="333333"/>
                </a:solidFill>
                <a:effectLst/>
                <a:latin typeface="Arial" panose="020B0604020202020204" pitchFamily="34" charset="0"/>
              </a:rPr>
              <a:t>In our example, CPI = $2,500 / $3,500 = 0.71.  Therefore, the task is 29% over budget.</a:t>
            </a:r>
          </a:p>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10</a:t>
            </a:fld>
            <a:endParaRPr lang="en-GB"/>
          </a:p>
        </p:txBody>
      </p:sp>
    </p:spTree>
    <p:extLst>
      <p:ext uri="{BB962C8B-B14F-4D97-AF65-F5344CB8AC3E}">
        <p14:creationId xmlns:p14="http://schemas.microsoft.com/office/powerpoint/2010/main" val="1145321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28</a:t>
            </a:fld>
            <a:endParaRPr lang="en-GB"/>
          </a:p>
        </p:txBody>
      </p:sp>
    </p:spTree>
    <p:extLst>
      <p:ext uri="{BB962C8B-B14F-4D97-AF65-F5344CB8AC3E}">
        <p14:creationId xmlns:p14="http://schemas.microsoft.com/office/powerpoint/2010/main" val="1293097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29</a:t>
            </a:fld>
            <a:endParaRPr lang="en-GB"/>
          </a:p>
        </p:txBody>
      </p:sp>
    </p:spTree>
    <p:extLst>
      <p:ext uri="{BB962C8B-B14F-4D97-AF65-F5344CB8AC3E}">
        <p14:creationId xmlns:p14="http://schemas.microsoft.com/office/powerpoint/2010/main" val="2626837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31</a:t>
            </a:fld>
            <a:endParaRPr lang="en-GB"/>
          </a:p>
        </p:txBody>
      </p:sp>
    </p:spTree>
    <p:extLst>
      <p:ext uri="{BB962C8B-B14F-4D97-AF65-F5344CB8AC3E}">
        <p14:creationId xmlns:p14="http://schemas.microsoft.com/office/powerpoint/2010/main" val="828620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A3A3A"/>
                </a:solidFill>
                <a:effectLst/>
                <a:latin typeface="Georgia" panose="02040502050405020303" pitchFamily="18" charset="0"/>
              </a:rPr>
              <a:t>For example, if you are doing a project in which your organization has the expertise and experience, the management reserve will be less. In this case, there is less uncertainty.</a:t>
            </a:r>
            <a:endParaRPr lang="tr-TR" b="0" i="0" dirty="0">
              <a:solidFill>
                <a:srgbClr val="3A3A3A"/>
              </a:solidFill>
              <a:effectLst/>
              <a:latin typeface="Georgia" panose="02040502050405020303" pitchFamily="18" charset="0"/>
            </a:endParaRPr>
          </a:p>
          <a:p>
            <a:pPr algn="l"/>
            <a:endParaRPr lang="tr-TR" dirty="0"/>
          </a:p>
          <a:p>
            <a:r>
              <a:rPr lang="en-GB" b="0" i="0" dirty="0">
                <a:solidFill>
                  <a:srgbClr val="3A3A3A"/>
                </a:solidFill>
                <a:effectLst/>
                <a:latin typeface="Georgia" panose="02040502050405020303" pitchFamily="18" charset="0"/>
              </a:rPr>
              <a:t>However, if you are doing a kind of project new to your organization, the management reserve will be high, because, in this situation, the uncertainty is greater.</a:t>
            </a:r>
            <a:endParaRPr lang="en-GB" dirty="0"/>
          </a:p>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32</a:t>
            </a:fld>
            <a:endParaRPr lang="en-GB"/>
          </a:p>
        </p:txBody>
      </p:sp>
    </p:spTree>
    <p:extLst>
      <p:ext uri="{BB962C8B-B14F-4D97-AF65-F5344CB8AC3E}">
        <p14:creationId xmlns:p14="http://schemas.microsoft.com/office/powerpoint/2010/main" val="4245889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a:t>
            </a:r>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33</a:t>
            </a:fld>
            <a:endParaRPr lang="en-GB"/>
          </a:p>
        </p:txBody>
      </p:sp>
    </p:spTree>
    <p:extLst>
      <p:ext uri="{BB962C8B-B14F-4D97-AF65-F5344CB8AC3E}">
        <p14:creationId xmlns:p14="http://schemas.microsoft.com/office/powerpoint/2010/main" val="968545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a:t>
            </a:r>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34</a:t>
            </a:fld>
            <a:endParaRPr lang="en-GB"/>
          </a:p>
        </p:txBody>
      </p:sp>
    </p:spTree>
    <p:extLst>
      <p:ext uri="{BB962C8B-B14F-4D97-AF65-F5344CB8AC3E}">
        <p14:creationId xmlns:p14="http://schemas.microsoft.com/office/powerpoint/2010/main" val="3188002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a:t>
            </a:r>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35</a:t>
            </a:fld>
            <a:endParaRPr lang="en-GB"/>
          </a:p>
        </p:txBody>
      </p:sp>
    </p:spTree>
    <p:extLst>
      <p:ext uri="{BB962C8B-B14F-4D97-AF65-F5344CB8AC3E}">
        <p14:creationId xmlns:p14="http://schemas.microsoft.com/office/powerpoint/2010/main" val="489834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12</a:t>
            </a:fld>
            <a:endParaRPr lang="en-GB"/>
          </a:p>
        </p:txBody>
      </p:sp>
    </p:spTree>
    <p:extLst>
      <p:ext uri="{BB962C8B-B14F-4D97-AF65-F5344CB8AC3E}">
        <p14:creationId xmlns:p14="http://schemas.microsoft.com/office/powerpoint/2010/main" val="1994696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13</a:t>
            </a:fld>
            <a:endParaRPr lang="en-GB"/>
          </a:p>
        </p:txBody>
      </p:sp>
    </p:spTree>
    <p:extLst>
      <p:ext uri="{BB962C8B-B14F-4D97-AF65-F5344CB8AC3E}">
        <p14:creationId xmlns:p14="http://schemas.microsoft.com/office/powerpoint/2010/main" val="32718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14</a:t>
            </a:fld>
            <a:endParaRPr lang="en-GB"/>
          </a:p>
        </p:txBody>
      </p:sp>
    </p:spTree>
    <p:extLst>
      <p:ext uri="{BB962C8B-B14F-4D97-AF65-F5344CB8AC3E}">
        <p14:creationId xmlns:p14="http://schemas.microsoft.com/office/powerpoint/2010/main" val="3429478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u="none" strike="noStrike" dirty="0">
                <a:solidFill>
                  <a:srgbClr val="333333"/>
                </a:solidFill>
                <a:effectLst/>
                <a:latin typeface="arial" panose="020B0604020202020204" pitchFamily="34" charset="0"/>
              </a:rPr>
              <a:t>Budget at Completion (BAC)</a:t>
            </a:r>
          </a:p>
          <a:p>
            <a:pPr algn="l"/>
            <a:r>
              <a:rPr lang="en-GB" b="0" i="0" u="none" strike="noStrike" dirty="0">
                <a:solidFill>
                  <a:srgbClr val="333333"/>
                </a:solidFill>
                <a:effectLst/>
                <a:latin typeface="Arial" panose="020B0604020202020204" pitchFamily="34" charset="0"/>
              </a:rPr>
              <a:t>This one is easy.  It is simply the total project budget, which is the aggregate of all of the task budgets.</a:t>
            </a:r>
          </a:p>
          <a:p>
            <a:pPr algn="l"/>
            <a:r>
              <a:rPr lang="en-GB" b="0" i="1" dirty="0">
                <a:solidFill>
                  <a:srgbClr val="333333"/>
                </a:solidFill>
                <a:effectLst/>
                <a:latin typeface="Arial" panose="020B0604020202020204" pitchFamily="34" charset="0"/>
              </a:rPr>
              <a:t>BAC = Project Budget</a:t>
            </a:r>
          </a:p>
          <a:p>
            <a:pPr algn="l"/>
            <a:r>
              <a:rPr lang="en-GB" b="0" i="0" u="none" strike="noStrike" dirty="0">
                <a:solidFill>
                  <a:srgbClr val="333333"/>
                </a:solidFill>
                <a:effectLst/>
                <a:latin typeface="Arial" panose="020B0604020202020204" pitchFamily="34" charset="0"/>
              </a:rPr>
              <a:t>In our example, if we assume the project has just that one task, BAC = $10,000.</a:t>
            </a:r>
          </a:p>
          <a:p>
            <a:pPr algn="l"/>
            <a:r>
              <a:rPr lang="en-GB" b="1" i="0" u="none" strike="noStrike" dirty="0">
                <a:solidFill>
                  <a:srgbClr val="333333"/>
                </a:solidFill>
                <a:effectLst/>
                <a:latin typeface="arial" panose="020B0604020202020204" pitchFamily="34" charset="0"/>
              </a:rPr>
              <a:t>Estimate at Completion (EAC)</a:t>
            </a:r>
          </a:p>
          <a:p>
            <a:pPr algn="l"/>
            <a:r>
              <a:rPr lang="en-GB" b="0" i="0" u="none" strike="noStrike" dirty="0">
                <a:solidFill>
                  <a:srgbClr val="333333"/>
                </a:solidFill>
                <a:effectLst/>
                <a:latin typeface="Arial" panose="020B0604020202020204" pitchFamily="34" charset="0"/>
              </a:rPr>
              <a:t>This value tells the project manager what the overall project budget will be if everything else went according to plan.  It is the extrapolation of the current project status to the end of the project.  Because it is an extrapolation, it can be legitimately calculated in several ways.  The project manager must make one of four assumptions:</a:t>
            </a:r>
          </a:p>
          <a:p>
            <a:pPr algn="l">
              <a:buFont typeface="Arial" panose="020B0604020202020204" pitchFamily="34" charset="0"/>
              <a:buChar char="•"/>
            </a:pPr>
            <a:r>
              <a:rPr lang="en-GB" b="0" i="0" dirty="0">
                <a:solidFill>
                  <a:srgbClr val="333333"/>
                </a:solidFill>
                <a:effectLst/>
                <a:latin typeface="Arial" panose="020B0604020202020204" pitchFamily="34" charset="0"/>
              </a:rPr>
              <a:t>The reason for the variance is likely to continue.  The project will continue on its previous </a:t>
            </a:r>
            <a:r>
              <a:rPr lang="en-GB" b="0" i="0" dirty="0" err="1">
                <a:solidFill>
                  <a:srgbClr val="333333"/>
                </a:solidFill>
                <a:effectLst/>
                <a:latin typeface="Arial" panose="020B0604020202020204" pitchFamily="34" charset="0"/>
              </a:rPr>
              <a:t>path.</a:t>
            </a:r>
            <a:r>
              <a:rPr lang="en-GB" b="0" i="1" dirty="0" err="1">
                <a:solidFill>
                  <a:srgbClr val="333333"/>
                </a:solidFill>
                <a:effectLst/>
                <a:latin typeface="Arial" panose="020B0604020202020204" pitchFamily="34" charset="0"/>
              </a:rPr>
              <a:t>EAC</a:t>
            </a:r>
            <a:r>
              <a:rPr lang="en-GB" b="0" i="1" dirty="0">
                <a:solidFill>
                  <a:srgbClr val="333333"/>
                </a:solidFill>
                <a:effectLst/>
                <a:latin typeface="Arial" panose="020B0604020202020204" pitchFamily="34" charset="0"/>
              </a:rPr>
              <a:t> = BAC/CPI</a:t>
            </a:r>
          </a:p>
          <a:p>
            <a:pPr algn="l">
              <a:buFont typeface="Arial" panose="020B0604020202020204" pitchFamily="34" charset="0"/>
              <a:buChar char="•"/>
            </a:pPr>
            <a:r>
              <a:rPr lang="en-GB" b="0" i="0" dirty="0">
                <a:solidFill>
                  <a:srgbClr val="333333"/>
                </a:solidFill>
                <a:effectLst/>
                <a:latin typeface="Arial" panose="020B0604020202020204" pitchFamily="34" charset="0"/>
              </a:rPr>
              <a:t>The reason for the variance is not likely to continue.  The project performance is expected to return to planned </a:t>
            </a:r>
            <a:r>
              <a:rPr lang="en-GB" b="0" i="0" dirty="0" err="1">
                <a:solidFill>
                  <a:srgbClr val="333333"/>
                </a:solidFill>
                <a:effectLst/>
                <a:latin typeface="Arial" panose="020B0604020202020204" pitchFamily="34" charset="0"/>
              </a:rPr>
              <a:t>levels.</a:t>
            </a:r>
            <a:r>
              <a:rPr lang="en-GB" b="0" i="1" dirty="0" err="1">
                <a:solidFill>
                  <a:srgbClr val="333333"/>
                </a:solidFill>
                <a:effectLst/>
                <a:latin typeface="Arial" panose="020B0604020202020204" pitchFamily="34" charset="0"/>
              </a:rPr>
              <a:t>EAC</a:t>
            </a:r>
            <a:r>
              <a:rPr lang="en-GB" b="0" i="1" dirty="0">
                <a:solidFill>
                  <a:srgbClr val="333333"/>
                </a:solidFill>
                <a:effectLst/>
                <a:latin typeface="Arial" panose="020B0604020202020204" pitchFamily="34" charset="0"/>
              </a:rPr>
              <a:t> = AC + (BAC – EV)</a:t>
            </a:r>
          </a:p>
          <a:p>
            <a:pPr algn="l">
              <a:buFont typeface="Arial" panose="020B0604020202020204" pitchFamily="34" charset="0"/>
              <a:buChar char="•"/>
            </a:pPr>
            <a:r>
              <a:rPr lang="en-GB" b="0" i="0" dirty="0">
                <a:solidFill>
                  <a:srgbClr val="333333"/>
                </a:solidFill>
                <a:effectLst/>
                <a:latin typeface="Arial" panose="020B0604020202020204" pitchFamily="34" charset="0"/>
              </a:rPr>
              <a:t>When you feel the project’s future cost performance is likely to be impacted by both the past schedule performance as well as cost, you can use a </a:t>
            </a:r>
            <a:r>
              <a:rPr lang="en-GB" b="0" i="0" dirty="0" err="1">
                <a:solidFill>
                  <a:srgbClr val="333333"/>
                </a:solidFill>
                <a:effectLst/>
                <a:latin typeface="Arial" panose="020B0604020202020204" pitchFamily="34" charset="0"/>
              </a:rPr>
              <a:t>hybrid.</a:t>
            </a:r>
            <a:r>
              <a:rPr lang="en-GB" b="0" i="1" dirty="0" err="1">
                <a:solidFill>
                  <a:srgbClr val="333333"/>
                </a:solidFill>
                <a:effectLst/>
                <a:latin typeface="Arial" panose="020B0604020202020204" pitchFamily="34" charset="0"/>
              </a:rPr>
              <a:t>EAC</a:t>
            </a:r>
            <a:r>
              <a:rPr lang="en-GB" b="0" i="1" dirty="0">
                <a:solidFill>
                  <a:srgbClr val="333333"/>
                </a:solidFill>
                <a:effectLst/>
                <a:latin typeface="Arial" panose="020B0604020202020204" pitchFamily="34" charset="0"/>
              </a:rPr>
              <a:t> = AC + [(BAC – EV)/(SPI x CPI)]</a:t>
            </a:r>
          </a:p>
          <a:p>
            <a:pPr algn="l">
              <a:buFont typeface="Arial" panose="020B0604020202020204" pitchFamily="34" charset="0"/>
              <a:buChar char="•"/>
            </a:pPr>
            <a:r>
              <a:rPr lang="en-GB" b="0" i="0" dirty="0">
                <a:solidFill>
                  <a:srgbClr val="333333"/>
                </a:solidFill>
                <a:effectLst/>
                <a:latin typeface="Arial" panose="020B0604020202020204" pitchFamily="34" charset="0"/>
              </a:rPr>
              <a:t>When you need to change the estimate because the initial assumptions were </a:t>
            </a:r>
            <a:r>
              <a:rPr lang="en-GB" b="0" i="0" dirty="0" err="1">
                <a:solidFill>
                  <a:srgbClr val="333333"/>
                </a:solidFill>
                <a:effectLst/>
                <a:latin typeface="Arial" panose="020B0604020202020204" pitchFamily="34" charset="0"/>
              </a:rPr>
              <a:t>wrong.</a:t>
            </a:r>
            <a:r>
              <a:rPr lang="en-GB" b="0" i="1" dirty="0" err="1">
                <a:solidFill>
                  <a:srgbClr val="333333"/>
                </a:solidFill>
                <a:effectLst/>
                <a:latin typeface="Arial" panose="020B0604020202020204" pitchFamily="34" charset="0"/>
              </a:rPr>
              <a:t>EAC</a:t>
            </a:r>
            <a:r>
              <a:rPr lang="en-GB" b="0" i="1" dirty="0">
                <a:solidFill>
                  <a:srgbClr val="333333"/>
                </a:solidFill>
                <a:effectLst/>
                <a:latin typeface="Arial" panose="020B0604020202020204" pitchFamily="34" charset="0"/>
              </a:rPr>
              <a:t> = AC + ETC</a:t>
            </a:r>
          </a:p>
          <a:p>
            <a:pPr algn="l"/>
            <a:r>
              <a:rPr lang="en-GB" b="0" i="0" u="none" strike="noStrike" dirty="0">
                <a:solidFill>
                  <a:srgbClr val="333333"/>
                </a:solidFill>
                <a:effectLst/>
                <a:latin typeface="Arial" panose="020B0604020202020204" pitchFamily="34" charset="0"/>
              </a:rPr>
              <a:t>In our example, let’s say the reason for the negative cost variance is a snowstorm that delayed the project.  It is not likely to affect the rest of the project, therefore EAC = $3,500 + ($10,000 – $2,500) = $11,000.  This is the expected final budget.</a:t>
            </a:r>
          </a:p>
          <a:p>
            <a:pPr algn="l"/>
            <a:r>
              <a:rPr lang="en-GB" b="1" i="0" u="none" strike="noStrike" dirty="0">
                <a:solidFill>
                  <a:srgbClr val="333333"/>
                </a:solidFill>
                <a:effectLst/>
                <a:latin typeface="arial" panose="020B0604020202020204" pitchFamily="34" charset="0"/>
              </a:rPr>
              <a:t>Estimate to Complete (ETC)</a:t>
            </a:r>
          </a:p>
          <a:p>
            <a:pPr algn="l"/>
            <a:r>
              <a:rPr lang="en-GB" b="0" i="0" u="none" strike="noStrike" dirty="0">
                <a:solidFill>
                  <a:srgbClr val="333333"/>
                </a:solidFill>
                <a:effectLst/>
                <a:latin typeface="Arial" panose="020B0604020202020204" pitchFamily="34" charset="0"/>
              </a:rPr>
              <a:t>This value tells the project manager how much money must be spent from this point forward to complete the project.  Sometimes the project assumptions have changed and a new estimate must be produced instead of old performance metrics assumed.</a:t>
            </a:r>
          </a:p>
          <a:p>
            <a:pPr algn="l">
              <a:buFont typeface="Arial" panose="020B0604020202020204" pitchFamily="34" charset="0"/>
              <a:buChar char="•"/>
            </a:pPr>
            <a:r>
              <a:rPr lang="en-GB" b="0" i="0" dirty="0">
                <a:solidFill>
                  <a:srgbClr val="333333"/>
                </a:solidFill>
                <a:effectLst/>
                <a:latin typeface="Arial" panose="020B0604020202020204" pitchFamily="34" charset="0"/>
              </a:rPr>
              <a:t>The project is expected to continue with the same performance in the future as the </a:t>
            </a:r>
            <a:r>
              <a:rPr lang="en-GB" b="0" i="0" dirty="0" err="1">
                <a:solidFill>
                  <a:srgbClr val="333333"/>
                </a:solidFill>
                <a:effectLst/>
                <a:latin typeface="Arial" panose="020B0604020202020204" pitchFamily="34" charset="0"/>
              </a:rPr>
              <a:t>past.</a:t>
            </a:r>
            <a:r>
              <a:rPr lang="en-GB" b="0" i="1" dirty="0" err="1">
                <a:solidFill>
                  <a:srgbClr val="333333"/>
                </a:solidFill>
                <a:effectLst/>
                <a:latin typeface="Arial" panose="020B0604020202020204" pitchFamily="34" charset="0"/>
              </a:rPr>
              <a:t>ETC</a:t>
            </a:r>
            <a:r>
              <a:rPr lang="en-GB" b="0" i="1" dirty="0">
                <a:solidFill>
                  <a:srgbClr val="333333"/>
                </a:solidFill>
                <a:effectLst/>
                <a:latin typeface="Arial" panose="020B0604020202020204" pitchFamily="34" charset="0"/>
              </a:rPr>
              <a:t> = EAC – AC</a:t>
            </a:r>
          </a:p>
          <a:p>
            <a:pPr algn="l">
              <a:buFont typeface="Arial" panose="020B0604020202020204" pitchFamily="34" charset="0"/>
              <a:buChar char="•"/>
            </a:pPr>
            <a:r>
              <a:rPr lang="en-GB" b="0" i="0" dirty="0">
                <a:solidFill>
                  <a:srgbClr val="333333"/>
                </a:solidFill>
                <a:effectLst/>
                <a:latin typeface="Arial" panose="020B0604020202020204" pitchFamily="34" charset="0"/>
              </a:rPr>
              <a:t>The past project performance cannot be expected to continue.  A new estimate is </a:t>
            </a:r>
            <a:r>
              <a:rPr lang="en-GB" b="0" i="0" dirty="0" err="1">
                <a:solidFill>
                  <a:srgbClr val="333333"/>
                </a:solidFill>
                <a:effectLst/>
                <a:latin typeface="Arial" panose="020B0604020202020204" pitchFamily="34" charset="0"/>
              </a:rPr>
              <a:t>required.</a:t>
            </a:r>
            <a:r>
              <a:rPr lang="en-GB" b="0" i="1" dirty="0" err="1">
                <a:solidFill>
                  <a:srgbClr val="333333"/>
                </a:solidFill>
                <a:effectLst/>
                <a:latin typeface="Arial" panose="020B0604020202020204" pitchFamily="34" charset="0"/>
              </a:rPr>
              <a:t>ETC</a:t>
            </a:r>
            <a:r>
              <a:rPr lang="en-GB" b="0" i="1" dirty="0">
                <a:solidFill>
                  <a:srgbClr val="333333"/>
                </a:solidFill>
                <a:effectLst/>
                <a:latin typeface="Arial" panose="020B0604020202020204" pitchFamily="34" charset="0"/>
              </a:rPr>
              <a:t> = new estimate</a:t>
            </a:r>
          </a:p>
          <a:p>
            <a:pPr algn="l"/>
            <a:r>
              <a:rPr lang="en-GB" b="1" i="0" u="none" strike="noStrike" dirty="0">
                <a:solidFill>
                  <a:srgbClr val="333333"/>
                </a:solidFill>
                <a:effectLst/>
                <a:latin typeface="arial" panose="020B0604020202020204" pitchFamily="34" charset="0"/>
              </a:rPr>
              <a:t>Variance at Completion (VAC)</a:t>
            </a:r>
          </a:p>
          <a:p>
            <a:pPr algn="l"/>
            <a:r>
              <a:rPr lang="en-GB" b="0" i="0" u="none" strike="noStrike" dirty="0">
                <a:solidFill>
                  <a:srgbClr val="333333"/>
                </a:solidFill>
                <a:effectLst/>
                <a:latin typeface="Arial" panose="020B0604020202020204" pitchFamily="34" charset="0"/>
              </a:rPr>
              <a:t>This value tells the project manager the forecasted cost variance (CV) at the completion of the project.  It is the extrapolation of the current project status, using the EAC method chosen.</a:t>
            </a:r>
          </a:p>
          <a:p>
            <a:pPr algn="l"/>
            <a:r>
              <a:rPr lang="en-GB" b="0" i="1" dirty="0">
                <a:solidFill>
                  <a:srgbClr val="333333"/>
                </a:solidFill>
                <a:effectLst/>
                <a:latin typeface="Arial" panose="020B0604020202020204" pitchFamily="34" charset="0"/>
              </a:rPr>
              <a:t>VAC = BAC – EAC</a:t>
            </a:r>
          </a:p>
          <a:p>
            <a:pPr algn="l">
              <a:buFont typeface="Arial" panose="020B0604020202020204" pitchFamily="34" charset="0"/>
              <a:buChar char="•"/>
            </a:pPr>
            <a:r>
              <a:rPr lang="en-GB" b="0" i="0" dirty="0">
                <a:solidFill>
                  <a:srgbClr val="333333"/>
                </a:solidFill>
                <a:effectLst/>
                <a:latin typeface="Arial" panose="020B0604020202020204" pitchFamily="34" charset="0"/>
              </a:rPr>
              <a:t>If VAC is negative, you need that much more money to complete the project.</a:t>
            </a:r>
          </a:p>
          <a:p>
            <a:pPr algn="l">
              <a:buFont typeface="Arial" panose="020B0604020202020204" pitchFamily="34" charset="0"/>
              <a:buChar char="•"/>
            </a:pPr>
            <a:r>
              <a:rPr lang="en-GB" b="0" i="0" dirty="0">
                <a:solidFill>
                  <a:srgbClr val="333333"/>
                </a:solidFill>
                <a:effectLst/>
                <a:latin typeface="Arial" panose="020B0604020202020204" pitchFamily="34" charset="0"/>
              </a:rPr>
              <a:t>If VAC is positive, you will finish the project with that much of a surplus.</a:t>
            </a:r>
          </a:p>
          <a:p>
            <a:pPr algn="l"/>
            <a:r>
              <a:rPr lang="en-GB" b="0" i="0" u="none" strike="noStrike" dirty="0">
                <a:solidFill>
                  <a:srgbClr val="333333"/>
                </a:solidFill>
                <a:effectLst/>
                <a:latin typeface="Arial" panose="020B0604020202020204" pitchFamily="34" charset="0"/>
              </a:rPr>
              <a:t>In our example, VAC = $10,000 – $11,000 = -$1,000.  You will need an additional $1,000 to complete the project.</a:t>
            </a:r>
          </a:p>
          <a:p>
            <a:pPr algn="l"/>
            <a:r>
              <a:rPr lang="en-GB" b="1" i="0" u="none" strike="noStrike" dirty="0">
                <a:solidFill>
                  <a:srgbClr val="333333"/>
                </a:solidFill>
                <a:effectLst/>
                <a:latin typeface="arial" panose="020B0604020202020204" pitchFamily="34" charset="0"/>
              </a:rPr>
              <a:t>To Complete Performance Index (TCPI)</a:t>
            </a:r>
          </a:p>
          <a:p>
            <a:pPr algn="l"/>
            <a:r>
              <a:rPr lang="en-GB" b="0" i="0" u="none" strike="noStrike" dirty="0">
                <a:solidFill>
                  <a:srgbClr val="333333"/>
                </a:solidFill>
                <a:effectLst/>
                <a:latin typeface="Arial" panose="020B0604020202020204" pitchFamily="34" charset="0"/>
              </a:rPr>
              <a:t>This value tells the project manager what CPI would be necessary to finish the project on budget.  It gives an indication of how much efficiency needs to be found in the remainder of the project to make up for past negative variances.</a:t>
            </a:r>
          </a:p>
          <a:p>
            <a:pPr algn="l"/>
            <a:r>
              <a:rPr lang="en-GB" b="0" i="0" u="none" strike="noStrike" dirty="0">
                <a:solidFill>
                  <a:srgbClr val="333333"/>
                </a:solidFill>
                <a:effectLst/>
                <a:latin typeface="Arial" panose="020B0604020202020204" pitchFamily="34" charset="0"/>
              </a:rPr>
              <a:t>If the project is required to finish within the original budget:</a:t>
            </a:r>
          </a:p>
          <a:p>
            <a:pPr algn="l"/>
            <a:r>
              <a:rPr lang="en-GB" b="0" i="1" dirty="0">
                <a:solidFill>
                  <a:srgbClr val="333333"/>
                </a:solidFill>
                <a:effectLst/>
                <a:latin typeface="Arial" panose="020B0604020202020204" pitchFamily="34" charset="0"/>
              </a:rPr>
              <a:t>TCPI = (BAC – EV) / (BAC – AC)</a:t>
            </a:r>
          </a:p>
          <a:p>
            <a:pPr algn="l"/>
            <a:r>
              <a:rPr lang="en-GB" b="0" i="0" u="none" strike="noStrike" dirty="0">
                <a:solidFill>
                  <a:srgbClr val="333333"/>
                </a:solidFill>
                <a:effectLst/>
                <a:latin typeface="Arial" panose="020B0604020202020204" pitchFamily="34" charset="0"/>
              </a:rPr>
              <a:t>If the project budget is flexible to accommodate the past variance:</a:t>
            </a:r>
          </a:p>
          <a:p>
            <a:pPr algn="l"/>
            <a:r>
              <a:rPr lang="en-GB" b="0" i="1" dirty="0">
                <a:solidFill>
                  <a:srgbClr val="333333"/>
                </a:solidFill>
                <a:effectLst/>
                <a:latin typeface="Arial" panose="020B0604020202020204" pitchFamily="34" charset="0"/>
              </a:rPr>
              <a:t>TCPI = (BAC – EV) / (EAC – AC)</a:t>
            </a:r>
          </a:p>
          <a:p>
            <a:pPr algn="l"/>
            <a:r>
              <a:rPr lang="en-GB" b="0" i="0" u="none" strike="noStrike" dirty="0">
                <a:solidFill>
                  <a:srgbClr val="333333"/>
                </a:solidFill>
                <a:effectLst/>
                <a:latin typeface="Arial" panose="020B0604020202020204" pitchFamily="34" charset="0"/>
              </a:rPr>
              <a:t>In our example, let’s assume there is no new money.  The original budget is fixed and the project must make up the current negative cost variance.  TCPI = ($10,000 – $2,500) / ($10,000 – $3,500) = 1.15.  This means the project needs to find 15% efficiencies for the remainder to finish on budget.</a:t>
            </a:r>
          </a:p>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15</a:t>
            </a:fld>
            <a:endParaRPr lang="en-GB"/>
          </a:p>
        </p:txBody>
      </p:sp>
    </p:spTree>
    <p:extLst>
      <p:ext uri="{BB962C8B-B14F-4D97-AF65-F5344CB8AC3E}">
        <p14:creationId xmlns:p14="http://schemas.microsoft.com/office/powerpoint/2010/main" val="1913730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000000"/>
                </a:solidFill>
                <a:effectLst/>
                <a:latin typeface="Poppins" panose="00000500000000000000" pitchFamily="2" charset="0"/>
              </a:rPr>
              <a:t>EAC = BAC / CPI:</a:t>
            </a:r>
            <a:r>
              <a:rPr lang="en-GB" b="0" i="0" dirty="0">
                <a:solidFill>
                  <a:srgbClr val="000000"/>
                </a:solidFill>
                <a:effectLst/>
                <a:latin typeface="Poppins" panose="00000500000000000000" pitchFamily="2" charset="0"/>
              </a:rPr>
              <a:t> This is the most recommended calculation when the project is in progress without interference. To check the EAC, divide the BAC by the Cost Performance Index (CPI).</a:t>
            </a:r>
          </a:p>
          <a:p>
            <a:pPr algn="l">
              <a:buFont typeface="Arial" panose="020B0604020202020204" pitchFamily="34" charset="0"/>
              <a:buChar char="•"/>
            </a:pPr>
            <a:r>
              <a:rPr lang="en-GB" b="1" i="0" dirty="0">
                <a:solidFill>
                  <a:srgbClr val="000000"/>
                </a:solidFill>
                <a:effectLst/>
                <a:latin typeface="Poppins" panose="00000500000000000000" pitchFamily="2" charset="0"/>
              </a:rPr>
              <a:t>EAC = AC + (BAC – EV)</a:t>
            </a:r>
            <a:r>
              <a:rPr lang="en-GB" b="0" i="0" dirty="0">
                <a:solidFill>
                  <a:srgbClr val="000000"/>
                </a:solidFill>
                <a:effectLst/>
                <a:latin typeface="Poppins" panose="00000500000000000000" pitchFamily="2" charset="0"/>
              </a:rPr>
              <a:t> This formula is used when unforeseen events are overcome, and it’s believed that new interference will not occur until the end of the project.</a:t>
            </a:r>
            <a:endParaRPr lang="tr-TR" b="0" i="0" dirty="0">
              <a:solidFill>
                <a:srgbClr val="000000"/>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i="0" dirty="0">
                <a:solidFill>
                  <a:srgbClr val="000000"/>
                </a:solidFill>
                <a:effectLst/>
                <a:latin typeface="Poppins" panose="00000500000000000000" pitchFamily="2" charset="0"/>
              </a:rPr>
              <a:t>EAC = AC + BAC – EV / CPI x SPI:</a:t>
            </a:r>
            <a:r>
              <a:rPr lang="en-GB" b="0" i="0" dirty="0">
                <a:solidFill>
                  <a:srgbClr val="000000"/>
                </a:solidFill>
                <a:effectLst/>
                <a:latin typeface="Poppins" panose="00000500000000000000" pitchFamily="2" charset="0"/>
              </a:rPr>
              <a:t> This is the formula used when schedule delays and expenses increase. In this case, it’s necessary to add the Schedule Performance Index (SPI) and the Earned Value (EV) to the equation.</a:t>
            </a:r>
            <a:endParaRPr lang="tr-TR" b="0" i="0" dirty="0">
              <a:solidFill>
                <a:srgbClr val="000000"/>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i="0" dirty="0">
                <a:solidFill>
                  <a:srgbClr val="000000"/>
                </a:solidFill>
                <a:effectLst/>
                <a:latin typeface="Poppins" panose="00000500000000000000" pitchFamily="2" charset="0"/>
              </a:rPr>
              <a:t>EAC = AC + ETC:</a:t>
            </a:r>
            <a:r>
              <a:rPr lang="en-GB" b="0" i="0" dirty="0">
                <a:solidFill>
                  <a:srgbClr val="000000"/>
                </a:solidFill>
                <a:effectLst/>
                <a:latin typeface="Poppins" panose="00000500000000000000" pitchFamily="2" charset="0"/>
              </a:rPr>
              <a:t> This formula is the most generic and is often used when BAC is estimated from inaccurate or erroneous data. In this case, the EAC represents the sum of Actual Cost (AC) and Estimate to Completion (ETC).</a:t>
            </a:r>
          </a:p>
          <a:p>
            <a:pPr algn="l">
              <a:buFont typeface="Arial" panose="020B0604020202020204" pitchFamily="34" charset="0"/>
              <a:buChar char="•"/>
            </a:pPr>
            <a:endParaRPr lang="en-GB" b="0" i="0" dirty="0">
              <a:solidFill>
                <a:srgbClr val="000000"/>
              </a:solidFill>
              <a:effectLst/>
              <a:latin typeface="Poppins" panose="00000500000000000000" pitchFamily="2" charset="0"/>
            </a:endParaRPr>
          </a:p>
          <a:p>
            <a:endParaRPr lang="en-GB" dirty="0"/>
          </a:p>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16</a:t>
            </a:fld>
            <a:endParaRPr lang="en-GB"/>
          </a:p>
        </p:txBody>
      </p:sp>
    </p:spTree>
    <p:extLst>
      <p:ext uri="{BB962C8B-B14F-4D97-AF65-F5344CB8AC3E}">
        <p14:creationId xmlns:p14="http://schemas.microsoft.com/office/powerpoint/2010/main" val="34730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18</a:t>
            </a:fld>
            <a:endParaRPr lang="en-GB"/>
          </a:p>
        </p:txBody>
      </p:sp>
    </p:spTree>
    <p:extLst>
      <p:ext uri="{BB962C8B-B14F-4D97-AF65-F5344CB8AC3E}">
        <p14:creationId xmlns:p14="http://schemas.microsoft.com/office/powerpoint/2010/main" val="1456418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21</a:t>
            </a:fld>
            <a:endParaRPr lang="en-GB"/>
          </a:p>
        </p:txBody>
      </p:sp>
    </p:spTree>
    <p:extLst>
      <p:ext uri="{BB962C8B-B14F-4D97-AF65-F5344CB8AC3E}">
        <p14:creationId xmlns:p14="http://schemas.microsoft.com/office/powerpoint/2010/main" val="2950856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E72F29-CBE0-4EB8-A7D0-851B9005A9CC}" type="slidenum">
              <a:rPr lang="en-GB" smtClean="0"/>
              <a:t>22</a:t>
            </a:fld>
            <a:endParaRPr lang="en-GB"/>
          </a:p>
        </p:txBody>
      </p:sp>
    </p:spTree>
    <p:extLst>
      <p:ext uri="{BB962C8B-B14F-4D97-AF65-F5344CB8AC3E}">
        <p14:creationId xmlns:p14="http://schemas.microsoft.com/office/powerpoint/2010/main" val="237312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9290-4CA1-9BDB-35DB-9497C938F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D74764-8390-9133-B875-1B002B95E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CB18644-A329-82DD-B0E9-517F15846461}"/>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5" name="Footer Placeholder 4">
            <a:extLst>
              <a:ext uri="{FF2B5EF4-FFF2-40B4-BE49-F238E27FC236}">
                <a16:creationId xmlns:a16="http://schemas.microsoft.com/office/drawing/2014/main" id="{12CB03A7-85E4-CA0B-EE6D-313153A602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C96677-E65A-A703-8B62-D70941BDDB3B}"/>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110990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D3F0-4655-9C46-5E7F-29ECE91BF3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BDBF09-8220-8EB7-15C8-EC7E8E245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F60D62-B310-DCE7-7019-FA1921BA83A9}"/>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5" name="Footer Placeholder 4">
            <a:extLst>
              <a:ext uri="{FF2B5EF4-FFF2-40B4-BE49-F238E27FC236}">
                <a16:creationId xmlns:a16="http://schemas.microsoft.com/office/drawing/2014/main" id="{3837DAAE-AFF6-444A-648F-0114429F44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009CA0-7D20-D84F-7FFB-4E7840E4B6BA}"/>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282185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78724-30FC-855B-7485-1896C6A383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47572A-939A-9629-D0E3-224C3723A4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521118-61B7-6053-A386-794F5E2211F4}"/>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5" name="Footer Placeholder 4">
            <a:extLst>
              <a:ext uri="{FF2B5EF4-FFF2-40B4-BE49-F238E27FC236}">
                <a16:creationId xmlns:a16="http://schemas.microsoft.com/office/drawing/2014/main" id="{91B14F51-4EA5-190E-1574-2627CF9A44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10CA36-69EE-5F06-3B08-4626DC58211A}"/>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277513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34FA-AC8B-84EA-8AA7-A1E530793D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EF230E-8596-04AB-6BB6-785D383D4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CAE27A-24B1-9DD1-D9EE-4649FEEF39B4}"/>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5" name="Footer Placeholder 4">
            <a:extLst>
              <a:ext uri="{FF2B5EF4-FFF2-40B4-BE49-F238E27FC236}">
                <a16:creationId xmlns:a16="http://schemas.microsoft.com/office/drawing/2014/main" id="{F44B314B-B333-F4E9-BEB1-435E44F5B8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40BE13-D378-079E-CF2B-3F5E9B10C25C}"/>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76032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760D-2A84-29CF-0FC4-BB016E680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D39D159-F13E-D396-3AE2-E5CC731ADF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1A7BAE-7303-68DB-0DAC-31C1A11EC933}"/>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5" name="Footer Placeholder 4">
            <a:extLst>
              <a:ext uri="{FF2B5EF4-FFF2-40B4-BE49-F238E27FC236}">
                <a16:creationId xmlns:a16="http://schemas.microsoft.com/office/drawing/2014/main" id="{CBA594D6-4D3F-0760-BC29-239EA7CF46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EA1875-798B-EA87-EE3A-99DBD79FA11A}"/>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7787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E643-F7A1-30AB-AAA2-509BC4E182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67F790-FF88-71E2-781C-D6ECE6233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A24CFB-EA7E-C52B-8FE8-3D1B11DF2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0287AA7-11DA-77EA-76C4-619857B9B778}"/>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6" name="Footer Placeholder 5">
            <a:extLst>
              <a:ext uri="{FF2B5EF4-FFF2-40B4-BE49-F238E27FC236}">
                <a16:creationId xmlns:a16="http://schemas.microsoft.com/office/drawing/2014/main" id="{72AAADA2-5390-008C-9022-90A96C4CA8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6A38DF-3DFF-6532-BF80-01AE722BFD32}"/>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328346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774C-988D-F60A-3812-6D4458FC38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3E29F4-F680-DE86-B605-7430C91FE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6732CC-27FB-4832-2284-17D5058421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C99A0D5-DA5D-752A-653E-04FC74C09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8BC7C0-4942-0B4C-648C-795DEE1D6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A79101-EAF1-CDDD-674D-A89A792B6778}"/>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8" name="Footer Placeholder 7">
            <a:extLst>
              <a:ext uri="{FF2B5EF4-FFF2-40B4-BE49-F238E27FC236}">
                <a16:creationId xmlns:a16="http://schemas.microsoft.com/office/drawing/2014/main" id="{9588AFE9-D8C4-852B-AF7C-410EAACCE2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68C710-610D-83BD-8421-DC65884F54B0}"/>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173403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3362-7A0B-E1DA-E231-9A83006679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D38670-CA53-65B4-078A-5908E2F0A96E}"/>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4" name="Footer Placeholder 3">
            <a:extLst>
              <a:ext uri="{FF2B5EF4-FFF2-40B4-BE49-F238E27FC236}">
                <a16:creationId xmlns:a16="http://schemas.microsoft.com/office/drawing/2014/main" id="{D3785E86-740B-6111-D713-E18B8E5B3F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B3274C-7B77-4463-9BF5-206161DE7CCC}"/>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214522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674EF-841C-3184-F305-DA866D64FAEC}"/>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3" name="Footer Placeholder 2">
            <a:extLst>
              <a:ext uri="{FF2B5EF4-FFF2-40B4-BE49-F238E27FC236}">
                <a16:creationId xmlns:a16="http://schemas.microsoft.com/office/drawing/2014/main" id="{473BB7E0-B20A-6DAD-DB43-7CCDFAE17CD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C9E6A25-0FBF-6E29-BAEC-239107819F01}"/>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204446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F33D-6F49-B154-B72E-DB1F967B5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5E3C6B-9080-0499-1E16-E1ADA3745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140FA9-8DC2-520E-0ED4-4A23CE2A1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038B1-9E0B-F8CA-A8FC-9EC6F643B739}"/>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6" name="Footer Placeholder 5">
            <a:extLst>
              <a:ext uri="{FF2B5EF4-FFF2-40B4-BE49-F238E27FC236}">
                <a16:creationId xmlns:a16="http://schemas.microsoft.com/office/drawing/2014/main" id="{056AEF40-205A-2618-3CB6-6E7A923824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DA04F5-733F-0D46-2B47-519133923DB2}"/>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92947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7DDB-71C5-5545-4737-350558FA2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C96C29-0B3B-3FAC-787A-0425AD818D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7F1343-0570-3413-D06A-5FCEDE7DD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4A4AB-F9AA-24DF-318A-DE24EA0F8314}"/>
              </a:ext>
            </a:extLst>
          </p:cNvPr>
          <p:cNvSpPr>
            <a:spLocks noGrp="1"/>
          </p:cNvSpPr>
          <p:nvPr>
            <p:ph type="dt" sz="half" idx="10"/>
          </p:nvPr>
        </p:nvSpPr>
        <p:spPr/>
        <p:txBody>
          <a:bodyPr/>
          <a:lstStyle/>
          <a:p>
            <a:fld id="{1D9874E1-DDAB-4635-A68C-E0AFC56DEC0D}" type="datetimeFigureOut">
              <a:rPr lang="en-GB" smtClean="0"/>
              <a:t>07/11/2024</a:t>
            </a:fld>
            <a:endParaRPr lang="en-GB"/>
          </a:p>
        </p:txBody>
      </p:sp>
      <p:sp>
        <p:nvSpPr>
          <p:cNvPr id="6" name="Footer Placeholder 5">
            <a:extLst>
              <a:ext uri="{FF2B5EF4-FFF2-40B4-BE49-F238E27FC236}">
                <a16:creationId xmlns:a16="http://schemas.microsoft.com/office/drawing/2014/main" id="{8FF7893C-C3EC-A6DC-F906-C26640D084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BE7FFC-06F2-27F1-FF0D-7352F8163089}"/>
              </a:ext>
            </a:extLst>
          </p:cNvPr>
          <p:cNvSpPr>
            <a:spLocks noGrp="1"/>
          </p:cNvSpPr>
          <p:nvPr>
            <p:ph type="sldNum" sz="quarter" idx="12"/>
          </p:nvPr>
        </p:nvSpPr>
        <p:spPr/>
        <p:txBody>
          <a:bodyPr/>
          <a:lstStyle/>
          <a:p>
            <a:fld id="{34673719-4D8A-4F13-AB40-03FB2A4531A4}" type="slidenum">
              <a:rPr lang="en-GB" smtClean="0"/>
              <a:t>‹#›</a:t>
            </a:fld>
            <a:endParaRPr lang="en-GB"/>
          </a:p>
        </p:txBody>
      </p:sp>
    </p:spTree>
    <p:extLst>
      <p:ext uri="{BB962C8B-B14F-4D97-AF65-F5344CB8AC3E}">
        <p14:creationId xmlns:p14="http://schemas.microsoft.com/office/powerpoint/2010/main" val="249700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04DC8-EF4C-B7EE-DD2A-BEB8B9E5B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3BB9D3-C4DA-5DEB-0D37-9AEF7E7300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ED2F61-7B8C-F72E-4BE0-2006A152D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874E1-DDAB-4635-A68C-E0AFC56DEC0D}" type="datetimeFigureOut">
              <a:rPr lang="en-GB" smtClean="0"/>
              <a:t>07/11/2024</a:t>
            </a:fld>
            <a:endParaRPr lang="en-GB"/>
          </a:p>
        </p:txBody>
      </p:sp>
      <p:sp>
        <p:nvSpPr>
          <p:cNvPr id="5" name="Footer Placeholder 4">
            <a:extLst>
              <a:ext uri="{FF2B5EF4-FFF2-40B4-BE49-F238E27FC236}">
                <a16:creationId xmlns:a16="http://schemas.microsoft.com/office/drawing/2014/main" id="{6029EF46-B48B-8A94-37DF-C67F44F8F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45AA86-4ABF-AB62-5B6F-6CBCD4551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73719-4D8A-4F13-AB40-03FB2A4531A4}" type="slidenum">
              <a:rPr lang="en-GB" smtClean="0"/>
              <a:t>‹#›</a:t>
            </a:fld>
            <a:endParaRPr lang="en-GB"/>
          </a:p>
        </p:txBody>
      </p:sp>
    </p:spTree>
    <p:extLst>
      <p:ext uri="{BB962C8B-B14F-4D97-AF65-F5344CB8AC3E}">
        <p14:creationId xmlns:p14="http://schemas.microsoft.com/office/powerpoint/2010/main" val="54894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597AB-F416-4DFA-B687-B0B2D87950B7}"/>
              </a:ext>
            </a:extLst>
          </p:cNvPr>
          <p:cNvSpPr>
            <a:spLocks noGrp="1"/>
          </p:cNvSpPr>
          <p:nvPr>
            <p:ph type="ctrTitle"/>
          </p:nvPr>
        </p:nvSpPr>
        <p:spPr/>
        <p:txBody>
          <a:bodyPr/>
          <a:lstStyle/>
          <a:p>
            <a:r>
              <a:rPr lang="tr-TR" dirty="0"/>
              <a:t>Project </a:t>
            </a:r>
            <a:r>
              <a:rPr lang="tr-TR" dirty="0" err="1"/>
              <a:t>Cost</a:t>
            </a:r>
            <a:r>
              <a:rPr lang="tr-TR" dirty="0"/>
              <a:t> Management</a:t>
            </a:r>
            <a:endParaRPr lang="en-GB" dirty="0"/>
          </a:p>
        </p:txBody>
      </p:sp>
      <p:sp>
        <p:nvSpPr>
          <p:cNvPr id="5" name="Subtitle 4">
            <a:extLst>
              <a:ext uri="{FF2B5EF4-FFF2-40B4-BE49-F238E27FC236}">
                <a16:creationId xmlns:a16="http://schemas.microsoft.com/office/drawing/2014/main" id="{130A2E2E-4976-49AD-8070-2262A09B2B23}"/>
              </a:ext>
            </a:extLst>
          </p:cNvPr>
          <p:cNvSpPr>
            <a:spLocks noGrp="1"/>
          </p:cNvSpPr>
          <p:nvPr>
            <p:ph type="subTitle" idx="1"/>
          </p:nvPr>
        </p:nvSpPr>
        <p:spPr/>
        <p:txBody>
          <a:bodyPr/>
          <a:lstStyle/>
          <a:p>
            <a:r>
              <a:rPr lang="tr-TR" dirty="0">
                <a:solidFill>
                  <a:srgbClr val="4D4D4D"/>
                </a:solidFill>
                <a:latin typeface="Lato-Regular"/>
              </a:rPr>
              <a:t>T</a:t>
            </a:r>
            <a:r>
              <a:rPr lang="en-GB" b="0" i="0" dirty="0">
                <a:solidFill>
                  <a:srgbClr val="4D4D4D"/>
                </a:solidFill>
                <a:effectLst/>
                <a:latin typeface="Lato-Regular"/>
              </a:rPr>
              <a:t>he better you are prepared with project estimates, the more likely you finish a project and save budget.</a:t>
            </a:r>
            <a:endParaRPr lang="en-GB" dirty="0"/>
          </a:p>
        </p:txBody>
      </p:sp>
    </p:spTree>
    <p:extLst>
      <p:ext uri="{BB962C8B-B14F-4D97-AF65-F5344CB8AC3E}">
        <p14:creationId xmlns:p14="http://schemas.microsoft.com/office/powerpoint/2010/main" val="97029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7D85196-54A9-4247-BF05-8FFFB83EE3EF}"/>
              </a:ext>
            </a:extLst>
          </p:cNvPr>
          <p:cNvGraphicFramePr>
            <a:graphicFrameLocks noGrp="1"/>
          </p:cNvGraphicFramePr>
          <p:nvPr/>
        </p:nvGraphicFramePr>
        <p:xfrm>
          <a:off x="1450179" y="1000801"/>
          <a:ext cx="8879683" cy="2264930"/>
        </p:xfrm>
        <a:graphic>
          <a:graphicData uri="http://schemas.openxmlformats.org/drawingml/2006/table">
            <a:tbl>
              <a:tblPr>
                <a:tableStyleId>{5C22544A-7EE6-4342-B048-85BDC9FD1C3A}</a:tableStyleId>
              </a:tblPr>
              <a:tblGrid>
                <a:gridCol w="417148">
                  <a:extLst>
                    <a:ext uri="{9D8B030D-6E8A-4147-A177-3AD203B41FA5}">
                      <a16:colId xmlns:a16="http://schemas.microsoft.com/office/drawing/2014/main" val="1185359923"/>
                    </a:ext>
                  </a:extLst>
                </a:gridCol>
                <a:gridCol w="1295729">
                  <a:extLst>
                    <a:ext uri="{9D8B030D-6E8A-4147-A177-3AD203B41FA5}">
                      <a16:colId xmlns:a16="http://schemas.microsoft.com/office/drawing/2014/main" val="4175968435"/>
                    </a:ext>
                  </a:extLst>
                </a:gridCol>
                <a:gridCol w="3583403">
                  <a:extLst>
                    <a:ext uri="{9D8B030D-6E8A-4147-A177-3AD203B41FA5}">
                      <a16:colId xmlns:a16="http://schemas.microsoft.com/office/drawing/2014/main" val="31005260"/>
                    </a:ext>
                  </a:extLst>
                </a:gridCol>
                <a:gridCol w="3583403">
                  <a:extLst>
                    <a:ext uri="{9D8B030D-6E8A-4147-A177-3AD203B41FA5}">
                      <a16:colId xmlns:a16="http://schemas.microsoft.com/office/drawing/2014/main" val="1509141828"/>
                    </a:ext>
                  </a:extLst>
                </a:gridCol>
              </a:tblGrid>
              <a:tr h="557212">
                <a:tc>
                  <a:txBody>
                    <a:bodyPr/>
                    <a:lstStyle/>
                    <a:p>
                      <a:pPr algn="ctr" fontAlgn="ctr"/>
                      <a:r>
                        <a:rPr lang="en-GB" sz="1400" b="1" u="none" strike="noStrike" dirty="0">
                          <a:effectLst/>
                        </a:rPr>
                        <a:t>BAC</a:t>
                      </a:r>
                      <a:endParaRPr lang="en-GB" sz="1400" b="1"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Budget at Completion</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Total overall project budget (planned)</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endParaRPr lang="en-GB" sz="1400" b="0" i="0" u="none" strike="noStrike" dirty="0">
                        <a:solidFill>
                          <a:srgbClr val="000000"/>
                        </a:solidFill>
                        <a:effectLst/>
                        <a:latin typeface="Arial" panose="020B0604020202020204" pitchFamily="34" charset="0"/>
                      </a:endParaRPr>
                    </a:p>
                  </a:txBody>
                  <a:tcPr marL="6216" marR="6216" marT="18649" marB="18649" anchor="ctr"/>
                </a:tc>
                <a:extLst>
                  <a:ext uri="{0D108BD9-81ED-4DB2-BD59-A6C34878D82A}">
                    <a16:rowId xmlns:a16="http://schemas.microsoft.com/office/drawing/2014/main" val="4085775680"/>
                  </a:ext>
                </a:extLst>
              </a:tr>
              <a:tr h="557212">
                <a:tc>
                  <a:txBody>
                    <a:bodyPr/>
                    <a:lstStyle/>
                    <a:p>
                      <a:pPr algn="ctr" fontAlgn="ctr"/>
                      <a:r>
                        <a:rPr lang="en-GB" sz="1400" b="1" u="none" strike="noStrike" dirty="0">
                          <a:effectLst/>
                        </a:rPr>
                        <a:t>AC</a:t>
                      </a:r>
                      <a:endParaRPr lang="en-GB" sz="1400" b="1"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a:effectLst/>
                        </a:rPr>
                        <a:t>Actual Cost</a:t>
                      </a:r>
                      <a:endParaRPr lang="en-GB" sz="1400" b="0" i="0" u="none" strike="noStrike">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The actual cost of the task to date</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endParaRPr lang="en-GB" sz="1400" b="0" i="0" u="none" strike="noStrike" dirty="0">
                        <a:solidFill>
                          <a:srgbClr val="000000"/>
                        </a:solidFill>
                        <a:effectLst/>
                        <a:latin typeface="Arial" panose="020B0604020202020204" pitchFamily="34" charset="0"/>
                      </a:endParaRPr>
                    </a:p>
                  </a:txBody>
                  <a:tcPr marL="6216" marR="6216" marT="18649" marB="18649" anchor="ctr"/>
                </a:tc>
                <a:extLst>
                  <a:ext uri="{0D108BD9-81ED-4DB2-BD59-A6C34878D82A}">
                    <a16:rowId xmlns:a16="http://schemas.microsoft.com/office/drawing/2014/main" val="1055861808"/>
                  </a:ext>
                </a:extLst>
              </a:tr>
              <a:tr h="557212">
                <a:tc>
                  <a:txBody>
                    <a:bodyPr/>
                    <a:lstStyle/>
                    <a:p>
                      <a:pPr algn="ctr" fontAlgn="ctr"/>
                      <a:r>
                        <a:rPr lang="en-GB" sz="1400" b="1" u="none" strike="noStrike" dirty="0">
                          <a:effectLst/>
                        </a:rPr>
                        <a:t>PV</a:t>
                      </a:r>
                      <a:endParaRPr lang="en-GB" sz="1400" b="1"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Planned Value</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The value of the portion of the task that is supposed to have been completed</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tr-TR" sz="1400" b="0" i="0" u="none" strike="noStrike" dirty="0">
                          <a:solidFill>
                            <a:srgbClr val="000000"/>
                          </a:solidFill>
                          <a:effectLst/>
                          <a:latin typeface="Arial" panose="020B0604020202020204" pitchFamily="34" charset="0"/>
                        </a:rPr>
                        <a:t>BAC x </a:t>
                      </a:r>
                      <a:r>
                        <a:rPr lang="tr-TR" sz="1400" b="0" i="0" u="none" strike="noStrike" dirty="0" err="1">
                          <a:solidFill>
                            <a:srgbClr val="000000"/>
                          </a:solidFill>
                          <a:effectLst/>
                          <a:latin typeface="Arial" panose="020B0604020202020204" pitchFamily="34" charset="0"/>
                        </a:rPr>
                        <a:t>Planned</a:t>
                      </a:r>
                      <a:r>
                        <a:rPr lang="tr-TR" sz="1400" b="0" i="0" u="none" strike="noStrike" dirty="0">
                          <a:solidFill>
                            <a:srgbClr val="000000"/>
                          </a:solidFill>
                          <a:effectLst/>
                          <a:latin typeface="Arial" panose="020B0604020202020204" pitchFamily="34" charset="0"/>
                        </a:rPr>
                        <a:t> % </a:t>
                      </a:r>
                      <a:r>
                        <a:rPr lang="tr-TR" sz="1400" b="0" i="0" u="none" strike="noStrike" dirty="0" err="1">
                          <a:solidFill>
                            <a:srgbClr val="000000"/>
                          </a:solidFill>
                          <a:effectLst/>
                          <a:latin typeface="Arial" panose="020B0604020202020204" pitchFamily="34" charset="0"/>
                        </a:rPr>
                        <a:t>complete</a:t>
                      </a:r>
                      <a:endParaRPr lang="en-GB" sz="1400" b="0" i="0" u="none" strike="noStrike" dirty="0">
                        <a:solidFill>
                          <a:srgbClr val="000000"/>
                        </a:solidFill>
                        <a:effectLst/>
                        <a:latin typeface="Arial" panose="020B0604020202020204" pitchFamily="34" charset="0"/>
                      </a:endParaRPr>
                    </a:p>
                  </a:txBody>
                  <a:tcPr marL="6216" marR="6216" marT="18649" marB="18649" anchor="ctr"/>
                </a:tc>
                <a:extLst>
                  <a:ext uri="{0D108BD9-81ED-4DB2-BD59-A6C34878D82A}">
                    <a16:rowId xmlns:a16="http://schemas.microsoft.com/office/drawing/2014/main" val="2357003942"/>
                  </a:ext>
                </a:extLst>
              </a:tr>
              <a:tr h="593294">
                <a:tc>
                  <a:txBody>
                    <a:bodyPr/>
                    <a:lstStyle/>
                    <a:p>
                      <a:pPr algn="ctr" fontAlgn="ctr"/>
                      <a:r>
                        <a:rPr lang="en-GB" sz="1400" b="1" u="none" strike="noStrike" dirty="0">
                          <a:effectLst/>
                        </a:rPr>
                        <a:t>EV</a:t>
                      </a:r>
                      <a:endParaRPr lang="en-GB" sz="1400" b="1"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a:effectLst/>
                        </a:rPr>
                        <a:t>Earned Value</a:t>
                      </a:r>
                      <a:endParaRPr lang="en-GB" sz="1400" b="0" i="0" u="none" strike="noStrike">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The value of the portion of the task that is actually completed</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tr-TR" sz="1400" b="0" i="0" u="none" strike="noStrike" dirty="0">
                          <a:solidFill>
                            <a:srgbClr val="000000"/>
                          </a:solidFill>
                          <a:effectLst/>
                          <a:latin typeface="Arial" panose="020B0604020202020204" pitchFamily="34" charset="0"/>
                        </a:rPr>
                        <a:t>BAC x </a:t>
                      </a:r>
                      <a:r>
                        <a:rPr lang="tr-TR" sz="1400" b="0" i="0" u="none" strike="noStrike" dirty="0" err="1">
                          <a:solidFill>
                            <a:srgbClr val="000000"/>
                          </a:solidFill>
                          <a:effectLst/>
                          <a:latin typeface="Arial" panose="020B0604020202020204" pitchFamily="34" charset="0"/>
                        </a:rPr>
                        <a:t>Actual</a:t>
                      </a:r>
                      <a:r>
                        <a:rPr lang="tr-TR" sz="1400" b="0" i="0" u="none" strike="noStrike" dirty="0">
                          <a:solidFill>
                            <a:srgbClr val="000000"/>
                          </a:solidFill>
                          <a:effectLst/>
                          <a:latin typeface="Arial" panose="020B0604020202020204" pitchFamily="34" charset="0"/>
                        </a:rPr>
                        <a:t> % </a:t>
                      </a:r>
                      <a:r>
                        <a:rPr lang="tr-TR" sz="1400" b="0" i="0" u="none" strike="noStrike" dirty="0" err="1">
                          <a:solidFill>
                            <a:srgbClr val="000000"/>
                          </a:solidFill>
                          <a:effectLst/>
                          <a:latin typeface="Arial" panose="020B0604020202020204" pitchFamily="34" charset="0"/>
                        </a:rPr>
                        <a:t>complete</a:t>
                      </a:r>
                      <a:endParaRPr lang="en-GB" sz="1400" b="0" i="0" u="none" strike="noStrike" dirty="0">
                        <a:solidFill>
                          <a:srgbClr val="000000"/>
                        </a:solidFill>
                        <a:effectLst/>
                        <a:latin typeface="Arial" panose="020B0604020202020204" pitchFamily="34" charset="0"/>
                      </a:endParaRPr>
                    </a:p>
                    <a:p>
                      <a:pPr algn="ctr" fontAlgn="ctr"/>
                      <a:endParaRPr lang="en-GB" sz="1400" b="0" i="0" u="none" strike="noStrike" dirty="0">
                        <a:solidFill>
                          <a:srgbClr val="000000"/>
                        </a:solidFill>
                        <a:effectLst/>
                        <a:latin typeface="Arial" panose="020B0604020202020204" pitchFamily="34" charset="0"/>
                      </a:endParaRPr>
                    </a:p>
                  </a:txBody>
                  <a:tcPr marL="6216" marR="6216" marT="18649" marB="18649" anchor="ctr"/>
                </a:tc>
                <a:extLst>
                  <a:ext uri="{0D108BD9-81ED-4DB2-BD59-A6C34878D82A}">
                    <a16:rowId xmlns:a16="http://schemas.microsoft.com/office/drawing/2014/main" val="1970307992"/>
                  </a:ext>
                </a:extLst>
              </a:tr>
            </a:tbl>
          </a:graphicData>
        </a:graphic>
      </p:graphicFrame>
      <p:graphicFrame>
        <p:nvGraphicFramePr>
          <p:cNvPr id="8" name="Table 7">
            <a:extLst>
              <a:ext uri="{FF2B5EF4-FFF2-40B4-BE49-F238E27FC236}">
                <a16:creationId xmlns:a16="http://schemas.microsoft.com/office/drawing/2014/main" id="{68AC7378-947E-4954-85E3-E993462EEAE3}"/>
              </a:ext>
            </a:extLst>
          </p:cNvPr>
          <p:cNvGraphicFramePr>
            <a:graphicFrameLocks noGrp="1"/>
          </p:cNvGraphicFramePr>
          <p:nvPr/>
        </p:nvGraphicFramePr>
        <p:xfrm>
          <a:off x="134539" y="3635063"/>
          <a:ext cx="11922921" cy="3151500"/>
        </p:xfrm>
        <a:graphic>
          <a:graphicData uri="http://schemas.openxmlformats.org/drawingml/2006/table">
            <a:tbl>
              <a:tblPr>
                <a:tableStyleId>{5C22544A-7EE6-4342-B048-85BDC9FD1C3A}</a:tableStyleId>
              </a:tblPr>
              <a:tblGrid>
                <a:gridCol w="730954">
                  <a:extLst>
                    <a:ext uri="{9D8B030D-6E8A-4147-A177-3AD203B41FA5}">
                      <a16:colId xmlns:a16="http://schemas.microsoft.com/office/drawing/2014/main" val="4118455280"/>
                    </a:ext>
                  </a:extLst>
                </a:gridCol>
                <a:gridCol w="2155123">
                  <a:extLst>
                    <a:ext uri="{9D8B030D-6E8A-4147-A177-3AD203B41FA5}">
                      <a16:colId xmlns:a16="http://schemas.microsoft.com/office/drawing/2014/main" val="1064461853"/>
                    </a:ext>
                  </a:extLst>
                </a:gridCol>
                <a:gridCol w="5865019">
                  <a:extLst>
                    <a:ext uri="{9D8B030D-6E8A-4147-A177-3AD203B41FA5}">
                      <a16:colId xmlns:a16="http://schemas.microsoft.com/office/drawing/2014/main" val="1535989431"/>
                    </a:ext>
                  </a:extLst>
                </a:gridCol>
                <a:gridCol w="1092994">
                  <a:extLst>
                    <a:ext uri="{9D8B030D-6E8A-4147-A177-3AD203B41FA5}">
                      <a16:colId xmlns:a16="http://schemas.microsoft.com/office/drawing/2014/main" val="4093804926"/>
                    </a:ext>
                  </a:extLst>
                </a:gridCol>
                <a:gridCol w="2078831">
                  <a:extLst>
                    <a:ext uri="{9D8B030D-6E8A-4147-A177-3AD203B41FA5}">
                      <a16:colId xmlns:a16="http://schemas.microsoft.com/office/drawing/2014/main" val="3639422399"/>
                    </a:ext>
                  </a:extLst>
                </a:gridCol>
              </a:tblGrid>
              <a:tr h="490237">
                <a:tc rowSpan="2">
                  <a:txBody>
                    <a:bodyPr/>
                    <a:lstStyle/>
                    <a:p>
                      <a:pPr algn="ctr" fontAlgn="ctr"/>
                      <a:r>
                        <a:rPr lang="en-GB" sz="1400" b="1" u="none" strike="noStrike" dirty="0">
                          <a:effectLst/>
                        </a:rPr>
                        <a:t>SV</a:t>
                      </a:r>
                      <a:endParaRPr lang="en-GB" sz="14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Schedule Variance</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The amount that the task is ahead or behind schedule, expressed as a task value</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SV = EV – PV</a:t>
                      </a:r>
                      <a:endParaRPr lang="en-GB" sz="14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400" u="none" strike="noStrike">
                          <a:effectLst/>
                        </a:rPr>
                        <a:t>SV &lt; 0 = behind schedule</a:t>
                      </a:r>
                      <a:endParaRPr lang="en-GB" sz="1400" b="0" i="0" u="none" strike="noStrike">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4043836567"/>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algn="ctr" fontAlgn="ctr"/>
                      <a:r>
                        <a:rPr lang="en-GB" sz="1400" u="none" strike="noStrike">
                          <a:effectLst/>
                        </a:rPr>
                        <a:t>SV &gt; 0 = ahead of schedule</a:t>
                      </a:r>
                      <a:endParaRPr lang="en-GB" sz="1400" b="0" i="0" u="none" strike="noStrike">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38346218"/>
                  </a:ext>
                </a:extLst>
              </a:tr>
              <a:tr h="665728">
                <a:tc rowSpan="2">
                  <a:txBody>
                    <a:bodyPr/>
                    <a:lstStyle/>
                    <a:p>
                      <a:pPr algn="ctr" fontAlgn="ctr"/>
                      <a:r>
                        <a:rPr lang="en-GB" sz="1400" b="1" u="none" strike="noStrike" dirty="0">
                          <a:effectLst/>
                        </a:rPr>
                        <a:t>SPI</a:t>
                      </a:r>
                      <a:endParaRPr lang="en-GB" sz="14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Schedule Performance Index</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The amount that the task is ahead or behind schedule, expressed as a percentage of the task</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SPI = EV/PV</a:t>
                      </a:r>
                      <a:endParaRPr lang="en-GB" sz="14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400" u="none" strike="noStrike">
                          <a:effectLst/>
                        </a:rPr>
                        <a:t>SPI &lt; 1 = behind schedule</a:t>
                      </a:r>
                      <a:endParaRPr lang="en-GB" sz="1400" b="0" i="0" u="none" strike="noStrike">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3145721555"/>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algn="ctr" fontAlgn="ctr"/>
                      <a:r>
                        <a:rPr lang="en-GB" sz="1400" u="none" strike="noStrike">
                          <a:effectLst/>
                        </a:rPr>
                        <a:t>SPI &gt; 1 = ahead of schedule</a:t>
                      </a:r>
                      <a:endParaRPr lang="en-GB" sz="1400" b="0" i="0" u="none" strike="noStrike">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2859648235"/>
                  </a:ext>
                </a:extLst>
              </a:tr>
              <a:tr h="476581">
                <a:tc rowSpan="2">
                  <a:txBody>
                    <a:bodyPr/>
                    <a:lstStyle/>
                    <a:p>
                      <a:pPr algn="ctr" fontAlgn="ctr"/>
                      <a:r>
                        <a:rPr lang="en-GB" sz="1400" b="1" u="none" strike="noStrike" dirty="0">
                          <a:effectLst/>
                        </a:rPr>
                        <a:t>CV</a:t>
                      </a:r>
                      <a:endParaRPr lang="en-GB" sz="14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Cost Variance</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The amount that the task is over or under budget, expressed as a task value</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CV = EV – AC</a:t>
                      </a:r>
                      <a:endParaRPr lang="en-GB" sz="14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400" u="none" strike="noStrike">
                          <a:effectLst/>
                        </a:rPr>
                        <a:t>CV &lt; 0 = over budget</a:t>
                      </a:r>
                      <a:endParaRPr lang="en-GB" sz="1400" b="0" i="0" u="none" strike="noStrike">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121347980"/>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algn="ctr" fontAlgn="ctr"/>
                      <a:r>
                        <a:rPr lang="en-GB" sz="1400" u="none" strike="noStrike">
                          <a:effectLst/>
                        </a:rPr>
                        <a:t>CV &gt; 0 = under budget</a:t>
                      </a:r>
                      <a:endParaRPr lang="en-GB" sz="1400" b="0" i="0" u="none" strike="noStrike">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4119286006"/>
                  </a:ext>
                </a:extLst>
              </a:tr>
              <a:tr h="332226">
                <a:tc rowSpan="2">
                  <a:txBody>
                    <a:bodyPr/>
                    <a:lstStyle/>
                    <a:p>
                      <a:pPr algn="ctr" fontAlgn="ctr"/>
                      <a:r>
                        <a:rPr lang="en-GB" sz="1400" b="1" u="none" strike="noStrike" dirty="0">
                          <a:effectLst/>
                        </a:rPr>
                        <a:t>CPI</a:t>
                      </a:r>
                      <a:endParaRPr lang="en-GB" sz="14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Cost Performance Index</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The amount that the task is ahead or behind schedule, expressed as a percentage of the task</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CPI = EV/AC</a:t>
                      </a:r>
                      <a:endParaRPr lang="en-GB" sz="14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400" u="none" strike="noStrike">
                          <a:effectLst/>
                        </a:rPr>
                        <a:t>CPI &lt; 1 = over budget</a:t>
                      </a:r>
                      <a:endParaRPr lang="en-GB" sz="1400" b="0" i="0" u="none" strike="noStrike">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2921043557"/>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algn="ctr" fontAlgn="ctr"/>
                      <a:r>
                        <a:rPr lang="en-GB" sz="1400" u="none" strike="noStrike" dirty="0">
                          <a:effectLst/>
                        </a:rPr>
                        <a:t>CPI &gt; 1 = under budget</a:t>
                      </a:r>
                      <a:endParaRPr lang="en-GB" sz="1400" b="0" i="0" u="none" strike="noStrike" dirty="0">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1125396751"/>
                  </a:ext>
                </a:extLst>
              </a:tr>
            </a:tbl>
          </a:graphicData>
        </a:graphic>
      </p:graphicFrame>
      <p:sp>
        <p:nvSpPr>
          <p:cNvPr id="9" name="TextBox 8">
            <a:extLst>
              <a:ext uri="{FF2B5EF4-FFF2-40B4-BE49-F238E27FC236}">
                <a16:creationId xmlns:a16="http://schemas.microsoft.com/office/drawing/2014/main" id="{E2CB2711-D58E-41CC-8B46-5F47064EFA74}"/>
              </a:ext>
            </a:extLst>
          </p:cNvPr>
          <p:cNvSpPr txBox="1"/>
          <p:nvPr/>
        </p:nvSpPr>
        <p:spPr>
          <a:xfrm>
            <a:off x="4956452" y="543786"/>
            <a:ext cx="774571" cy="369332"/>
          </a:xfrm>
          <a:prstGeom prst="rect">
            <a:avLst/>
          </a:prstGeom>
          <a:noFill/>
        </p:spPr>
        <p:txBody>
          <a:bodyPr wrap="none" rtlCol="0">
            <a:spAutoFit/>
          </a:bodyPr>
          <a:lstStyle/>
          <a:p>
            <a:r>
              <a:rPr lang="tr-TR" dirty="0" err="1"/>
              <a:t>Inputs</a:t>
            </a:r>
            <a:endParaRPr lang="en-GB" dirty="0"/>
          </a:p>
        </p:txBody>
      </p:sp>
      <p:sp>
        <p:nvSpPr>
          <p:cNvPr id="10" name="TextBox 9">
            <a:extLst>
              <a:ext uri="{FF2B5EF4-FFF2-40B4-BE49-F238E27FC236}">
                <a16:creationId xmlns:a16="http://schemas.microsoft.com/office/drawing/2014/main" id="{3DACF7D8-D98E-4B5F-AC08-1F1B263B3001}"/>
              </a:ext>
            </a:extLst>
          </p:cNvPr>
          <p:cNvSpPr txBox="1"/>
          <p:nvPr/>
        </p:nvSpPr>
        <p:spPr>
          <a:xfrm>
            <a:off x="4993481" y="3265731"/>
            <a:ext cx="1475084" cy="369332"/>
          </a:xfrm>
          <a:prstGeom prst="rect">
            <a:avLst/>
          </a:prstGeom>
          <a:noFill/>
        </p:spPr>
        <p:txBody>
          <a:bodyPr wrap="none" rtlCol="0">
            <a:spAutoFit/>
          </a:bodyPr>
          <a:lstStyle/>
          <a:p>
            <a:r>
              <a:rPr lang="tr-TR" dirty="0"/>
              <a:t>Basic </a:t>
            </a:r>
            <a:r>
              <a:rPr lang="tr-TR" dirty="0" err="1"/>
              <a:t>Outputs</a:t>
            </a:r>
            <a:endParaRPr lang="en-GB" dirty="0"/>
          </a:p>
        </p:txBody>
      </p:sp>
    </p:spTree>
    <p:extLst>
      <p:ext uri="{BB962C8B-B14F-4D97-AF65-F5344CB8AC3E}">
        <p14:creationId xmlns:p14="http://schemas.microsoft.com/office/powerpoint/2010/main" val="295156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E082-642C-481A-B5D7-EFAADCB38D9C}"/>
              </a:ext>
            </a:extLst>
          </p:cNvPr>
          <p:cNvSpPr>
            <a:spLocks noGrp="1"/>
          </p:cNvSpPr>
          <p:nvPr>
            <p:ph type="title"/>
          </p:nvPr>
        </p:nvSpPr>
        <p:spPr/>
        <p:txBody>
          <a:bodyPr/>
          <a:lstStyle/>
          <a:p>
            <a:r>
              <a:rPr lang="tr-TR" dirty="0" err="1"/>
              <a:t>Example</a:t>
            </a:r>
            <a:r>
              <a:rPr lang="tr-TR" dirty="0"/>
              <a:t> 1 – PV, EV, AC</a:t>
            </a:r>
            <a:endParaRPr lang="en-GB" dirty="0"/>
          </a:p>
        </p:txBody>
      </p:sp>
      <p:sp>
        <p:nvSpPr>
          <p:cNvPr id="3" name="Content Placeholder 2">
            <a:extLst>
              <a:ext uri="{FF2B5EF4-FFF2-40B4-BE49-F238E27FC236}">
                <a16:creationId xmlns:a16="http://schemas.microsoft.com/office/drawing/2014/main" id="{F3393C82-EC95-45FC-9147-02FA924133B7}"/>
              </a:ext>
            </a:extLst>
          </p:cNvPr>
          <p:cNvSpPr>
            <a:spLocks noGrp="1"/>
          </p:cNvSpPr>
          <p:nvPr>
            <p:ph idx="1"/>
          </p:nvPr>
        </p:nvSpPr>
        <p:spPr>
          <a:xfrm>
            <a:off x="838200" y="1825625"/>
            <a:ext cx="10515600" cy="2932492"/>
          </a:xfrm>
        </p:spPr>
        <p:txBody>
          <a:bodyPr>
            <a:normAutofit/>
          </a:bodyPr>
          <a:lstStyle/>
          <a:p>
            <a:pPr marL="0" indent="0">
              <a:buNone/>
            </a:pPr>
            <a:r>
              <a:rPr lang="tr-TR" dirty="0" err="1"/>
              <a:t>You</a:t>
            </a:r>
            <a:r>
              <a:rPr lang="tr-TR" dirty="0"/>
              <a:t> </a:t>
            </a:r>
            <a:r>
              <a:rPr lang="tr-TR" dirty="0" err="1"/>
              <a:t>are</a:t>
            </a:r>
            <a:r>
              <a:rPr lang="tr-TR" dirty="0"/>
              <a:t> </a:t>
            </a:r>
            <a:r>
              <a:rPr lang="tr-TR" dirty="0" err="1"/>
              <a:t>the</a:t>
            </a:r>
            <a:r>
              <a:rPr lang="tr-TR" dirty="0"/>
              <a:t> PM of </a:t>
            </a:r>
            <a:r>
              <a:rPr lang="tr-TR" dirty="0" err="1"/>
              <a:t>the</a:t>
            </a:r>
            <a:r>
              <a:rPr lang="tr-TR" dirty="0"/>
              <a:t> </a:t>
            </a:r>
            <a:r>
              <a:rPr lang="tr-TR" dirty="0" err="1"/>
              <a:t>ProjectX</a:t>
            </a:r>
            <a:r>
              <a:rPr lang="en-GB" b="0" i="0" dirty="0">
                <a:effectLst/>
                <a:latin typeface="Open Sans" panose="020B0606030504020204" pitchFamily="34" charset="0"/>
              </a:rPr>
              <a:t> </a:t>
            </a:r>
            <a:r>
              <a:rPr lang="tr-TR" b="0" i="0" dirty="0" err="1">
                <a:effectLst/>
                <a:latin typeface="Open Sans" panose="020B0606030504020204" pitchFamily="34" charset="0"/>
              </a:rPr>
              <a:t>that</a:t>
            </a:r>
            <a:r>
              <a:rPr lang="tr-TR" b="0" i="0" dirty="0">
                <a:effectLst/>
                <a:latin typeface="Open Sans" panose="020B0606030504020204" pitchFamily="34" charset="0"/>
              </a:rPr>
              <a:t> </a:t>
            </a:r>
            <a:r>
              <a:rPr lang="en-GB" b="0" i="0" dirty="0">
                <a:effectLst/>
                <a:latin typeface="Open Sans" panose="020B0606030504020204" pitchFamily="34" charset="0"/>
              </a:rPr>
              <a:t>is planned for 1</a:t>
            </a:r>
            <a:r>
              <a:rPr lang="tr-TR" b="0" i="0" dirty="0">
                <a:effectLst/>
                <a:latin typeface="Open Sans" panose="020B0606030504020204" pitchFamily="34" charset="0"/>
              </a:rPr>
              <a:t>2</a:t>
            </a:r>
            <a:r>
              <a:rPr lang="en-GB" b="0" i="0" dirty="0">
                <a:effectLst/>
                <a:latin typeface="Open Sans" panose="020B0606030504020204" pitchFamily="34" charset="0"/>
              </a:rPr>
              <a:t> months with a budget (BAC) of 1</a:t>
            </a:r>
            <a:r>
              <a:rPr lang="tr-TR" b="0" i="0" dirty="0">
                <a:effectLst/>
                <a:latin typeface="Open Sans" panose="020B0606030504020204" pitchFamily="34" charset="0"/>
              </a:rPr>
              <a:t>0</a:t>
            </a:r>
            <a:r>
              <a:rPr lang="en-GB" b="0" i="0" dirty="0">
                <a:effectLst/>
                <a:latin typeface="Open Sans" panose="020B0606030504020204" pitchFamily="34" charset="0"/>
              </a:rPr>
              <a:t>0,000</a:t>
            </a:r>
            <a:r>
              <a:rPr lang="tr-TR" b="0" i="0" dirty="0">
                <a:effectLst/>
                <a:latin typeface="Open Sans" panose="020B0606030504020204" pitchFamily="34" charset="0"/>
              </a:rPr>
              <a:t> $</a:t>
            </a:r>
            <a:r>
              <a:rPr lang="en-GB" b="0" i="0" dirty="0">
                <a:effectLst/>
                <a:latin typeface="Open Sans" panose="020B0606030504020204" pitchFamily="34" charset="0"/>
              </a:rPr>
              <a:t>. </a:t>
            </a:r>
            <a:r>
              <a:rPr lang="tr-TR" b="0" i="0" dirty="0" err="1">
                <a:effectLst/>
                <a:latin typeface="Open Sans" panose="020B0606030504020204" pitchFamily="34" charset="0"/>
              </a:rPr>
              <a:t>Calculate</a:t>
            </a:r>
            <a:r>
              <a:rPr lang="tr-TR" b="0" i="0" dirty="0">
                <a:effectLst/>
                <a:latin typeface="Open Sans" panose="020B0606030504020204" pitchFamily="34" charset="0"/>
              </a:rPr>
              <a:t> </a:t>
            </a:r>
            <a:r>
              <a:rPr lang="tr-TR" b="1" i="0" dirty="0">
                <a:effectLst/>
                <a:latin typeface="Open Sans" panose="020B0606030504020204" pitchFamily="34" charset="0"/>
              </a:rPr>
              <a:t>PV, EV </a:t>
            </a:r>
            <a:r>
              <a:rPr lang="tr-TR" b="0" i="0" dirty="0" err="1">
                <a:effectLst/>
                <a:latin typeface="Open Sans" panose="020B0606030504020204" pitchFamily="34" charset="0"/>
              </a:rPr>
              <a:t>and</a:t>
            </a:r>
            <a:r>
              <a:rPr lang="tr-TR" b="0" i="0" dirty="0">
                <a:effectLst/>
                <a:latin typeface="Open Sans" panose="020B0606030504020204" pitchFamily="34" charset="0"/>
              </a:rPr>
              <a:t> </a:t>
            </a:r>
            <a:r>
              <a:rPr lang="tr-TR" b="1" i="0" dirty="0">
                <a:effectLst/>
                <a:latin typeface="Open Sans" panose="020B0606030504020204" pitchFamily="34" charset="0"/>
              </a:rPr>
              <a:t>AC</a:t>
            </a:r>
            <a:r>
              <a:rPr lang="tr-TR" b="0" i="0" dirty="0">
                <a:effectLst/>
                <a:latin typeface="Open Sans" panose="020B0606030504020204" pitchFamily="34" charset="0"/>
              </a:rPr>
              <a:t> i</a:t>
            </a:r>
            <a:r>
              <a:rPr lang="en-GB" b="0" i="0" dirty="0">
                <a:effectLst/>
                <a:latin typeface="Open Sans" panose="020B0606030504020204" pitchFamily="34" charset="0"/>
              </a:rPr>
              <a:t>f the </a:t>
            </a:r>
            <a:endParaRPr lang="tr-TR" b="0" i="0" dirty="0">
              <a:effectLst/>
              <a:latin typeface="Open Sans" panose="020B0606030504020204" pitchFamily="34" charset="0"/>
            </a:endParaRPr>
          </a:p>
          <a:p>
            <a:pPr lvl="1"/>
            <a:r>
              <a:rPr lang="en-GB" b="0" i="0" dirty="0">
                <a:effectLst/>
                <a:latin typeface="Open Sans" panose="020B0606030504020204" pitchFamily="34" charset="0"/>
              </a:rPr>
              <a:t>scheduled work completed after three months is </a:t>
            </a:r>
            <a:r>
              <a:rPr lang="tr-TR" b="0" i="0" dirty="0">
                <a:effectLst/>
                <a:latin typeface="Open Sans" panose="020B0606030504020204" pitchFamily="34" charset="0"/>
              </a:rPr>
              <a:t>25</a:t>
            </a:r>
            <a:r>
              <a:rPr lang="en-GB" b="0" i="0" dirty="0">
                <a:effectLst/>
                <a:latin typeface="Open Sans" panose="020B0606030504020204" pitchFamily="34" charset="0"/>
              </a:rPr>
              <a:t>%, </a:t>
            </a:r>
            <a:endParaRPr lang="tr-TR" b="0" i="0" dirty="0">
              <a:effectLst/>
              <a:latin typeface="Open Sans" panose="020B0606030504020204" pitchFamily="34" charset="0"/>
            </a:endParaRPr>
          </a:p>
          <a:p>
            <a:pPr lvl="1"/>
            <a:r>
              <a:rPr lang="tr-TR" dirty="0">
                <a:latin typeface="Open Sans" panose="020B0606030504020204" pitchFamily="34" charset="0"/>
              </a:rPr>
              <a:t>t</a:t>
            </a:r>
            <a:r>
              <a:rPr lang="en-GB" b="0" i="0" dirty="0">
                <a:effectLst/>
                <a:latin typeface="Open Sans" panose="020B0606030504020204" pitchFamily="34" charset="0"/>
              </a:rPr>
              <a:t>he </a:t>
            </a:r>
            <a:r>
              <a:rPr lang="tr-TR" b="0" i="0" dirty="0" err="1">
                <a:effectLst/>
                <a:latin typeface="Open Sans" panose="020B0606030504020204" pitchFamily="34" charset="0"/>
              </a:rPr>
              <a:t>actual</a:t>
            </a:r>
            <a:r>
              <a:rPr lang="tr-TR" b="0" i="0" dirty="0">
                <a:effectLst/>
                <a:latin typeface="Open Sans" panose="020B0606030504020204" pitchFamily="34" charset="0"/>
              </a:rPr>
              <a:t> </a:t>
            </a:r>
            <a:r>
              <a:rPr lang="en-GB" b="0" i="0" dirty="0">
                <a:effectLst/>
                <a:latin typeface="Open Sans" panose="020B0606030504020204" pitchFamily="34" charset="0"/>
              </a:rPr>
              <a:t>work completed after the </a:t>
            </a:r>
            <a:r>
              <a:rPr lang="en-GB" b="0" i="0" dirty="0" err="1">
                <a:effectLst/>
                <a:latin typeface="Open Sans" panose="020B0606030504020204" pitchFamily="34" charset="0"/>
              </a:rPr>
              <a:t>th</a:t>
            </a:r>
            <a:r>
              <a:rPr lang="tr-TR" b="0" i="0" dirty="0" err="1">
                <a:effectLst/>
                <a:latin typeface="Open Sans" panose="020B0606030504020204" pitchFamily="34" charset="0"/>
              </a:rPr>
              <a:t>ree</a:t>
            </a:r>
            <a:r>
              <a:rPr lang="en-GB" b="0" i="0" dirty="0">
                <a:effectLst/>
                <a:latin typeface="Open Sans" panose="020B0606030504020204" pitchFamily="34" charset="0"/>
              </a:rPr>
              <a:t> month is </a:t>
            </a:r>
            <a:r>
              <a:rPr lang="tr-TR" b="0" i="0" dirty="0">
                <a:effectLst/>
                <a:latin typeface="Open Sans" panose="020B0606030504020204" pitchFamily="34" charset="0"/>
              </a:rPr>
              <a:t>15</a:t>
            </a:r>
            <a:r>
              <a:rPr lang="en-GB" b="0" i="0" dirty="0">
                <a:effectLst/>
                <a:latin typeface="Open Sans" panose="020B0606030504020204" pitchFamily="34" charset="0"/>
              </a:rPr>
              <a:t>%</a:t>
            </a:r>
            <a:endParaRPr lang="tr-TR" b="0" i="0" dirty="0">
              <a:effectLst/>
              <a:latin typeface="Open Sans" panose="020B0606030504020204" pitchFamily="34" charset="0"/>
            </a:endParaRPr>
          </a:p>
          <a:p>
            <a:pPr lvl="1"/>
            <a:r>
              <a:rPr lang="en-GB" b="0" i="0" dirty="0">
                <a:effectLst/>
                <a:latin typeface="Open Sans" panose="020B0606030504020204" pitchFamily="34" charset="0"/>
              </a:rPr>
              <a:t>the </a:t>
            </a:r>
            <a:r>
              <a:rPr lang="tr-TR" b="0" i="0" dirty="0" err="1">
                <a:effectLst/>
                <a:latin typeface="Open Sans" panose="020B0606030504020204" pitchFamily="34" charset="0"/>
              </a:rPr>
              <a:t>actual</a:t>
            </a:r>
            <a:r>
              <a:rPr lang="tr-TR" b="0" i="0" dirty="0">
                <a:effectLst/>
                <a:latin typeface="Open Sans" panose="020B0606030504020204" pitchFamily="34" charset="0"/>
              </a:rPr>
              <a:t> </a:t>
            </a:r>
            <a:r>
              <a:rPr lang="en-GB" b="0" i="0" dirty="0">
                <a:effectLst/>
                <a:latin typeface="Open Sans" panose="020B0606030504020204" pitchFamily="34" charset="0"/>
              </a:rPr>
              <a:t>amount spent is </a:t>
            </a:r>
            <a:r>
              <a:rPr lang="tr-TR" dirty="0">
                <a:latin typeface="Open Sans" panose="020B0606030504020204" pitchFamily="34" charset="0"/>
              </a:rPr>
              <a:t>2</a:t>
            </a:r>
            <a:r>
              <a:rPr lang="tr-TR" b="0" i="0" dirty="0">
                <a:effectLst/>
                <a:latin typeface="Open Sans" panose="020B0606030504020204" pitchFamily="34" charset="0"/>
              </a:rPr>
              <a:t>0</a:t>
            </a:r>
            <a:r>
              <a:rPr lang="en-GB" b="0" i="0" dirty="0">
                <a:effectLst/>
                <a:latin typeface="Open Sans" panose="020B0606030504020204" pitchFamily="34" charset="0"/>
              </a:rPr>
              <a:t>,000</a:t>
            </a:r>
            <a:r>
              <a:rPr lang="tr-TR" b="0" i="0" dirty="0">
                <a:effectLst/>
                <a:latin typeface="Open Sans" panose="020B0606030504020204" pitchFamily="34" charset="0"/>
              </a:rPr>
              <a:t> $</a:t>
            </a:r>
          </a:p>
        </p:txBody>
      </p:sp>
      <p:graphicFrame>
        <p:nvGraphicFramePr>
          <p:cNvPr id="4" name="Table 3">
            <a:extLst>
              <a:ext uri="{FF2B5EF4-FFF2-40B4-BE49-F238E27FC236}">
                <a16:creationId xmlns:a16="http://schemas.microsoft.com/office/drawing/2014/main" id="{4C0A0F49-D46E-412F-8771-3A8F93DBE862}"/>
              </a:ext>
            </a:extLst>
          </p:cNvPr>
          <p:cNvGraphicFramePr>
            <a:graphicFrameLocks noGrp="1"/>
          </p:cNvGraphicFramePr>
          <p:nvPr/>
        </p:nvGraphicFramePr>
        <p:xfrm>
          <a:off x="1252603" y="4183693"/>
          <a:ext cx="9150088" cy="2489123"/>
        </p:xfrm>
        <a:graphic>
          <a:graphicData uri="http://schemas.openxmlformats.org/drawingml/2006/table">
            <a:tbl>
              <a:tblPr>
                <a:tableStyleId>{5C22544A-7EE6-4342-B048-85BDC9FD1C3A}</a:tableStyleId>
              </a:tblPr>
              <a:tblGrid>
                <a:gridCol w="429851">
                  <a:extLst>
                    <a:ext uri="{9D8B030D-6E8A-4147-A177-3AD203B41FA5}">
                      <a16:colId xmlns:a16="http://schemas.microsoft.com/office/drawing/2014/main" val="1185359923"/>
                    </a:ext>
                  </a:extLst>
                </a:gridCol>
                <a:gridCol w="1335187">
                  <a:extLst>
                    <a:ext uri="{9D8B030D-6E8A-4147-A177-3AD203B41FA5}">
                      <a16:colId xmlns:a16="http://schemas.microsoft.com/office/drawing/2014/main" val="4175968435"/>
                    </a:ext>
                  </a:extLst>
                </a:gridCol>
                <a:gridCol w="3692525">
                  <a:extLst>
                    <a:ext uri="{9D8B030D-6E8A-4147-A177-3AD203B41FA5}">
                      <a16:colId xmlns:a16="http://schemas.microsoft.com/office/drawing/2014/main" val="31005260"/>
                    </a:ext>
                  </a:extLst>
                </a:gridCol>
                <a:gridCol w="3692525">
                  <a:extLst>
                    <a:ext uri="{9D8B030D-6E8A-4147-A177-3AD203B41FA5}">
                      <a16:colId xmlns:a16="http://schemas.microsoft.com/office/drawing/2014/main" val="1509141828"/>
                    </a:ext>
                  </a:extLst>
                </a:gridCol>
              </a:tblGrid>
              <a:tr h="688853">
                <a:tc>
                  <a:txBody>
                    <a:bodyPr/>
                    <a:lstStyle/>
                    <a:p>
                      <a:pPr algn="ctr" fontAlgn="ctr"/>
                      <a:r>
                        <a:rPr lang="en-GB" sz="1400" b="1" u="none" strike="noStrike" dirty="0">
                          <a:effectLst/>
                        </a:rPr>
                        <a:t>PV</a:t>
                      </a:r>
                      <a:endParaRPr lang="en-GB" sz="1400" b="1"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Planned Value</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The value of the portion of the task that is supposed to have been completed</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tr-TR" sz="1400" b="0" i="0" u="none" strike="noStrike" dirty="0">
                          <a:solidFill>
                            <a:srgbClr val="000000"/>
                          </a:solidFill>
                          <a:effectLst/>
                          <a:latin typeface="Arial" panose="020B0604020202020204" pitchFamily="34" charset="0"/>
                        </a:rPr>
                        <a:t>BAC x </a:t>
                      </a:r>
                      <a:r>
                        <a:rPr lang="tr-TR" sz="1400" b="0" i="0" u="none" strike="noStrike" dirty="0" err="1">
                          <a:solidFill>
                            <a:srgbClr val="000000"/>
                          </a:solidFill>
                          <a:effectLst/>
                          <a:latin typeface="Arial" panose="020B0604020202020204" pitchFamily="34" charset="0"/>
                        </a:rPr>
                        <a:t>Planned</a:t>
                      </a:r>
                      <a:r>
                        <a:rPr lang="tr-TR" sz="1400" b="0" i="0" u="none" strike="noStrike" dirty="0">
                          <a:solidFill>
                            <a:srgbClr val="000000"/>
                          </a:solidFill>
                          <a:effectLst/>
                          <a:latin typeface="Arial" panose="020B0604020202020204" pitchFamily="34" charset="0"/>
                        </a:rPr>
                        <a:t> %</a:t>
                      </a:r>
                      <a:r>
                        <a:rPr lang="tr-TR" sz="1400" b="0" i="0" u="none" strike="noStrike" dirty="0" err="1">
                          <a:solidFill>
                            <a:srgbClr val="000000"/>
                          </a:solidFill>
                          <a:effectLst/>
                          <a:latin typeface="Arial" panose="020B0604020202020204" pitchFamily="34" charset="0"/>
                        </a:rPr>
                        <a:t>complete</a:t>
                      </a:r>
                      <a:endParaRPr lang="en-GB" sz="1400" b="0" i="0" u="none" strike="noStrike" dirty="0">
                        <a:solidFill>
                          <a:srgbClr val="000000"/>
                        </a:solidFill>
                        <a:effectLst/>
                        <a:latin typeface="Arial" panose="020B0604020202020204" pitchFamily="34" charset="0"/>
                      </a:endParaRPr>
                    </a:p>
                  </a:txBody>
                  <a:tcPr marL="6216" marR="6216" marT="18649" marB="18649" anchor="ctr"/>
                </a:tc>
                <a:extLst>
                  <a:ext uri="{0D108BD9-81ED-4DB2-BD59-A6C34878D82A}">
                    <a16:rowId xmlns:a16="http://schemas.microsoft.com/office/drawing/2014/main" val="2357003942"/>
                  </a:ext>
                </a:extLst>
              </a:tr>
              <a:tr h="688854">
                <a:tc>
                  <a:txBody>
                    <a:bodyPr/>
                    <a:lstStyle/>
                    <a:p>
                      <a:pPr algn="ctr" fontAlgn="ctr"/>
                      <a:r>
                        <a:rPr lang="en-GB" sz="1400" b="1" u="none" strike="noStrike" dirty="0">
                          <a:effectLst/>
                        </a:rPr>
                        <a:t>EV</a:t>
                      </a:r>
                      <a:endParaRPr lang="en-GB" sz="1400" b="1"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a:effectLst/>
                        </a:rPr>
                        <a:t>Earned Value</a:t>
                      </a:r>
                      <a:endParaRPr lang="en-GB" sz="1400" b="0" i="0" u="none" strike="noStrike">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The value of the portion of the task that is actually completed</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tr-TR" sz="1400" b="0" i="0" u="none" strike="noStrike" dirty="0">
                          <a:solidFill>
                            <a:srgbClr val="000000"/>
                          </a:solidFill>
                          <a:effectLst/>
                          <a:latin typeface="Arial" panose="020B0604020202020204" pitchFamily="34" charset="0"/>
                        </a:rPr>
                        <a:t>BAC x </a:t>
                      </a:r>
                      <a:r>
                        <a:rPr lang="tr-TR" sz="1400" b="0" i="0" u="none" strike="noStrike" dirty="0" err="1">
                          <a:solidFill>
                            <a:srgbClr val="000000"/>
                          </a:solidFill>
                          <a:effectLst/>
                          <a:latin typeface="Arial" panose="020B0604020202020204" pitchFamily="34" charset="0"/>
                        </a:rPr>
                        <a:t>Actual</a:t>
                      </a:r>
                      <a:r>
                        <a:rPr lang="tr-TR" sz="1400" b="0" i="0" u="none" strike="noStrike" dirty="0">
                          <a:solidFill>
                            <a:srgbClr val="000000"/>
                          </a:solidFill>
                          <a:effectLst/>
                          <a:latin typeface="Arial" panose="020B0604020202020204" pitchFamily="34" charset="0"/>
                        </a:rPr>
                        <a:t> %</a:t>
                      </a:r>
                      <a:r>
                        <a:rPr lang="tr-TR" sz="1400" b="0" i="0" u="none" strike="noStrike" dirty="0" err="1">
                          <a:solidFill>
                            <a:srgbClr val="000000"/>
                          </a:solidFill>
                          <a:effectLst/>
                          <a:latin typeface="Arial" panose="020B0604020202020204" pitchFamily="34" charset="0"/>
                        </a:rPr>
                        <a:t>complete</a:t>
                      </a:r>
                      <a:endParaRPr lang="en-GB" sz="1400" b="0" i="0" u="none" strike="noStrike" dirty="0">
                        <a:solidFill>
                          <a:srgbClr val="000000"/>
                        </a:solidFill>
                        <a:effectLst/>
                        <a:latin typeface="Arial" panose="020B0604020202020204" pitchFamily="34" charset="0"/>
                      </a:endParaRPr>
                    </a:p>
                    <a:p>
                      <a:pPr algn="ctr" fontAlgn="ctr"/>
                      <a:endParaRPr lang="en-GB" sz="1400" b="0" i="0" u="none" strike="noStrike" dirty="0">
                        <a:solidFill>
                          <a:srgbClr val="000000"/>
                        </a:solidFill>
                        <a:effectLst/>
                        <a:latin typeface="Arial" panose="020B0604020202020204" pitchFamily="34" charset="0"/>
                      </a:endParaRPr>
                    </a:p>
                  </a:txBody>
                  <a:tcPr marL="6216" marR="6216" marT="18649" marB="18649" anchor="ctr"/>
                </a:tc>
                <a:extLst>
                  <a:ext uri="{0D108BD9-81ED-4DB2-BD59-A6C34878D82A}">
                    <a16:rowId xmlns:a16="http://schemas.microsoft.com/office/drawing/2014/main" val="1970307992"/>
                  </a:ext>
                </a:extLst>
              </a:tr>
              <a:tr h="537774">
                <a:tc>
                  <a:txBody>
                    <a:bodyPr/>
                    <a:lstStyle/>
                    <a:p>
                      <a:pPr algn="ctr" fontAlgn="ctr"/>
                      <a:r>
                        <a:rPr lang="en-GB" sz="1400" b="1" u="none" strike="noStrike" dirty="0">
                          <a:effectLst/>
                        </a:rPr>
                        <a:t>AC</a:t>
                      </a:r>
                      <a:endParaRPr lang="en-GB" sz="1400" b="1"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a:effectLst/>
                        </a:rPr>
                        <a:t>Actual Cost</a:t>
                      </a:r>
                      <a:endParaRPr lang="en-GB" sz="1400" b="0" i="0" u="none" strike="noStrike">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The actual cost of the task to date</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endParaRPr lang="en-GB" sz="1400" b="0" i="0" u="none" strike="noStrike" dirty="0">
                        <a:solidFill>
                          <a:srgbClr val="000000"/>
                        </a:solidFill>
                        <a:effectLst/>
                        <a:latin typeface="Arial" panose="020B0604020202020204" pitchFamily="34" charset="0"/>
                      </a:endParaRPr>
                    </a:p>
                  </a:txBody>
                  <a:tcPr marL="6216" marR="6216" marT="18649" marB="18649" anchor="ctr"/>
                </a:tc>
                <a:extLst>
                  <a:ext uri="{0D108BD9-81ED-4DB2-BD59-A6C34878D82A}">
                    <a16:rowId xmlns:a16="http://schemas.microsoft.com/office/drawing/2014/main" val="3103259699"/>
                  </a:ext>
                </a:extLst>
              </a:tr>
              <a:tr h="573642">
                <a:tc>
                  <a:txBody>
                    <a:bodyPr/>
                    <a:lstStyle/>
                    <a:p>
                      <a:pPr algn="ctr" fontAlgn="ctr"/>
                      <a:r>
                        <a:rPr lang="en-GB" sz="1400" b="1" u="none" strike="noStrike" dirty="0">
                          <a:effectLst/>
                        </a:rPr>
                        <a:t>BAC</a:t>
                      </a:r>
                      <a:endParaRPr lang="en-GB" sz="1400" b="1"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a:effectLst/>
                        </a:rPr>
                        <a:t>Budget at Completion</a:t>
                      </a:r>
                      <a:endParaRPr lang="en-GB" sz="1400" b="0" i="0" u="none" strike="noStrike">
                        <a:solidFill>
                          <a:srgbClr val="000000"/>
                        </a:solidFill>
                        <a:effectLst/>
                        <a:latin typeface="Arial" panose="020B0604020202020204" pitchFamily="34" charset="0"/>
                      </a:endParaRPr>
                    </a:p>
                  </a:txBody>
                  <a:tcPr marL="6216" marR="6216" marT="18649" marB="18649" anchor="ctr"/>
                </a:tc>
                <a:tc>
                  <a:txBody>
                    <a:bodyPr/>
                    <a:lstStyle/>
                    <a:p>
                      <a:pPr algn="ctr" fontAlgn="ctr"/>
                      <a:r>
                        <a:rPr lang="en-GB" sz="1400" u="none" strike="noStrike" dirty="0">
                          <a:effectLst/>
                        </a:rPr>
                        <a:t>Total overall project budget (planned)</a:t>
                      </a:r>
                      <a:endParaRPr lang="en-GB" sz="1400" b="0" i="0" u="none" strike="noStrike" dirty="0">
                        <a:solidFill>
                          <a:srgbClr val="000000"/>
                        </a:solidFill>
                        <a:effectLst/>
                        <a:latin typeface="Arial" panose="020B0604020202020204" pitchFamily="34" charset="0"/>
                      </a:endParaRPr>
                    </a:p>
                  </a:txBody>
                  <a:tcPr marL="6216" marR="6216" marT="18649" marB="18649" anchor="ctr"/>
                </a:tc>
                <a:tc>
                  <a:txBody>
                    <a:bodyPr/>
                    <a:lstStyle/>
                    <a:p>
                      <a:pPr algn="ctr" fontAlgn="ctr"/>
                      <a:endParaRPr lang="en-GB" sz="1400" b="0" i="0" u="none" strike="noStrike" dirty="0">
                        <a:solidFill>
                          <a:srgbClr val="000000"/>
                        </a:solidFill>
                        <a:effectLst/>
                        <a:latin typeface="Arial" panose="020B0604020202020204" pitchFamily="34" charset="0"/>
                      </a:endParaRPr>
                    </a:p>
                  </a:txBody>
                  <a:tcPr marL="6216" marR="6216" marT="18649" marB="18649" anchor="ctr"/>
                </a:tc>
                <a:extLst>
                  <a:ext uri="{0D108BD9-81ED-4DB2-BD59-A6C34878D82A}">
                    <a16:rowId xmlns:a16="http://schemas.microsoft.com/office/drawing/2014/main" val="123563704"/>
                  </a:ext>
                </a:extLst>
              </a:tr>
            </a:tbl>
          </a:graphicData>
        </a:graphic>
      </p:graphicFrame>
    </p:spTree>
    <p:extLst>
      <p:ext uri="{BB962C8B-B14F-4D97-AF65-F5344CB8AC3E}">
        <p14:creationId xmlns:p14="http://schemas.microsoft.com/office/powerpoint/2010/main" val="27325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8936B7-44B2-4416-9325-D62B57CB2D65}"/>
              </a:ext>
            </a:extLst>
          </p:cNvPr>
          <p:cNvSpPr txBox="1"/>
          <p:nvPr/>
        </p:nvSpPr>
        <p:spPr>
          <a:xfrm>
            <a:off x="776836" y="826838"/>
            <a:ext cx="11061813" cy="1815882"/>
          </a:xfrm>
          <a:prstGeom prst="rect">
            <a:avLst/>
          </a:prstGeom>
          <a:noFill/>
        </p:spPr>
        <p:txBody>
          <a:bodyPr wrap="square">
            <a:spAutoFit/>
          </a:bodyPr>
          <a:lstStyle/>
          <a:p>
            <a:r>
              <a:rPr lang="en-GB" sz="2800" b="0" i="0" dirty="0">
                <a:effectLst/>
                <a:latin typeface="Open Sans" panose="020B0606030504020204" pitchFamily="34" charset="0"/>
              </a:rPr>
              <a:t>PV</a:t>
            </a:r>
            <a:r>
              <a:rPr lang="tr-TR" sz="2800" b="0" i="0" dirty="0">
                <a:effectLst/>
                <a:latin typeface="Open Sans" panose="020B0606030504020204" pitchFamily="34" charset="0"/>
              </a:rPr>
              <a:t> = </a:t>
            </a:r>
            <a:r>
              <a:rPr lang="tr-TR" sz="2800" b="0" i="0" u="none" strike="noStrike" dirty="0">
                <a:solidFill>
                  <a:srgbClr val="000000"/>
                </a:solidFill>
                <a:effectLst/>
                <a:latin typeface="Arial" panose="020B0604020202020204" pitchFamily="34" charset="0"/>
              </a:rPr>
              <a:t>BAC x </a:t>
            </a:r>
            <a:r>
              <a:rPr lang="tr-TR" sz="2800" b="0" i="0" u="none" strike="noStrike" dirty="0" err="1">
                <a:solidFill>
                  <a:srgbClr val="000000"/>
                </a:solidFill>
                <a:effectLst/>
                <a:latin typeface="Arial" panose="020B0604020202020204" pitchFamily="34" charset="0"/>
              </a:rPr>
              <a:t>Planned</a:t>
            </a:r>
            <a:r>
              <a:rPr lang="tr-TR" sz="2800" b="0" i="0" u="none" strike="noStrike" dirty="0">
                <a:solidFill>
                  <a:srgbClr val="000000"/>
                </a:solidFill>
                <a:effectLst/>
                <a:latin typeface="Arial" panose="020B0604020202020204" pitchFamily="34" charset="0"/>
              </a:rPr>
              <a:t> %</a:t>
            </a:r>
            <a:r>
              <a:rPr lang="tr-TR" sz="2800" b="0" i="0" u="none" strike="noStrike" dirty="0" err="1">
                <a:solidFill>
                  <a:srgbClr val="000000"/>
                </a:solidFill>
                <a:effectLst/>
                <a:latin typeface="Arial" panose="020B0604020202020204" pitchFamily="34" charset="0"/>
              </a:rPr>
              <a:t>complete</a:t>
            </a:r>
            <a:endParaRPr lang="tr-TR" sz="2800" b="0" i="0" dirty="0">
              <a:effectLst/>
              <a:latin typeface="Open Sans" panose="020B0606030504020204" pitchFamily="34" charset="0"/>
            </a:endParaRPr>
          </a:p>
          <a:p>
            <a:r>
              <a:rPr lang="tr-TR" sz="2800" dirty="0">
                <a:latin typeface="Open Sans" panose="020B0606030504020204" pitchFamily="34" charset="0"/>
              </a:rPr>
              <a:t>     </a:t>
            </a:r>
            <a:r>
              <a:rPr lang="en-GB" sz="2800" b="0" i="0" dirty="0">
                <a:effectLst/>
                <a:latin typeface="Open Sans" panose="020B0606030504020204" pitchFamily="34" charset="0"/>
              </a:rPr>
              <a:t>= 1</a:t>
            </a:r>
            <a:r>
              <a:rPr lang="tr-TR" sz="2800" b="0" i="0" dirty="0">
                <a:effectLst/>
                <a:latin typeface="Open Sans" panose="020B0606030504020204" pitchFamily="34" charset="0"/>
              </a:rPr>
              <a:t>0</a:t>
            </a:r>
            <a:r>
              <a:rPr lang="en-GB" sz="2800" b="0" i="0" dirty="0">
                <a:effectLst/>
                <a:latin typeface="Open Sans" panose="020B0606030504020204" pitchFamily="34" charset="0"/>
              </a:rPr>
              <a:t>0000 x </a:t>
            </a:r>
            <a:r>
              <a:rPr lang="tr-TR" sz="2800" b="0" i="0" dirty="0">
                <a:effectLst/>
                <a:latin typeface="Open Sans" panose="020B0606030504020204" pitchFamily="34" charset="0"/>
              </a:rPr>
              <a:t>25</a:t>
            </a:r>
            <a:r>
              <a:rPr lang="en-GB" sz="2800" b="0" i="0" dirty="0">
                <a:effectLst/>
                <a:latin typeface="Open Sans" panose="020B0606030504020204" pitchFamily="34" charset="0"/>
              </a:rPr>
              <a:t>% </a:t>
            </a:r>
            <a:endParaRPr lang="tr-TR" sz="2800" b="0" i="0" dirty="0">
              <a:effectLst/>
              <a:latin typeface="Open Sans" panose="020B0606030504020204" pitchFamily="34" charset="0"/>
            </a:endParaRPr>
          </a:p>
          <a:p>
            <a:r>
              <a:rPr lang="tr-TR" sz="2800" b="0" i="0" dirty="0">
                <a:effectLst/>
                <a:latin typeface="Open Sans" panose="020B0606030504020204" pitchFamily="34" charset="0"/>
              </a:rPr>
              <a:t>     </a:t>
            </a:r>
            <a:r>
              <a:rPr lang="en-GB" sz="2800" b="0" i="0" dirty="0">
                <a:effectLst/>
                <a:latin typeface="Open Sans" panose="020B0606030504020204" pitchFamily="34" charset="0"/>
              </a:rPr>
              <a:t>= 1</a:t>
            </a:r>
            <a:r>
              <a:rPr lang="tr-TR" sz="2800" b="0" i="0" dirty="0">
                <a:effectLst/>
                <a:latin typeface="Open Sans" panose="020B0606030504020204" pitchFamily="34" charset="0"/>
              </a:rPr>
              <a:t>0</a:t>
            </a:r>
            <a:r>
              <a:rPr lang="en-GB" sz="2800" b="0" i="0" dirty="0">
                <a:effectLst/>
                <a:latin typeface="Open Sans" panose="020B0606030504020204" pitchFamily="34" charset="0"/>
              </a:rPr>
              <a:t>0000x(</a:t>
            </a:r>
            <a:r>
              <a:rPr lang="tr-TR" sz="2800" b="0" i="0" dirty="0">
                <a:effectLst/>
                <a:latin typeface="Open Sans" panose="020B0606030504020204" pitchFamily="34" charset="0"/>
              </a:rPr>
              <a:t>25</a:t>
            </a:r>
            <a:r>
              <a:rPr lang="en-GB" sz="2800" b="0" i="0" dirty="0">
                <a:effectLst/>
                <a:latin typeface="Open Sans" panose="020B0606030504020204" pitchFamily="34" charset="0"/>
              </a:rPr>
              <a:t>/100) </a:t>
            </a:r>
            <a:endParaRPr lang="tr-TR" sz="2800" b="0" i="0" dirty="0">
              <a:effectLst/>
              <a:latin typeface="Open Sans" panose="020B0606030504020204" pitchFamily="34" charset="0"/>
            </a:endParaRPr>
          </a:p>
          <a:p>
            <a:r>
              <a:rPr lang="tr-TR" sz="2800" dirty="0">
                <a:latin typeface="Open Sans" panose="020B0606030504020204" pitchFamily="34" charset="0"/>
              </a:rPr>
              <a:t>     </a:t>
            </a:r>
            <a:r>
              <a:rPr lang="en-GB" sz="2800" b="0" i="0" dirty="0">
                <a:effectLst/>
                <a:latin typeface="Open Sans" panose="020B0606030504020204" pitchFamily="34" charset="0"/>
              </a:rPr>
              <a:t>= </a:t>
            </a:r>
            <a:r>
              <a:rPr lang="tr-TR" sz="2800" b="0" i="0" dirty="0">
                <a:effectLst/>
                <a:latin typeface="Open Sans" panose="020B0606030504020204" pitchFamily="34" charset="0"/>
              </a:rPr>
              <a:t>25</a:t>
            </a:r>
            <a:r>
              <a:rPr lang="en-GB" sz="2800" b="0" i="0" dirty="0">
                <a:effectLst/>
                <a:latin typeface="Open Sans" panose="020B0606030504020204" pitchFamily="34" charset="0"/>
              </a:rPr>
              <a:t>000</a:t>
            </a:r>
            <a:r>
              <a:rPr lang="tr-TR" sz="2800" b="0" i="0" dirty="0">
                <a:effectLst/>
                <a:latin typeface="Open Sans" panose="020B0606030504020204" pitchFamily="34" charset="0"/>
              </a:rPr>
              <a:t> $</a:t>
            </a:r>
            <a:endParaRPr lang="en-GB" sz="2800" dirty="0"/>
          </a:p>
        </p:txBody>
      </p:sp>
      <p:sp>
        <p:nvSpPr>
          <p:cNvPr id="6" name="TextBox 5">
            <a:extLst>
              <a:ext uri="{FF2B5EF4-FFF2-40B4-BE49-F238E27FC236}">
                <a16:creationId xmlns:a16="http://schemas.microsoft.com/office/drawing/2014/main" id="{3D83643C-EF67-4D9F-854E-7E6EC1F367CF}"/>
              </a:ext>
            </a:extLst>
          </p:cNvPr>
          <p:cNvSpPr txBox="1"/>
          <p:nvPr/>
        </p:nvSpPr>
        <p:spPr>
          <a:xfrm>
            <a:off x="776836" y="3100699"/>
            <a:ext cx="6097348" cy="1815882"/>
          </a:xfrm>
          <a:prstGeom prst="rect">
            <a:avLst/>
          </a:prstGeom>
          <a:noFill/>
        </p:spPr>
        <p:txBody>
          <a:bodyPr wrap="square">
            <a:spAutoFit/>
          </a:bodyPr>
          <a:lstStyle/>
          <a:p>
            <a:r>
              <a:rPr lang="en-GB" sz="2800" b="0" i="0" dirty="0">
                <a:effectLst/>
                <a:latin typeface="Open Sans" panose="020B0606030504020204" pitchFamily="34" charset="0"/>
              </a:rPr>
              <a:t>EV</a:t>
            </a:r>
            <a:r>
              <a:rPr lang="tr-TR" sz="2800" b="0" i="0" dirty="0">
                <a:effectLst/>
                <a:latin typeface="Open Sans" panose="020B0606030504020204" pitchFamily="34" charset="0"/>
              </a:rPr>
              <a:t> = </a:t>
            </a:r>
            <a:r>
              <a:rPr lang="tr-TR" sz="2800" b="0" i="0" u="none" strike="noStrike" dirty="0">
                <a:solidFill>
                  <a:srgbClr val="000000"/>
                </a:solidFill>
                <a:effectLst/>
                <a:latin typeface="Arial" panose="020B0604020202020204" pitchFamily="34" charset="0"/>
              </a:rPr>
              <a:t>BAC x </a:t>
            </a:r>
            <a:r>
              <a:rPr lang="tr-TR" sz="2800" b="0" i="0" u="none" strike="noStrike" dirty="0" err="1">
                <a:solidFill>
                  <a:srgbClr val="000000"/>
                </a:solidFill>
                <a:effectLst/>
                <a:latin typeface="Arial" panose="020B0604020202020204" pitchFamily="34" charset="0"/>
              </a:rPr>
              <a:t>Actual</a:t>
            </a:r>
            <a:r>
              <a:rPr lang="tr-TR" sz="2800" b="0" i="0" u="none" strike="noStrike" dirty="0">
                <a:solidFill>
                  <a:srgbClr val="000000"/>
                </a:solidFill>
                <a:effectLst/>
                <a:latin typeface="Arial" panose="020B0604020202020204" pitchFamily="34" charset="0"/>
              </a:rPr>
              <a:t> %</a:t>
            </a:r>
            <a:r>
              <a:rPr lang="tr-TR" sz="2800" b="0" i="0" u="none" strike="noStrike" dirty="0" err="1">
                <a:solidFill>
                  <a:srgbClr val="000000"/>
                </a:solidFill>
                <a:effectLst/>
                <a:latin typeface="Arial" panose="020B0604020202020204" pitchFamily="34" charset="0"/>
              </a:rPr>
              <a:t>complete</a:t>
            </a:r>
            <a:endParaRPr lang="tr-TR" sz="2800" b="0" i="0" dirty="0">
              <a:effectLst/>
              <a:latin typeface="Open Sans" panose="020B0606030504020204" pitchFamily="34" charset="0"/>
            </a:endParaRPr>
          </a:p>
          <a:p>
            <a:pPr algn="l"/>
            <a:r>
              <a:rPr lang="tr-TR" sz="2800" dirty="0">
                <a:latin typeface="Open Sans" panose="020B0606030504020204" pitchFamily="34" charset="0"/>
              </a:rPr>
              <a:t>    </a:t>
            </a:r>
            <a:r>
              <a:rPr lang="en-GB" sz="2800" b="0" i="0" dirty="0">
                <a:effectLst/>
                <a:latin typeface="Open Sans" panose="020B0606030504020204" pitchFamily="34" charset="0"/>
              </a:rPr>
              <a:t>= </a:t>
            </a:r>
            <a:r>
              <a:rPr lang="tr-TR" sz="2800" b="0" i="0" dirty="0">
                <a:effectLst/>
                <a:latin typeface="Open Sans" panose="020B0606030504020204" pitchFamily="34" charset="0"/>
              </a:rPr>
              <a:t>1</a:t>
            </a:r>
            <a:r>
              <a:rPr lang="en-GB" sz="2800" b="0" i="0" dirty="0">
                <a:effectLst/>
                <a:latin typeface="Open Sans" panose="020B0606030504020204" pitchFamily="34" charset="0"/>
              </a:rPr>
              <a:t>5% x $1</a:t>
            </a:r>
            <a:r>
              <a:rPr lang="tr-TR" sz="2800" b="0" i="0" dirty="0">
                <a:effectLst/>
                <a:latin typeface="Open Sans" panose="020B0606030504020204" pitchFamily="34" charset="0"/>
              </a:rPr>
              <a:t>0</a:t>
            </a:r>
            <a:r>
              <a:rPr lang="en-GB" sz="2800" b="0" i="0" dirty="0">
                <a:effectLst/>
                <a:latin typeface="Open Sans" panose="020B0606030504020204" pitchFamily="34" charset="0"/>
              </a:rPr>
              <a:t>0,000 </a:t>
            </a:r>
            <a:endParaRPr lang="tr-TR" sz="2800" b="0" i="0" dirty="0">
              <a:effectLst/>
              <a:latin typeface="Open Sans" panose="020B0606030504020204" pitchFamily="34" charset="0"/>
            </a:endParaRPr>
          </a:p>
          <a:p>
            <a:pPr algn="l"/>
            <a:r>
              <a:rPr lang="tr-TR" sz="2800" dirty="0">
                <a:latin typeface="Open Sans" panose="020B0606030504020204" pitchFamily="34" charset="0"/>
              </a:rPr>
              <a:t>    </a:t>
            </a:r>
            <a:r>
              <a:rPr lang="en-GB" sz="2800" b="0" i="0" dirty="0">
                <a:effectLst/>
                <a:latin typeface="Open Sans" panose="020B0606030504020204" pitchFamily="34" charset="0"/>
              </a:rPr>
              <a:t>= (</a:t>
            </a:r>
            <a:r>
              <a:rPr lang="tr-TR" sz="2800" b="0" i="0" dirty="0">
                <a:effectLst/>
                <a:latin typeface="Open Sans" panose="020B0606030504020204" pitchFamily="34" charset="0"/>
              </a:rPr>
              <a:t>1</a:t>
            </a:r>
            <a:r>
              <a:rPr lang="en-GB" sz="2800" b="0" i="0" dirty="0">
                <a:effectLst/>
                <a:latin typeface="Open Sans" panose="020B0606030504020204" pitchFamily="34" charset="0"/>
              </a:rPr>
              <a:t>5/100) x 1</a:t>
            </a:r>
            <a:r>
              <a:rPr lang="tr-TR" sz="2800" b="0" i="0" dirty="0">
                <a:effectLst/>
                <a:latin typeface="Open Sans" panose="020B0606030504020204" pitchFamily="34" charset="0"/>
              </a:rPr>
              <a:t>0</a:t>
            </a:r>
            <a:r>
              <a:rPr lang="en-GB" sz="2800" b="0" i="0" dirty="0">
                <a:effectLst/>
                <a:latin typeface="Open Sans" panose="020B0606030504020204" pitchFamily="34" charset="0"/>
              </a:rPr>
              <a:t>0,000 </a:t>
            </a:r>
            <a:endParaRPr lang="tr-TR" sz="2800" b="0" i="0" dirty="0">
              <a:effectLst/>
              <a:latin typeface="Open Sans" panose="020B0606030504020204" pitchFamily="34" charset="0"/>
            </a:endParaRPr>
          </a:p>
          <a:p>
            <a:pPr algn="l"/>
            <a:r>
              <a:rPr lang="tr-TR" sz="2800" dirty="0">
                <a:latin typeface="Open Sans" panose="020B0606030504020204" pitchFamily="34" charset="0"/>
              </a:rPr>
              <a:t>    </a:t>
            </a:r>
            <a:r>
              <a:rPr lang="en-GB" sz="2800" b="0" i="0" dirty="0">
                <a:effectLst/>
                <a:latin typeface="Open Sans" panose="020B0606030504020204" pitchFamily="34" charset="0"/>
              </a:rPr>
              <a:t>= </a:t>
            </a:r>
            <a:r>
              <a:rPr lang="tr-TR" sz="2800" b="0" i="0" dirty="0">
                <a:effectLst/>
                <a:latin typeface="Open Sans" panose="020B0606030504020204" pitchFamily="34" charset="0"/>
              </a:rPr>
              <a:t>15.0</a:t>
            </a:r>
            <a:r>
              <a:rPr lang="en-GB" sz="2800" b="0" i="0" dirty="0">
                <a:effectLst/>
                <a:latin typeface="Open Sans" panose="020B0606030504020204" pitchFamily="34" charset="0"/>
              </a:rPr>
              <a:t>00</a:t>
            </a:r>
            <a:r>
              <a:rPr lang="tr-TR" sz="2800" b="0" i="0" dirty="0">
                <a:effectLst/>
                <a:latin typeface="Open Sans" panose="020B0606030504020204" pitchFamily="34" charset="0"/>
              </a:rPr>
              <a:t> $</a:t>
            </a:r>
            <a:endParaRPr lang="en-GB" sz="2800" b="0" i="0" dirty="0">
              <a:effectLst/>
              <a:latin typeface="Open Sans" panose="020B0606030504020204" pitchFamily="34" charset="0"/>
            </a:endParaRPr>
          </a:p>
        </p:txBody>
      </p:sp>
      <p:sp>
        <p:nvSpPr>
          <p:cNvPr id="7" name="TextBox 6">
            <a:extLst>
              <a:ext uri="{FF2B5EF4-FFF2-40B4-BE49-F238E27FC236}">
                <a16:creationId xmlns:a16="http://schemas.microsoft.com/office/drawing/2014/main" id="{ABD15DDA-6A22-4D53-BAF2-D206795EFD55}"/>
              </a:ext>
            </a:extLst>
          </p:cNvPr>
          <p:cNvSpPr txBox="1"/>
          <p:nvPr/>
        </p:nvSpPr>
        <p:spPr>
          <a:xfrm>
            <a:off x="841572" y="5559226"/>
            <a:ext cx="2418226" cy="523220"/>
          </a:xfrm>
          <a:prstGeom prst="rect">
            <a:avLst/>
          </a:prstGeom>
          <a:noFill/>
        </p:spPr>
        <p:txBody>
          <a:bodyPr wrap="none" rtlCol="0">
            <a:spAutoFit/>
          </a:bodyPr>
          <a:lstStyle/>
          <a:p>
            <a:r>
              <a:rPr lang="tr-TR" sz="2800" dirty="0"/>
              <a:t>AC = </a:t>
            </a:r>
            <a:r>
              <a:rPr lang="tr-TR" sz="2800" b="0" i="0" dirty="0">
                <a:effectLst/>
                <a:latin typeface="Open Sans" panose="020B0606030504020204" pitchFamily="34" charset="0"/>
              </a:rPr>
              <a:t>20</a:t>
            </a:r>
            <a:r>
              <a:rPr lang="en-GB" sz="2800" b="0" i="0" dirty="0">
                <a:effectLst/>
                <a:latin typeface="Open Sans" panose="020B0606030504020204" pitchFamily="34" charset="0"/>
              </a:rPr>
              <a:t>,000</a:t>
            </a:r>
            <a:r>
              <a:rPr lang="tr-TR" sz="2800" b="0" i="0" dirty="0">
                <a:effectLst/>
                <a:latin typeface="Open Sans" panose="020B0606030504020204" pitchFamily="34" charset="0"/>
              </a:rPr>
              <a:t> $</a:t>
            </a:r>
            <a:r>
              <a:rPr lang="tr-TR" sz="2800" dirty="0"/>
              <a:t> </a:t>
            </a:r>
            <a:endParaRPr lang="en-GB" sz="2800" dirty="0"/>
          </a:p>
        </p:txBody>
      </p:sp>
    </p:spTree>
    <p:extLst>
      <p:ext uri="{BB962C8B-B14F-4D97-AF65-F5344CB8AC3E}">
        <p14:creationId xmlns:p14="http://schemas.microsoft.com/office/powerpoint/2010/main" val="2672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89DCFE-0768-40C8-9834-00D7F414F22F}"/>
              </a:ext>
            </a:extLst>
          </p:cNvPr>
          <p:cNvSpPr>
            <a:spLocks noGrp="1"/>
          </p:cNvSpPr>
          <p:nvPr>
            <p:ph type="title"/>
          </p:nvPr>
        </p:nvSpPr>
        <p:spPr>
          <a:xfrm>
            <a:off x="522316" y="257060"/>
            <a:ext cx="10515600" cy="1325563"/>
          </a:xfrm>
        </p:spPr>
        <p:txBody>
          <a:bodyPr/>
          <a:lstStyle/>
          <a:p>
            <a:r>
              <a:rPr lang="tr-TR" dirty="0" err="1"/>
              <a:t>Calculate</a:t>
            </a:r>
            <a:r>
              <a:rPr lang="tr-TR" dirty="0"/>
              <a:t> SV, SPI, CV, CPI </a:t>
            </a:r>
            <a:endParaRPr lang="en-GB" dirty="0"/>
          </a:p>
        </p:txBody>
      </p:sp>
      <p:graphicFrame>
        <p:nvGraphicFramePr>
          <p:cNvPr id="8" name="Table 7">
            <a:extLst>
              <a:ext uri="{FF2B5EF4-FFF2-40B4-BE49-F238E27FC236}">
                <a16:creationId xmlns:a16="http://schemas.microsoft.com/office/drawing/2014/main" id="{A71B0895-B4E2-4824-A8E8-E707DD5E241D}"/>
              </a:ext>
            </a:extLst>
          </p:cNvPr>
          <p:cNvGraphicFramePr>
            <a:graphicFrameLocks noGrp="1"/>
          </p:cNvGraphicFramePr>
          <p:nvPr/>
        </p:nvGraphicFramePr>
        <p:xfrm>
          <a:off x="134539" y="3103852"/>
          <a:ext cx="11922921" cy="3151500"/>
        </p:xfrm>
        <a:graphic>
          <a:graphicData uri="http://schemas.openxmlformats.org/drawingml/2006/table">
            <a:tbl>
              <a:tblPr>
                <a:tableStyleId>{5C22544A-7EE6-4342-B048-85BDC9FD1C3A}</a:tableStyleId>
              </a:tblPr>
              <a:tblGrid>
                <a:gridCol w="730954">
                  <a:extLst>
                    <a:ext uri="{9D8B030D-6E8A-4147-A177-3AD203B41FA5}">
                      <a16:colId xmlns:a16="http://schemas.microsoft.com/office/drawing/2014/main" val="4118455280"/>
                    </a:ext>
                  </a:extLst>
                </a:gridCol>
                <a:gridCol w="2155123">
                  <a:extLst>
                    <a:ext uri="{9D8B030D-6E8A-4147-A177-3AD203B41FA5}">
                      <a16:colId xmlns:a16="http://schemas.microsoft.com/office/drawing/2014/main" val="1064461853"/>
                    </a:ext>
                  </a:extLst>
                </a:gridCol>
                <a:gridCol w="4449594">
                  <a:extLst>
                    <a:ext uri="{9D8B030D-6E8A-4147-A177-3AD203B41FA5}">
                      <a16:colId xmlns:a16="http://schemas.microsoft.com/office/drawing/2014/main" val="1535989431"/>
                    </a:ext>
                  </a:extLst>
                </a:gridCol>
                <a:gridCol w="2069869">
                  <a:extLst>
                    <a:ext uri="{9D8B030D-6E8A-4147-A177-3AD203B41FA5}">
                      <a16:colId xmlns:a16="http://schemas.microsoft.com/office/drawing/2014/main" val="4093804926"/>
                    </a:ext>
                  </a:extLst>
                </a:gridCol>
                <a:gridCol w="2517381">
                  <a:extLst>
                    <a:ext uri="{9D8B030D-6E8A-4147-A177-3AD203B41FA5}">
                      <a16:colId xmlns:a16="http://schemas.microsoft.com/office/drawing/2014/main" val="3639422399"/>
                    </a:ext>
                  </a:extLst>
                </a:gridCol>
              </a:tblGrid>
              <a:tr h="490237">
                <a:tc rowSpan="2">
                  <a:txBody>
                    <a:bodyPr/>
                    <a:lstStyle/>
                    <a:p>
                      <a:pPr algn="ctr" fontAlgn="ctr"/>
                      <a:r>
                        <a:rPr lang="en-GB" sz="1600" b="1" u="none" strike="noStrike" dirty="0">
                          <a:effectLst/>
                        </a:rPr>
                        <a:t>SV</a:t>
                      </a:r>
                      <a:endParaRPr lang="en-GB" sz="16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Schedule Variance</a:t>
                      </a:r>
                      <a:endParaRPr lang="en-GB" sz="16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The amount that the task is ahead or behind schedule, expressed as a task value</a:t>
                      </a:r>
                      <a:endParaRPr lang="en-GB" sz="16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SV = EV – PV</a:t>
                      </a:r>
                      <a:endParaRPr lang="en-GB" sz="16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600" u="none" strike="noStrike" dirty="0">
                          <a:effectLst/>
                        </a:rPr>
                        <a:t>SV &lt; 0 = behind schedule</a:t>
                      </a:r>
                      <a:endParaRPr lang="en-GB" sz="1600" b="0" i="0" u="none" strike="noStrike" dirty="0">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4043836567"/>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algn="ctr" fontAlgn="ctr"/>
                      <a:r>
                        <a:rPr lang="en-GB" sz="1600" u="none" strike="noStrike" dirty="0">
                          <a:effectLst/>
                        </a:rPr>
                        <a:t>SV &gt; 0 = ahead of schedule</a:t>
                      </a:r>
                      <a:endParaRPr lang="en-GB" sz="1600" b="0" i="0" u="none" strike="noStrike" dirty="0">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38346218"/>
                  </a:ext>
                </a:extLst>
              </a:tr>
              <a:tr h="665728">
                <a:tc rowSpan="2">
                  <a:txBody>
                    <a:bodyPr/>
                    <a:lstStyle/>
                    <a:p>
                      <a:pPr algn="ctr" fontAlgn="ctr"/>
                      <a:r>
                        <a:rPr lang="en-GB" sz="1600" b="1" u="none" strike="noStrike" dirty="0">
                          <a:effectLst/>
                        </a:rPr>
                        <a:t>SPI</a:t>
                      </a:r>
                      <a:endParaRPr lang="en-GB" sz="16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a:effectLst/>
                        </a:rPr>
                        <a:t>Schedule Performance Index</a:t>
                      </a:r>
                      <a:endParaRPr lang="en-GB" sz="1600" b="0" i="0" u="none" strike="noStrike">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The amount that the task is ahead or behind schedule, expressed as a percentage of the task</a:t>
                      </a:r>
                      <a:endParaRPr lang="en-GB" sz="16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SPI = EV/PV</a:t>
                      </a:r>
                      <a:endParaRPr lang="en-GB" sz="16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600" u="none" strike="noStrike" dirty="0">
                          <a:effectLst/>
                        </a:rPr>
                        <a:t>SPI &lt; 1 = behind schedule</a:t>
                      </a:r>
                      <a:endParaRPr lang="en-GB" sz="1600" b="0" i="0" u="none" strike="noStrike" dirty="0">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3145721555"/>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algn="ctr" fontAlgn="ctr"/>
                      <a:r>
                        <a:rPr lang="en-GB" sz="1600" u="none" strike="noStrike" dirty="0">
                          <a:effectLst/>
                        </a:rPr>
                        <a:t>SPI &gt; 1 = ahead of schedule</a:t>
                      </a:r>
                      <a:endParaRPr lang="en-GB" sz="1600" b="0" i="0" u="none" strike="noStrike" dirty="0">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2859648235"/>
                  </a:ext>
                </a:extLst>
              </a:tr>
              <a:tr h="476581">
                <a:tc rowSpan="2">
                  <a:txBody>
                    <a:bodyPr/>
                    <a:lstStyle/>
                    <a:p>
                      <a:pPr algn="ctr" fontAlgn="ctr"/>
                      <a:r>
                        <a:rPr lang="en-GB" sz="1600" b="1" u="none" strike="noStrike" dirty="0">
                          <a:effectLst/>
                        </a:rPr>
                        <a:t>CV</a:t>
                      </a:r>
                      <a:endParaRPr lang="en-GB" sz="16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a:effectLst/>
                        </a:rPr>
                        <a:t>Cost Variance</a:t>
                      </a:r>
                      <a:endParaRPr lang="en-GB" sz="1600" b="0" i="0" u="none" strike="noStrike">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The amount that the task is over or under budget, expressed as a task value</a:t>
                      </a:r>
                      <a:endParaRPr lang="en-GB" sz="16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CV = EV – AC</a:t>
                      </a:r>
                      <a:endParaRPr lang="en-GB" sz="16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600" u="none" strike="noStrike" dirty="0">
                          <a:effectLst/>
                        </a:rPr>
                        <a:t>CV &lt; 0 = over budget</a:t>
                      </a:r>
                      <a:endParaRPr lang="en-GB" sz="1600" b="0" i="0" u="none" strike="noStrike" dirty="0">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121347980"/>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algn="ctr" fontAlgn="ctr"/>
                      <a:r>
                        <a:rPr lang="en-GB" sz="1600" u="none" strike="noStrike" dirty="0">
                          <a:effectLst/>
                        </a:rPr>
                        <a:t>CV &gt; 0 = under budget</a:t>
                      </a:r>
                      <a:endParaRPr lang="en-GB" sz="1600" b="0" i="0" u="none" strike="noStrike" dirty="0">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4119286006"/>
                  </a:ext>
                </a:extLst>
              </a:tr>
              <a:tr h="332226">
                <a:tc rowSpan="2">
                  <a:txBody>
                    <a:bodyPr/>
                    <a:lstStyle/>
                    <a:p>
                      <a:pPr algn="ctr" fontAlgn="ctr"/>
                      <a:r>
                        <a:rPr lang="en-GB" sz="1600" b="1" u="none" strike="noStrike" dirty="0">
                          <a:effectLst/>
                        </a:rPr>
                        <a:t>CPI</a:t>
                      </a:r>
                      <a:endParaRPr lang="en-GB" sz="16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Cost Performance Index</a:t>
                      </a:r>
                      <a:endParaRPr lang="en-GB" sz="16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The amount that the task is ahead or behind schedule, expressed as a percentage of the task</a:t>
                      </a:r>
                      <a:endParaRPr lang="en-GB" sz="16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600" u="none" strike="noStrike" dirty="0">
                          <a:effectLst/>
                        </a:rPr>
                        <a:t>CPI = EV/AC</a:t>
                      </a:r>
                      <a:endParaRPr lang="en-GB" sz="16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600" u="none" strike="noStrike" dirty="0">
                          <a:effectLst/>
                        </a:rPr>
                        <a:t>CPI &lt; 1 = over budget</a:t>
                      </a:r>
                      <a:endParaRPr lang="en-GB" sz="1600" b="0" i="0" u="none" strike="noStrike" dirty="0">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2921043557"/>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dirty="0"/>
                    </a:p>
                  </a:txBody>
                  <a:tcPr/>
                </a:tc>
                <a:tc>
                  <a:txBody>
                    <a:bodyPr/>
                    <a:lstStyle/>
                    <a:p>
                      <a:pPr algn="ctr" fontAlgn="ctr"/>
                      <a:r>
                        <a:rPr lang="en-GB" sz="1600" u="none" strike="noStrike" dirty="0">
                          <a:effectLst/>
                        </a:rPr>
                        <a:t>CPI &gt; 1 = under budget</a:t>
                      </a:r>
                      <a:endParaRPr lang="en-GB" sz="1600" b="0" i="0" u="none" strike="noStrike" dirty="0">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1125396751"/>
                  </a:ext>
                </a:extLst>
              </a:tr>
            </a:tbl>
          </a:graphicData>
        </a:graphic>
      </p:graphicFrame>
      <p:sp>
        <p:nvSpPr>
          <p:cNvPr id="9" name="TextBox 8">
            <a:extLst>
              <a:ext uri="{FF2B5EF4-FFF2-40B4-BE49-F238E27FC236}">
                <a16:creationId xmlns:a16="http://schemas.microsoft.com/office/drawing/2014/main" id="{D335E1C8-8F7B-4F28-9753-F1544B98876C}"/>
              </a:ext>
            </a:extLst>
          </p:cNvPr>
          <p:cNvSpPr txBox="1"/>
          <p:nvPr/>
        </p:nvSpPr>
        <p:spPr>
          <a:xfrm>
            <a:off x="578960" y="1471205"/>
            <a:ext cx="1894429" cy="1200329"/>
          </a:xfrm>
          <a:prstGeom prst="rect">
            <a:avLst/>
          </a:prstGeom>
          <a:noFill/>
        </p:spPr>
        <p:txBody>
          <a:bodyPr wrap="none" rtlCol="0">
            <a:spAutoFit/>
          </a:bodyPr>
          <a:lstStyle/>
          <a:p>
            <a:r>
              <a:rPr lang="tr-TR" sz="2400" dirty="0"/>
              <a:t>PV = 25.000 $</a:t>
            </a:r>
          </a:p>
          <a:p>
            <a:r>
              <a:rPr lang="tr-TR" sz="2400" dirty="0"/>
              <a:t>EV = 15.000 $</a:t>
            </a:r>
          </a:p>
          <a:p>
            <a:r>
              <a:rPr lang="tr-TR" sz="2400" dirty="0"/>
              <a:t>AC = 20.000 $</a:t>
            </a:r>
            <a:endParaRPr lang="en-GB" sz="2400" dirty="0"/>
          </a:p>
        </p:txBody>
      </p:sp>
    </p:spTree>
    <p:extLst>
      <p:ext uri="{BB962C8B-B14F-4D97-AF65-F5344CB8AC3E}">
        <p14:creationId xmlns:p14="http://schemas.microsoft.com/office/powerpoint/2010/main" val="224889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DFBA6DF-87AC-4001-AF42-41300FC578CC}"/>
              </a:ext>
            </a:extLst>
          </p:cNvPr>
          <p:cNvGraphicFramePr>
            <a:graphicFrameLocks noGrp="1"/>
          </p:cNvGraphicFramePr>
          <p:nvPr/>
        </p:nvGraphicFramePr>
        <p:xfrm>
          <a:off x="2612571" y="17418"/>
          <a:ext cx="9510135" cy="3151500"/>
        </p:xfrm>
        <a:graphic>
          <a:graphicData uri="http://schemas.openxmlformats.org/drawingml/2006/table">
            <a:tbl>
              <a:tblPr>
                <a:tableStyleId>{5C22544A-7EE6-4342-B048-85BDC9FD1C3A}</a:tableStyleId>
              </a:tblPr>
              <a:tblGrid>
                <a:gridCol w="531223">
                  <a:extLst>
                    <a:ext uri="{9D8B030D-6E8A-4147-A177-3AD203B41FA5}">
                      <a16:colId xmlns:a16="http://schemas.microsoft.com/office/drawing/2014/main" val="4118455280"/>
                    </a:ext>
                  </a:extLst>
                </a:gridCol>
                <a:gridCol w="2003141">
                  <a:extLst>
                    <a:ext uri="{9D8B030D-6E8A-4147-A177-3AD203B41FA5}">
                      <a16:colId xmlns:a16="http://schemas.microsoft.com/office/drawing/2014/main" val="1064461853"/>
                    </a:ext>
                  </a:extLst>
                </a:gridCol>
                <a:gridCol w="4693751">
                  <a:extLst>
                    <a:ext uri="{9D8B030D-6E8A-4147-A177-3AD203B41FA5}">
                      <a16:colId xmlns:a16="http://schemas.microsoft.com/office/drawing/2014/main" val="1535989431"/>
                    </a:ext>
                  </a:extLst>
                </a:gridCol>
                <a:gridCol w="2282020">
                  <a:extLst>
                    <a:ext uri="{9D8B030D-6E8A-4147-A177-3AD203B41FA5}">
                      <a16:colId xmlns:a16="http://schemas.microsoft.com/office/drawing/2014/main" val="3639422399"/>
                    </a:ext>
                  </a:extLst>
                </a:gridCol>
              </a:tblGrid>
              <a:tr h="490237">
                <a:tc rowSpan="2">
                  <a:txBody>
                    <a:bodyPr/>
                    <a:lstStyle/>
                    <a:p>
                      <a:pPr algn="ctr" fontAlgn="ctr"/>
                      <a:r>
                        <a:rPr lang="en-GB" sz="1400" b="1" u="none" strike="noStrike" dirty="0">
                          <a:effectLst/>
                        </a:rPr>
                        <a:t>SV</a:t>
                      </a:r>
                      <a:endParaRPr lang="en-GB" sz="14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Schedule Variance</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The amount that the task is ahead or behind schedule, expressed as a task value</a:t>
                      </a:r>
                      <a:endParaRPr lang="en-GB" sz="14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400" u="none" strike="noStrike">
                          <a:effectLst/>
                        </a:rPr>
                        <a:t>SV &lt; 0 = behind schedule</a:t>
                      </a:r>
                      <a:endParaRPr lang="en-GB" sz="1400" b="0" i="0" u="none" strike="noStrike">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4043836567"/>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400" u="none" strike="noStrike">
                          <a:effectLst/>
                        </a:rPr>
                        <a:t>SV &gt; 0 = ahead of schedule</a:t>
                      </a:r>
                      <a:endParaRPr lang="en-GB" sz="1400" b="0" i="0" u="none" strike="noStrike">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38346218"/>
                  </a:ext>
                </a:extLst>
              </a:tr>
              <a:tr h="665728">
                <a:tc rowSpan="2">
                  <a:txBody>
                    <a:bodyPr/>
                    <a:lstStyle/>
                    <a:p>
                      <a:pPr algn="ctr" fontAlgn="ctr"/>
                      <a:r>
                        <a:rPr lang="en-GB" sz="1400" b="1" u="none" strike="noStrike" dirty="0">
                          <a:effectLst/>
                        </a:rPr>
                        <a:t>SPI</a:t>
                      </a:r>
                      <a:endParaRPr lang="en-GB" sz="14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Schedule Performance Index</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The amount that the task is ahead or behind schedule, expressed as a percentage of the task</a:t>
                      </a:r>
                      <a:endParaRPr lang="en-GB" sz="14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400" u="none" strike="noStrike" dirty="0">
                          <a:effectLst/>
                        </a:rPr>
                        <a:t>SPI &lt; 1 = behind schedule</a:t>
                      </a:r>
                      <a:endParaRPr lang="en-GB" sz="1400" b="0" i="0" u="none" strike="noStrike" dirty="0">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3145721555"/>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400" u="none" strike="noStrike">
                          <a:effectLst/>
                        </a:rPr>
                        <a:t>SPI &gt; 1 = ahead of schedule</a:t>
                      </a:r>
                      <a:endParaRPr lang="en-GB" sz="1400" b="0" i="0" u="none" strike="noStrike">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2859648235"/>
                  </a:ext>
                </a:extLst>
              </a:tr>
              <a:tr h="476581">
                <a:tc rowSpan="2">
                  <a:txBody>
                    <a:bodyPr/>
                    <a:lstStyle/>
                    <a:p>
                      <a:pPr algn="ctr" fontAlgn="ctr"/>
                      <a:r>
                        <a:rPr lang="en-GB" sz="1400" b="1" u="none" strike="noStrike" dirty="0">
                          <a:effectLst/>
                        </a:rPr>
                        <a:t>CV</a:t>
                      </a:r>
                      <a:endParaRPr lang="en-GB" sz="14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a:effectLst/>
                        </a:rPr>
                        <a:t>Cost Variance</a:t>
                      </a:r>
                      <a:endParaRPr lang="en-GB" sz="1400" b="0" i="0" u="none" strike="noStrike">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The amount that the task is over or under budget, expressed as a task value</a:t>
                      </a:r>
                      <a:endParaRPr lang="en-GB" sz="14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400" u="none" strike="noStrike">
                          <a:effectLst/>
                        </a:rPr>
                        <a:t>CV &lt; 0 = over budget</a:t>
                      </a:r>
                      <a:endParaRPr lang="en-GB" sz="1400" b="0" i="0" u="none" strike="noStrike">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121347980"/>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400" u="none" strike="noStrike">
                          <a:effectLst/>
                        </a:rPr>
                        <a:t>CV &gt; 0 = under budget</a:t>
                      </a:r>
                      <a:endParaRPr lang="en-GB" sz="1400" b="0" i="0" u="none" strike="noStrike">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4119286006"/>
                  </a:ext>
                </a:extLst>
              </a:tr>
              <a:tr h="332226">
                <a:tc rowSpan="2">
                  <a:txBody>
                    <a:bodyPr/>
                    <a:lstStyle/>
                    <a:p>
                      <a:pPr algn="ctr" fontAlgn="ctr"/>
                      <a:r>
                        <a:rPr lang="en-GB" sz="1400" b="1" u="none" strike="noStrike" dirty="0">
                          <a:effectLst/>
                        </a:rPr>
                        <a:t>CPI</a:t>
                      </a:r>
                      <a:endParaRPr lang="en-GB" sz="1400" b="1"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Cost Performance Index</a:t>
                      </a:r>
                      <a:endParaRPr lang="en-GB" sz="1400" b="0" i="0" u="none" strike="noStrike" dirty="0">
                        <a:solidFill>
                          <a:srgbClr val="000000"/>
                        </a:solidFill>
                        <a:effectLst/>
                        <a:latin typeface="Arial" panose="020B0604020202020204" pitchFamily="34" charset="0"/>
                      </a:endParaRPr>
                    </a:p>
                  </a:txBody>
                  <a:tcPr marL="3956" marR="3956" marT="11867" marB="11867" anchor="ctr"/>
                </a:tc>
                <a:tc rowSpan="2">
                  <a:txBody>
                    <a:bodyPr/>
                    <a:lstStyle/>
                    <a:p>
                      <a:pPr algn="ctr" fontAlgn="ctr"/>
                      <a:r>
                        <a:rPr lang="en-GB" sz="1400" u="none" strike="noStrike" dirty="0">
                          <a:effectLst/>
                        </a:rPr>
                        <a:t>The amount that the task is ahead or behind schedule, expressed as a percentage of the task</a:t>
                      </a:r>
                      <a:endParaRPr lang="en-GB" sz="1400" b="0" i="0" u="none" strike="noStrike" dirty="0">
                        <a:solidFill>
                          <a:srgbClr val="000000"/>
                        </a:solidFill>
                        <a:effectLst/>
                        <a:latin typeface="Arial" panose="020B0604020202020204" pitchFamily="34" charset="0"/>
                      </a:endParaRPr>
                    </a:p>
                  </a:txBody>
                  <a:tcPr marL="3956" marR="3956" marT="11867" marB="11867" anchor="ctr"/>
                </a:tc>
                <a:tc>
                  <a:txBody>
                    <a:bodyPr/>
                    <a:lstStyle/>
                    <a:p>
                      <a:pPr algn="ctr" fontAlgn="ctr"/>
                      <a:r>
                        <a:rPr lang="en-GB" sz="1400" u="none" strike="noStrike" dirty="0">
                          <a:effectLst/>
                        </a:rPr>
                        <a:t>CPI &lt; 1 = over budget</a:t>
                      </a:r>
                      <a:endParaRPr lang="en-GB" sz="1400" b="0" i="0" u="none" strike="noStrike" dirty="0">
                        <a:solidFill>
                          <a:srgbClr val="000000"/>
                        </a:solidFill>
                        <a:effectLst/>
                        <a:latin typeface="Arial" panose="020B0604020202020204" pitchFamily="34" charset="0"/>
                      </a:endParaRPr>
                    </a:p>
                  </a:txBody>
                  <a:tcPr marL="3956" marR="3956" marT="11867" marB="11867" anchor="ctr"/>
                </a:tc>
                <a:extLst>
                  <a:ext uri="{0D108BD9-81ED-4DB2-BD59-A6C34878D82A}">
                    <a16:rowId xmlns:a16="http://schemas.microsoft.com/office/drawing/2014/main" val="2921043557"/>
                  </a:ext>
                </a:extLst>
              </a:tr>
              <a:tr h="296682">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400" u="none" strike="noStrike" dirty="0">
                          <a:effectLst/>
                        </a:rPr>
                        <a:t>CPI &gt; 1 = under budget</a:t>
                      </a:r>
                      <a:endParaRPr lang="en-GB" sz="1400" b="0" i="0" u="none" strike="noStrike" dirty="0">
                        <a:solidFill>
                          <a:srgbClr val="000000"/>
                        </a:solidFill>
                        <a:effectLst/>
                        <a:latin typeface="Arial" panose="020B0604020202020204" pitchFamily="34" charset="0"/>
                      </a:endParaRPr>
                    </a:p>
                  </a:txBody>
                  <a:tcPr marL="3956" marR="3956" marT="3956" marB="0" anchor="ctr"/>
                </a:tc>
                <a:extLst>
                  <a:ext uri="{0D108BD9-81ED-4DB2-BD59-A6C34878D82A}">
                    <a16:rowId xmlns:a16="http://schemas.microsoft.com/office/drawing/2014/main" val="1125396751"/>
                  </a:ext>
                </a:extLst>
              </a:tr>
            </a:tbl>
          </a:graphicData>
        </a:graphic>
      </p:graphicFrame>
      <p:sp>
        <p:nvSpPr>
          <p:cNvPr id="7" name="TextBox 6">
            <a:extLst>
              <a:ext uri="{FF2B5EF4-FFF2-40B4-BE49-F238E27FC236}">
                <a16:creationId xmlns:a16="http://schemas.microsoft.com/office/drawing/2014/main" id="{9E2C21A7-C148-4A4F-8F47-16321A72D54C}"/>
              </a:ext>
            </a:extLst>
          </p:cNvPr>
          <p:cNvSpPr txBox="1"/>
          <p:nvPr/>
        </p:nvSpPr>
        <p:spPr>
          <a:xfrm>
            <a:off x="175941" y="3561109"/>
            <a:ext cx="5920059" cy="2677656"/>
          </a:xfrm>
          <a:prstGeom prst="rect">
            <a:avLst/>
          </a:prstGeom>
          <a:noFill/>
        </p:spPr>
        <p:txBody>
          <a:bodyPr wrap="square" rtlCol="0">
            <a:spAutoFit/>
          </a:bodyPr>
          <a:lstStyle/>
          <a:p>
            <a:r>
              <a:rPr lang="tr-TR" sz="2400" b="1" dirty="0">
                <a:solidFill>
                  <a:schemeClr val="accent1"/>
                </a:solidFill>
              </a:rPr>
              <a:t>SV</a:t>
            </a:r>
            <a:r>
              <a:rPr lang="tr-TR" sz="2400" dirty="0"/>
              <a:t> = EV – PV = 15.000 – 25.000 = </a:t>
            </a:r>
            <a:r>
              <a:rPr lang="tr-TR" sz="2400" b="1" dirty="0"/>
              <a:t>-10.000</a:t>
            </a:r>
          </a:p>
          <a:p>
            <a:endParaRPr lang="tr-TR" sz="2400" dirty="0"/>
          </a:p>
          <a:p>
            <a:r>
              <a:rPr lang="tr-TR" sz="2400" b="1" dirty="0"/>
              <a:t>SPI</a:t>
            </a:r>
            <a:r>
              <a:rPr lang="tr-TR" sz="2400" dirty="0"/>
              <a:t> = EV/PV = 15.000/25.000 = </a:t>
            </a:r>
            <a:r>
              <a:rPr lang="tr-TR" sz="2400" b="1" dirty="0"/>
              <a:t>0.6</a:t>
            </a:r>
          </a:p>
          <a:p>
            <a:endParaRPr lang="tr-TR" sz="2400" dirty="0"/>
          </a:p>
          <a:p>
            <a:r>
              <a:rPr lang="tr-TR" sz="2400" b="1" dirty="0">
                <a:solidFill>
                  <a:srgbClr val="00B050"/>
                </a:solidFill>
              </a:rPr>
              <a:t>CV</a:t>
            </a:r>
            <a:r>
              <a:rPr lang="tr-TR" sz="2400" dirty="0"/>
              <a:t> = EV – AC = 15.000 – 20.000 = </a:t>
            </a:r>
            <a:r>
              <a:rPr lang="tr-TR" sz="2400" b="1" dirty="0"/>
              <a:t>-5.000</a:t>
            </a:r>
          </a:p>
          <a:p>
            <a:endParaRPr lang="tr-TR" sz="2400" dirty="0"/>
          </a:p>
          <a:p>
            <a:r>
              <a:rPr lang="tr-TR" sz="2400" b="1" dirty="0"/>
              <a:t>CPI</a:t>
            </a:r>
            <a:r>
              <a:rPr lang="tr-TR" sz="2400" dirty="0"/>
              <a:t> = EV/ AC = 15.000 / 20.000 =  </a:t>
            </a:r>
            <a:r>
              <a:rPr lang="tr-TR" sz="2400" b="1" dirty="0"/>
              <a:t>0.75</a:t>
            </a:r>
            <a:endParaRPr lang="en-GB" sz="2400" b="1" dirty="0"/>
          </a:p>
        </p:txBody>
      </p:sp>
      <p:pic>
        <p:nvPicPr>
          <p:cNvPr id="12" name="Picture 11" descr="Earned Value Management">
            <a:extLst>
              <a:ext uri="{FF2B5EF4-FFF2-40B4-BE49-F238E27FC236}">
                <a16:creationId xmlns:a16="http://schemas.microsoft.com/office/drawing/2014/main" id="{F756CCEB-18AC-4D56-959C-29C906A0C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134" y="3139409"/>
            <a:ext cx="5377858" cy="375910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E49A99C-0A0F-46AE-B749-D68A8EF45226}"/>
              </a:ext>
            </a:extLst>
          </p:cNvPr>
          <p:cNvSpPr txBox="1"/>
          <p:nvPr/>
        </p:nvSpPr>
        <p:spPr>
          <a:xfrm>
            <a:off x="134540" y="2011425"/>
            <a:ext cx="1894429" cy="1200329"/>
          </a:xfrm>
          <a:prstGeom prst="rect">
            <a:avLst/>
          </a:prstGeom>
          <a:noFill/>
        </p:spPr>
        <p:txBody>
          <a:bodyPr wrap="none" rtlCol="0">
            <a:spAutoFit/>
          </a:bodyPr>
          <a:lstStyle/>
          <a:p>
            <a:r>
              <a:rPr lang="tr-TR" sz="2400" dirty="0"/>
              <a:t>PV = 25.000 $</a:t>
            </a:r>
          </a:p>
          <a:p>
            <a:r>
              <a:rPr lang="tr-TR" sz="2400" dirty="0"/>
              <a:t>EV = 15.000 $</a:t>
            </a:r>
          </a:p>
          <a:p>
            <a:r>
              <a:rPr lang="tr-TR" sz="2400" dirty="0"/>
              <a:t>AC = 20.000 $</a:t>
            </a:r>
            <a:endParaRPr lang="en-GB" sz="2400" dirty="0"/>
          </a:p>
        </p:txBody>
      </p:sp>
    </p:spTree>
    <p:extLst>
      <p:ext uri="{BB962C8B-B14F-4D97-AF65-F5344CB8AC3E}">
        <p14:creationId xmlns:p14="http://schemas.microsoft.com/office/powerpoint/2010/main" val="192610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BEAE11-2CC5-471E-AB16-F4722301CA70}"/>
              </a:ext>
            </a:extLst>
          </p:cNvPr>
          <p:cNvGraphicFramePr>
            <a:graphicFrameLocks noGrp="1"/>
          </p:cNvGraphicFramePr>
          <p:nvPr>
            <p:extLst>
              <p:ext uri="{D42A27DB-BD31-4B8C-83A1-F6EECF244321}">
                <p14:modId xmlns:p14="http://schemas.microsoft.com/office/powerpoint/2010/main" val="2757800823"/>
              </p:ext>
            </p:extLst>
          </p:nvPr>
        </p:nvGraphicFramePr>
        <p:xfrm>
          <a:off x="414338" y="214313"/>
          <a:ext cx="11580018" cy="6403006"/>
        </p:xfrm>
        <a:graphic>
          <a:graphicData uri="http://schemas.openxmlformats.org/drawingml/2006/table">
            <a:tbl>
              <a:tblPr>
                <a:tableStyleId>{5C22544A-7EE6-4342-B048-85BDC9FD1C3A}</a:tableStyleId>
              </a:tblPr>
              <a:tblGrid>
                <a:gridCol w="857250">
                  <a:extLst>
                    <a:ext uri="{9D8B030D-6E8A-4147-A177-3AD203B41FA5}">
                      <a16:colId xmlns:a16="http://schemas.microsoft.com/office/drawing/2014/main" val="3487828987"/>
                    </a:ext>
                  </a:extLst>
                </a:gridCol>
                <a:gridCol w="2064543">
                  <a:extLst>
                    <a:ext uri="{9D8B030D-6E8A-4147-A177-3AD203B41FA5}">
                      <a16:colId xmlns:a16="http://schemas.microsoft.com/office/drawing/2014/main" val="3996914281"/>
                    </a:ext>
                  </a:extLst>
                </a:gridCol>
                <a:gridCol w="3114675">
                  <a:extLst>
                    <a:ext uri="{9D8B030D-6E8A-4147-A177-3AD203B41FA5}">
                      <a16:colId xmlns:a16="http://schemas.microsoft.com/office/drawing/2014/main" val="573058331"/>
                    </a:ext>
                  </a:extLst>
                </a:gridCol>
                <a:gridCol w="3221832">
                  <a:extLst>
                    <a:ext uri="{9D8B030D-6E8A-4147-A177-3AD203B41FA5}">
                      <a16:colId xmlns:a16="http://schemas.microsoft.com/office/drawing/2014/main" val="1323924555"/>
                    </a:ext>
                  </a:extLst>
                </a:gridCol>
                <a:gridCol w="2321718">
                  <a:extLst>
                    <a:ext uri="{9D8B030D-6E8A-4147-A177-3AD203B41FA5}">
                      <a16:colId xmlns:a16="http://schemas.microsoft.com/office/drawing/2014/main" val="2405471902"/>
                    </a:ext>
                  </a:extLst>
                </a:gridCol>
              </a:tblGrid>
              <a:tr h="231381">
                <a:tc gridSpan="5">
                  <a:txBody>
                    <a:bodyPr/>
                    <a:lstStyle/>
                    <a:p>
                      <a:pPr algn="ctr" fontAlgn="ctr"/>
                      <a:r>
                        <a:rPr lang="en-GB" sz="1400" u="none" strike="noStrike" dirty="0">
                          <a:effectLst/>
                        </a:rPr>
                        <a:t>Complex Outputs</a:t>
                      </a:r>
                      <a:endParaRPr lang="en-GB" sz="1400" b="1" i="0" u="none" strike="noStrike" dirty="0">
                        <a:solidFill>
                          <a:srgbClr val="000000"/>
                        </a:solidFill>
                        <a:effectLst/>
                        <a:latin typeface="Arial" panose="020B0604020202020204" pitchFamily="34" charset="0"/>
                      </a:endParaRPr>
                    </a:p>
                  </a:txBody>
                  <a:tcPr marL="3565" marR="3565" marT="356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57726284"/>
                  </a:ext>
                </a:extLst>
              </a:tr>
              <a:tr h="368552">
                <a:tc rowSpan="4">
                  <a:txBody>
                    <a:bodyPr/>
                    <a:lstStyle/>
                    <a:p>
                      <a:pPr algn="ctr" fontAlgn="ctr"/>
                      <a:r>
                        <a:rPr lang="en-GB" sz="1400" u="none" strike="noStrike">
                          <a:effectLst/>
                        </a:rPr>
                        <a:t>EAC</a:t>
                      </a:r>
                      <a:endParaRPr lang="en-GB" sz="1400" b="0" i="0" u="none" strike="noStrike">
                        <a:solidFill>
                          <a:srgbClr val="000000"/>
                        </a:solidFill>
                        <a:effectLst/>
                        <a:latin typeface="Arial" panose="020B0604020202020204" pitchFamily="34" charset="0"/>
                      </a:endParaRPr>
                    </a:p>
                  </a:txBody>
                  <a:tcPr marL="3565" marR="3565" marT="10695" marB="10695" anchor="ctr"/>
                </a:tc>
                <a:tc rowSpan="4">
                  <a:txBody>
                    <a:bodyPr/>
                    <a:lstStyle/>
                    <a:p>
                      <a:pPr algn="ctr" fontAlgn="ctr"/>
                      <a:r>
                        <a:rPr lang="en-GB" sz="1400" u="none" strike="noStrike">
                          <a:effectLst/>
                        </a:rPr>
                        <a:t>Estimate at Completion</a:t>
                      </a:r>
                      <a:endParaRPr lang="en-GB" sz="1400" b="0" i="0" u="none" strike="noStrike">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1400" u="none" strike="noStrike">
                          <a:effectLst/>
                        </a:rPr>
                        <a:t>EAC = BAC/CPI</a:t>
                      </a:r>
                      <a:endParaRPr lang="en-GB" sz="1400" b="0" i="0" u="none" strike="noStrike">
                        <a:solidFill>
                          <a:srgbClr val="000000"/>
                        </a:solidFill>
                        <a:effectLst/>
                        <a:latin typeface="Arial" panose="020B0604020202020204" pitchFamily="34" charset="0"/>
                      </a:endParaRPr>
                    </a:p>
                  </a:txBody>
                  <a:tcPr marL="53476" marR="3565" marT="10695" marB="10695" anchor="ctr"/>
                </a:tc>
                <a:tc rowSpan="4" gridSpan="2">
                  <a:txBody>
                    <a:bodyPr/>
                    <a:lstStyle/>
                    <a:p>
                      <a:pPr algn="ctr" fontAlgn="ctr"/>
                      <a:r>
                        <a:rPr lang="en-GB" sz="1400" u="none" strike="noStrike" dirty="0">
                          <a:effectLst/>
                        </a:rPr>
                        <a:t>The estimated project budget at the end of the project, given current project budget status</a:t>
                      </a:r>
                    </a:p>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tc rowSpan="4" hMerge="1">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2856171421"/>
                  </a:ext>
                </a:extLst>
              </a:tr>
              <a:tr h="494055">
                <a:tc vMerge="1">
                  <a:txBody>
                    <a:bodyPr/>
                    <a:lstStyle/>
                    <a:p>
                      <a:endParaRPr lang="en-GB"/>
                    </a:p>
                  </a:txBody>
                  <a:tcPr/>
                </a:tc>
                <a:tc vMerge="1">
                  <a:txBody>
                    <a:bodyPr/>
                    <a:lstStyle/>
                    <a:p>
                      <a:endParaRPr lang="en-GB"/>
                    </a:p>
                  </a:txBody>
                  <a:tcPr/>
                </a:tc>
                <a:tc>
                  <a:txBody>
                    <a:bodyPr/>
                    <a:lstStyle/>
                    <a:p>
                      <a:pPr algn="l" fontAlgn="ctr"/>
                      <a:r>
                        <a:rPr lang="en-GB" sz="1400" u="none" strike="noStrike">
                          <a:effectLst/>
                        </a:rPr>
                        <a:t>EAC = AC + (BAC – EV)</a:t>
                      </a:r>
                      <a:endParaRPr lang="en-GB" sz="1400" b="0" i="0" u="none" strike="noStrike">
                        <a:solidFill>
                          <a:srgbClr val="000000"/>
                        </a:solidFill>
                        <a:effectLst/>
                        <a:latin typeface="Arial" panose="020B060402020202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951428726"/>
                  </a:ext>
                </a:extLst>
              </a:tr>
              <a:tr h="715355">
                <a:tc vMerge="1">
                  <a:txBody>
                    <a:bodyPr/>
                    <a:lstStyle/>
                    <a:p>
                      <a:endParaRPr lang="en-GB"/>
                    </a:p>
                  </a:txBody>
                  <a:tcPr/>
                </a:tc>
                <a:tc vMerge="1">
                  <a:txBody>
                    <a:bodyPr/>
                    <a:lstStyle/>
                    <a:p>
                      <a:endParaRPr lang="en-GB"/>
                    </a:p>
                  </a:txBody>
                  <a:tcPr/>
                </a:tc>
                <a:tc>
                  <a:txBody>
                    <a:bodyPr/>
                    <a:lstStyle/>
                    <a:p>
                      <a:pPr algn="l" fontAlgn="ctr"/>
                      <a:r>
                        <a:rPr lang="en-GB" sz="1400" u="none" strike="noStrike">
                          <a:effectLst/>
                        </a:rPr>
                        <a:t>EAC = AC + [(BAC – EV)/(SPI x CPI)]</a:t>
                      </a:r>
                      <a:endParaRPr lang="en-GB" sz="1400" b="0" i="0" u="none" strike="noStrike">
                        <a:solidFill>
                          <a:srgbClr val="000000"/>
                        </a:solidFill>
                        <a:effectLst/>
                        <a:latin typeface="Arial" panose="020B060402020202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2603649181"/>
                  </a:ext>
                </a:extLst>
              </a:tr>
              <a:tr h="589058">
                <a:tc vMerge="1">
                  <a:txBody>
                    <a:bodyPr/>
                    <a:lstStyle/>
                    <a:p>
                      <a:endParaRPr lang="en-GB"/>
                    </a:p>
                  </a:txBody>
                  <a:tcPr/>
                </a:tc>
                <a:tc vMerge="1">
                  <a:txBody>
                    <a:bodyPr/>
                    <a:lstStyle/>
                    <a:p>
                      <a:endParaRPr lang="en-GB"/>
                    </a:p>
                  </a:txBody>
                  <a:tcPr/>
                </a:tc>
                <a:tc>
                  <a:txBody>
                    <a:bodyPr/>
                    <a:lstStyle/>
                    <a:p>
                      <a:pPr algn="l" fontAlgn="ctr"/>
                      <a:r>
                        <a:rPr lang="en-GB" sz="1400" u="none" strike="noStrike" dirty="0">
                          <a:effectLst/>
                        </a:rPr>
                        <a:t>EAC = AC + </a:t>
                      </a:r>
                      <a:r>
                        <a:rPr lang="tr-TR" sz="1400" u="none" strike="noStrike" dirty="0" err="1">
                          <a:effectLst/>
                        </a:rPr>
                        <a:t>new</a:t>
                      </a:r>
                      <a:r>
                        <a:rPr lang="tr-TR" sz="1400" u="none" strike="noStrike" dirty="0">
                          <a:effectLst/>
                        </a:rPr>
                        <a:t> </a:t>
                      </a:r>
                      <a:r>
                        <a:rPr lang="tr-TR" sz="1400" u="none" strike="noStrike" dirty="0" err="1">
                          <a:effectLst/>
                        </a:rPr>
                        <a:t>estimate</a:t>
                      </a:r>
                      <a:r>
                        <a:rPr lang="en-GB" sz="1400" u="none" strike="noStrike" dirty="0">
                          <a:effectLst/>
                        </a:rPr>
                        <a:t> </a:t>
                      </a:r>
                      <a:endParaRPr lang="en-GB" sz="1400" b="0" i="0" u="none" strike="noStrike" dirty="0">
                        <a:solidFill>
                          <a:srgbClr val="000000"/>
                        </a:solidFill>
                        <a:effectLst/>
                        <a:latin typeface="Calibri" panose="020F050202020403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72539466"/>
                  </a:ext>
                </a:extLst>
              </a:tr>
              <a:tr h="395578">
                <a:tc rowSpan="2">
                  <a:txBody>
                    <a:bodyPr/>
                    <a:lstStyle/>
                    <a:p>
                      <a:pPr algn="ctr" fontAlgn="ctr"/>
                      <a:r>
                        <a:rPr lang="en-GB" sz="1400" u="none" strike="noStrike">
                          <a:effectLst/>
                        </a:rPr>
                        <a:t>ETC</a:t>
                      </a:r>
                      <a:endParaRPr lang="en-GB" sz="1400" b="0" i="0" u="none" strike="noStrike">
                        <a:solidFill>
                          <a:srgbClr val="000000"/>
                        </a:solidFill>
                        <a:effectLst/>
                        <a:latin typeface="Arial" panose="020B0604020202020204" pitchFamily="34" charset="0"/>
                      </a:endParaRPr>
                    </a:p>
                  </a:txBody>
                  <a:tcPr marL="3565" marR="3565" marT="10695" marB="10695" anchor="ctr"/>
                </a:tc>
                <a:tc rowSpan="2">
                  <a:txBody>
                    <a:bodyPr/>
                    <a:lstStyle/>
                    <a:p>
                      <a:pPr algn="ctr" fontAlgn="ctr"/>
                      <a:r>
                        <a:rPr lang="en-GB" sz="1400" u="none" strike="noStrike">
                          <a:effectLst/>
                        </a:rPr>
                        <a:t>Estimate to Complete</a:t>
                      </a:r>
                      <a:endParaRPr lang="en-GB" sz="1400" b="0" i="0" u="none" strike="noStrike">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1400" u="none" strike="noStrike" dirty="0">
                          <a:effectLst/>
                        </a:rPr>
                        <a:t>ETC = EAC – AC</a:t>
                      </a:r>
                      <a:endParaRPr lang="en-GB" sz="1400" b="0" i="0" u="none" strike="noStrike" dirty="0">
                        <a:solidFill>
                          <a:srgbClr val="000000"/>
                        </a:solidFill>
                        <a:effectLst/>
                        <a:latin typeface="Arial" panose="020B0604020202020204" pitchFamily="34" charset="0"/>
                      </a:endParaRPr>
                    </a:p>
                  </a:txBody>
                  <a:tcPr marL="53476" marR="3565" marT="10695" marB="10695" anchor="ctr"/>
                </a:tc>
                <a:tc rowSpan="2" gridSpan="2">
                  <a:txBody>
                    <a:bodyPr/>
                    <a:lstStyle/>
                    <a:p>
                      <a:pPr algn="ctr" fontAlgn="ctr"/>
                      <a:r>
                        <a:rPr lang="en-GB" sz="1400" u="none" strike="noStrike" dirty="0">
                          <a:effectLst/>
                        </a:rPr>
                        <a:t>The expected cost to finish the project</a:t>
                      </a:r>
                    </a:p>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tc rowSpan="2" hMerge="1">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2993182253"/>
                  </a:ext>
                </a:extLst>
              </a:tr>
              <a:tr h="708283">
                <a:tc vMerge="1">
                  <a:txBody>
                    <a:bodyPr/>
                    <a:lstStyle/>
                    <a:p>
                      <a:endParaRPr lang="en-GB"/>
                    </a:p>
                  </a:txBody>
                  <a:tcPr/>
                </a:tc>
                <a:tc vMerge="1">
                  <a:txBody>
                    <a:bodyPr/>
                    <a:lstStyle/>
                    <a:p>
                      <a:endParaRPr lang="en-GB"/>
                    </a:p>
                  </a:txBody>
                  <a:tcPr/>
                </a:tc>
                <a:tc>
                  <a:txBody>
                    <a:bodyPr/>
                    <a:lstStyle/>
                    <a:p>
                      <a:pPr algn="l" fontAlgn="ctr"/>
                      <a:r>
                        <a:rPr lang="en-GB" sz="1400" u="none" strike="noStrike" dirty="0">
                          <a:effectLst/>
                        </a:rPr>
                        <a:t> </a:t>
                      </a:r>
                      <a:endParaRPr lang="en-GB" sz="1400" b="0" i="0" u="none" strike="noStrike" dirty="0">
                        <a:solidFill>
                          <a:srgbClr val="000000"/>
                        </a:solidFill>
                        <a:effectLst/>
                        <a:latin typeface="Calibri" panose="020F050202020403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2740353682"/>
                  </a:ext>
                </a:extLst>
              </a:tr>
              <a:tr h="953806">
                <a:tc rowSpan="2">
                  <a:txBody>
                    <a:bodyPr/>
                    <a:lstStyle/>
                    <a:p>
                      <a:pPr algn="ctr" fontAlgn="ctr"/>
                      <a:r>
                        <a:rPr lang="en-GB" sz="1400" u="none" strike="noStrike">
                          <a:effectLst/>
                        </a:rPr>
                        <a:t>VAC</a:t>
                      </a:r>
                      <a:endParaRPr lang="en-GB" sz="1400" b="0" i="0" u="none" strike="noStrike">
                        <a:solidFill>
                          <a:srgbClr val="000000"/>
                        </a:solidFill>
                        <a:effectLst/>
                        <a:latin typeface="Arial" panose="020B0604020202020204" pitchFamily="34" charset="0"/>
                      </a:endParaRPr>
                    </a:p>
                  </a:txBody>
                  <a:tcPr marL="3565" marR="3565" marT="10695" marB="10695" anchor="ctr"/>
                </a:tc>
                <a:tc rowSpan="2">
                  <a:txBody>
                    <a:bodyPr/>
                    <a:lstStyle/>
                    <a:p>
                      <a:pPr algn="ctr" fontAlgn="ctr"/>
                      <a:r>
                        <a:rPr lang="en-GB" sz="1400" u="none" strike="noStrike">
                          <a:effectLst/>
                        </a:rPr>
                        <a:t>Variance at Completion</a:t>
                      </a:r>
                      <a:endParaRPr lang="en-GB" sz="1400" b="0" i="0" u="none" strike="noStrike">
                        <a:solidFill>
                          <a:srgbClr val="000000"/>
                        </a:solidFill>
                        <a:effectLst/>
                        <a:latin typeface="Arial" panose="020B0604020202020204" pitchFamily="34" charset="0"/>
                      </a:endParaRPr>
                    </a:p>
                  </a:txBody>
                  <a:tcPr marL="3565" marR="3565" marT="10695" marB="10695" anchor="ctr"/>
                </a:tc>
                <a:tc rowSpan="2">
                  <a:txBody>
                    <a:bodyPr/>
                    <a:lstStyle/>
                    <a:p>
                      <a:pPr algn="l" fontAlgn="ctr"/>
                      <a:r>
                        <a:rPr lang="en-GB" sz="1400" u="none" strike="noStrike" dirty="0">
                          <a:effectLst/>
                        </a:rPr>
                        <a:t>VAC = BAC – EAC</a:t>
                      </a:r>
                      <a:endParaRPr lang="en-GB" sz="1400" b="0" i="0" u="none" strike="noStrike" dirty="0">
                        <a:solidFill>
                          <a:srgbClr val="000000"/>
                        </a:solidFill>
                        <a:effectLst/>
                        <a:latin typeface="Arial" panose="020B0604020202020204" pitchFamily="34" charset="0"/>
                      </a:endParaRPr>
                    </a:p>
                  </a:txBody>
                  <a:tcPr marL="53476" marR="3565" marT="10695" marB="10695" anchor="ctr"/>
                </a:tc>
                <a:tc rowSpan="2">
                  <a:txBody>
                    <a:bodyPr/>
                    <a:lstStyle/>
                    <a:p>
                      <a:pPr algn="ctr" fontAlgn="ctr"/>
                      <a:r>
                        <a:rPr lang="en-GB" sz="1400" u="none" strike="noStrike" dirty="0">
                          <a:effectLst/>
                        </a:rPr>
                        <a:t>The expected cost variance at the end of the project, given current project status</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ctr" fontAlgn="ctr"/>
                      <a:r>
                        <a:rPr lang="en-GB" sz="1400" u="none" strike="noStrike">
                          <a:effectLst/>
                        </a:rPr>
                        <a:t>VAC &lt; 0 = over budget</a:t>
                      </a:r>
                      <a:endParaRPr lang="en-GB" sz="1400" b="0" i="0" u="none" strike="noStrike">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3500665422"/>
                  </a:ext>
                </a:extLst>
              </a:tr>
              <a:tr h="458960">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400" u="none" strike="noStrike">
                          <a:effectLst/>
                        </a:rPr>
                        <a:t>VAC &gt; 0 = under budget</a:t>
                      </a:r>
                      <a:endParaRPr lang="en-GB" sz="1400" b="0" i="0" u="none" strike="noStrike">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3076660419"/>
                  </a:ext>
                </a:extLst>
              </a:tr>
              <a:tr h="640221">
                <a:tc rowSpan="3">
                  <a:txBody>
                    <a:bodyPr/>
                    <a:lstStyle/>
                    <a:p>
                      <a:pPr algn="ctr" fontAlgn="ctr"/>
                      <a:r>
                        <a:rPr lang="en-GB" sz="1400" u="none" strike="noStrike">
                          <a:effectLst/>
                        </a:rPr>
                        <a:t>TCPI</a:t>
                      </a:r>
                      <a:endParaRPr lang="en-GB" sz="1400" b="0" i="0" u="none" strike="noStrike">
                        <a:solidFill>
                          <a:srgbClr val="000000"/>
                        </a:solidFill>
                        <a:effectLst/>
                        <a:latin typeface="Arial" panose="020B0604020202020204" pitchFamily="34" charset="0"/>
                      </a:endParaRPr>
                    </a:p>
                  </a:txBody>
                  <a:tcPr marL="3565" marR="3565" marT="10695" marB="10695" anchor="ctr"/>
                </a:tc>
                <a:tc rowSpan="3">
                  <a:txBody>
                    <a:bodyPr/>
                    <a:lstStyle/>
                    <a:p>
                      <a:pPr algn="ctr" fontAlgn="ctr"/>
                      <a:r>
                        <a:rPr lang="en-GB" sz="1400" u="none" strike="noStrike" dirty="0">
                          <a:effectLst/>
                        </a:rPr>
                        <a:t>To Complete Performance Index</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1400" u="none" strike="noStrike" dirty="0">
                          <a:effectLst/>
                        </a:rPr>
                        <a:t>TCPI = (BAC – EV) / (BAC – AC)</a:t>
                      </a:r>
                      <a:endParaRPr lang="en-GB" sz="1400" b="0" i="0" u="none" strike="noStrike" dirty="0">
                        <a:solidFill>
                          <a:srgbClr val="000000"/>
                        </a:solidFill>
                        <a:effectLst/>
                        <a:latin typeface="Arial" panose="020B0604020202020204" pitchFamily="34" charset="0"/>
                      </a:endParaRPr>
                    </a:p>
                  </a:txBody>
                  <a:tcPr marL="53476" marR="3565" marT="10695" marB="10695" anchor="ctr"/>
                </a:tc>
                <a:tc rowSpan="3">
                  <a:txBody>
                    <a:bodyPr/>
                    <a:lstStyle/>
                    <a:p>
                      <a:pPr algn="ctr" fontAlgn="ctr"/>
                      <a:r>
                        <a:rPr lang="en-GB" sz="1400" u="none" strike="noStrike">
                          <a:effectLst/>
                        </a:rPr>
                        <a:t>The CPI required to complete the project on budget</a:t>
                      </a:r>
                      <a:endParaRPr lang="en-GB" sz="1400" b="0" i="0" u="none" strike="noStrike">
                        <a:solidFill>
                          <a:srgbClr val="000000"/>
                        </a:solidFill>
                        <a:effectLst/>
                        <a:latin typeface="Arial" panose="020B0604020202020204" pitchFamily="34" charset="0"/>
                      </a:endParaRPr>
                    </a:p>
                  </a:txBody>
                  <a:tcPr marL="3565" marR="3565" marT="10695" marB="10695" anchor="ctr"/>
                </a:tc>
                <a:tc>
                  <a:txBody>
                    <a:bodyPr/>
                    <a:lstStyle/>
                    <a:p>
                      <a:pPr algn="ctr" fontAlgn="ctr"/>
                      <a:r>
                        <a:rPr lang="en-GB" sz="1400" u="none" strike="noStrike">
                          <a:effectLst/>
                        </a:rPr>
                        <a:t>TCPI &lt; 1 = under budget</a:t>
                      </a:r>
                      <a:endParaRPr lang="en-GB" sz="1400" b="0" i="0" u="none" strike="noStrike">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375510905"/>
                  </a:ext>
                </a:extLst>
              </a:tr>
              <a:tr h="616376">
                <a:tc vMerge="1">
                  <a:txBody>
                    <a:bodyPr/>
                    <a:lstStyle/>
                    <a:p>
                      <a:endParaRPr lang="en-GB"/>
                    </a:p>
                  </a:txBody>
                  <a:tcPr/>
                </a:tc>
                <a:tc vMerge="1">
                  <a:txBody>
                    <a:bodyPr/>
                    <a:lstStyle/>
                    <a:p>
                      <a:endParaRPr lang="en-GB"/>
                    </a:p>
                  </a:txBody>
                  <a:tcPr/>
                </a:tc>
                <a:tc rowSpan="2">
                  <a:txBody>
                    <a:bodyPr/>
                    <a:lstStyle/>
                    <a:p>
                      <a:pPr algn="l" fontAlgn="ctr"/>
                      <a:r>
                        <a:rPr lang="en-GB" sz="1400" u="none" strike="noStrike" dirty="0">
                          <a:effectLst/>
                        </a:rPr>
                        <a:t>TCPI = (BAC – EV) / (EAC – AC)</a:t>
                      </a:r>
                    </a:p>
                    <a:p>
                      <a:pPr algn="l" fontAlgn="ctr"/>
                      <a:r>
                        <a:rPr lang="en-GB" sz="1400" u="none" strike="noStrike" dirty="0">
                          <a:effectLst/>
                        </a:rPr>
                        <a:t> </a:t>
                      </a:r>
                      <a:endParaRPr lang="en-GB" sz="1400" b="0" i="0" u="none" strike="noStrike" dirty="0">
                        <a:solidFill>
                          <a:srgbClr val="000000"/>
                        </a:solidFill>
                        <a:effectLst/>
                        <a:latin typeface="Calibri" panose="020F0502020204030204" pitchFamily="34" charset="0"/>
                      </a:endParaRPr>
                    </a:p>
                  </a:txBody>
                  <a:tcPr marL="53476" marR="3565" marT="3565" marB="0" anchor="ctr"/>
                </a:tc>
                <a:tc vMerge="1">
                  <a:txBody>
                    <a:bodyPr/>
                    <a:lstStyle/>
                    <a:p>
                      <a:endParaRPr lang="en-GB"/>
                    </a:p>
                  </a:txBody>
                  <a:tcPr/>
                </a:tc>
                <a:tc>
                  <a:txBody>
                    <a:bodyPr/>
                    <a:lstStyle/>
                    <a:p>
                      <a:pPr algn="ctr" fontAlgn="ctr"/>
                      <a:r>
                        <a:rPr lang="en-GB" sz="1400" u="none" strike="noStrike">
                          <a:effectLst/>
                        </a:rPr>
                        <a:t>TCPI &gt; 1 = over budget</a:t>
                      </a:r>
                      <a:endParaRPr lang="en-GB" sz="1400" b="0" i="0" u="none" strike="noStrike">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2273219682"/>
                  </a:ext>
                </a:extLst>
              </a:tr>
              <a:tr h="231381">
                <a:tc vMerge="1">
                  <a:txBody>
                    <a:bodyPr/>
                    <a:lstStyle/>
                    <a:p>
                      <a:endParaRPr lang="en-GB"/>
                    </a:p>
                  </a:txBody>
                  <a:tcPr/>
                </a:tc>
                <a:tc vMerge="1">
                  <a:txBody>
                    <a:bodyPr/>
                    <a:lstStyle/>
                    <a:p>
                      <a:endParaRPr lang="en-GB"/>
                    </a:p>
                  </a:txBody>
                  <a:tcPr/>
                </a:tc>
                <a:tc vMerge="1">
                  <a:txBody>
                    <a:bodyPr/>
                    <a:lstStyle/>
                    <a:p>
                      <a:pPr algn="l" fontAlgn="ctr"/>
                      <a:r>
                        <a:rPr lang="en-GB" sz="1400" u="none" strike="noStrike" dirty="0">
                          <a:effectLst/>
                        </a:rPr>
                        <a:t> </a:t>
                      </a:r>
                      <a:endParaRPr lang="en-GB" sz="1400" b="0" i="0" u="none" strike="noStrike" dirty="0">
                        <a:solidFill>
                          <a:srgbClr val="000000"/>
                        </a:solidFill>
                        <a:effectLst/>
                        <a:latin typeface="Calibri" panose="020F0502020204030204" pitchFamily="34" charset="0"/>
                      </a:endParaRPr>
                    </a:p>
                  </a:txBody>
                  <a:tcPr marL="3565" marR="3565" marT="3565" marB="0" anchor="ctr"/>
                </a:tc>
                <a:tc vMerge="1">
                  <a:txBody>
                    <a:bodyPr/>
                    <a:lstStyle/>
                    <a:p>
                      <a:endParaRPr lang="en-GB"/>
                    </a:p>
                  </a:txBody>
                  <a:tcPr/>
                </a:tc>
                <a:tc>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4030827850"/>
                  </a:ext>
                </a:extLst>
              </a:tr>
            </a:tbl>
          </a:graphicData>
        </a:graphic>
      </p:graphicFrame>
    </p:spTree>
    <p:extLst>
      <p:ext uri="{BB962C8B-B14F-4D97-AF65-F5344CB8AC3E}">
        <p14:creationId xmlns:p14="http://schemas.microsoft.com/office/powerpoint/2010/main" val="281380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FB24-EA30-45FD-A91A-F591EE930BD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F99A8CB-74FA-46E5-93CA-301E3CA0CEFC}"/>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323DCBE0-9C29-406A-822B-E6AA1021C6AF}"/>
              </a:ext>
            </a:extLst>
          </p:cNvPr>
          <p:cNvPicPr>
            <a:picLocks noChangeAspect="1"/>
          </p:cNvPicPr>
          <p:nvPr/>
        </p:nvPicPr>
        <p:blipFill>
          <a:blip r:embed="rId3"/>
          <a:stretch>
            <a:fillRect/>
          </a:stretch>
        </p:blipFill>
        <p:spPr>
          <a:xfrm>
            <a:off x="361950" y="209550"/>
            <a:ext cx="11468100" cy="6438900"/>
          </a:xfrm>
          <a:prstGeom prst="rect">
            <a:avLst/>
          </a:prstGeom>
        </p:spPr>
      </p:pic>
    </p:spTree>
    <p:extLst>
      <p:ext uri="{BB962C8B-B14F-4D97-AF65-F5344CB8AC3E}">
        <p14:creationId xmlns:p14="http://schemas.microsoft.com/office/powerpoint/2010/main" val="142607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D65EE-625B-4434-8B22-3B4F63605062}"/>
              </a:ext>
            </a:extLst>
          </p:cNvPr>
          <p:cNvSpPr>
            <a:spLocks noGrp="1"/>
          </p:cNvSpPr>
          <p:nvPr>
            <p:ph type="title"/>
          </p:nvPr>
        </p:nvSpPr>
        <p:spPr>
          <a:xfrm>
            <a:off x="684452" y="114273"/>
            <a:ext cx="10515600" cy="719208"/>
          </a:xfrm>
        </p:spPr>
        <p:txBody>
          <a:bodyPr/>
          <a:lstStyle/>
          <a:p>
            <a:r>
              <a:rPr lang="tr-TR" dirty="0" err="1"/>
              <a:t>Calculate</a:t>
            </a:r>
            <a:r>
              <a:rPr lang="tr-TR" dirty="0"/>
              <a:t> EAC, ETC, VAC, TCPI </a:t>
            </a:r>
            <a:endParaRPr lang="en-GB" dirty="0"/>
          </a:p>
        </p:txBody>
      </p:sp>
      <p:sp>
        <p:nvSpPr>
          <p:cNvPr id="5" name="Content Placeholder 4">
            <a:extLst>
              <a:ext uri="{FF2B5EF4-FFF2-40B4-BE49-F238E27FC236}">
                <a16:creationId xmlns:a16="http://schemas.microsoft.com/office/drawing/2014/main" id="{8C607172-3ED0-4431-ADCD-65A8724862F9}"/>
              </a:ext>
            </a:extLst>
          </p:cNvPr>
          <p:cNvSpPr>
            <a:spLocks noGrp="1"/>
          </p:cNvSpPr>
          <p:nvPr>
            <p:ph idx="1"/>
          </p:nvPr>
        </p:nvSpPr>
        <p:spPr>
          <a:xfrm>
            <a:off x="279850" y="1056881"/>
            <a:ext cx="10515600" cy="4351338"/>
          </a:xfrm>
        </p:spPr>
        <p:txBody>
          <a:bodyPr/>
          <a:lstStyle/>
          <a:p>
            <a:r>
              <a:rPr lang="tr-TR" sz="2800" dirty="0"/>
              <a:t>PV = 25.000 $</a:t>
            </a:r>
          </a:p>
          <a:p>
            <a:r>
              <a:rPr lang="tr-TR" sz="2800" dirty="0"/>
              <a:t>EV = 15.000 $</a:t>
            </a:r>
          </a:p>
          <a:p>
            <a:r>
              <a:rPr lang="tr-TR" sz="2800" dirty="0"/>
              <a:t>AC = 20.000 $</a:t>
            </a:r>
            <a:endParaRPr lang="en-GB" sz="2800" dirty="0"/>
          </a:p>
          <a:p>
            <a:endParaRPr lang="tr-TR" sz="2800" b="1" dirty="0"/>
          </a:p>
          <a:p>
            <a:r>
              <a:rPr lang="tr-TR" sz="2800" b="1" dirty="0"/>
              <a:t>SV</a:t>
            </a:r>
            <a:r>
              <a:rPr lang="tr-TR" sz="2800" dirty="0"/>
              <a:t> = </a:t>
            </a:r>
            <a:r>
              <a:rPr lang="tr-TR" sz="2800" b="1" dirty="0"/>
              <a:t>-10.000</a:t>
            </a:r>
            <a:endParaRPr lang="tr-TR" sz="2800" dirty="0"/>
          </a:p>
          <a:p>
            <a:r>
              <a:rPr lang="tr-TR" sz="2800" b="1" dirty="0"/>
              <a:t>SPI</a:t>
            </a:r>
            <a:r>
              <a:rPr lang="tr-TR" sz="2800" dirty="0"/>
              <a:t> = </a:t>
            </a:r>
            <a:r>
              <a:rPr lang="tr-TR" sz="2800" b="1" dirty="0"/>
              <a:t>0.6</a:t>
            </a:r>
            <a:endParaRPr lang="tr-TR" sz="2800" dirty="0"/>
          </a:p>
          <a:p>
            <a:r>
              <a:rPr lang="tr-TR" sz="2800" b="1" dirty="0"/>
              <a:t>CV</a:t>
            </a:r>
            <a:r>
              <a:rPr lang="tr-TR" sz="2800" dirty="0"/>
              <a:t> = </a:t>
            </a:r>
            <a:r>
              <a:rPr lang="tr-TR" sz="2800" b="1" dirty="0"/>
              <a:t>-5.000</a:t>
            </a:r>
            <a:endParaRPr lang="tr-TR" sz="2800" dirty="0"/>
          </a:p>
          <a:p>
            <a:r>
              <a:rPr lang="tr-TR" sz="2800" b="1" dirty="0"/>
              <a:t>CPI</a:t>
            </a:r>
            <a:r>
              <a:rPr lang="tr-TR" sz="2800" dirty="0"/>
              <a:t> = </a:t>
            </a:r>
            <a:r>
              <a:rPr lang="tr-TR" sz="2800" b="1" dirty="0"/>
              <a:t>0.75</a:t>
            </a:r>
            <a:endParaRPr lang="en-GB" dirty="0"/>
          </a:p>
        </p:txBody>
      </p:sp>
      <p:graphicFrame>
        <p:nvGraphicFramePr>
          <p:cNvPr id="6" name="Table 5">
            <a:extLst>
              <a:ext uri="{FF2B5EF4-FFF2-40B4-BE49-F238E27FC236}">
                <a16:creationId xmlns:a16="http://schemas.microsoft.com/office/drawing/2014/main" id="{3DA6A687-DB94-4C4F-8CD3-B050B768E5CA}"/>
              </a:ext>
            </a:extLst>
          </p:cNvPr>
          <p:cNvGraphicFramePr>
            <a:graphicFrameLocks noGrp="1"/>
          </p:cNvGraphicFramePr>
          <p:nvPr>
            <p:extLst>
              <p:ext uri="{D42A27DB-BD31-4B8C-83A1-F6EECF244321}">
                <p14:modId xmlns:p14="http://schemas.microsoft.com/office/powerpoint/2010/main" val="3854431641"/>
              </p:ext>
            </p:extLst>
          </p:nvPr>
        </p:nvGraphicFramePr>
        <p:xfrm>
          <a:off x="3387055" y="927167"/>
          <a:ext cx="8670077" cy="6427113"/>
        </p:xfrm>
        <a:graphic>
          <a:graphicData uri="http://schemas.openxmlformats.org/drawingml/2006/table">
            <a:tbl>
              <a:tblPr>
                <a:tableStyleId>{5C22544A-7EE6-4342-B048-85BDC9FD1C3A}</a:tableStyleId>
              </a:tblPr>
              <a:tblGrid>
                <a:gridCol w="641831">
                  <a:extLst>
                    <a:ext uri="{9D8B030D-6E8A-4147-A177-3AD203B41FA5}">
                      <a16:colId xmlns:a16="http://schemas.microsoft.com/office/drawing/2014/main" val="3487828987"/>
                    </a:ext>
                  </a:extLst>
                </a:gridCol>
                <a:gridCol w="1158109">
                  <a:extLst>
                    <a:ext uri="{9D8B030D-6E8A-4147-A177-3AD203B41FA5}">
                      <a16:colId xmlns:a16="http://schemas.microsoft.com/office/drawing/2014/main" val="3996914281"/>
                    </a:ext>
                  </a:extLst>
                </a:gridCol>
                <a:gridCol w="3770888">
                  <a:extLst>
                    <a:ext uri="{9D8B030D-6E8A-4147-A177-3AD203B41FA5}">
                      <a16:colId xmlns:a16="http://schemas.microsoft.com/office/drawing/2014/main" val="573058331"/>
                    </a:ext>
                  </a:extLst>
                </a:gridCol>
                <a:gridCol w="1360955">
                  <a:extLst>
                    <a:ext uri="{9D8B030D-6E8A-4147-A177-3AD203B41FA5}">
                      <a16:colId xmlns:a16="http://schemas.microsoft.com/office/drawing/2014/main" val="1323924555"/>
                    </a:ext>
                  </a:extLst>
                </a:gridCol>
                <a:gridCol w="1738294">
                  <a:extLst>
                    <a:ext uri="{9D8B030D-6E8A-4147-A177-3AD203B41FA5}">
                      <a16:colId xmlns:a16="http://schemas.microsoft.com/office/drawing/2014/main" val="2405471902"/>
                    </a:ext>
                  </a:extLst>
                </a:gridCol>
              </a:tblGrid>
              <a:tr h="231381">
                <a:tc gridSpan="5">
                  <a:txBody>
                    <a:bodyPr/>
                    <a:lstStyle/>
                    <a:p>
                      <a:pPr algn="ctr" fontAlgn="ctr"/>
                      <a:r>
                        <a:rPr lang="en-GB" sz="1400" u="none" strike="noStrike" dirty="0">
                          <a:effectLst/>
                        </a:rPr>
                        <a:t>Complex Outputs</a:t>
                      </a:r>
                      <a:endParaRPr lang="en-GB" sz="1400" b="1" i="0" u="none" strike="noStrike" dirty="0">
                        <a:solidFill>
                          <a:srgbClr val="000000"/>
                        </a:solidFill>
                        <a:effectLst/>
                        <a:latin typeface="Arial" panose="020B0604020202020204" pitchFamily="34" charset="0"/>
                      </a:endParaRPr>
                    </a:p>
                  </a:txBody>
                  <a:tcPr marL="3565" marR="3565" marT="356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57726284"/>
                  </a:ext>
                </a:extLst>
              </a:tr>
              <a:tr h="368552">
                <a:tc rowSpan="4">
                  <a:txBody>
                    <a:bodyPr/>
                    <a:lstStyle/>
                    <a:p>
                      <a:pPr algn="ctr" fontAlgn="ctr"/>
                      <a:r>
                        <a:rPr lang="en-GB" sz="2400" u="none" strike="noStrike" dirty="0">
                          <a:effectLst/>
                        </a:rPr>
                        <a:t>EAC</a:t>
                      </a:r>
                      <a:endParaRPr lang="en-GB" sz="2400" b="0" i="0" u="none" strike="noStrike" dirty="0">
                        <a:solidFill>
                          <a:srgbClr val="000000"/>
                        </a:solidFill>
                        <a:effectLst/>
                        <a:latin typeface="Arial" panose="020B0604020202020204" pitchFamily="34" charset="0"/>
                      </a:endParaRPr>
                    </a:p>
                  </a:txBody>
                  <a:tcPr marL="3565" marR="3565" marT="10695" marB="10695" anchor="ctr"/>
                </a:tc>
                <a:tc rowSpan="4">
                  <a:txBody>
                    <a:bodyPr/>
                    <a:lstStyle/>
                    <a:p>
                      <a:pPr algn="ctr" fontAlgn="ctr"/>
                      <a:r>
                        <a:rPr lang="en-GB" sz="1400" u="none" strike="noStrike" dirty="0">
                          <a:effectLst/>
                        </a:rPr>
                        <a:t>Estimate at Completion</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2000" u="none" strike="noStrike" dirty="0">
                          <a:effectLst/>
                        </a:rPr>
                        <a:t>EAC = BAC/CPI</a:t>
                      </a:r>
                      <a:endParaRPr lang="en-GB" sz="2000" b="0" i="0" u="none" strike="noStrike" dirty="0">
                        <a:solidFill>
                          <a:srgbClr val="000000"/>
                        </a:solidFill>
                        <a:effectLst/>
                        <a:latin typeface="Arial" panose="020B0604020202020204" pitchFamily="34" charset="0"/>
                      </a:endParaRPr>
                    </a:p>
                  </a:txBody>
                  <a:tcPr marL="53476" marR="3565" marT="10695" marB="10695" anchor="ctr"/>
                </a:tc>
                <a:tc rowSpan="4" gridSpan="2">
                  <a:txBody>
                    <a:bodyPr/>
                    <a:lstStyle/>
                    <a:p>
                      <a:pPr algn="ctr" fontAlgn="ctr"/>
                      <a:r>
                        <a:rPr lang="en-GB" sz="1400" u="none" strike="noStrike" dirty="0">
                          <a:effectLst/>
                        </a:rPr>
                        <a:t>The estimated project budget at the end of the project, given current project budget status</a:t>
                      </a:r>
                    </a:p>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tc rowSpan="4" hMerge="1">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2856171421"/>
                  </a:ext>
                </a:extLst>
              </a:tr>
              <a:tr h="494055">
                <a:tc vMerge="1">
                  <a:txBody>
                    <a:bodyPr/>
                    <a:lstStyle/>
                    <a:p>
                      <a:endParaRPr lang="en-GB"/>
                    </a:p>
                  </a:txBody>
                  <a:tcPr/>
                </a:tc>
                <a:tc vMerge="1">
                  <a:txBody>
                    <a:bodyPr/>
                    <a:lstStyle/>
                    <a:p>
                      <a:endParaRPr lang="en-GB"/>
                    </a:p>
                  </a:txBody>
                  <a:tcPr/>
                </a:tc>
                <a:tc>
                  <a:txBody>
                    <a:bodyPr/>
                    <a:lstStyle/>
                    <a:p>
                      <a:pPr algn="l" fontAlgn="ctr"/>
                      <a:r>
                        <a:rPr lang="en-GB" sz="2000" u="none" strike="noStrike" dirty="0">
                          <a:effectLst/>
                        </a:rPr>
                        <a:t>EAC = AC + (BAC – EV)</a:t>
                      </a:r>
                      <a:endParaRPr lang="en-GB" sz="2000" b="0" i="0" u="none" strike="noStrike" dirty="0">
                        <a:solidFill>
                          <a:srgbClr val="000000"/>
                        </a:solidFill>
                        <a:effectLst/>
                        <a:latin typeface="Arial" panose="020B060402020202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951428726"/>
                  </a:ext>
                </a:extLst>
              </a:tr>
              <a:tr h="715355">
                <a:tc vMerge="1">
                  <a:txBody>
                    <a:bodyPr/>
                    <a:lstStyle/>
                    <a:p>
                      <a:endParaRPr lang="en-GB"/>
                    </a:p>
                  </a:txBody>
                  <a:tcPr/>
                </a:tc>
                <a:tc vMerge="1">
                  <a:txBody>
                    <a:bodyPr/>
                    <a:lstStyle/>
                    <a:p>
                      <a:endParaRPr lang="en-GB"/>
                    </a:p>
                  </a:txBody>
                  <a:tcPr/>
                </a:tc>
                <a:tc>
                  <a:txBody>
                    <a:bodyPr/>
                    <a:lstStyle/>
                    <a:p>
                      <a:pPr algn="l" fontAlgn="ctr"/>
                      <a:r>
                        <a:rPr lang="en-GB" sz="2000" u="none" strike="noStrike" dirty="0">
                          <a:effectLst/>
                        </a:rPr>
                        <a:t>EAC = AC + [(BAC – EV)/(SPI x CPI)]</a:t>
                      </a:r>
                      <a:endParaRPr lang="en-GB" sz="2000" b="0" i="0" u="none" strike="noStrike" dirty="0">
                        <a:solidFill>
                          <a:srgbClr val="000000"/>
                        </a:solidFill>
                        <a:effectLst/>
                        <a:latin typeface="Arial" panose="020B060402020202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2603649181"/>
                  </a:ext>
                </a:extLst>
              </a:tr>
              <a:tr h="589058">
                <a:tc vMerge="1">
                  <a:txBody>
                    <a:bodyPr/>
                    <a:lstStyle/>
                    <a:p>
                      <a:endParaRPr lang="en-GB"/>
                    </a:p>
                  </a:txBody>
                  <a:tcPr/>
                </a:tc>
                <a:tc vMerge="1">
                  <a:txBody>
                    <a:bodyPr/>
                    <a:lstStyle/>
                    <a:p>
                      <a:endParaRPr lang="en-GB"/>
                    </a:p>
                  </a:txBody>
                  <a:tcPr/>
                </a:tc>
                <a:tc>
                  <a:txBody>
                    <a:bodyPr/>
                    <a:lstStyle/>
                    <a:p>
                      <a:pPr algn="l" fontAlgn="ctr"/>
                      <a:r>
                        <a:rPr lang="en-GB" sz="2000" u="none" strike="noStrike" dirty="0">
                          <a:effectLst/>
                        </a:rPr>
                        <a:t>EAC = AC + </a:t>
                      </a:r>
                      <a:r>
                        <a:rPr lang="tr-TR" sz="2000" u="none" strike="noStrike" dirty="0" err="1">
                          <a:effectLst/>
                        </a:rPr>
                        <a:t>new</a:t>
                      </a:r>
                      <a:r>
                        <a:rPr lang="tr-TR" sz="2000" u="none" strike="noStrike" dirty="0">
                          <a:effectLst/>
                        </a:rPr>
                        <a:t> </a:t>
                      </a:r>
                      <a:r>
                        <a:rPr lang="tr-TR" sz="2000" u="none" strike="noStrike" dirty="0" err="1">
                          <a:effectLst/>
                        </a:rPr>
                        <a:t>estimate</a:t>
                      </a:r>
                      <a:endParaRPr lang="en-GB" sz="2000" u="none" strike="noStrike" dirty="0">
                        <a:effectLst/>
                      </a:endParaRPr>
                    </a:p>
                    <a:p>
                      <a:pPr algn="l" fontAlgn="ctr"/>
                      <a:r>
                        <a:rPr lang="en-GB" sz="2000" u="none" strike="noStrike" dirty="0">
                          <a:effectLst/>
                        </a:rPr>
                        <a:t> </a:t>
                      </a:r>
                      <a:endParaRPr lang="en-GB" sz="2000" b="0" i="0" u="none" strike="noStrike" dirty="0">
                        <a:solidFill>
                          <a:srgbClr val="000000"/>
                        </a:solidFill>
                        <a:effectLst/>
                        <a:latin typeface="Calibri" panose="020F050202020403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72539466"/>
                  </a:ext>
                </a:extLst>
              </a:tr>
              <a:tr h="395578">
                <a:tc rowSpan="2">
                  <a:txBody>
                    <a:bodyPr/>
                    <a:lstStyle/>
                    <a:p>
                      <a:pPr algn="ctr" fontAlgn="ctr"/>
                      <a:r>
                        <a:rPr lang="en-GB" sz="2400" u="none" strike="noStrike" dirty="0">
                          <a:effectLst/>
                        </a:rPr>
                        <a:t>ETC</a:t>
                      </a:r>
                      <a:endParaRPr lang="en-GB" sz="2400" b="0" i="0" u="none" strike="noStrike" dirty="0">
                        <a:solidFill>
                          <a:srgbClr val="000000"/>
                        </a:solidFill>
                        <a:effectLst/>
                        <a:latin typeface="Arial" panose="020B0604020202020204" pitchFamily="34" charset="0"/>
                      </a:endParaRPr>
                    </a:p>
                  </a:txBody>
                  <a:tcPr marL="3565" marR="3565" marT="10695" marB="10695" anchor="ctr"/>
                </a:tc>
                <a:tc rowSpan="2">
                  <a:txBody>
                    <a:bodyPr/>
                    <a:lstStyle/>
                    <a:p>
                      <a:pPr algn="ctr" fontAlgn="ctr"/>
                      <a:r>
                        <a:rPr lang="en-GB" sz="1400" u="none" strike="noStrike">
                          <a:effectLst/>
                        </a:rPr>
                        <a:t>Estimate to Complete</a:t>
                      </a:r>
                      <a:endParaRPr lang="en-GB" sz="1400" b="0" i="0" u="none" strike="noStrike">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2000" u="none" strike="noStrike" dirty="0">
                          <a:effectLst/>
                        </a:rPr>
                        <a:t>ETC = EAC – AC</a:t>
                      </a:r>
                      <a:endParaRPr lang="en-GB" sz="2000" b="0" i="0" u="none" strike="noStrike" dirty="0">
                        <a:solidFill>
                          <a:srgbClr val="000000"/>
                        </a:solidFill>
                        <a:effectLst/>
                        <a:latin typeface="Arial" panose="020B0604020202020204" pitchFamily="34" charset="0"/>
                      </a:endParaRPr>
                    </a:p>
                  </a:txBody>
                  <a:tcPr marL="53476" marR="3565" marT="10695" marB="10695" anchor="ctr"/>
                </a:tc>
                <a:tc rowSpan="2" gridSpan="2">
                  <a:txBody>
                    <a:bodyPr/>
                    <a:lstStyle/>
                    <a:p>
                      <a:pPr algn="ctr" fontAlgn="ctr"/>
                      <a:r>
                        <a:rPr lang="en-GB" sz="1400" u="none" strike="noStrike" dirty="0">
                          <a:effectLst/>
                        </a:rPr>
                        <a:t>The expected cost to finish the project</a:t>
                      </a:r>
                    </a:p>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tc rowSpan="2" hMerge="1">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2993182253"/>
                  </a:ext>
                </a:extLst>
              </a:tr>
              <a:tr h="708283">
                <a:tc vMerge="1">
                  <a:txBody>
                    <a:bodyPr/>
                    <a:lstStyle/>
                    <a:p>
                      <a:endParaRPr lang="en-GB"/>
                    </a:p>
                  </a:txBody>
                  <a:tcPr/>
                </a:tc>
                <a:tc vMerge="1">
                  <a:txBody>
                    <a:bodyPr/>
                    <a:lstStyle/>
                    <a:p>
                      <a:endParaRPr lang="en-GB"/>
                    </a:p>
                  </a:txBody>
                  <a:tcPr/>
                </a:tc>
                <a:tc>
                  <a:txBody>
                    <a:bodyPr/>
                    <a:lstStyle/>
                    <a:p>
                      <a:pPr algn="l" fontAlgn="ctr"/>
                      <a:r>
                        <a:rPr lang="en-GB" sz="2000" u="none" strike="noStrike" dirty="0">
                          <a:effectLst/>
                        </a:rPr>
                        <a:t> </a:t>
                      </a:r>
                      <a:endParaRPr lang="en-GB" sz="2000" b="0" i="0" u="none" strike="noStrike" dirty="0">
                        <a:solidFill>
                          <a:srgbClr val="000000"/>
                        </a:solidFill>
                        <a:effectLst/>
                        <a:latin typeface="Calibri" panose="020F050202020403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2740353682"/>
                  </a:ext>
                </a:extLst>
              </a:tr>
              <a:tr h="953806">
                <a:tc rowSpan="2">
                  <a:txBody>
                    <a:bodyPr/>
                    <a:lstStyle/>
                    <a:p>
                      <a:pPr algn="ctr" fontAlgn="ctr"/>
                      <a:r>
                        <a:rPr lang="en-GB" sz="2400" u="none" strike="noStrike" dirty="0">
                          <a:effectLst/>
                        </a:rPr>
                        <a:t>VAC</a:t>
                      </a:r>
                      <a:endParaRPr lang="en-GB" sz="2400" b="0" i="0" u="none" strike="noStrike" dirty="0">
                        <a:solidFill>
                          <a:srgbClr val="000000"/>
                        </a:solidFill>
                        <a:effectLst/>
                        <a:latin typeface="Arial" panose="020B0604020202020204" pitchFamily="34" charset="0"/>
                      </a:endParaRPr>
                    </a:p>
                  </a:txBody>
                  <a:tcPr marL="3565" marR="3565" marT="10695" marB="10695" anchor="ctr"/>
                </a:tc>
                <a:tc rowSpan="2">
                  <a:txBody>
                    <a:bodyPr/>
                    <a:lstStyle/>
                    <a:p>
                      <a:pPr algn="ctr" fontAlgn="ctr"/>
                      <a:r>
                        <a:rPr lang="en-GB" sz="1400" u="none" strike="noStrike" dirty="0">
                          <a:effectLst/>
                        </a:rPr>
                        <a:t>Variance at Completion</a:t>
                      </a:r>
                      <a:endParaRPr lang="en-GB" sz="1400" b="0" i="0" u="none" strike="noStrike" dirty="0">
                        <a:solidFill>
                          <a:srgbClr val="000000"/>
                        </a:solidFill>
                        <a:effectLst/>
                        <a:latin typeface="Arial" panose="020B0604020202020204" pitchFamily="34" charset="0"/>
                      </a:endParaRPr>
                    </a:p>
                  </a:txBody>
                  <a:tcPr marL="3565" marR="3565" marT="10695" marB="10695" anchor="ctr"/>
                </a:tc>
                <a:tc rowSpan="2">
                  <a:txBody>
                    <a:bodyPr/>
                    <a:lstStyle/>
                    <a:p>
                      <a:pPr algn="l" fontAlgn="ctr"/>
                      <a:r>
                        <a:rPr lang="en-GB" sz="2000" u="none" strike="noStrike" dirty="0">
                          <a:effectLst/>
                        </a:rPr>
                        <a:t>VAC = BAC – EAC</a:t>
                      </a:r>
                      <a:endParaRPr lang="en-GB" sz="2000" b="0" i="0" u="none" strike="noStrike" dirty="0">
                        <a:solidFill>
                          <a:srgbClr val="000000"/>
                        </a:solidFill>
                        <a:effectLst/>
                        <a:latin typeface="Arial" panose="020B0604020202020204" pitchFamily="34" charset="0"/>
                      </a:endParaRPr>
                    </a:p>
                  </a:txBody>
                  <a:tcPr marL="53476" marR="3565" marT="10695" marB="10695" anchor="ctr"/>
                </a:tc>
                <a:tc rowSpan="2">
                  <a:txBody>
                    <a:bodyPr/>
                    <a:lstStyle/>
                    <a:p>
                      <a:pPr algn="ctr" fontAlgn="ctr"/>
                      <a:r>
                        <a:rPr lang="en-GB" sz="1400" u="none" strike="noStrike" dirty="0">
                          <a:effectLst/>
                        </a:rPr>
                        <a:t>The expected cost variance at the end of the project, given current project status</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ctr" fontAlgn="ctr"/>
                      <a:r>
                        <a:rPr lang="en-GB" sz="1400" u="none" strike="noStrike">
                          <a:effectLst/>
                        </a:rPr>
                        <a:t>VAC &lt; 0 = over budget</a:t>
                      </a:r>
                      <a:endParaRPr lang="en-GB" sz="1400" b="0" i="0" u="none" strike="noStrike">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3500665422"/>
                  </a:ext>
                </a:extLst>
              </a:tr>
              <a:tr h="458960">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400" u="none" strike="noStrike">
                          <a:effectLst/>
                        </a:rPr>
                        <a:t>VAC &gt; 0 = under budget</a:t>
                      </a:r>
                      <a:endParaRPr lang="en-GB" sz="1400" b="0" i="0" u="none" strike="noStrike">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3076660419"/>
                  </a:ext>
                </a:extLst>
              </a:tr>
              <a:tr h="640221">
                <a:tc rowSpan="3">
                  <a:txBody>
                    <a:bodyPr/>
                    <a:lstStyle/>
                    <a:p>
                      <a:pPr algn="ctr" fontAlgn="ctr"/>
                      <a:r>
                        <a:rPr lang="en-GB" sz="2400" u="none" strike="noStrike" dirty="0">
                          <a:effectLst/>
                        </a:rPr>
                        <a:t>TCPI</a:t>
                      </a:r>
                      <a:endParaRPr lang="en-GB" sz="2400" b="0" i="0" u="none" strike="noStrike" dirty="0">
                        <a:solidFill>
                          <a:srgbClr val="000000"/>
                        </a:solidFill>
                        <a:effectLst/>
                        <a:latin typeface="Arial" panose="020B0604020202020204" pitchFamily="34" charset="0"/>
                      </a:endParaRPr>
                    </a:p>
                  </a:txBody>
                  <a:tcPr marL="3565" marR="3565" marT="10695" marB="10695" anchor="ctr"/>
                </a:tc>
                <a:tc rowSpan="3">
                  <a:txBody>
                    <a:bodyPr/>
                    <a:lstStyle/>
                    <a:p>
                      <a:pPr algn="ctr" fontAlgn="ctr"/>
                      <a:r>
                        <a:rPr lang="en-GB" sz="1400" u="none" strike="noStrike">
                          <a:effectLst/>
                        </a:rPr>
                        <a:t>To Complete Performance Index</a:t>
                      </a:r>
                      <a:endParaRPr lang="en-GB" sz="1400" b="0" i="0" u="none" strike="noStrike">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2000" u="none" strike="noStrike" dirty="0">
                          <a:effectLst/>
                        </a:rPr>
                        <a:t>TCPI = (BAC – EV) / (BAC – AC)</a:t>
                      </a:r>
                      <a:endParaRPr lang="en-GB" sz="2000" b="0" i="0" u="none" strike="noStrike" dirty="0">
                        <a:solidFill>
                          <a:srgbClr val="000000"/>
                        </a:solidFill>
                        <a:effectLst/>
                        <a:latin typeface="Arial" panose="020B0604020202020204" pitchFamily="34" charset="0"/>
                      </a:endParaRPr>
                    </a:p>
                  </a:txBody>
                  <a:tcPr marL="53476" marR="3565" marT="10695" marB="10695" anchor="ctr"/>
                </a:tc>
                <a:tc rowSpan="3">
                  <a:txBody>
                    <a:bodyPr/>
                    <a:lstStyle/>
                    <a:p>
                      <a:pPr algn="ctr" fontAlgn="ctr"/>
                      <a:r>
                        <a:rPr lang="en-GB" sz="1400" u="none" strike="noStrike" dirty="0">
                          <a:effectLst/>
                        </a:rPr>
                        <a:t>The CPI required to complete the project on budget</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ctr" fontAlgn="ctr"/>
                      <a:r>
                        <a:rPr lang="en-GB" sz="1400" u="none" strike="noStrike" dirty="0">
                          <a:effectLst/>
                        </a:rPr>
                        <a:t>TCPI &lt; 1 = under budget</a:t>
                      </a:r>
                      <a:endParaRPr lang="en-GB" sz="1400" b="0" i="0" u="none" strike="noStrike" dirty="0">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375510905"/>
                  </a:ext>
                </a:extLst>
              </a:tr>
              <a:tr h="616376">
                <a:tc vMerge="1">
                  <a:txBody>
                    <a:bodyPr/>
                    <a:lstStyle/>
                    <a:p>
                      <a:endParaRPr lang="en-GB"/>
                    </a:p>
                  </a:txBody>
                  <a:tcPr/>
                </a:tc>
                <a:tc vMerge="1">
                  <a:txBody>
                    <a:bodyPr/>
                    <a:lstStyle/>
                    <a:p>
                      <a:endParaRPr lang="en-GB"/>
                    </a:p>
                  </a:txBody>
                  <a:tcPr/>
                </a:tc>
                <a:tc rowSpan="2">
                  <a:txBody>
                    <a:bodyPr/>
                    <a:lstStyle/>
                    <a:p>
                      <a:pPr algn="l" fontAlgn="ctr"/>
                      <a:r>
                        <a:rPr lang="en-GB" sz="2000" u="none" strike="noStrike" dirty="0">
                          <a:effectLst/>
                        </a:rPr>
                        <a:t>TCPI = (BAC – EV) / (EAC – AC)</a:t>
                      </a:r>
                    </a:p>
                    <a:p>
                      <a:pPr algn="l" fontAlgn="ctr"/>
                      <a:r>
                        <a:rPr lang="en-GB" sz="2000" u="none" strike="noStrike" dirty="0">
                          <a:effectLst/>
                        </a:rPr>
                        <a:t> </a:t>
                      </a:r>
                      <a:endParaRPr lang="en-GB" sz="2000" b="0" i="0" u="none" strike="noStrike" dirty="0">
                        <a:solidFill>
                          <a:srgbClr val="000000"/>
                        </a:solidFill>
                        <a:effectLst/>
                        <a:latin typeface="Calibri" panose="020F0502020204030204" pitchFamily="34" charset="0"/>
                      </a:endParaRPr>
                    </a:p>
                  </a:txBody>
                  <a:tcPr marL="53476" marR="3565" marT="3565" marB="0" anchor="ctr"/>
                </a:tc>
                <a:tc vMerge="1">
                  <a:txBody>
                    <a:bodyPr/>
                    <a:lstStyle/>
                    <a:p>
                      <a:endParaRPr lang="en-GB"/>
                    </a:p>
                  </a:txBody>
                  <a:tcPr/>
                </a:tc>
                <a:tc>
                  <a:txBody>
                    <a:bodyPr/>
                    <a:lstStyle/>
                    <a:p>
                      <a:pPr algn="ctr" fontAlgn="ctr"/>
                      <a:r>
                        <a:rPr lang="en-GB" sz="1400" u="none" strike="noStrike" dirty="0">
                          <a:effectLst/>
                        </a:rPr>
                        <a:t>TCPI &gt; 1 = over budget</a:t>
                      </a:r>
                      <a:endParaRPr lang="en-GB" sz="1400" b="0" i="0" u="none" strike="noStrike" dirty="0">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2273219682"/>
                  </a:ext>
                </a:extLst>
              </a:tr>
              <a:tr h="231381">
                <a:tc vMerge="1">
                  <a:txBody>
                    <a:bodyPr/>
                    <a:lstStyle/>
                    <a:p>
                      <a:endParaRPr lang="en-GB"/>
                    </a:p>
                  </a:txBody>
                  <a:tcPr/>
                </a:tc>
                <a:tc vMerge="1">
                  <a:txBody>
                    <a:bodyPr/>
                    <a:lstStyle/>
                    <a:p>
                      <a:endParaRPr lang="en-GB"/>
                    </a:p>
                  </a:txBody>
                  <a:tcPr/>
                </a:tc>
                <a:tc vMerge="1">
                  <a:txBody>
                    <a:bodyPr/>
                    <a:lstStyle/>
                    <a:p>
                      <a:pPr algn="l" fontAlgn="ctr"/>
                      <a:r>
                        <a:rPr lang="en-GB" sz="1400" u="none" strike="noStrike" dirty="0">
                          <a:effectLst/>
                        </a:rPr>
                        <a:t> </a:t>
                      </a:r>
                      <a:endParaRPr lang="en-GB" sz="1400" b="0" i="0" u="none" strike="noStrike" dirty="0">
                        <a:solidFill>
                          <a:srgbClr val="000000"/>
                        </a:solidFill>
                        <a:effectLst/>
                        <a:latin typeface="Calibri" panose="020F0502020204030204" pitchFamily="34" charset="0"/>
                      </a:endParaRPr>
                    </a:p>
                  </a:txBody>
                  <a:tcPr marL="3565" marR="3565" marT="3565" marB="0" anchor="ctr"/>
                </a:tc>
                <a:tc vMerge="1">
                  <a:txBody>
                    <a:bodyPr/>
                    <a:lstStyle/>
                    <a:p>
                      <a:endParaRPr lang="en-GB"/>
                    </a:p>
                  </a:txBody>
                  <a:tcPr/>
                </a:tc>
                <a:tc>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4030827850"/>
                  </a:ext>
                </a:extLst>
              </a:tr>
            </a:tbl>
          </a:graphicData>
        </a:graphic>
      </p:graphicFrame>
    </p:spTree>
    <p:extLst>
      <p:ext uri="{BB962C8B-B14F-4D97-AF65-F5344CB8AC3E}">
        <p14:creationId xmlns:p14="http://schemas.microsoft.com/office/powerpoint/2010/main" val="253859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A12EAD-9255-450C-A80E-D61AE524D554}"/>
              </a:ext>
            </a:extLst>
          </p:cNvPr>
          <p:cNvGraphicFramePr>
            <a:graphicFrameLocks noGrp="1"/>
          </p:cNvGraphicFramePr>
          <p:nvPr>
            <p:extLst>
              <p:ext uri="{D42A27DB-BD31-4B8C-83A1-F6EECF244321}">
                <p14:modId xmlns:p14="http://schemas.microsoft.com/office/powerpoint/2010/main" val="1842986847"/>
              </p:ext>
            </p:extLst>
          </p:nvPr>
        </p:nvGraphicFramePr>
        <p:xfrm>
          <a:off x="4887589" y="227497"/>
          <a:ext cx="7215399" cy="6403006"/>
        </p:xfrm>
        <a:graphic>
          <a:graphicData uri="http://schemas.openxmlformats.org/drawingml/2006/table">
            <a:tbl>
              <a:tblPr>
                <a:tableStyleId>{5C22544A-7EE6-4342-B048-85BDC9FD1C3A}</a:tableStyleId>
              </a:tblPr>
              <a:tblGrid>
                <a:gridCol w="534143">
                  <a:extLst>
                    <a:ext uri="{9D8B030D-6E8A-4147-A177-3AD203B41FA5}">
                      <a16:colId xmlns:a16="http://schemas.microsoft.com/office/drawing/2014/main" val="3487828987"/>
                    </a:ext>
                  </a:extLst>
                </a:gridCol>
                <a:gridCol w="963800">
                  <a:extLst>
                    <a:ext uri="{9D8B030D-6E8A-4147-A177-3AD203B41FA5}">
                      <a16:colId xmlns:a16="http://schemas.microsoft.com/office/drawing/2014/main" val="3996914281"/>
                    </a:ext>
                  </a:extLst>
                </a:gridCol>
                <a:gridCol w="3138203">
                  <a:extLst>
                    <a:ext uri="{9D8B030D-6E8A-4147-A177-3AD203B41FA5}">
                      <a16:colId xmlns:a16="http://schemas.microsoft.com/office/drawing/2014/main" val="573058331"/>
                    </a:ext>
                  </a:extLst>
                </a:gridCol>
                <a:gridCol w="1132612">
                  <a:extLst>
                    <a:ext uri="{9D8B030D-6E8A-4147-A177-3AD203B41FA5}">
                      <a16:colId xmlns:a16="http://schemas.microsoft.com/office/drawing/2014/main" val="1323924555"/>
                    </a:ext>
                  </a:extLst>
                </a:gridCol>
                <a:gridCol w="1446641">
                  <a:extLst>
                    <a:ext uri="{9D8B030D-6E8A-4147-A177-3AD203B41FA5}">
                      <a16:colId xmlns:a16="http://schemas.microsoft.com/office/drawing/2014/main" val="2405471902"/>
                    </a:ext>
                  </a:extLst>
                </a:gridCol>
              </a:tblGrid>
              <a:tr h="231381">
                <a:tc gridSpan="5">
                  <a:txBody>
                    <a:bodyPr/>
                    <a:lstStyle/>
                    <a:p>
                      <a:pPr algn="ctr" fontAlgn="ctr"/>
                      <a:r>
                        <a:rPr lang="en-GB" sz="1400" u="none" strike="noStrike" dirty="0">
                          <a:effectLst/>
                        </a:rPr>
                        <a:t>Complex Outputs</a:t>
                      </a:r>
                      <a:endParaRPr lang="en-GB" sz="1400" b="1" i="0" u="none" strike="noStrike" dirty="0">
                        <a:solidFill>
                          <a:srgbClr val="000000"/>
                        </a:solidFill>
                        <a:effectLst/>
                        <a:latin typeface="Arial" panose="020B0604020202020204" pitchFamily="34" charset="0"/>
                      </a:endParaRPr>
                    </a:p>
                  </a:txBody>
                  <a:tcPr marL="3565" marR="3565" marT="356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57726284"/>
                  </a:ext>
                </a:extLst>
              </a:tr>
              <a:tr h="368552">
                <a:tc rowSpan="4">
                  <a:txBody>
                    <a:bodyPr/>
                    <a:lstStyle/>
                    <a:p>
                      <a:pPr algn="ctr" fontAlgn="ctr"/>
                      <a:r>
                        <a:rPr lang="en-GB" sz="2000" u="none" strike="noStrike" dirty="0">
                          <a:effectLst/>
                        </a:rPr>
                        <a:t>EAC</a:t>
                      </a:r>
                      <a:endParaRPr lang="en-GB" sz="2000" b="0" i="0" u="none" strike="noStrike" dirty="0">
                        <a:solidFill>
                          <a:srgbClr val="000000"/>
                        </a:solidFill>
                        <a:effectLst/>
                        <a:latin typeface="Arial" panose="020B0604020202020204" pitchFamily="34" charset="0"/>
                      </a:endParaRPr>
                    </a:p>
                  </a:txBody>
                  <a:tcPr marL="3565" marR="3565" marT="10695" marB="10695" anchor="ctr"/>
                </a:tc>
                <a:tc rowSpan="4">
                  <a:txBody>
                    <a:bodyPr/>
                    <a:lstStyle/>
                    <a:p>
                      <a:pPr algn="ctr" fontAlgn="ctr"/>
                      <a:r>
                        <a:rPr lang="en-GB" sz="1400" u="none" strike="noStrike" dirty="0">
                          <a:effectLst/>
                        </a:rPr>
                        <a:t>Estimate at Completion</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1200" u="none" strike="noStrike" dirty="0">
                          <a:effectLst/>
                        </a:rPr>
                        <a:t>EAC = BAC/CPI</a:t>
                      </a:r>
                      <a:endParaRPr lang="en-GB" sz="1200" b="0" i="0" u="none" strike="noStrike" dirty="0">
                        <a:solidFill>
                          <a:srgbClr val="000000"/>
                        </a:solidFill>
                        <a:effectLst/>
                        <a:latin typeface="Arial" panose="020B0604020202020204" pitchFamily="34" charset="0"/>
                      </a:endParaRPr>
                    </a:p>
                  </a:txBody>
                  <a:tcPr marL="53476" marR="3565" marT="10695" marB="10695" anchor="ctr"/>
                </a:tc>
                <a:tc rowSpan="4" gridSpan="2">
                  <a:txBody>
                    <a:bodyPr/>
                    <a:lstStyle/>
                    <a:p>
                      <a:pPr algn="ctr" fontAlgn="ctr"/>
                      <a:r>
                        <a:rPr lang="en-GB" sz="1400" u="none" strike="noStrike" dirty="0">
                          <a:effectLst/>
                        </a:rPr>
                        <a:t>The estimated project budget at the end of the project, given current project budget status</a:t>
                      </a:r>
                    </a:p>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tc rowSpan="4" hMerge="1">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2856171421"/>
                  </a:ext>
                </a:extLst>
              </a:tr>
              <a:tr h="494055">
                <a:tc vMerge="1">
                  <a:txBody>
                    <a:bodyPr/>
                    <a:lstStyle/>
                    <a:p>
                      <a:endParaRPr lang="en-GB"/>
                    </a:p>
                  </a:txBody>
                  <a:tcPr/>
                </a:tc>
                <a:tc vMerge="1">
                  <a:txBody>
                    <a:bodyPr/>
                    <a:lstStyle/>
                    <a:p>
                      <a:endParaRPr lang="en-GB"/>
                    </a:p>
                  </a:txBody>
                  <a:tcPr/>
                </a:tc>
                <a:tc>
                  <a:txBody>
                    <a:bodyPr/>
                    <a:lstStyle/>
                    <a:p>
                      <a:pPr algn="l" fontAlgn="ctr"/>
                      <a:r>
                        <a:rPr lang="en-GB" sz="1200" u="none" strike="noStrike" dirty="0">
                          <a:effectLst/>
                        </a:rPr>
                        <a:t>EAC = AC + (BAC – EV)</a:t>
                      </a:r>
                      <a:endParaRPr lang="en-GB" sz="1200" b="0" i="0" u="none" strike="noStrike" dirty="0">
                        <a:solidFill>
                          <a:srgbClr val="000000"/>
                        </a:solidFill>
                        <a:effectLst/>
                        <a:latin typeface="Arial" panose="020B060402020202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951428726"/>
                  </a:ext>
                </a:extLst>
              </a:tr>
              <a:tr h="715355">
                <a:tc vMerge="1">
                  <a:txBody>
                    <a:bodyPr/>
                    <a:lstStyle/>
                    <a:p>
                      <a:endParaRPr lang="en-GB"/>
                    </a:p>
                  </a:txBody>
                  <a:tcPr/>
                </a:tc>
                <a:tc vMerge="1">
                  <a:txBody>
                    <a:bodyPr/>
                    <a:lstStyle/>
                    <a:p>
                      <a:endParaRPr lang="en-GB"/>
                    </a:p>
                  </a:txBody>
                  <a:tcPr/>
                </a:tc>
                <a:tc>
                  <a:txBody>
                    <a:bodyPr/>
                    <a:lstStyle/>
                    <a:p>
                      <a:pPr algn="l" fontAlgn="ctr"/>
                      <a:r>
                        <a:rPr lang="en-GB" sz="1200" u="none" strike="noStrike" dirty="0">
                          <a:effectLst/>
                        </a:rPr>
                        <a:t>EAC = AC + [(BAC – EV)/(SPI x CPI)]</a:t>
                      </a:r>
                      <a:endParaRPr lang="en-GB" sz="1200" b="0" i="0" u="none" strike="noStrike" dirty="0">
                        <a:solidFill>
                          <a:srgbClr val="000000"/>
                        </a:solidFill>
                        <a:effectLst/>
                        <a:latin typeface="Arial" panose="020B060402020202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2603649181"/>
                  </a:ext>
                </a:extLst>
              </a:tr>
              <a:tr h="589058">
                <a:tc vMerge="1">
                  <a:txBody>
                    <a:bodyPr/>
                    <a:lstStyle/>
                    <a:p>
                      <a:endParaRPr lang="en-GB"/>
                    </a:p>
                  </a:txBody>
                  <a:tcPr/>
                </a:tc>
                <a:tc vMerge="1">
                  <a:txBody>
                    <a:bodyPr/>
                    <a:lstStyle/>
                    <a:p>
                      <a:endParaRPr lang="en-GB"/>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GB" sz="1200" u="none" strike="noStrike" dirty="0">
                          <a:effectLst/>
                        </a:rPr>
                        <a:t>EAC = AC + new estimate</a:t>
                      </a:r>
                    </a:p>
                    <a:p>
                      <a:pPr algn="l" fontAlgn="ctr"/>
                      <a:endParaRPr lang="en-GB" sz="1200" u="none" strike="noStrike" dirty="0">
                        <a:effectLst/>
                      </a:endParaRPr>
                    </a:p>
                    <a:p>
                      <a:pPr algn="l" fontAlgn="ctr"/>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72539466"/>
                  </a:ext>
                </a:extLst>
              </a:tr>
              <a:tr h="395578">
                <a:tc rowSpan="2">
                  <a:txBody>
                    <a:bodyPr/>
                    <a:lstStyle/>
                    <a:p>
                      <a:pPr algn="ctr" fontAlgn="ctr"/>
                      <a:r>
                        <a:rPr lang="en-GB" sz="2000" u="none" strike="noStrike" dirty="0">
                          <a:effectLst/>
                        </a:rPr>
                        <a:t>ETC</a:t>
                      </a:r>
                      <a:endParaRPr lang="en-GB" sz="2000" b="0" i="0" u="none" strike="noStrike" dirty="0">
                        <a:solidFill>
                          <a:srgbClr val="000000"/>
                        </a:solidFill>
                        <a:effectLst/>
                        <a:latin typeface="Arial" panose="020B0604020202020204" pitchFamily="34" charset="0"/>
                      </a:endParaRPr>
                    </a:p>
                  </a:txBody>
                  <a:tcPr marL="3565" marR="3565" marT="10695" marB="10695" anchor="ctr"/>
                </a:tc>
                <a:tc rowSpan="2">
                  <a:txBody>
                    <a:bodyPr/>
                    <a:lstStyle/>
                    <a:p>
                      <a:pPr algn="ctr" fontAlgn="ctr"/>
                      <a:r>
                        <a:rPr lang="en-GB" sz="1400" u="none" strike="noStrike" dirty="0">
                          <a:effectLst/>
                        </a:rPr>
                        <a:t>Estimate to Complete</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1200" u="none" strike="noStrike" dirty="0">
                          <a:effectLst/>
                        </a:rPr>
                        <a:t>ETC = EAC – AC</a:t>
                      </a:r>
                      <a:endParaRPr lang="en-GB" sz="1200" b="0" i="0" u="none" strike="noStrike" dirty="0">
                        <a:solidFill>
                          <a:srgbClr val="000000"/>
                        </a:solidFill>
                        <a:effectLst/>
                        <a:latin typeface="Arial" panose="020B0604020202020204" pitchFamily="34" charset="0"/>
                      </a:endParaRPr>
                    </a:p>
                  </a:txBody>
                  <a:tcPr marL="53476" marR="3565" marT="10695" marB="10695" anchor="ctr"/>
                </a:tc>
                <a:tc rowSpan="2" gridSpan="2">
                  <a:txBody>
                    <a:bodyPr/>
                    <a:lstStyle/>
                    <a:p>
                      <a:pPr algn="ctr" fontAlgn="ctr"/>
                      <a:r>
                        <a:rPr lang="en-GB" sz="1400" u="none" strike="noStrike" dirty="0">
                          <a:effectLst/>
                        </a:rPr>
                        <a:t>The expected cost to finish the project</a:t>
                      </a:r>
                    </a:p>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tc rowSpan="2" hMerge="1">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2993182253"/>
                  </a:ext>
                </a:extLst>
              </a:tr>
              <a:tr h="708283">
                <a:tc vMerge="1">
                  <a:txBody>
                    <a:bodyPr/>
                    <a:lstStyle/>
                    <a:p>
                      <a:endParaRPr lang="en-GB"/>
                    </a:p>
                  </a:txBody>
                  <a:tcPr/>
                </a:tc>
                <a:tc vMerge="1">
                  <a:txBody>
                    <a:bodyPr/>
                    <a:lstStyle/>
                    <a:p>
                      <a:endParaRPr lang="en-GB"/>
                    </a:p>
                  </a:txBody>
                  <a:tcPr/>
                </a:tc>
                <a:tc>
                  <a:txBody>
                    <a:bodyPr/>
                    <a:lstStyle/>
                    <a:p>
                      <a:pPr algn="l" fontAlgn="ctr"/>
                      <a:endParaRPr lang="en-GB" sz="1200" b="0" i="0" u="none" strike="noStrike" dirty="0">
                        <a:solidFill>
                          <a:srgbClr val="000000"/>
                        </a:solidFill>
                        <a:effectLst/>
                        <a:latin typeface="Calibri" panose="020F0502020204030204" pitchFamily="34" charset="0"/>
                      </a:endParaRPr>
                    </a:p>
                  </a:txBody>
                  <a:tcPr marL="53476" marR="3565" marT="3565" marB="0" anchor="ctr"/>
                </a:tc>
                <a:tc gridSpan="2"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2740353682"/>
                  </a:ext>
                </a:extLst>
              </a:tr>
              <a:tr h="953806">
                <a:tc rowSpan="2">
                  <a:txBody>
                    <a:bodyPr/>
                    <a:lstStyle/>
                    <a:p>
                      <a:pPr algn="ctr" fontAlgn="ctr"/>
                      <a:r>
                        <a:rPr lang="en-GB" sz="2000" u="none" strike="noStrike" dirty="0">
                          <a:effectLst/>
                        </a:rPr>
                        <a:t>VAC</a:t>
                      </a:r>
                      <a:endParaRPr lang="en-GB" sz="2000" b="0" i="0" u="none" strike="noStrike" dirty="0">
                        <a:solidFill>
                          <a:srgbClr val="000000"/>
                        </a:solidFill>
                        <a:effectLst/>
                        <a:latin typeface="Arial" panose="020B0604020202020204" pitchFamily="34" charset="0"/>
                      </a:endParaRPr>
                    </a:p>
                  </a:txBody>
                  <a:tcPr marL="3565" marR="3565" marT="10695" marB="10695" anchor="ctr"/>
                </a:tc>
                <a:tc rowSpan="2">
                  <a:txBody>
                    <a:bodyPr/>
                    <a:lstStyle/>
                    <a:p>
                      <a:pPr algn="ctr" fontAlgn="ctr"/>
                      <a:r>
                        <a:rPr lang="en-GB" sz="1400" u="none" strike="noStrike" dirty="0">
                          <a:effectLst/>
                        </a:rPr>
                        <a:t>Variance at Completion</a:t>
                      </a:r>
                      <a:endParaRPr lang="en-GB" sz="1400" b="0" i="0" u="none" strike="noStrike" dirty="0">
                        <a:solidFill>
                          <a:srgbClr val="000000"/>
                        </a:solidFill>
                        <a:effectLst/>
                        <a:latin typeface="Arial" panose="020B0604020202020204" pitchFamily="34" charset="0"/>
                      </a:endParaRPr>
                    </a:p>
                  </a:txBody>
                  <a:tcPr marL="3565" marR="3565" marT="10695" marB="10695" anchor="ctr"/>
                </a:tc>
                <a:tc rowSpan="2">
                  <a:txBody>
                    <a:bodyPr/>
                    <a:lstStyle/>
                    <a:p>
                      <a:pPr algn="l" fontAlgn="ctr"/>
                      <a:r>
                        <a:rPr lang="en-GB" sz="1200" u="none" strike="noStrike" dirty="0">
                          <a:effectLst/>
                        </a:rPr>
                        <a:t>VAC = BAC – EAC</a:t>
                      </a:r>
                      <a:endParaRPr lang="en-GB" sz="1200" b="0" i="0" u="none" strike="noStrike" dirty="0">
                        <a:solidFill>
                          <a:srgbClr val="000000"/>
                        </a:solidFill>
                        <a:effectLst/>
                        <a:latin typeface="Arial" panose="020B0604020202020204" pitchFamily="34" charset="0"/>
                      </a:endParaRPr>
                    </a:p>
                  </a:txBody>
                  <a:tcPr marL="53476" marR="3565" marT="10695" marB="10695" anchor="ctr"/>
                </a:tc>
                <a:tc rowSpan="2">
                  <a:txBody>
                    <a:bodyPr/>
                    <a:lstStyle/>
                    <a:p>
                      <a:pPr algn="ctr" fontAlgn="ctr"/>
                      <a:r>
                        <a:rPr lang="en-GB" sz="1400" u="none" strike="noStrike" dirty="0">
                          <a:effectLst/>
                        </a:rPr>
                        <a:t>The expected cost variance at the end of the project, given current project status</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ctr" fontAlgn="ctr"/>
                      <a:r>
                        <a:rPr lang="en-GB" sz="1400" u="none" strike="noStrike">
                          <a:effectLst/>
                        </a:rPr>
                        <a:t>VAC &lt; 0 = over budget</a:t>
                      </a:r>
                      <a:endParaRPr lang="en-GB" sz="1400" b="0" i="0" u="none" strike="noStrike">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3500665422"/>
                  </a:ext>
                </a:extLst>
              </a:tr>
              <a:tr h="458960">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400" u="none" strike="noStrike">
                          <a:effectLst/>
                        </a:rPr>
                        <a:t>VAC &gt; 0 = under budget</a:t>
                      </a:r>
                      <a:endParaRPr lang="en-GB" sz="1400" b="0" i="0" u="none" strike="noStrike">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3076660419"/>
                  </a:ext>
                </a:extLst>
              </a:tr>
              <a:tr h="640221">
                <a:tc rowSpan="3">
                  <a:txBody>
                    <a:bodyPr/>
                    <a:lstStyle/>
                    <a:p>
                      <a:pPr algn="ctr" fontAlgn="ctr"/>
                      <a:r>
                        <a:rPr lang="en-GB" sz="2000" u="none" strike="noStrike" dirty="0">
                          <a:effectLst/>
                        </a:rPr>
                        <a:t>TCPI</a:t>
                      </a:r>
                      <a:endParaRPr lang="en-GB" sz="2000" b="0" i="0" u="none" strike="noStrike" dirty="0">
                        <a:solidFill>
                          <a:srgbClr val="000000"/>
                        </a:solidFill>
                        <a:effectLst/>
                        <a:latin typeface="Arial" panose="020B0604020202020204" pitchFamily="34" charset="0"/>
                      </a:endParaRPr>
                    </a:p>
                  </a:txBody>
                  <a:tcPr marL="3565" marR="3565" marT="10695" marB="10695" anchor="ctr"/>
                </a:tc>
                <a:tc rowSpan="3">
                  <a:txBody>
                    <a:bodyPr/>
                    <a:lstStyle/>
                    <a:p>
                      <a:pPr algn="ctr" fontAlgn="ctr"/>
                      <a:r>
                        <a:rPr lang="en-GB" sz="1400" u="none" strike="noStrike" dirty="0">
                          <a:effectLst/>
                        </a:rPr>
                        <a:t>To Complete Performance Index</a:t>
                      </a:r>
                      <a:endParaRPr lang="en-GB" sz="1400" b="0" i="0" u="none" strike="noStrike" dirty="0">
                        <a:solidFill>
                          <a:srgbClr val="000000"/>
                        </a:solidFill>
                        <a:effectLst/>
                        <a:latin typeface="Arial" panose="020B0604020202020204" pitchFamily="34" charset="0"/>
                      </a:endParaRPr>
                    </a:p>
                  </a:txBody>
                  <a:tcPr marL="3565" marR="3565" marT="10695" marB="10695" anchor="ctr"/>
                </a:tc>
                <a:tc>
                  <a:txBody>
                    <a:bodyPr/>
                    <a:lstStyle/>
                    <a:p>
                      <a:pPr algn="l" fontAlgn="ctr"/>
                      <a:r>
                        <a:rPr lang="en-GB" sz="1200" u="none" strike="noStrike" dirty="0">
                          <a:effectLst/>
                        </a:rPr>
                        <a:t>TCPI = (BAC – EV) / (BAC – AC)</a:t>
                      </a:r>
                      <a:endParaRPr lang="en-GB" sz="1200" b="0" i="0" u="none" strike="noStrike" dirty="0">
                        <a:solidFill>
                          <a:srgbClr val="000000"/>
                        </a:solidFill>
                        <a:effectLst/>
                        <a:latin typeface="Arial" panose="020B0604020202020204" pitchFamily="34" charset="0"/>
                      </a:endParaRPr>
                    </a:p>
                  </a:txBody>
                  <a:tcPr marL="53476" marR="3565" marT="10695" marB="10695" anchor="ctr"/>
                </a:tc>
                <a:tc rowSpan="3">
                  <a:txBody>
                    <a:bodyPr/>
                    <a:lstStyle/>
                    <a:p>
                      <a:pPr algn="ctr" fontAlgn="ctr"/>
                      <a:r>
                        <a:rPr lang="en-GB" sz="1400" u="none" strike="noStrike">
                          <a:effectLst/>
                        </a:rPr>
                        <a:t>The CPI required to complete the project on budget</a:t>
                      </a:r>
                      <a:endParaRPr lang="en-GB" sz="1400" b="0" i="0" u="none" strike="noStrike">
                        <a:solidFill>
                          <a:srgbClr val="000000"/>
                        </a:solidFill>
                        <a:effectLst/>
                        <a:latin typeface="Arial" panose="020B0604020202020204" pitchFamily="34" charset="0"/>
                      </a:endParaRPr>
                    </a:p>
                  </a:txBody>
                  <a:tcPr marL="3565" marR="3565" marT="10695" marB="10695" anchor="ctr"/>
                </a:tc>
                <a:tc>
                  <a:txBody>
                    <a:bodyPr/>
                    <a:lstStyle/>
                    <a:p>
                      <a:pPr algn="ctr" fontAlgn="ctr"/>
                      <a:r>
                        <a:rPr lang="en-GB" sz="1400" u="none" strike="noStrike">
                          <a:effectLst/>
                        </a:rPr>
                        <a:t>TCPI &lt; 1 = under budget</a:t>
                      </a:r>
                      <a:endParaRPr lang="en-GB" sz="1400" b="0" i="0" u="none" strike="noStrike">
                        <a:solidFill>
                          <a:srgbClr val="000000"/>
                        </a:solidFill>
                        <a:effectLst/>
                        <a:latin typeface="Arial" panose="020B0604020202020204" pitchFamily="34" charset="0"/>
                      </a:endParaRPr>
                    </a:p>
                  </a:txBody>
                  <a:tcPr marL="3565" marR="3565" marT="10695" marB="10695" anchor="ctr"/>
                </a:tc>
                <a:extLst>
                  <a:ext uri="{0D108BD9-81ED-4DB2-BD59-A6C34878D82A}">
                    <a16:rowId xmlns:a16="http://schemas.microsoft.com/office/drawing/2014/main" val="375510905"/>
                  </a:ext>
                </a:extLst>
              </a:tr>
              <a:tr h="616376">
                <a:tc vMerge="1">
                  <a:txBody>
                    <a:bodyPr/>
                    <a:lstStyle/>
                    <a:p>
                      <a:endParaRPr lang="en-GB"/>
                    </a:p>
                  </a:txBody>
                  <a:tcPr/>
                </a:tc>
                <a:tc vMerge="1">
                  <a:txBody>
                    <a:bodyPr/>
                    <a:lstStyle/>
                    <a:p>
                      <a:endParaRPr lang="en-GB"/>
                    </a:p>
                  </a:txBody>
                  <a:tcPr/>
                </a:tc>
                <a:tc rowSpan="2">
                  <a:txBody>
                    <a:bodyPr/>
                    <a:lstStyle/>
                    <a:p>
                      <a:pPr algn="l" fontAlgn="ctr"/>
                      <a:r>
                        <a:rPr lang="en-GB" sz="1200" u="none" strike="noStrike" dirty="0">
                          <a:effectLst/>
                        </a:rPr>
                        <a:t>TCPI = (BAC – EV) / (EAC – AC)</a:t>
                      </a:r>
                    </a:p>
                    <a:p>
                      <a:pPr algn="l" fontAlgn="ctr"/>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53476" marR="3565" marT="3565" marB="0" anchor="ctr"/>
                </a:tc>
                <a:tc vMerge="1">
                  <a:txBody>
                    <a:bodyPr/>
                    <a:lstStyle/>
                    <a:p>
                      <a:endParaRPr lang="en-GB"/>
                    </a:p>
                  </a:txBody>
                  <a:tcPr/>
                </a:tc>
                <a:tc>
                  <a:txBody>
                    <a:bodyPr/>
                    <a:lstStyle/>
                    <a:p>
                      <a:pPr algn="ctr" fontAlgn="ctr"/>
                      <a:r>
                        <a:rPr lang="en-GB" sz="1400" u="none" strike="noStrike">
                          <a:effectLst/>
                        </a:rPr>
                        <a:t>TCPI &gt; 1 = over budget</a:t>
                      </a:r>
                      <a:endParaRPr lang="en-GB" sz="1400" b="0" i="0" u="none" strike="noStrike">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2273219682"/>
                  </a:ext>
                </a:extLst>
              </a:tr>
              <a:tr h="231381">
                <a:tc vMerge="1">
                  <a:txBody>
                    <a:bodyPr/>
                    <a:lstStyle/>
                    <a:p>
                      <a:endParaRPr lang="en-GB"/>
                    </a:p>
                  </a:txBody>
                  <a:tcPr/>
                </a:tc>
                <a:tc vMerge="1">
                  <a:txBody>
                    <a:bodyPr/>
                    <a:lstStyle/>
                    <a:p>
                      <a:endParaRPr lang="en-GB"/>
                    </a:p>
                  </a:txBody>
                  <a:tcPr/>
                </a:tc>
                <a:tc vMerge="1">
                  <a:txBody>
                    <a:bodyPr/>
                    <a:lstStyle/>
                    <a:p>
                      <a:pPr algn="l" fontAlgn="ctr"/>
                      <a:r>
                        <a:rPr lang="en-GB" sz="1400" u="none" strike="noStrike" dirty="0">
                          <a:effectLst/>
                        </a:rPr>
                        <a:t> </a:t>
                      </a:r>
                      <a:endParaRPr lang="en-GB" sz="1400" b="0" i="0" u="none" strike="noStrike" dirty="0">
                        <a:solidFill>
                          <a:srgbClr val="000000"/>
                        </a:solidFill>
                        <a:effectLst/>
                        <a:latin typeface="Calibri" panose="020F0502020204030204" pitchFamily="34" charset="0"/>
                      </a:endParaRPr>
                    </a:p>
                  </a:txBody>
                  <a:tcPr marL="3565" marR="3565" marT="3565" marB="0" anchor="ctr"/>
                </a:tc>
                <a:tc vMerge="1">
                  <a:txBody>
                    <a:bodyPr/>
                    <a:lstStyle/>
                    <a:p>
                      <a:endParaRPr lang="en-GB"/>
                    </a:p>
                  </a:txBody>
                  <a:tcPr/>
                </a:tc>
                <a:tc>
                  <a:txBody>
                    <a:bodyPr/>
                    <a:lstStyle/>
                    <a:p>
                      <a:pPr algn="ctr" fontAlgn="ctr"/>
                      <a:r>
                        <a:rPr lang="en-GB" sz="1400" u="none" strike="noStrike" dirty="0">
                          <a:effectLst/>
                        </a:rPr>
                        <a:t> </a:t>
                      </a:r>
                      <a:endParaRPr lang="en-GB" sz="1400" b="0" i="0" u="none" strike="noStrike" dirty="0">
                        <a:solidFill>
                          <a:srgbClr val="000000"/>
                        </a:solidFill>
                        <a:effectLst/>
                        <a:latin typeface="Arial" panose="020B0604020202020204" pitchFamily="34" charset="0"/>
                      </a:endParaRPr>
                    </a:p>
                  </a:txBody>
                  <a:tcPr marL="3565" marR="3565" marT="3565" marB="0" anchor="ctr"/>
                </a:tc>
                <a:extLst>
                  <a:ext uri="{0D108BD9-81ED-4DB2-BD59-A6C34878D82A}">
                    <a16:rowId xmlns:a16="http://schemas.microsoft.com/office/drawing/2014/main" val="4030827850"/>
                  </a:ext>
                </a:extLst>
              </a:tr>
            </a:tbl>
          </a:graphicData>
        </a:graphic>
      </p:graphicFrame>
      <p:sp>
        <p:nvSpPr>
          <p:cNvPr id="4" name="TextBox 3">
            <a:extLst>
              <a:ext uri="{FF2B5EF4-FFF2-40B4-BE49-F238E27FC236}">
                <a16:creationId xmlns:a16="http://schemas.microsoft.com/office/drawing/2014/main" id="{A0736574-19CD-4D1F-9D94-99A8F86BD481}"/>
              </a:ext>
            </a:extLst>
          </p:cNvPr>
          <p:cNvSpPr txBox="1"/>
          <p:nvPr/>
        </p:nvSpPr>
        <p:spPr>
          <a:xfrm>
            <a:off x="89012" y="215443"/>
            <a:ext cx="4377791" cy="6463308"/>
          </a:xfrm>
          <a:prstGeom prst="rect">
            <a:avLst/>
          </a:prstGeom>
          <a:noFill/>
        </p:spPr>
        <p:txBody>
          <a:bodyPr wrap="square">
            <a:spAutoFit/>
          </a:bodyPr>
          <a:lstStyle/>
          <a:p>
            <a:r>
              <a:rPr lang="tr-TR" sz="1800" dirty="0"/>
              <a:t>PV = 25.000 $</a:t>
            </a:r>
          </a:p>
          <a:p>
            <a:r>
              <a:rPr lang="tr-TR" sz="1800" dirty="0"/>
              <a:t>EV = 15.000 $</a:t>
            </a:r>
          </a:p>
          <a:p>
            <a:r>
              <a:rPr lang="tr-TR" sz="1800" dirty="0"/>
              <a:t>AC = 20.000 $</a:t>
            </a:r>
            <a:endParaRPr lang="tr-TR" sz="1800" b="1" dirty="0"/>
          </a:p>
          <a:p>
            <a:r>
              <a:rPr lang="tr-TR" sz="1800" dirty="0"/>
              <a:t>SV = -10.000</a:t>
            </a:r>
          </a:p>
          <a:p>
            <a:r>
              <a:rPr lang="tr-TR" sz="1800" dirty="0"/>
              <a:t>SPI = 0.6</a:t>
            </a:r>
          </a:p>
          <a:p>
            <a:r>
              <a:rPr lang="tr-TR" sz="1800" dirty="0"/>
              <a:t>CV = -5.000</a:t>
            </a:r>
          </a:p>
          <a:p>
            <a:r>
              <a:rPr lang="tr-TR" sz="1800" dirty="0"/>
              <a:t>CPI = 0.75</a:t>
            </a:r>
          </a:p>
          <a:p>
            <a:endParaRPr lang="tr-TR" b="1" dirty="0"/>
          </a:p>
          <a:p>
            <a:endParaRPr lang="tr-TR" b="1" dirty="0"/>
          </a:p>
          <a:p>
            <a:endParaRPr lang="tr-TR" b="1" dirty="0"/>
          </a:p>
          <a:p>
            <a:r>
              <a:rPr lang="tr-TR" b="1" dirty="0"/>
              <a:t>EAC</a:t>
            </a:r>
            <a:r>
              <a:rPr lang="tr-TR" dirty="0"/>
              <a:t>= BAC/CPI = 100.000/0.75 </a:t>
            </a:r>
          </a:p>
          <a:p>
            <a:r>
              <a:rPr lang="tr-TR" b="1" dirty="0"/>
              <a:t>       = 133.333,3</a:t>
            </a:r>
          </a:p>
          <a:p>
            <a:endParaRPr lang="tr-TR" b="1" dirty="0"/>
          </a:p>
          <a:p>
            <a:r>
              <a:rPr lang="tr-TR" b="1" dirty="0"/>
              <a:t>ETC</a:t>
            </a:r>
            <a:r>
              <a:rPr lang="tr-TR" dirty="0"/>
              <a:t> = EAC-AC = </a:t>
            </a:r>
            <a:r>
              <a:rPr lang="tr-TR" b="1" dirty="0"/>
              <a:t>133.333,3 -</a:t>
            </a:r>
            <a:r>
              <a:rPr lang="tr-TR" dirty="0"/>
              <a:t>20.000 </a:t>
            </a:r>
          </a:p>
          <a:p>
            <a:r>
              <a:rPr lang="tr-TR" b="1" dirty="0"/>
              <a:t>       = </a:t>
            </a:r>
            <a:r>
              <a:rPr lang="en-GB" sz="1800" b="0" i="0" u="none" strike="noStrike" dirty="0">
                <a:solidFill>
                  <a:srgbClr val="000000"/>
                </a:solidFill>
                <a:effectLst/>
                <a:latin typeface="Calibri" panose="020F0502020204030204" pitchFamily="34" charset="0"/>
              </a:rPr>
              <a:t>113.333</a:t>
            </a:r>
            <a:r>
              <a:rPr lang="en-GB" dirty="0"/>
              <a:t> </a:t>
            </a:r>
            <a:endParaRPr lang="tr-TR" b="1" dirty="0"/>
          </a:p>
          <a:p>
            <a:endParaRPr lang="tr-TR" b="1" dirty="0"/>
          </a:p>
          <a:p>
            <a:r>
              <a:rPr lang="tr-TR" b="1" dirty="0"/>
              <a:t>VAC</a:t>
            </a:r>
            <a:r>
              <a:rPr lang="tr-TR" dirty="0"/>
              <a:t> = BAC- EAC = 100.000 – </a:t>
            </a:r>
            <a:r>
              <a:rPr lang="tr-TR" b="1" dirty="0"/>
              <a:t>133.333,3</a:t>
            </a:r>
            <a:endParaRPr lang="tr-TR" dirty="0"/>
          </a:p>
          <a:p>
            <a:r>
              <a:rPr lang="tr-TR" b="1" dirty="0"/>
              <a:t>        = </a:t>
            </a:r>
            <a:r>
              <a:rPr lang="en-GB" sz="1800" b="0" i="0" u="none" strike="noStrike" dirty="0">
                <a:solidFill>
                  <a:srgbClr val="000000"/>
                </a:solidFill>
                <a:effectLst/>
                <a:latin typeface="Calibri" panose="020F0502020204030204" pitchFamily="34" charset="0"/>
              </a:rPr>
              <a:t>-33.333</a:t>
            </a:r>
            <a:r>
              <a:rPr lang="en-GB" dirty="0"/>
              <a:t> </a:t>
            </a:r>
            <a:endParaRPr lang="tr-TR" b="1" dirty="0"/>
          </a:p>
          <a:p>
            <a:endParaRPr lang="tr-TR" b="1" dirty="0"/>
          </a:p>
          <a:p>
            <a:r>
              <a:rPr lang="tr-TR" b="1" dirty="0"/>
              <a:t>TCPI</a:t>
            </a:r>
            <a:r>
              <a:rPr lang="tr-TR" dirty="0"/>
              <a:t> = (BAC-EV)/(BAC-AC) = </a:t>
            </a:r>
          </a:p>
          <a:p>
            <a:r>
              <a:rPr lang="tr-TR" dirty="0"/>
              <a:t>       =  (100.000 – 15.000)/(100.000-20.000)</a:t>
            </a:r>
          </a:p>
          <a:p>
            <a:r>
              <a:rPr lang="tr-TR" dirty="0"/>
              <a:t>       = 85.000/80.000</a:t>
            </a:r>
          </a:p>
          <a:p>
            <a:r>
              <a:rPr lang="tr-TR" b="1" dirty="0"/>
              <a:t>       = 1.06</a:t>
            </a:r>
          </a:p>
        </p:txBody>
      </p:sp>
    </p:spTree>
    <p:extLst>
      <p:ext uri="{BB962C8B-B14F-4D97-AF65-F5344CB8AC3E}">
        <p14:creationId xmlns:p14="http://schemas.microsoft.com/office/powerpoint/2010/main" val="334792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304794A-B6C7-471E-A208-A2E92DC76FE8}"/>
              </a:ext>
            </a:extLst>
          </p:cNvPr>
          <p:cNvGraphicFramePr>
            <a:graphicFrameLocks noGrp="1"/>
          </p:cNvGraphicFramePr>
          <p:nvPr/>
        </p:nvGraphicFramePr>
        <p:xfrm>
          <a:off x="2244846" y="193399"/>
          <a:ext cx="7117639" cy="6299655"/>
        </p:xfrm>
        <a:graphic>
          <a:graphicData uri="http://schemas.openxmlformats.org/drawingml/2006/table">
            <a:tbl>
              <a:tblPr>
                <a:tableStyleId>{5C22544A-7EE6-4342-B048-85BDC9FD1C3A}</a:tableStyleId>
              </a:tblPr>
              <a:tblGrid>
                <a:gridCol w="2375706">
                  <a:extLst>
                    <a:ext uri="{9D8B030D-6E8A-4147-A177-3AD203B41FA5}">
                      <a16:colId xmlns:a16="http://schemas.microsoft.com/office/drawing/2014/main" val="4265488466"/>
                    </a:ext>
                  </a:extLst>
                </a:gridCol>
                <a:gridCol w="1666959">
                  <a:extLst>
                    <a:ext uri="{9D8B030D-6E8A-4147-A177-3AD203B41FA5}">
                      <a16:colId xmlns:a16="http://schemas.microsoft.com/office/drawing/2014/main" val="863982902"/>
                    </a:ext>
                  </a:extLst>
                </a:gridCol>
                <a:gridCol w="3074974">
                  <a:extLst>
                    <a:ext uri="{9D8B030D-6E8A-4147-A177-3AD203B41FA5}">
                      <a16:colId xmlns:a16="http://schemas.microsoft.com/office/drawing/2014/main" val="4259169260"/>
                    </a:ext>
                  </a:extLst>
                </a:gridCol>
              </a:tblGrid>
              <a:tr h="543029">
                <a:tc>
                  <a:txBody>
                    <a:bodyPr/>
                    <a:lstStyle/>
                    <a:p>
                      <a:pPr algn="ctr" fontAlgn="b"/>
                      <a:r>
                        <a:rPr lang="tr-TR" sz="1600" b="1" i="0" u="none" strike="noStrike" dirty="0" err="1">
                          <a:solidFill>
                            <a:srgbClr val="000000"/>
                          </a:solidFill>
                          <a:effectLst/>
                          <a:latin typeface="Calibri" panose="020F0502020204030204" pitchFamily="34" charset="0"/>
                        </a:rPr>
                        <a:t>Parameters</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tr-TR" sz="1600" b="1" i="0" u="none" strike="noStrike" dirty="0">
                          <a:solidFill>
                            <a:srgbClr val="000000"/>
                          </a:solidFill>
                          <a:effectLst/>
                          <a:latin typeface="Calibri" panose="020F0502020204030204" pitchFamily="34" charset="0"/>
                        </a:rPr>
                        <a:t>Value</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tr-TR" sz="1600" b="1" i="0" u="none" strike="noStrike" dirty="0" err="1">
                          <a:solidFill>
                            <a:srgbClr val="000000"/>
                          </a:solidFill>
                          <a:effectLst/>
                          <a:latin typeface="Calibri" panose="020F0502020204030204" pitchFamily="34" charset="0"/>
                        </a:rPr>
                        <a:t>Conclusion</a:t>
                      </a:r>
                      <a:endParaRPr lang="en-GB"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2697734"/>
                  </a:ext>
                </a:extLst>
              </a:tr>
              <a:tr h="543029">
                <a:tc>
                  <a:txBody>
                    <a:bodyPr/>
                    <a:lstStyle/>
                    <a:p>
                      <a:pPr algn="l" fontAlgn="b"/>
                      <a:r>
                        <a:rPr lang="en-GB" sz="1600" u="none" strike="noStrike" dirty="0">
                          <a:effectLst/>
                        </a:rPr>
                        <a:t>Actual Completeness</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dirty="0">
                          <a:effectLst/>
                        </a:rPr>
                        <a:t>0,15</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96322303"/>
                  </a:ext>
                </a:extLst>
              </a:tr>
              <a:tr h="414417">
                <a:tc>
                  <a:txBody>
                    <a:bodyPr/>
                    <a:lstStyle/>
                    <a:p>
                      <a:pPr algn="l" fontAlgn="b"/>
                      <a:r>
                        <a:rPr lang="en-GB" sz="1600" u="none" strike="noStrike">
                          <a:effectLst/>
                        </a:rPr>
                        <a:t>Scheduled completeness</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0,25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8687079"/>
                  </a:ext>
                </a:extLst>
              </a:tr>
              <a:tr h="315121">
                <a:tc>
                  <a:txBody>
                    <a:bodyPr/>
                    <a:lstStyle/>
                    <a:p>
                      <a:pPr algn="l" fontAlgn="b"/>
                      <a:r>
                        <a:rPr lang="en-GB" sz="1600" u="none" strike="noStrike">
                          <a:effectLst/>
                        </a:rPr>
                        <a:t>BAC</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100.000</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25746877"/>
                  </a:ext>
                </a:extLst>
              </a:tr>
              <a:tr h="274832">
                <a:tc>
                  <a:txBody>
                    <a:bodyPr/>
                    <a:lstStyle/>
                    <a:p>
                      <a:pPr algn="l" fontAlgn="b"/>
                      <a:r>
                        <a:rPr lang="en-GB" sz="1600" u="none" strike="noStrike">
                          <a:effectLst/>
                        </a:rPr>
                        <a:t>PV</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25000</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26729309"/>
                  </a:ext>
                </a:extLst>
              </a:tr>
              <a:tr h="305477">
                <a:tc>
                  <a:txBody>
                    <a:bodyPr/>
                    <a:lstStyle/>
                    <a:p>
                      <a:pPr algn="l" fontAlgn="b"/>
                      <a:r>
                        <a:rPr lang="en-GB" sz="1600" u="none" strike="noStrike" dirty="0">
                          <a:effectLst/>
                        </a:rPr>
                        <a:t>EV</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15000</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9698489"/>
                  </a:ext>
                </a:extLst>
              </a:tr>
              <a:tr h="289464">
                <a:tc>
                  <a:txBody>
                    <a:bodyPr/>
                    <a:lstStyle/>
                    <a:p>
                      <a:pPr algn="l" fontAlgn="b"/>
                      <a:r>
                        <a:rPr lang="en-GB" sz="1600" u="none" strike="noStrike">
                          <a:effectLst/>
                        </a:rPr>
                        <a:t>AC</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20.000</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1003757"/>
                  </a:ext>
                </a:extLst>
              </a:tr>
              <a:tr h="428707">
                <a:tc>
                  <a:txBody>
                    <a:bodyPr/>
                    <a:lstStyle/>
                    <a:p>
                      <a:pPr algn="l" fontAlgn="b"/>
                      <a:r>
                        <a:rPr lang="en-GB" sz="1600" u="none" strike="noStrike">
                          <a:effectLst/>
                        </a:rPr>
                        <a:t>SV</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-10000</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a:r>
                        <a:rPr lang="en-GB" sz="1600" dirty="0">
                          <a:solidFill>
                            <a:srgbClr val="FF0000"/>
                          </a:solidFill>
                        </a:rPr>
                        <a:t>SV &lt; 0 = behind schedule</a:t>
                      </a:r>
                    </a:p>
                    <a:p>
                      <a:pPr algn="r"/>
                      <a:r>
                        <a:rPr lang="en-GB" sz="1600" dirty="0">
                          <a:solidFill>
                            <a:schemeClr val="tx1"/>
                          </a:solidFill>
                        </a:rPr>
                        <a:t>SV &gt; 0 = ahead of schedule</a:t>
                      </a:r>
                    </a:p>
                  </a:txBody>
                  <a:tcPr marL="6350" marR="6350" marT="6350" marB="0" anchor="b"/>
                </a:tc>
                <a:extLst>
                  <a:ext uri="{0D108BD9-81ED-4DB2-BD59-A6C34878D82A}">
                    <a16:rowId xmlns:a16="http://schemas.microsoft.com/office/drawing/2014/main" val="1393930525"/>
                  </a:ext>
                </a:extLst>
              </a:tr>
              <a:tr h="414417">
                <a:tc>
                  <a:txBody>
                    <a:bodyPr/>
                    <a:lstStyle/>
                    <a:p>
                      <a:pPr algn="l" fontAlgn="b"/>
                      <a:r>
                        <a:rPr lang="en-GB" sz="1600" u="none" strike="noStrike" dirty="0">
                          <a:effectLst/>
                        </a:rPr>
                        <a:t>SPI</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0,6</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a:r>
                        <a:rPr lang="en-GB" sz="1600" dirty="0">
                          <a:solidFill>
                            <a:srgbClr val="FF0000"/>
                          </a:solidFill>
                        </a:rPr>
                        <a:t>SPI &lt; 1 = behind schedule</a:t>
                      </a:r>
                    </a:p>
                    <a:p>
                      <a:pPr algn="r"/>
                      <a:r>
                        <a:rPr lang="en-GB" sz="1600" dirty="0">
                          <a:solidFill>
                            <a:schemeClr val="tx1"/>
                          </a:solidFill>
                        </a:rPr>
                        <a:t>SPI &gt; 1 = ahead of schedule</a:t>
                      </a:r>
                    </a:p>
                  </a:txBody>
                  <a:tcPr marL="6350" marR="6350" marT="6350" marB="0" anchor="b"/>
                </a:tc>
                <a:extLst>
                  <a:ext uri="{0D108BD9-81ED-4DB2-BD59-A6C34878D82A}">
                    <a16:rowId xmlns:a16="http://schemas.microsoft.com/office/drawing/2014/main" val="1801550416"/>
                  </a:ext>
                </a:extLst>
              </a:tr>
              <a:tr h="428707">
                <a:tc>
                  <a:txBody>
                    <a:bodyPr/>
                    <a:lstStyle/>
                    <a:p>
                      <a:pPr algn="l" fontAlgn="b"/>
                      <a:r>
                        <a:rPr lang="en-GB" sz="1600" u="none" strike="noStrike">
                          <a:effectLst/>
                        </a:rPr>
                        <a:t>CV</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-5.000</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a:r>
                        <a:rPr lang="en-GB" sz="1600" dirty="0">
                          <a:solidFill>
                            <a:srgbClr val="FF0000"/>
                          </a:solidFill>
                        </a:rPr>
                        <a:t>CV &lt; 0 = over budget</a:t>
                      </a:r>
                    </a:p>
                    <a:p>
                      <a:pPr algn="r"/>
                      <a:r>
                        <a:rPr lang="en-GB" sz="1600" dirty="0">
                          <a:solidFill>
                            <a:schemeClr val="tx1"/>
                          </a:solidFill>
                        </a:rPr>
                        <a:t>CV &gt; 0 = under budget</a:t>
                      </a:r>
                    </a:p>
                  </a:txBody>
                  <a:tcPr marL="6350" marR="6350" marT="6350" marB="0" anchor="b"/>
                </a:tc>
                <a:extLst>
                  <a:ext uri="{0D108BD9-81ED-4DB2-BD59-A6C34878D82A}">
                    <a16:rowId xmlns:a16="http://schemas.microsoft.com/office/drawing/2014/main" val="2722957844"/>
                  </a:ext>
                </a:extLst>
              </a:tr>
              <a:tr h="543029">
                <a:tc>
                  <a:txBody>
                    <a:bodyPr/>
                    <a:lstStyle/>
                    <a:p>
                      <a:pPr algn="l" fontAlgn="b"/>
                      <a:r>
                        <a:rPr lang="en-GB" sz="1600" u="none" strike="noStrike">
                          <a:effectLst/>
                        </a:rPr>
                        <a:t>CPI</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0,75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a:r>
                        <a:rPr lang="en-GB" sz="1600" dirty="0">
                          <a:solidFill>
                            <a:srgbClr val="FF0000"/>
                          </a:solidFill>
                        </a:rPr>
                        <a:t>CPI &lt; 1 = over budget</a:t>
                      </a:r>
                    </a:p>
                    <a:p>
                      <a:pPr algn="r"/>
                      <a:r>
                        <a:rPr lang="en-GB" sz="1600" dirty="0">
                          <a:solidFill>
                            <a:schemeClr val="tx1"/>
                          </a:solidFill>
                        </a:rPr>
                        <a:t>CPI &gt; 1 = under budget</a:t>
                      </a:r>
                    </a:p>
                  </a:txBody>
                  <a:tcPr marL="6350" marR="6350" marT="6350" marB="0" anchor="b"/>
                </a:tc>
                <a:extLst>
                  <a:ext uri="{0D108BD9-81ED-4DB2-BD59-A6C34878D82A}">
                    <a16:rowId xmlns:a16="http://schemas.microsoft.com/office/drawing/2014/main" val="903707612"/>
                  </a:ext>
                </a:extLst>
              </a:tr>
              <a:tr h="267787">
                <a:tc>
                  <a:txBody>
                    <a:bodyPr/>
                    <a:lstStyle/>
                    <a:p>
                      <a:pPr algn="l" fontAlgn="b"/>
                      <a:r>
                        <a:rPr lang="en-GB" sz="1600" u="none" strike="noStrike">
                          <a:effectLst/>
                        </a:rPr>
                        <a:t>EAC</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133333,3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endParaRPr lang="en-GB" sz="16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4102799"/>
                  </a:ext>
                </a:extLst>
              </a:tr>
              <a:tr h="333320">
                <a:tc>
                  <a:txBody>
                    <a:bodyPr/>
                    <a:lstStyle/>
                    <a:p>
                      <a:pPr algn="l" fontAlgn="b"/>
                      <a:r>
                        <a:rPr lang="en-GB" sz="1600" u="none" strike="noStrike" dirty="0">
                          <a:effectLst/>
                        </a:rPr>
                        <a:t>ETC</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113.333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endParaRPr lang="en-GB" sz="16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2081059"/>
                  </a:ext>
                </a:extLst>
              </a:tr>
              <a:tr h="414417">
                <a:tc>
                  <a:txBody>
                    <a:bodyPr/>
                    <a:lstStyle/>
                    <a:p>
                      <a:pPr algn="l" fontAlgn="b"/>
                      <a:r>
                        <a:rPr lang="en-GB" sz="1600" u="none" strike="noStrike">
                          <a:effectLst/>
                        </a:rPr>
                        <a:t>VAC</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-33.333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a:r>
                        <a:rPr lang="en-GB" sz="1600" dirty="0">
                          <a:solidFill>
                            <a:srgbClr val="FF0000"/>
                          </a:solidFill>
                        </a:rPr>
                        <a:t>VAC &lt; 0 = over budget</a:t>
                      </a:r>
                    </a:p>
                    <a:p>
                      <a:pPr algn="r"/>
                      <a:r>
                        <a:rPr lang="en-GB" sz="1600" dirty="0">
                          <a:solidFill>
                            <a:schemeClr val="tx1"/>
                          </a:solidFill>
                        </a:rPr>
                        <a:t>VAC &gt; 0 = under budget</a:t>
                      </a:r>
                    </a:p>
                  </a:txBody>
                  <a:tcPr marL="6350" marR="6350" marT="6350" marB="0" anchor="b"/>
                </a:tc>
                <a:extLst>
                  <a:ext uri="{0D108BD9-81ED-4DB2-BD59-A6C34878D82A}">
                    <a16:rowId xmlns:a16="http://schemas.microsoft.com/office/drawing/2014/main" val="805670611"/>
                  </a:ext>
                </a:extLst>
              </a:tr>
              <a:tr h="428707">
                <a:tc>
                  <a:txBody>
                    <a:bodyPr/>
                    <a:lstStyle/>
                    <a:p>
                      <a:pPr algn="l" fontAlgn="b"/>
                      <a:r>
                        <a:rPr lang="en-GB" sz="1600" u="none" strike="noStrike">
                          <a:effectLst/>
                        </a:rPr>
                        <a:t>TCPI</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dirty="0">
                          <a:effectLst/>
                        </a:rPr>
                        <a:t>1,06</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a:r>
                        <a:rPr lang="en-GB" sz="1600" dirty="0">
                          <a:solidFill>
                            <a:schemeClr val="tx1"/>
                          </a:solidFill>
                        </a:rPr>
                        <a:t>TCPI &lt; 1 = under budget</a:t>
                      </a:r>
                    </a:p>
                    <a:p>
                      <a:pPr algn="r"/>
                      <a:r>
                        <a:rPr lang="en-GB" sz="1600" dirty="0">
                          <a:solidFill>
                            <a:srgbClr val="FF0000"/>
                          </a:solidFill>
                        </a:rPr>
                        <a:t>TCPI &gt; 1 = over budget</a:t>
                      </a:r>
                    </a:p>
                  </a:txBody>
                  <a:tcPr marL="6350" marR="6350" marT="6350" marB="0" anchor="b"/>
                </a:tc>
                <a:extLst>
                  <a:ext uri="{0D108BD9-81ED-4DB2-BD59-A6C34878D82A}">
                    <a16:rowId xmlns:a16="http://schemas.microsoft.com/office/drawing/2014/main" val="4059254952"/>
                  </a:ext>
                </a:extLst>
              </a:tr>
            </a:tbl>
          </a:graphicData>
        </a:graphic>
      </p:graphicFrame>
    </p:spTree>
    <p:extLst>
      <p:ext uri="{BB962C8B-B14F-4D97-AF65-F5344CB8AC3E}">
        <p14:creationId xmlns:p14="http://schemas.microsoft.com/office/powerpoint/2010/main" val="408308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7667-5084-444A-B3B6-091E3D55FEA1}"/>
              </a:ext>
            </a:extLst>
          </p:cNvPr>
          <p:cNvSpPr>
            <a:spLocks noGrp="1"/>
          </p:cNvSpPr>
          <p:nvPr>
            <p:ph type="title"/>
          </p:nvPr>
        </p:nvSpPr>
        <p:spPr/>
        <p:txBody>
          <a:bodyPr/>
          <a:lstStyle/>
          <a:p>
            <a:r>
              <a:rPr lang="tr-TR" dirty="0" err="1"/>
              <a:t>Cost</a:t>
            </a:r>
            <a:r>
              <a:rPr lang="tr-TR" dirty="0"/>
              <a:t> Management</a:t>
            </a:r>
            <a:endParaRPr lang="en-GB" dirty="0"/>
          </a:p>
        </p:txBody>
      </p:sp>
      <p:sp>
        <p:nvSpPr>
          <p:cNvPr id="3" name="Content Placeholder 2">
            <a:extLst>
              <a:ext uri="{FF2B5EF4-FFF2-40B4-BE49-F238E27FC236}">
                <a16:creationId xmlns:a16="http://schemas.microsoft.com/office/drawing/2014/main" id="{FEFCC50C-8051-43BD-953D-BB99D007C62F}"/>
              </a:ext>
            </a:extLst>
          </p:cNvPr>
          <p:cNvSpPr>
            <a:spLocks noGrp="1"/>
          </p:cNvSpPr>
          <p:nvPr>
            <p:ph idx="1"/>
          </p:nvPr>
        </p:nvSpPr>
        <p:spPr/>
        <p:txBody>
          <a:bodyPr/>
          <a:lstStyle/>
          <a:p>
            <a:r>
              <a:rPr lang="tr-TR" dirty="0"/>
              <a:t>Complete </a:t>
            </a:r>
            <a:r>
              <a:rPr lang="tr-TR" dirty="0" err="1"/>
              <a:t>the</a:t>
            </a:r>
            <a:r>
              <a:rPr lang="tr-TR" dirty="0"/>
              <a:t> </a:t>
            </a:r>
            <a:r>
              <a:rPr lang="tr-TR" dirty="0" err="1"/>
              <a:t>project</a:t>
            </a:r>
            <a:r>
              <a:rPr lang="tr-TR" dirty="0"/>
              <a:t> </a:t>
            </a:r>
            <a:r>
              <a:rPr lang="tr-TR" dirty="0" err="1"/>
              <a:t>within</a:t>
            </a:r>
            <a:r>
              <a:rPr lang="tr-TR" dirty="0"/>
              <a:t> </a:t>
            </a:r>
            <a:r>
              <a:rPr lang="tr-TR" dirty="0" err="1"/>
              <a:t>the</a:t>
            </a:r>
            <a:r>
              <a:rPr lang="tr-TR" dirty="0"/>
              <a:t> </a:t>
            </a:r>
            <a:r>
              <a:rPr lang="tr-TR" dirty="0" err="1"/>
              <a:t>approved</a:t>
            </a:r>
            <a:r>
              <a:rPr lang="tr-TR" dirty="0"/>
              <a:t> </a:t>
            </a:r>
            <a:r>
              <a:rPr lang="tr-TR" dirty="0" err="1"/>
              <a:t>budget</a:t>
            </a:r>
            <a:r>
              <a:rPr lang="tr-TR" dirty="0"/>
              <a:t> </a:t>
            </a:r>
            <a:r>
              <a:rPr lang="tr-TR" dirty="0" err="1"/>
              <a:t>by</a:t>
            </a:r>
            <a:endParaRPr lang="tr-TR" dirty="0"/>
          </a:p>
          <a:p>
            <a:pPr lvl="1"/>
            <a:r>
              <a:rPr lang="tr-TR" dirty="0"/>
              <a:t>Planning</a:t>
            </a:r>
          </a:p>
          <a:p>
            <a:pPr lvl="1"/>
            <a:r>
              <a:rPr lang="tr-TR" dirty="0" err="1"/>
              <a:t>Estimating</a:t>
            </a:r>
            <a:endParaRPr lang="tr-TR" dirty="0"/>
          </a:p>
          <a:p>
            <a:pPr lvl="1"/>
            <a:r>
              <a:rPr lang="tr-TR" dirty="0" err="1"/>
              <a:t>Budgeting</a:t>
            </a:r>
            <a:endParaRPr lang="tr-TR" dirty="0"/>
          </a:p>
          <a:p>
            <a:pPr lvl="1"/>
            <a:r>
              <a:rPr lang="tr-TR" dirty="0" err="1"/>
              <a:t>Financing</a:t>
            </a:r>
            <a:endParaRPr lang="tr-TR" dirty="0"/>
          </a:p>
          <a:p>
            <a:pPr lvl="1"/>
            <a:r>
              <a:rPr lang="tr-TR" dirty="0" err="1"/>
              <a:t>Funding</a:t>
            </a:r>
            <a:endParaRPr lang="tr-TR" dirty="0"/>
          </a:p>
          <a:p>
            <a:pPr lvl="1"/>
            <a:r>
              <a:rPr lang="tr-TR" dirty="0" err="1"/>
              <a:t>Managing</a:t>
            </a:r>
            <a:endParaRPr lang="tr-TR" dirty="0"/>
          </a:p>
          <a:p>
            <a:pPr lvl="1"/>
            <a:r>
              <a:rPr lang="tr-TR" dirty="0" err="1"/>
              <a:t>Controlling</a:t>
            </a:r>
            <a:r>
              <a:rPr lang="tr-TR" dirty="0"/>
              <a:t> </a:t>
            </a:r>
            <a:r>
              <a:rPr lang="tr-TR" dirty="0" err="1"/>
              <a:t>costs</a:t>
            </a:r>
            <a:r>
              <a:rPr lang="tr-TR" dirty="0"/>
              <a:t>. </a:t>
            </a:r>
          </a:p>
          <a:p>
            <a:pPr lvl="1"/>
            <a:endParaRPr lang="tr-TR" dirty="0"/>
          </a:p>
          <a:p>
            <a:r>
              <a:rPr lang="tr-TR" dirty="0" err="1"/>
              <a:t>Consider</a:t>
            </a:r>
            <a:r>
              <a:rPr lang="tr-TR" dirty="0"/>
              <a:t> </a:t>
            </a:r>
            <a:r>
              <a:rPr lang="tr-TR" dirty="0" err="1"/>
              <a:t>requirements</a:t>
            </a:r>
            <a:r>
              <a:rPr lang="tr-TR" dirty="0"/>
              <a:t>, </a:t>
            </a:r>
            <a:r>
              <a:rPr lang="tr-TR" dirty="0" err="1"/>
              <a:t>resources</a:t>
            </a:r>
            <a:r>
              <a:rPr lang="tr-TR" dirty="0"/>
              <a:t> </a:t>
            </a:r>
            <a:r>
              <a:rPr lang="tr-TR" dirty="0" err="1"/>
              <a:t>and</a:t>
            </a:r>
            <a:r>
              <a:rPr lang="tr-TR" dirty="0"/>
              <a:t> </a:t>
            </a:r>
            <a:r>
              <a:rPr lang="tr-TR" dirty="0" err="1"/>
              <a:t>timeline</a:t>
            </a:r>
            <a:r>
              <a:rPr lang="tr-TR" dirty="0"/>
              <a:t> </a:t>
            </a:r>
            <a:r>
              <a:rPr lang="tr-TR" dirty="0" err="1"/>
              <a:t>for</a:t>
            </a:r>
            <a:r>
              <a:rPr lang="tr-TR" dirty="0"/>
              <a:t> </a:t>
            </a:r>
            <a:r>
              <a:rPr lang="tr-TR" dirty="0" err="1"/>
              <a:t>cost</a:t>
            </a:r>
            <a:r>
              <a:rPr lang="tr-TR" dirty="0"/>
              <a:t> </a:t>
            </a:r>
            <a:r>
              <a:rPr lang="tr-TR" dirty="0" err="1"/>
              <a:t>management</a:t>
            </a:r>
            <a:r>
              <a:rPr lang="tr-TR" dirty="0"/>
              <a:t>.</a:t>
            </a:r>
          </a:p>
          <a:p>
            <a:endParaRPr lang="tr-TR" dirty="0"/>
          </a:p>
        </p:txBody>
      </p:sp>
    </p:spTree>
    <p:extLst>
      <p:ext uri="{BB962C8B-B14F-4D97-AF65-F5344CB8AC3E}">
        <p14:creationId xmlns:p14="http://schemas.microsoft.com/office/powerpoint/2010/main" val="390962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11E0-36BD-422C-8CFF-91224A87D5D0}"/>
              </a:ext>
            </a:extLst>
          </p:cNvPr>
          <p:cNvSpPr>
            <a:spLocks noGrp="1"/>
          </p:cNvSpPr>
          <p:nvPr>
            <p:ph type="title"/>
          </p:nvPr>
        </p:nvSpPr>
        <p:spPr/>
        <p:txBody>
          <a:bodyPr/>
          <a:lstStyle/>
          <a:p>
            <a:r>
              <a:rPr lang="tr-TR" dirty="0" err="1"/>
              <a:t>Example</a:t>
            </a:r>
            <a:r>
              <a:rPr lang="tr-TR" dirty="0"/>
              <a:t> 2</a:t>
            </a:r>
            <a:endParaRPr lang="en-GB" dirty="0"/>
          </a:p>
        </p:txBody>
      </p:sp>
      <p:sp>
        <p:nvSpPr>
          <p:cNvPr id="3" name="Content Placeholder 2">
            <a:extLst>
              <a:ext uri="{FF2B5EF4-FFF2-40B4-BE49-F238E27FC236}">
                <a16:creationId xmlns:a16="http://schemas.microsoft.com/office/drawing/2014/main" id="{92FB1CC4-2428-4CA0-8E95-9FF499841A3B}"/>
              </a:ext>
            </a:extLst>
          </p:cNvPr>
          <p:cNvSpPr>
            <a:spLocks noGrp="1"/>
          </p:cNvSpPr>
          <p:nvPr>
            <p:ph idx="1"/>
          </p:nvPr>
        </p:nvSpPr>
        <p:spPr/>
        <p:txBody>
          <a:bodyPr/>
          <a:lstStyle/>
          <a:p>
            <a:r>
              <a:rPr lang="tr-TR" dirty="0" err="1"/>
              <a:t>You</a:t>
            </a:r>
            <a:r>
              <a:rPr lang="tr-TR" dirty="0"/>
              <a:t> </a:t>
            </a:r>
            <a:r>
              <a:rPr lang="tr-TR" dirty="0" err="1"/>
              <a:t>have</a:t>
            </a:r>
            <a:r>
              <a:rPr lang="tr-TR" dirty="0"/>
              <a:t> a Project </a:t>
            </a:r>
            <a:r>
              <a:rPr lang="tr-TR" dirty="0" err="1"/>
              <a:t>that</a:t>
            </a:r>
            <a:r>
              <a:rPr lang="tr-TR" dirty="0"/>
              <a:t> should be </a:t>
            </a:r>
            <a:r>
              <a:rPr lang="tr-TR" dirty="0" err="1"/>
              <a:t>finished</a:t>
            </a:r>
            <a:r>
              <a:rPr lang="tr-TR" dirty="0"/>
              <a:t> in 8 </a:t>
            </a:r>
            <a:r>
              <a:rPr lang="tr-TR" dirty="0" err="1"/>
              <a:t>months</a:t>
            </a:r>
            <a:r>
              <a:rPr lang="tr-TR" dirty="0"/>
              <a:t> </a:t>
            </a:r>
            <a:r>
              <a:rPr lang="tr-TR" dirty="0" err="1"/>
              <a:t>with</a:t>
            </a:r>
            <a:r>
              <a:rPr lang="tr-TR" dirty="0"/>
              <a:t> 60.000 $</a:t>
            </a:r>
          </a:p>
          <a:p>
            <a:r>
              <a:rPr lang="tr-TR" dirty="0" err="1"/>
              <a:t>You</a:t>
            </a:r>
            <a:r>
              <a:rPr lang="tr-TR" dirty="0"/>
              <a:t> </a:t>
            </a:r>
            <a:r>
              <a:rPr lang="tr-TR" dirty="0" err="1"/>
              <a:t>have</a:t>
            </a:r>
            <a:r>
              <a:rPr lang="tr-TR" dirty="0"/>
              <a:t> a </a:t>
            </a:r>
            <a:r>
              <a:rPr lang="tr-TR" dirty="0" err="1"/>
              <a:t>meeting</a:t>
            </a:r>
            <a:r>
              <a:rPr lang="tr-TR" dirty="0"/>
              <a:t> </a:t>
            </a:r>
            <a:r>
              <a:rPr lang="tr-TR" dirty="0" err="1"/>
              <a:t>with</a:t>
            </a:r>
            <a:r>
              <a:rPr lang="tr-TR" dirty="0"/>
              <a:t> </a:t>
            </a:r>
            <a:r>
              <a:rPr lang="tr-TR" dirty="0" err="1"/>
              <a:t>your</a:t>
            </a:r>
            <a:r>
              <a:rPr lang="tr-TR" dirty="0"/>
              <a:t> </a:t>
            </a:r>
            <a:r>
              <a:rPr lang="tr-TR" dirty="0" err="1"/>
              <a:t>manager</a:t>
            </a:r>
            <a:r>
              <a:rPr lang="tr-TR" dirty="0"/>
              <a:t> </a:t>
            </a:r>
            <a:r>
              <a:rPr lang="tr-TR" dirty="0" err="1"/>
              <a:t>who</a:t>
            </a:r>
            <a:r>
              <a:rPr lang="tr-TR" dirty="0"/>
              <a:t> is </a:t>
            </a:r>
            <a:r>
              <a:rPr lang="tr-TR" dirty="0" err="1"/>
              <a:t>asking</a:t>
            </a:r>
            <a:r>
              <a:rPr lang="tr-TR" dirty="0"/>
              <a:t> </a:t>
            </a:r>
            <a:r>
              <a:rPr lang="tr-TR" dirty="0" err="1"/>
              <a:t>for</a:t>
            </a:r>
            <a:r>
              <a:rPr lang="tr-TR" dirty="0"/>
              <a:t> </a:t>
            </a:r>
            <a:r>
              <a:rPr lang="tr-TR" dirty="0" err="1"/>
              <a:t>the</a:t>
            </a:r>
            <a:r>
              <a:rPr lang="tr-TR" dirty="0"/>
              <a:t> </a:t>
            </a:r>
            <a:r>
              <a:rPr lang="tr-TR" dirty="0" err="1"/>
              <a:t>current</a:t>
            </a:r>
            <a:r>
              <a:rPr lang="tr-TR" dirty="0"/>
              <a:t> </a:t>
            </a:r>
            <a:r>
              <a:rPr lang="tr-TR" dirty="0" err="1"/>
              <a:t>situation</a:t>
            </a:r>
            <a:r>
              <a:rPr lang="tr-TR" dirty="0"/>
              <a:t> of </a:t>
            </a:r>
            <a:r>
              <a:rPr lang="tr-TR" dirty="0" err="1"/>
              <a:t>the</a:t>
            </a:r>
            <a:r>
              <a:rPr lang="tr-TR" dirty="0"/>
              <a:t> Project </a:t>
            </a:r>
            <a:r>
              <a:rPr lang="tr-TR" dirty="0" err="1"/>
              <a:t>profitability</a:t>
            </a:r>
            <a:r>
              <a:rPr lang="tr-TR" dirty="0"/>
              <a:t> in </a:t>
            </a:r>
            <a:r>
              <a:rPr lang="tr-TR" dirty="0" err="1"/>
              <a:t>the</a:t>
            </a:r>
            <a:r>
              <a:rPr lang="tr-TR" dirty="0"/>
              <a:t> 4th </a:t>
            </a:r>
            <a:r>
              <a:rPr lang="tr-TR" dirty="0" err="1"/>
              <a:t>month</a:t>
            </a:r>
            <a:r>
              <a:rPr lang="tr-TR" dirty="0"/>
              <a:t> of </a:t>
            </a:r>
            <a:r>
              <a:rPr lang="tr-TR" dirty="0" err="1"/>
              <a:t>the</a:t>
            </a:r>
            <a:r>
              <a:rPr lang="tr-TR" dirty="0"/>
              <a:t> </a:t>
            </a:r>
            <a:r>
              <a:rPr lang="tr-TR" dirty="0" err="1"/>
              <a:t>project</a:t>
            </a:r>
            <a:r>
              <a:rPr lang="tr-TR" dirty="0"/>
              <a:t>. </a:t>
            </a:r>
          </a:p>
          <a:p>
            <a:r>
              <a:rPr lang="tr-TR" dirty="0" err="1"/>
              <a:t>Scheduled</a:t>
            </a:r>
            <a:r>
              <a:rPr lang="tr-TR" dirty="0"/>
              <a:t> </a:t>
            </a:r>
            <a:r>
              <a:rPr lang="tr-TR" dirty="0" err="1"/>
              <a:t>work</a:t>
            </a:r>
            <a:r>
              <a:rPr lang="tr-TR" dirty="0"/>
              <a:t> </a:t>
            </a:r>
            <a:r>
              <a:rPr lang="tr-TR" dirty="0" err="1"/>
              <a:t>completed</a:t>
            </a:r>
            <a:r>
              <a:rPr lang="tr-TR" dirty="0"/>
              <a:t> </a:t>
            </a:r>
            <a:r>
              <a:rPr lang="tr-TR" dirty="0" err="1"/>
              <a:t>for</a:t>
            </a:r>
            <a:r>
              <a:rPr lang="tr-TR" dirty="0"/>
              <a:t> </a:t>
            </a:r>
            <a:r>
              <a:rPr lang="tr-TR" dirty="0" err="1"/>
              <a:t>the</a:t>
            </a:r>
            <a:r>
              <a:rPr lang="tr-TR" dirty="0"/>
              <a:t> 4th </a:t>
            </a:r>
            <a:r>
              <a:rPr lang="tr-TR" dirty="0" err="1"/>
              <a:t>month</a:t>
            </a:r>
            <a:r>
              <a:rPr lang="tr-TR" dirty="0"/>
              <a:t> is 50%</a:t>
            </a:r>
          </a:p>
          <a:p>
            <a:r>
              <a:rPr lang="tr-TR" dirty="0" err="1"/>
              <a:t>The</a:t>
            </a:r>
            <a:r>
              <a:rPr lang="tr-TR" dirty="0"/>
              <a:t> </a:t>
            </a:r>
            <a:r>
              <a:rPr lang="tr-TR" dirty="0" err="1"/>
              <a:t>team</a:t>
            </a:r>
            <a:r>
              <a:rPr lang="tr-TR" dirty="0"/>
              <a:t> </a:t>
            </a:r>
            <a:r>
              <a:rPr lang="tr-TR" dirty="0" err="1"/>
              <a:t>lead</a:t>
            </a:r>
            <a:r>
              <a:rPr lang="tr-TR" dirty="0"/>
              <a:t> </a:t>
            </a:r>
            <a:r>
              <a:rPr lang="tr-TR" dirty="0" err="1"/>
              <a:t>notifies</a:t>
            </a:r>
            <a:r>
              <a:rPr lang="tr-TR" dirty="0"/>
              <a:t> </a:t>
            </a:r>
            <a:r>
              <a:rPr lang="tr-TR" dirty="0" err="1"/>
              <a:t>you</a:t>
            </a:r>
            <a:r>
              <a:rPr lang="tr-TR" dirty="0"/>
              <a:t> </a:t>
            </a:r>
            <a:r>
              <a:rPr lang="tr-TR" dirty="0" err="1"/>
              <a:t>that</a:t>
            </a:r>
            <a:r>
              <a:rPr lang="tr-TR" dirty="0"/>
              <a:t> </a:t>
            </a:r>
            <a:r>
              <a:rPr lang="tr-TR" dirty="0" err="1"/>
              <a:t>they</a:t>
            </a:r>
            <a:r>
              <a:rPr lang="tr-TR" dirty="0"/>
              <a:t> </a:t>
            </a:r>
            <a:r>
              <a:rPr lang="tr-TR" dirty="0" err="1"/>
              <a:t>have</a:t>
            </a:r>
            <a:r>
              <a:rPr lang="tr-TR" dirty="0"/>
              <a:t> </a:t>
            </a:r>
            <a:r>
              <a:rPr lang="tr-TR" dirty="0" err="1"/>
              <a:t>completed</a:t>
            </a:r>
            <a:r>
              <a:rPr lang="tr-TR" dirty="0"/>
              <a:t>  55% of </a:t>
            </a:r>
            <a:r>
              <a:rPr lang="tr-TR" dirty="0" err="1"/>
              <a:t>the</a:t>
            </a:r>
            <a:r>
              <a:rPr lang="tr-TR" dirty="0"/>
              <a:t> Project. </a:t>
            </a:r>
          </a:p>
          <a:p>
            <a:r>
              <a:rPr lang="tr-TR" dirty="0"/>
              <a:t>Total </a:t>
            </a:r>
            <a:r>
              <a:rPr lang="tr-TR" dirty="0" err="1"/>
              <a:t>spent</a:t>
            </a:r>
            <a:r>
              <a:rPr lang="tr-TR" dirty="0"/>
              <a:t> Money </a:t>
            </a:r>
            <a:r>
              <a:rPr lang="tr-TR" dirty="0" err="1"/>
              <a:t>so</a:t>
            </a:r>
            <a:r>
              <a:rPr lang="tr-TR" dirty="0"/>
              <a:t> far is 40.000$</a:t>
            </a:r>
          </a:p>
          <a:p>
            <a:r>
              <a:rPr lang="tr-TR" dirty="0" err="1"/>
              <a:t>Calculate</a:t>
            </a:r>
            <a:r>
              <a:rPr lang="tr-TR" dirty="0"/>
              <a:t>: PV, EV, AC, SV, SPI, CV, CPI, EAC, ETC, VAC, TCPI </a:t>
            </a:r>
            <a:endParaRPr lang="en-GB" dirty="0"/>
          </a:p>
        </p:txBody>
      </p:sp>
    </p:spTree>
    <p:extLst>
      <p:ext uri="{BB962C8B-B14F-4D97-AF65-F5344CB8AC3E}">
        <p14:creationId xmlns:p14="http://schemas.microsoft.com/office/powerpoint/2010/main" val="2322821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B6BF3087-1050-41F6-815B-DBBEA40C462F}"/>
              </a:ext>
            </a:extLst>
          </p:cNvPr>
          <p:cNvGraphicFramePr>
            <a:graphicFrameLocks noGrp="1"/>
          </p:cNvGraphicFramePr>
          <p:nvPr/>
        </p:nvGraphicFramePr>
        <p:xfrm>
          <a:off x="858982" y="590718"/>
          <a:ext cx="10474036" cy="6137394"/>
        </p:xfrm>
        <a:graphic>
          <a:graphicData uri="http://schemas.openxmlformats.org/drawingml/2006/table">
            <a:tbl>
              <a:tblPr>
                <a:tableStyleId>{5C22544A-7EE6-4342-B048-85BDC9FD1C3A}</a:tableStyleId>
              </a:tblPr>
              <a:tblGrid>
                <a:gridCol w="4330046">
                  <a:extLst>
                    <a:ext uri="{9D8B030D-6E8A-4147-A177-3AD203B41FA5}">
                      <a16:colId xmlns:a16="http://schemas.microsoft.com/office/drawing/2014/main" val="3663146462"/>
                    </a:ext>
                  </a:extLst>
                </a:gridCol>
                <a:gridCol w="1664396">
                  <a:extLst>
                    <a:ext uri="{9D8B030D-6E8A-4147-A177-3AD203B41FA5}">
                      <a16:colId xmlns:a16="http://schemas.microsoft.com/office/drawing/2014/main" val="1463864516"/>
                    </a:ext>
                  </a:extLst>
                </a:gridCol>
                <a:gridCol w="4479594">
                  <a:extLst>
                    <a:ext uri="{9D8B030D-6E8A-4147-A177-3AD203B41FA5}">
                      <a16:colId xmlns:a16="http://schemas.microsoft.com/office/drawing/2014/main" val="909730535"/>
                    </a:ext>
                  </a:extLst>
                </a:gridCol>
              </a:tblGrid>
              <a:tr h="293692">
                <a:tc>
                  <a:txBody>
                    <a:bodyPr/>
                    <a:lstStyle/>
                    <a:p>
                      <a:pPr algn="ctr" fontAlgn="b"/>
                      <a:r>
                        <a:rPr lang="tr-TR" sz="1600" b="1" i="0" u="none" strike="noStrike" dirty="0" err="1">
                          <a:solidFill>
                            <a:srgbClr val="000000"/>
                          </a:solidFill>
                          <a:effectLst/>
                          <a:latin typeface="Calibri" panose="020F0502020204030204" pitchFamily="34" charset="0"/>
                        </a:rPr>
                        <a:t>Parameters</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tr-TR" sz="1600" b="1" i="0" u="none" strike="noStrike" dirty="0">
                          <a:solidFill>
                            <a:srgbClr val="000000"/>
                          </a:solidFill>
                          <a:effectLst/>
                          <a:latin typeface="Calibri" panose="020F0502020204030204" pitchFamily="34" charset="0"/>
                        </a:rPr>
                        <a:t>Value</a:t>
                      </a:r>
                      <a:endParaRPr lang="en-GB" sz="16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tr-TR" sz="1600" b="1" i="0" u="none" strike="noStrike" dirty="0" err="1">
                          <a:solidFill>
                            <a:srgbClr val="000000"/>
                          </a:solidFill>
                          <a:effectLst/>
                          <a:latin typeface="Calibri" panose="020F0502020204030204" pitchFamily="34" charset="0"/>
                        </a:rPr>
                        <a:t>Conclusion</a:t>
                      </a:r>
                      <a:endParaRPr lang="en-GB"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3056293"/>
                  </a:ext>
                </a:extLst>
              </a:tr>
              <a:tr h="293692">
                <a:tc>
                  <a:txBody>
                    <a:bodyPr/>
                    <a:lstStyle/>
                    <a:p>
                      <a:pPr algn="l" fontAlgn="b"/>
                      <a:r>
                        <a:rPr lang="en-GB" sz="1800" u="none" strike="noStrike" dirty="0">
                          <a:effectLst/>
                        </a:rPr>
                        <a:t>Actual Completeness</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0,55</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99533558"/>
                  </a:ext>
                </a:extLst>
              </a:tr>
              <a:tr h="283902">
                <a:tc>
                  <a:txBody>
                    <a:bodyPr/>
                    <a:lstStyle/>
                    <a:p>
                      <a:pPr algn="l" fontAlgn="b"/>
                      <a:r>
                        <a:rPr lang="en-GB" sz="1800" u="none" strike="noStrike" dirty="0">
                          <a:effectLst/>
                        </a:rPr>
                        <a:t>Scheduled </a:t>
                      </a:r>
                      <a:r>
                        <a:rPr lang="tr-TR" sz="1800" u="none" strike="noStrike" dirty="0">
                          <a:effectLst/>
                        </a:rPr>
                        <a:t>C</a:t>
                      </a:r>
                      <a:r>
                        <a:rPr lang="en-GB" sz="1800" u="none" strike="noStrike" dirty="0" err="1">
                          <a:effectLst/>
                        </a:rPr>
                        <a:t>ompleteness</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0,5</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90912165"/>
                  </a:ext>
                </a:extLst>
              </a:tr>
              <a:tr h="293692">
                <a:tc>
                  <a:txBody>
                    <a:bodyPr/>
                    <a:lstStyle/>
                    <a:p>
                      <a:pPr algn="l" fontAlgn="b"/>
                      <a:r>
                        <a:rPr lang="en-GB" sz="1800" u="none" strike="noStrike" dirty="0">
                          <a:effectLst/>
                        </a:rPr>
                        <a:t>B</a:t>
                      </a:r>
                      <a:r>
                        <a:rPr lang="tr-TR" sz="1800" u="none" strike="noStrike" dirty="0" err="1">
                          <a:effectLst/>
                        </a:rPr>
                        <a:t>udget</a:t>
                      </a:r>
                      <a:r>
                        <a:rPr lang="tr-TR" sz="1800" u="none" strike="noStrike" dirty="0">
                          <a:effectLst/>
                        </a:rPr>
                        <a:t> at </a:t>
                      </a:r>
                      <a:r>
                        <a:rPr lang="tr-TR" sz="1800" u="none" strike="noStrike" dirty="0" err="1">
                          <a:effectLst/>
                        </a:rPr>
                        <a:t>Completion</a:t>
                      </a:r>
                      <a:r>
                        <a:rPr lang="tr-TR" sz="1800" u="none" strike="noStrike" dirty="0">
                          <a:effectLst/>
                        </a:rPr>
                        <a:t>(BAC)</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60.000</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78395240"/>
                  </a:ext>
                </a:extLst>
              </a:tr>
              <a:tr h="283902">
                <a:tc>
                  <a:txBody>
                    <a:bodyPr/>
                    <a:lstStyle/>
                    <a:p>
                      <a:pPr algn="l" fontAlgn="b"/>
                      <a:r>
                        <a:rPr lang="en-GB" sz="1800" u="none" strike="noStrike" dirty="0">
                          <a:effectLst/>
                        </a:rPr>
                        <a:t>P</a:t>
                      </a:r>
                      <a:r>
                        <a:rPr lang="tr-TR" sz="1800" u="none" strike="noStrike" dirty="0" err="1">
                          <a:effectLst/>
                        </a:rPr>
                        <a:t>lanned</a:t>
                      </a:r>
                      <a:r>
                        <a:rPr lang="tr-TR" sz="1800" u="none" strike="noStrike" dirty="0">
                          <a:effectLst/>
                        </a:rPr>
                        <a:t> </a:t>
                      </a:r>
                      <a:r>
                        <a:rPr lang="en-GB" sz="1800" u="none" strike="noStrike" dirty="0">
                          <a:effectLst/>
                        </a:rPr>
                        <a:t>V</a:t>
                      </a:r>
                      <a:r>
                        <a:rPr lang="tr-TR" sz="1800" u="none" strike="noStrike" dirty="0" err="1">
                          <a:effectLst/>
                        </a:rPr>
                        <a:t>alue</a:t>
                      </a:r>
                      <a:r>
                        <a:rPr lang="tr-TR" sz="1800" u="none" strike="noStrike" dirty="0">
                          <a:effectLst/>
                        </a:rPr>
                        <a:t>(PV)</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30000</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8369161"/>
                  </a:ext>
                </a:extLst>
              </a:tr>
              <a:tr h="293692">
                <a:tc>
                  <a:txBody>
                    <a:bodyPr/>
                    <a:lstStyle/>
                    <a:p>
                      <a:pPr algn="l" fontAlgn="b"/>
                      <a:r>
                        <a:rPr lang="en-GB" sz="1800" u="none" strike="noStrike" dirty="0">
                          <a:effectLst/>
                        </a:rPr>
                        <a:t>E</a:t>
                      </a:r>
                      <a:r>
                        <a:rPr lang="tr-TR" sz="1800" u="none" strike="noStrike" dirty="0" err="1">
                          <a:effectLst/>
                        </a:rPr>
                        <a:t>arned</a:t>
                      </a:r>
                      <a:r>
                        <a:rPr lang="tr-TR" sz="1800" u="none" strike="noStrike" dirty="0">
                          <a:effectLst/>
                        </a:rPr>
                        <a:t> </a:t>
                      </a:r>
                      <a:r>
                        <a:rPr lang="en-GB" sz="1800" u="none" strike="noStrike" dirty="0">
                          <a:effectLst/>
                        </a:rPr>
                        <a:t>V</a:t>
                      </a:r>
                      <a:r>
                        <a:rPr lang="tr-TR" sz="1800" u="none" strike="noStrike" dirty="0" err="1">
                          <a:effectLst/>
                        </a:rPr>
                        <a:t>alue</a:t>
                      </a:r>
                      <a:r>
                        <a:rPr lang="tr-TR" sz="1800" u="none" strike="noStrike" dirty="0">
                          <a:effectLst/>
                        </a:rPr>
                        <a:t>(EV)</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33000</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50741876"/>
                  </a:ext>
                </a:extLst>
              </a:tr>
              <a:tr h="283902">
                <a:tc>
                  <a:txBody>
                    <a:bodyPr/>
                    <a:lstStyle/>
                    <a:p>
                      <a:pPr algn="l" fontAlgn="b"/>
                      <a:r>
                        <a:rPr lang="en-GB" sz="1800" u="none" strike="noStrike" dirty="0">
                          <a:effectLst/>
                        </a:rPr>
                        <a:t>A</a:t>
                      </a:r>
                      <a:r>
                        <a:rPr lang="tr-TR" sz="1800" u="none" strike="noStrike" dirty="0" err="1">
                          <a:effectLst/>
                        </a:rPr>
                        <a:t>ctual</a:t>
                      </a:r>
                      <a:r>
                        <a:rPr lang="tr-TR" sz="1800" u="none" strike="noStrike" dirty="0">
                          <a:effectLst/>
                        </a:rPr>
                        <a:t> </a:t>
                      </a:r>
                      <a:r>
                        <a:rPr lang="en-GB" sz="1800" u="none" strike="noStrike" dirty="0">
                          <a:effectLst/>
                        </a:rPr>
                        <a:t>C</a:t>
                      </a:r>
                      <a:r>
                        <a:rPr lang="tr-TR" sz="1800" u="none" strike="noStrike" dirty="0" err="1">
                          <a:effectLst/>
                        </a:rPr>
                        <a:t>ost</a:t>
                      </a:r>
                      <a:r>
                        <a:rPr lang="tr-TR" sz="1800" u="none" strike="noStrike" dirty="0">
                          <a:effectLst/>
                        </a:rPr>
                        <a:t>(AC)</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40.000</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65959929"/>
                  </a:ext>
                </a:extLst>
              </a:tr>
              <a:tr h="293692">
                <a:tc>
                  <a:txBody>
                    <a:bodyPr/>
                    <a:lstStyle/>
                    <a:p>
                      <a:pPr algn="l" fontAlgn="b"/>
                      <a:r>
                        <a:rPr lang="en-GB" sz="1800" b="1" u="none" strike="noStrike" dirty="0">
                          <a:effectLst/>
                        </a:rPr>
                        <a:t>Schedule Variance</a:t>
                      </a:r>
                      <a:r>
                        <a:rPr lang="tr-TR" sz="1800" b="1" u="none" strike="noStrike" dirty="0">
                          <a:effectLst/>
                        </a:rPr>
                        <a:t>(SV)</a:t>
                      </a:r>
                      <a:endParaRPr lang="en-GB"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3000</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a:r>
                        <a:rPr lang="en-GB" sz="1800" dirty="0"/>
                        <a:t>SV &lt; 0 = behind schedule</a:t>
                      </a:r>
                    </a:p>
                    <a:p>
                      <a:pPr algn="r"/>
                      <a:r>
                        <a:rPr lang="en-GB" sz="1800" dirty="0">
                          <a:solidFill>
                            <a:srgbClr val="00B050"/>
                          </a:solidFill>
                        </a:rPr>
                        <a:t>SV &gt; 0 = ahead of schedule</a:t>
                      </a:r>
                    </a:p>
                  </a:txBody>
                  <a:tcPr marL="6350" marR="6350" marT="6350" marB="0" anchor="b"/>
                </a:tc>
                <a:extLst>
                  <a:ext uri="{0D108BD9-81ED-4DB2-BD59-A6C34878D82A}">
                    <a16:rowId xmlns:a16="http://schemas.microsoft.com/office/drawing/2014/main" val="3504021586"/>
                  </a:ext>
                </a:extLst>
              </a:tr>
              <a:tr h="283902">
                <a:tc>
                  <a:txBody>
                    <a:bodyPr/>
                    <a:lstStyle/>
                    <a:p>
                      <a:pPr algn="l" fontAlgn="b"/>
                      <a:r>
                        <a:rPr lang="en-GB" sz="1800" b="1" u="none" strike="noStrike" dirty="0">
                          <a:effectLst/>
                        </a:rPr>
                        <a:t>Schedule Performance Index</a:t>
                      </a:r>
                      <a:r>
                        <a:rPr lang="tr-TR" sz="1800" b="1" u="none" strike="noStrike" dirty="0">
                          <a:effectLst/>
                        </a:rPr>
                        <a:t>(SPI)</a:t>
                      </a:r>
                      <a:endParaRPr lang="en-GB"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1,1</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a:r>
                        <a:rPr lang="en-GB" sz="1800" dirty="0"/>
                        <a:t>SPI &lt; 1 = behind schedule</a:t>
                      </a:r>
                    </a:p>
                    <a:p>
                      <a:pPr algn="r"/>
                      <a:r>
                        <a:rPr lang="en-GB" sz="1800" dirty="0">
                          <a:solidFill>
                            <a:srgbClr val="00B050"/>
                          </a:solidFill>
                        </a:rPr>
                        <a:t>SPI &gt; 1 = ahead of schedule</a:t>
                      </a:r>
                    </a:p>
                  </a:txBody>
                  <a:tcPr marL="6350" marR="6350" marT="6350" marB="0" anchor="b"/>
                </a:tc>
                <a:extLst>
                  <a:ext uri="{0D108BD9-81ED-4DB2-BD59-A6C34878D82A}">
                    <a16:rowId xmlns:a16="http://schemas.microsoft.com/office/drawing/2014/main" val="119527801"/>
                  </a:ext>
                </a:extLst>
              </a:tr>
              <a:tr h="293692">
                <a:tc>
                  <a:txBody>
                    <a:bodyPr/>
                    <a:lstStyle/>
                    <a:p>
                      <a:pPr algn="l" fontAlgn="b"/>
                      <a:r>
                        <a:rPr lang="en-GB" sz="1800" b="1" u="none" strike="noStrike" dirty="0">
                          <a:effectLst/>
                        </a:rPr>
                        <a:t>Cost Variance</a:t>
                      </a:r>
                      <a:r>
                        <a:rPr lang="tr-TR" sz="1800" b="1" u="none" strike="noStrike" dirty="0">
                          <a:effectLst/>
                        </a:rPr>
                        <a:t>(CV)</a:t>
                      </a:r>
                      <a:endParaRPr lang="en-GB"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-7.000</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a:r>
                        <a:rPr lang="en-GB" sz="1800" dirty="0">
                          <a:solidFill>
                            <a:srgbClr val="FF0000"/>
                          </a:solidFill>
                        </a:rPr>
                        <a:t>CV &lt; 0 = over budget</a:t>
                      </a:r>
                    </a:p>
                    <a:p>
                      <a:pPr algn="r"/>
                      <a:r>
                        <a:rPr lang="en-GB" sz="1800" dirty="0"/>
                        <a:t>CV &gt; 0 = under budget</a:t>
                      </a:r>
                    </a:p>
                  </a:txBody>
                  <a:tcPr marL="6350" marR="6350" marT="6350" marB="0" anchor="b"/>
                </a:tc>
                <a:extLst>
                  <a:ext uri="{0D108BD9-81ED-4DB2-BD59-A6C34878D82A}">
                    <a16:rowId xmlns:a16="http://schemas.microsoft.com/office/drawing/2014/main" val="3850809538"/>
                  </a:ext>
                </a:extLst>
              </a:tr>
              <a:tr h="360862">
                <a:tc>
                  <a:txBody>
                    <a:bodyPr/>
                    <a:lstStyle/>
                    <a:p>
                      <a:pPr algn="l" fontAlgn="b"/>
                      <a:r>
                        <a:rPr lang="en-GB" sz="1800" b="1" u="none" strike="noStrike" dirty="0">
                          <a:effectLst/>
                        </a:rPr>
                        <a:t>Cost Performance Index</a:t>
                      </a:r>
                      <a:r>
                        <a:rPr lang="tr-TR" sz="1800" b="1" u="none" strike="noStrike" dirty="0">
                          <a:effectLst/>
                        </a:rPr>
                        <a:t>(CPI)</a:t>
                      </a:r>
                      <a:endParaRPr lang="en-GB"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0,825</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a:r>
                        <a:rPr lang="en-GB" sz="1800" dirty="0">
                          <a:solidFill>
                            <a:srgbClr val="FF0000"/>
                          </a:solidFill>
                        </a:rPr>
                        <a:t>CPI &lt; 1 = over budget</a:t>
                      </a:r>
                    </a:p>
                    <a:p>
                      <a:pPr algn="r"/>
                      <a:r>
                        <a:rPr lang="en-GB" sz="1800" dirty="0"/>
                        <a:t>CPI &gt; 1 = under budget</a:t>
                      </a:r>
                    </a:p>
                  </a:txBody>
                  <a:tcPr marL="6350" marR="6350" marT="6350" marB="0" anchor="b"/>
                </a:tc>
                <a:extLst>
                  <a:ext uri="{0D108BD9-81ED-4DB2-BD59-A6C34878D82A}">
                    <a16:rowId xmlns:a16="http://schemas.microsoft.com/office/drawing/2014/main" val="1561551369"/>
                  </a:ext>
                </a:extLst>
              </a:tr>
              <a:tr h="416771">
                <a:tc>
                  <a:txBody>
                    <a:bodyPr/>
                    <a:lstStyle/>
                    <a:p>
                      <a:pPr algn="l" fontAlgn="b"/>
                      <a:r>
                        <a:rPr lang="en-GB" sz="1800" b="1" i="0" u="none" strike="noStrike" dirty="0">
                          <a:solidFill>
                            <a:srgbClr val="000000"/>
                          </a:solidFill>
                          <a:effectLst/>
                          <a:latin typeface="Calibri" panose="020F0502020204030204" pitchFamily="34" charset="0"/>
                        </a:rPr>
                        <a:t>Estimate at Completion</a:t>
                      </a:r>
                      <a:r>
                        <a:rPr lang="tr-TR" sz="1800" b="1" i="0" u="none" strike="noStrike" dirty="0">
                          <a:solidFill>
                            <a:srgbClr val="000000"/>
                          </a:solidFill>
                          <a:effectLst/>
                          <a:latin typeface="Calibri" panose="020F0502020204030204" pitchFamily="34" charset="0"/>
                        </a:rPr>
                        <a:t>(EAC)</a:t>
                      </a:r>
                      <a:endParaRPr lang="en-GB"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72727,27</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5998323"/>
                  </a:ext>
                </a:extLst>
              </a:tr>
              <a:tr h="364209">
                <a:tc>
                  <a:txBody>
                    <a:bodyPr/>
                    <a:lstStyle/>
                    <a:p>
                      <a:pPr algn="l" fontAlgn="b"/>
                      <a:r>
                        <a:rPr lang="en-GB" sz="1800" b="1" u="none" strike="noStrike" dirty="0">
                          <a:effectLst/>
                        </a:rPr>
                        <a:t>Estimate to Complete</a:t>
                      </a:r>
                      <a:r>
                        <a:rPr lang="tr-TR" sz="1800" b="1" u="none" strike="noStrike" dirty="0">
                          <a:effectLst/>
                        </a:rPr>
                        <a:t>(ETC)</a:t>
                      </a:r>
                      <a:endParaRPr lang="en-GB"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32.727</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endParaRPr lang="en-GB"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2345354"/>
                  </a:ext>
                </a:extLst>
              </a:tr>
              <a:tr h="283902">
                <a:tc>
                  <a:txBody>
                    <a:bodyPr/>
                    <a:lstStyle/>
                    <a:p>
                      <a:pPr algn="l" fontAlgn="b"/>
                      <a:r>
                        <a:rPr lang="en-GB" sz="1800" b="1" u="none" strike="noStrike" dirty="0">
                          <a:effectLst/>
                        </a:rPr>
                        <a:t>Variance at Completion</a:t>
                      </a:r>
                      <a:r>
                        <a:rPr lang="tr-TR" sz="1800" b="1" u="none" strike="noStrike" dirty="0">
                          <a:effectLst/>
                        </a:rPr>
                        <a:t>(VAC)</a:t>
                      </a:r>
                      <a:endParaRPr lang="en-GB"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u="none" strike="noStrike" dirty="0">
                          <a:effectLst/>
                        </a:rPr>
                        <a:t>-12.727</a:t>
                      </a:r>
                      <a:endParaRPr lang="en-GB"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a:r>
                        <a:rPr lang="en-GB" sz="1800" dirty="0">
                          <a:solidFill>
                            <a:srgbClr val="FF0000"/>
                          </a:solidFill>
                        </a:rPr>
                        <a:t>VAC &lt; 0 = over budget</a:t>
                      </a:r>
                    </a:p>
                    <a:p>
                      <a:pPr algn="r"/>
                      <a:r>
                        <a:rPr lang="en-GB" sz="1800" dirty="0"/>
                        <a:t>VAC &gt; 0 = under budget</a:t>
                      </a:r>
                    </a:p>
                  </a:txBody>
                  <a:tcPr marL="6350" marR="6350" marT="6350" marB="0" anchor="b"/>
                </a:tc>
                <a:extLst>
                  <a:ext uri="{0D108BD9-81ED-4DB2-BD59-A6C34878D82A}">
                    <a16:rowId xmlns:a16="http://schemas.microsoft.com/office/drawing/2014/main" val="2157589244"/>
                  </a:ext>
                </a:extLst>
              </a:tr>
              <a:tr h="293692">
                <a:tc>
                  <a:txBody>
                    <a:bodyPr/>
                    <a:lstStyle/>
                    <a:p>
                      <a:pPr algn="l" fontAlgn="b"/>
                      <a:r>
                        <a:rPr lang="en-GB" sz="1800" b="1" u="none" strike="noStrike" dirty="0">
                          <a:effectLst/>
                        </a:rPr>
                        <a:t>To Complete Performance Index</a:t>
                      </a:r>
                      <a:r>
                        <a:rPr lang="tr-TR" sz="1800" b="1" u="none" strike="noStrike" dirty="0">
                          <a:effectLst/>
                        </a:rPr>
                        <a:t>(TCIP)</a:t>
                      </a:r>
                      <a:endParaRPr lang="en-GB"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800" b="1" u="none" strike="noStrike" dirty="0">
                          <a:solidFill>
                            <a:schemeClr val="tx1"/>
                          </a:solidFill>
                          <a:effectLst/>
                        </a:rPr>
                        <a:t>1</a:t>
                      </a:r>
                      <a:r>
                        <a:rPr lang="tr-TR" sz="1800" b="1" u="none" strike="noStrike" dirty="0">
                          <a:solidFill>
                            <a:schemeClr val="tx1"/>
                          </a:solidFill>
                          <a:effectLst/>
                        </a:rPr>
                        <a:t>,35</a:t>
                      </a:r>
                      <a:endParaRPr lang="en-GB" sz="1800" b="1" i="0" u="none" strike="noStrike" dirty="0">
                        <a:solidFill>
                          <a:schemeClr val="tx1"/>
                        </a:solidFill>
                        <a:effectLst/>
                        <a:latin typeface="Calibri" panose="020F0502020204030204" pitchFamily="34" charset="0"/>
                      </a:endParaRPr>
                    </a:p>
                  </a:txBody>
                  <a:tcPr marL="6350" marR="6350" marT="6350" marB="0" anchor="b"/>
                </a:tc>
                <a:tc>
                  <a:txBody>
                    <a:bodyPr/>
                    <a:lstStyle/>
                    <a:p>
                      <a:pPr algn="r"/>
                      <a:r>
                        <a:rPr lang="en-GB" sz="1800" dirty="0"/>
                        <a:t>TCPI &lt; 1 = under budget</a:t>
                      </a:r>
                    </a:p>
                    <a:p>
                      <a:pPr algn="r"/>
                      <a:r>
                        <a:rPr lang="en-GB" sz="1800" dirty="0">
                          <a:solidFill>
                            <a:srgbClr val="FF0000"/>
                          </a:solidFill>
                        </a:rPr>
                        <a:t>TCPI &gt; 1 = over budget</a:t>
                      </a:r>
                    </a:p>
                  </a:txBody>
                  <a:tcPr marL="6350" marR="6350" marT="6350" marB="0" anchor="b"/>
                </a:tc>
                <a:extLst>
                  <a:ext uri="{0D108BD9-81ED-4DB2-BD59-A6C34878D82A}">
                    <a16:rowId xmlns:a16="http://schemas.microsoft.com/office/drawing/2014/main" val="2865757620"/>
                  </a:ext>
                </a:extLst>
              </a:tr>
            </a:tbl>
          </a:graphicData>
        </a:graphic>
      </p:graphicFrame>
    </p:spTree>
    <p:extLst>
      <p:ext uri="{BB962C8B-B14F-4D97-AF65-F5344CB8AC3E}">
        <p14:creationId xmlns:p14="http://schemas.microsoft.com/office/powerpoint/2010/main" val="2043428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A661-84E3-493B-8614-A77C835F2B23}"/>
              </a:ext>
            </a:extLst>
          </p:cNvPr>
          <p:cNvSpPr>
            <a:spLocks noGrp="1"/>
          </p:cNvSpPr>
          <p:nvPr>
            <p:ph type="title"/>
          </p:nvPr>
        </p:nvSpPr>
        <p:spPr/>
        <p:txBody>
          <a:bodyPr/>
          <a:lstStyle/>
          <a:p>
            <a:pPr algn="ctr"/>
            <a:r>
              <a:rPr lang="tr-TR" dirty="0" err="1"/>
              <a:t>Earned</a:t>
            </a:r>
            <a:r>
              <a:rPr lang="tr-TR" dirty="0"/>
              <a:t> Value Management</a:t>
            </a:r>
            <a:endParaRPr lang="en-GB" dirty="0"/>
          </a:p>
        </p:txBody>
      </p:sp>
      <p:graphicFrame>
        <p:nvGraphicFramePr>
          <p:cNvPr id="6" name="Content Placeholder 5">
            <a:extLst>
              <a:ext uri="{FF2B5EF4-FFF2-40B4-BE49-F238E27FC236}">
                <a16:creationId xmlns:a16="http://schemas.microsoft.com/office/drawing/2014/main" id="{EB0757C4-EB4F-415A-A932-F430111D4B4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8759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7AEC-BCFD-40F9-9A2E-27CB874FF0E8}"/>
              </a:ext>
            </a:extLst>
          </p:cNvPr>
          <p:cNvSpPr>
            <a:spLocks noGrp="1"/>
          </p:cNvSpPr>
          <p:nvPr>
            <p:ph type="title"/>
          </p:nvPr>
        </p:nvSpPr>
        <p:spPr/>
        <p:txBody>
          <a:bodyPr/>
          <a:lstStyle/>
          <a:p>
            <a:r>
              <a:rPr lang="tr-TR" dirty="0"/>
              <a:t>COST TYPES</a:t>
            </a:r>
            <a:endParaRPr lang="en-GB" dirty="0"/>
          </a:p>
        </p:txBody>
      </p:sp>
      <p:sp>
        <p:nvSpPr>
          <p:cNvPr id="3" name="Content Placeholder 2">
            <a:extLst>
              <a:ext uri="{FF2B5EF4-FFF2-40B4-BE49-F238E27FC236}">
                <a16:creationId xmlns:a16="http://schemas.microsoft.com/office/drawing/2014/main" id="{6336DA74-64BD-4A00-8C7B-717A3ACE619F}"/>
              </a:ext>
            </a:extLst>
          </p:cNvPr>
          <p:cNvSpPr>
            <a:spLocks noGrp="1"/>
          </p:cNvSpPr>
          <p:nvPr>
            <p:ph idx="1"/>
          </p:nvPr>
        </p:nvSpPr>
        <p:spPr/>
        <p:txBody>
          <a:bodyPr/>
          <a:lstStyle/>
          <a:p>
            <a:pPr algn="l">
              <a:buFont typeface="+mj-lt"/>
              <a:buAutoNum type="arabicPeriod"/>
            </a:pPr>
            <a:r>
              <a:rPr lang="en-GB" b="0" i="0" dirty="0">
                <a:solidFill>
                  <a:srgbClr val="575757"/>
                </a:solidFill>
                <a:effectLst/>
                <a:latin typeface="Helvetica Neue"/>
              </a:rPr>
              <a:t>Direct cost</a:t>
            </a:r>
          </a:p>
          <a:p>
            <a:pPr algn="l">
              <a:buFont typeface="+mj-lt"/>
              <a:buAutoNum type="arabicPeriod"/>
            </a:pPr>
            <a:r>
              <a:rPr lang="en-GB" b="0" i="0" dirty="0">
                <a:solidFill>
                  <a:srgbClr val="575757"/>
                </a:solidFill>
                <a:effectLst/>
                <a:latin typeface="Helvetica Neue"/>
              </a:rPr>
              <a:t>Indirect cost</a:t>
            </a:r>
          </a:p>
          <a:p>
            <a:pPr algn="l">
              <a:buFont typeface="+mj-lt"/>
              <a:buAutoNum type="arabicPeriod"/>
            </a:pPr>
            <a:r>
              <a:rPr lang="en-GB" b="0" i="0" dirty="0">
                <a:solidFill>
                  <a:srgbClr val="575757"/>
                </a:solidFill>
                <a:effectLst/>
                <a:latin typeface="Helvetica Neue"/>
              </a:rPr>
              <a:t>Fixed cost</a:t>
            </a:r>
          </a:p>
          <a:p>
            <a:pPr algn="l">
              <a:buFont typeface="+mj-lt"/>
              <a:buAutoNum type="arabicPeriod"/>
            </a:pPr>
            <a:r>
              <a:rPr lang="en-GB" b="0" i="0" dirty="0">
                <a:solidFill>
                  <a:srgbClr val="575757"/>
                </a:solidFill>
                <a:effectLst/>
                <a:latin typeface="Helvetica Neue"/>
              </a:rPr>
              <a:t>Variable cost</a:t>
            </a:r>
          </a:p>
          <a:p>
            <a:pPr algn="l">
              <a:buFont typeface="+mj-lt"/>
              <a:buAutoNum type="arabicPeriod"/>
            </a:pPr>
            <a:r>
              <a:rPr lang="en-GB" b="0" i="0" dirty="0">
                <a:solidFill>
                  <a:srgbClr val="575757"/>
                </a:solidFill>
                <a:effectLst/>
                <a:latin typeface="Helvetica Neue"/>
              </a:rPr>
              <a:t>Sunk cost</a:t>
            </a:r>
          </a:p>
          <a:p>
            <a:endParaRPr lang="en-GB" dirty="0"/>
          </a:p>
        </p:txBody>
      </p:sp>
    </p:spTree>
    <p:extLst>
      <p:ext uri="{BB962C8B-B14F-4D97-AF65-F5344CB8AC3E}">
        <p14:creationId xmlns:p14="http://schemas.microsoft.com/office/powerpoint/2010/main" val="745592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16A9-5A43-4F50-89D3-C2BFD54D18AA}"/>
              </a:ext>
            </a:extLst>
          </p:cNvPr>
          <p:cNvSpPr>
            <a:spLocks noGrp="1"/>
          </p:cNvSpPr>
          <p:nvPr>
            <p:ph type="title"/>
          </p:nvPr>
        </p:nvSpPr>
        <p:spPr/>
        <p:txBody>
          <a:bodyPr/>
          <a:lstStyle/>
          <a:p>
            <a:r>
              <a:rPr lang="tr-TR" dirty="0"/>
              <a:t>Direct </a:t>
            </a:r>
            <a:r>
              <a:rPr lang="tr-TR" dirty="0" err="1"/>
              <a:t>Cost</a:t>
            </a:r>
            <a:endParaRPr lang="en-GB" dirty="0"/>
          </a:p>
        </p:txBody>
      </p:sp>
      <p:sp>
        <p:nvSpPr>
          <p:cNvPr id="3" name="Content Placeholder 2">
            <a:extLst>
              <a:ext uri="{FF2B5EF4-FFF2-40B4-BE49-F238E27FC236}">
                <a16:creationId xmlns:a16="http://schemas.microsoft.com/office/drawing/2014/main" id="{3676AB02-01DA-40C6-8915-04D61661ED3C}"/>
              </a:ext>
            </a:extLst>
          </p:cNvPr>
          <p:cNvSpPr>
            <a:spLocks noGrp="1"/>
          </p:cNvSpPr>
          <p:nvPr>
            <p:ph idx="1"/>
          </p:nvPr>
        </p:nvSpPr>
        <p:spPr/>
        <p:txBody>
          <a:bodyPr/>
          <a:lstStyle/>
          <a:p>
            <a:pPr algn="l"/>
            <a:r>
              <a:rPr lang="en-GB" b="0" i="0" dirty="0">
                <a:solidFill>
                  <a:srgbClr val="575757"/>
                </a:solidFill>
                <a:effectLst/>
                <a:latin typeface="Helvetica Neue"/>
              </a:rPr>
              <a:t>Direct costs are those directly linked to doing the work of the project. </a:t>
            </a:r>
            <a:endParaRPr lang="tr-TR" b="0" i="0" dirty="0">
              <a:solidFill>
                <a:srgbClr val="575757"/>
              </a:solidFill>
              <a:effectLst/>
              <a:latin typeface="Helvetica Neue"/>
            </a:endParaRPr>
          </a:p>
          <a:p>
            <a:pPr algn="l"/>
            <a:r>
              <a:rPr lang="en-GB" b="0" i="0" dirty="0">
                <a:solidFill>
                  <a:srgbClr val="575757"/>
                </a:solidFill>
                <a:effectLst/>
                <a:latin typeface="Helvetica Neue"/>
              </a:rPr>
              <a:t>For example, this could include hiring specialised contractors</a:t>
            </a:r>
            <a:r>
              <a:rPr lang="tr-TR" b="0" i="0" dirty="0">
                <a:solidFill>
                  <a:srgbClr val="575757"/>
                </a:solidFill>
                <a:effectLst/>
                <a:latin typeface="Helvetica Neue"/>
              </a:rPr>
              <a:t> </a:t>
            </a:r>
            <a:r>
              <a:rPr lang="tr-TR" b="0" i="0" dirty="0" err="1">
                <a:solidFill>
                  <a:srgbClr val="575757"/>
                </a:solidFill>
                <a:effectLst/>
                <a:latin typeface="Helvetica Neue"/>
              </a:rPr>
              <a:t>or</a:t>
            </a:r>
            <a:r>
              <a:rPr lang="en-GB" b="0" i="0" dirty="0">
                <a:solidFill>
                  <a:srgbClr val="575757"/>
                </a:solidFill>
                <a:effectLst/>
                <a:latin typeface="Helvetica Neue"/>
              </a:rPr>
              <a:t> buying software licences.</a:t>
            </a:r>
          </a:p>
          <a:p>
            <a:pPr marL="0" indent="0">
              <a:buNone/>
            </a:pPr>
            <a:br>
              <a:rPr lang="en-GB" dirty="0"/>
            </a:br>
            <a:endParaRPr lang="en-GB" dirty="0"/>
          </a:p>
        </p:txBody>
      </p:sp>
    </p:spTree>
    <p:extLst>
      <p:ext uri="{BB962C8B-B14F-4D97-AF65-F5344CB8AC3E}">
        <p14:creationId xmlns:p14="http://schemas.microsoft.com/office/powerpoint/2010/main" val="2594010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519A-4C0D-465D-8E1B-F0B3275D1C90}"/>
              </a:ext>
            </a:extLst>
          </p:cNvPr>
          <p:cNvSpPr>
            <a:spLocks noGrp="1"/>
          </p:cNvSpPr>
          <p:nvPr>
            <p:ph type="title"/>
          </p:nvPr>
        </p:nvSpPr>
        <p:spPr/>
        <p:txBody>
          <a:bodyPr/>
          <a:lstStyle/>
          <a:p>
            <a:r>
              <a:rPr lang="en-GB" b="0" i="0" dirty="0">
                <a:solidFill>
                  <a:srgbClr val="212121"/>
                </a:solidFill>
                <a:effectLst/>
                <a:latin typeface="Agrandir-Regular"/>
              </a:rPr>
              <a:t>Indirect cost</a:t>
            </a:r>
            <a:endParaRPr lang="en-GB" dirty="0"/>
          </a:p>
        </p:txBody>
      </p:sp>
      <p:sp>
        <p:nvSpPr>
          <p:cNvPr id="3" name="Content Placeholder 2">
            <a:extLst>
              <a:ext uri="{FF2B5EF4-FFF2-40B4-BE49-F238E27FC236}">
                <a16:creationId xmlns:a16="http://schemas.microsoft.com/office/drawing/2014/main" id="{5CC30124-8DA2-41B7-8867-AF91EFF0A7AC}"/>
              </a:ext>
            </a:extLst>
          </p:cNvPr>
          <p:cNvSpPr>
            <a:spLocks noGrp="1"/>
          </p:cNvSpPr>
          <p:nvPr>
            <p:ph idx="1"/>
          </p:nvPr>
        </p:nvSpPr>
        <p:spPr/>
        <p:txBody>
          <a:bodyPr/>
          <a:lstStyle/>
          <a:p>
            <a:pPr algn="l"/>
            <a:r>
              <a:rPr lang="en-GB" b="0" i="0" dirty="0">
                <a:solidFill>
                  <a:srgbClr val="575757"/>
                </a:solidFill>
                <a:effectLst/>
                <a:latin typeface="Helvetica Neue"/>
              </a:rPr>
              <a:t>These costs are not specifically linked to your project but are the cost of doing business overall. </a:t>
            </a:r>
            <a:endParaRPr lang="tr-TR" b="0" i="0" dirty="0">
              <a:solidFill>
                <a:srgbClr val="575757"/>
              </a:solidFill>
              <a:effectLst/>
              <a:latin typeface="Helvetica Neue"/>
            </a:endParaRPr>
          </a:p>
          <a:p>
            <a:pPr algn="l"/>
            <a:r>
              <a:rPr lang="en-GB" b="0" i="0" dirty="0">
                <a:solidFill>
                  <a:srgbClr val="575757"/>
                </a:solidFill>
                <a:effectLst/>
                <a:latin typeface="Helvetica Neue"/>
              </a:rPr>
              <a:t>Examples are heating, lighting, office space rental (unless your project gets its own offices hired specially), stocking the communal coffee machine and so on.</a:t>
            </a:r>
          </a:p>
          <a:p>
            <a:endParaRPr lang="en-GB" dirty="0"/>
          </a:p>
        </p:txBody>
      </p:sp>
    </p:spTree>
    <p:extLst>
      <p:ext uri="{BB962C8B-B14F-4D97-AF65-F5344CB8AC3E}">
        <p14:creationId xmlns:p14="http://schemas.microsoft.com/office/powerpoint/2010/main" val="365466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21C9-B0F8-47D1-980C-A51F4632977E}"/>
              </a:ext>
            </a:extLst>
          </p:cNvPr>
          <p:cNvSpPr>
            <a:spLocks noGrp="1"/>
          </p:cNvSpPr>
          <p:nvPr>
            <p:ph type="title"/>
          </p:nvPr>
        </p:nvSpPr>
        <p:spPr/>
        <p:txBody>
          <a:bodyPr/>
          <a:lstStyle/>
          <a:p>
            <a:r>
              <a:rPr lang="en-GB" b="0" i="0" dirty="0">
                <a:solidFill>
                  <a:srgbClr val="212121"/>
                </a:solidFill>
                <a:effectLst/>
                <a:latin typeface="Agrandir-Regular"/>
              </a:rPr>
              <a:t>Fixed cost</a:t>
            </a:r>
            <a:endParaRPr lang="en-GB" dirty="0"/>
          </a:p>
        </p:txBody>
      </p:sp>
      <p:sp>
        <p:nvSpPr>
          <p:cNvPr id="3" name="Content Placeholder 2">
            <a:extLst>
              <a:ext uri="{FF2B5EF4-FFF2-40B4-BE49-F238E27FC236}">
                <a16:creationId xmlns:a16="http://schemas.microsoft.com/office/drawing/2014/main" id="{764BF38A-CF1E-450F-BC10-EDCC3A127C98}"/>
              </a:ext>
            </a:extLst>
          </p:cNvPr>
          <p:cNvSpPr>
            <a:spLocks noGrp="1"/>
          </p:cNvSpPr>
          <p:nvPr>
            <p:ph idx="1"/>
          </p:nvPr>
        </p:nvSpPr>
        <p:spPr/>
        <p:txBody>
          <a:bodyPr/>
          <a:lstStyle/>
          <a:p>
            <a:pPr algn="l"/>
            <a:r>
              <a:rPr lang="en-GB" b="0" i="0" dirty="0">
                <a:solidFill>
                  <a:srgbClr val="575757"/>
                </a:solidFill>
                <a:effectLst/>
                <a:latin typeface="Helvetica Neue"/>
              </a:rPr>
              <a:t>Fixed costs are everything that is a one-off charge. </a:t>
            </a:r>
            <a:endParaRPr lang="tr-TR" b="0" i="0" dirty="0">
              <a:solidFill>
                <a:srgbClr val="575757"/>
              </a:solidFill>
              <a:effectLst/>
              <a:latin typeface="Helvetica Neue"/>
            </a:endParaRPr>
          </a:p>
          <a:p>
            <a:pPr algn="l"/>
            <a:r>
              <a:rPr lang="en-GB" b="0" i="0" dirty="0">
                <a:solidFill>
                  <a:srgbClr val="575757"/>
                </a:solidFill>
                <a:effectLst/>
                <a:latin typeface="Helvetica Neue"/>
              </a:rPr>
              <a:t>These fees are not linked to how long your project goes on for. </a:t>
            </a:r>
            <a:endParaRPr lang="tr-TR" b="0" i="0" dirty="0">
              <a:solidFill>
                <a:srgbClr val="575757"/>
              </a:solidFill>
              <a:effectLst/>
              <a:latin typeface="Helvetica Neue"/>
            </a:endParaRPr>
          </a:p>
          <a:p>
            <a:pPr algn="l"/>
            <a:r>
              <a:rPr lang="en-GB" b="0" i="0" dirty="0">
                <a:solidFill>
                  <a:srgbClr val="575757"/>
                </a:solidFill>
                <a:effectLst/>
                <a:latin typeface="Helvetica Neue"/>
              </a:rPr>
              <a:t>So if you are paying for a day of Agile consultancy to help you start the project up the best way, </a:t>
            </a:r>
            <a:r>
              <a:rPr lang="en-GB" b="0" i="0" dirty="0" err="1">
                <a:solidFill>
                  <a:srgbClr val="575757"/>
                </a:solidFill>
                <a:effectLst/>
                <a:latin typeface="Helvetica Neue"/>
              </a:rPr>
              <a:t>th</a:t>
            </a:r>
            <a:r>
              <a:rPr lang="tr-TR" b="0" i="0" dirty="0">
                <a:solidFill>
                  <a:srgbClr val="575757"/>
                </a:solidFill>
                <a:effectLst/>
                <a:latin typeface="Helvetica Neue"/>
              </a:rPr>
              <a:t>is </a:t>
            </a:r>
            <a:r>
              <a:rPr lang="tr-TR" b="0" i="0" dirty="0" err="1">
                <a:solidFill>
                  <a:srgbClr val="575757"/>
                </a:solidFill>
                <a:effectLst/>
                <a:latin typeface="Helvetica Neue"/>
              </a:rPr>
              <a:t>is</a:t>
            </a:r>
            <a:r>
              <a:rPr lang="tr-TR" b="0" i="0" dirty="0">
                <a:solidFill>
                  <a:srgbClr val="575757"/>
                </a:solidFill>
                <a:effectLst/>
                <a:latin typeface="Helvetica Neue"/>
              </a:rPr>
              <a:t> </a:t>
            </a:r>
            <a:r>
              <a:rPr lang="en-GB" b="0" i="0" dirty="0">
                <a:solidFill>
                  <a:srgbClr val="575757"/>
                </a:solidFill>
                <a:effectLst/>
                <a:latin typeface="Helvetica Neue"/>
              </a:rPr>
              <a:t>fixed costs.</a:t>
            </a:r>
          </a:p>
          <a:p>
            <a:endParaRPr lang="en-GB" dirty="0"/>
          </a:p>
        </p:txBody>
      </p:sp>
    </p:spTree>
    <p:extLst>
      <p:ext uri="{BB962C8B-B14F-4D97-AF65-F5344CB8AC3E}">
        <p14:creationId xmlns:p14="http://schemas.microsoft.com/office/powerpoint/2010/main" val="3555677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43F1-EA11-4E81-9FAF-32DE55E0F4DB}"/>
              </a:ext>
            </a:extLst>
          </p:cNvPr>
          <p:cNvSpPr>
            <a:spLocks noGrp="1"/>
          </p:cNvSpPr>
          <p:nvPr>
            <p:ph type="title"/>
          </p:nvPr>
        </p:nvSpPr>
        <p:spPr/>
        <p:txBody>
          <a:bodyPr/>
          <a:lstStyle/>
          <a:p>
            <a:r>
              <a:rPr lang="en-GB" b="0" i="0" dirty="0">
                <a:solidFill>
                  <a:srgbClr val="212121"/>
                </a:solidFill>
                <a:effectLst/>
                <a:latin typeface="Agrandir-Regular"/>
              </a:rPr>
              <a:t>Variable cost</a:t>
            </a:r>
            <a:endParaRPr lang="en-GB" dirty="0"/>
          </a:p>
        </p:txBody>
      </p:sp>
      <p:sp>
        <p:nvSpPr>
          <p:cNvPr id="3" name="Content Placeholder 2">
            <a:extLst>
              <a:ext uri="{FF2B5EF4-FFF2-40B4-BE49-F238E27FC236}">
                <a16:creationId xmlns:a16="http://schemas.microsoft.com/office/drawing/2014/main" id="{D347B5E2-A9F6-437B-9265-B559C6D16490}"/>
              </a:ext>
            </a:extLst>
          </p:cNvPr>
          <p:cNvSpPr>
            <a:spLocks noGrp="1"/>
          </p:cNvSpPr>
          <p:nvPr>
            <p:ph idx="1"/>
          </p:nvPr>
        </p:nvSpPr>
        <p:spPr/>
        <p:txBody>
          <a:bodyPr/>
          <a:lstStyle/>
          <a:p>
            <a:pPr algn="l"/>
            <a:r>
              <a:rPr lang="en-GB" b="0" i="0" dirty="0">
                <a:solidFill>
                  <a:srgbClr val="575757"/>
                </a:solidFill>
                <a:effectLst/>
                <a:latin typeface="Helvetica Neue"/>
              </a:rPr>
              <a:t>These are the opposite of fixed costs - charges that change with the length of your project. </a:t>
            </a:r>
            <a:endParaRPr lang="tr-TR" b="0" i="0" dirty="0">
              <a:solidFill>
                <a:srgbClr val="575757"/>
              </a:solidFill>
              <a:effectLst/>
              <a:latin typeface="Helvetica Neue"/>
            </a:endParaRPr>
          </a:p>
          <a:p>
            <a:pPr algn="l"/>
            <a:r>
              <a:rPr lang="en-GB" b="0" i="0" dirty="0">
                <a:solidFill>
                  <a:srgbClr val="575757"/>
                </a:solidFill>
                <a:effectLst/>
                <a:latin typeface="Helvetica Neue"/>
              </a:rPr>
              <a:t>It's more expensive to pay staff salaries over a 12 month project than a 6 month one. </a:t>
            </a:r>
            <a:endParaRPr lang="tr-TR" b="0" i="0" dirty="0">
              <a:solidFill>
                <a:srgbClr val="575757"/>
              </a:solidFill>
              <a:effectLst/>
              <a:latin typeface="Helvetica Neue"/>
            </a:endParaRPr>
          </a:p>
          <a:p>
            <a:pPr algn="l"/>
            <a:r>
              <a:rPr lang="en-GB" b="0" i="0" dirty="0">
                <a:solidFill>
                  <a:srgbClr val="575757"/>
                </a:solidFill>
                <a:effectLst/>
                <a:latin typeface="Helvetica Neue"/>
              </a:rPr>
              <a:t>Machine hire over 8 weeks is more than for 3 weeks. </a:t>
            </a:r>
          </a:p>
          <a:p>
            <a:endParaRPr lang="en-GB" dirty="0"/>
          </a:p>
        </p:txBody>
      </p:sp>
    </p:spTree>
    <p:extLst>
      <p:ext uri="{BB962C8B-B14F-4D97-AF65-F5344CB8AC3E}">
        <p14:creationId xmlns:p14="http://schemas.microsoft.com/office/powerpoint/2010/main" val="3494115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B8A-B871-45C3-998E-984F08EE6C48}"/>
              </a:ext>
            </a:extLst>
          </p:cNvPr>
          <p:cNvSpPr>
            <a:spLocks noGrp="1"/>
          </p:cNvSpPr>
          <p:nvPr>
            <p:ph type="title"/>
          </p:nvPr>
        </p:nvSpPr>
        <p:spPr/>
        <p:txBody>
          <a:bodyPr/>
          <a:lstStyle/>
          <a:p>
            <a:r>
              <a:rPr lang="tr-TR" dirty="0" err="1"/>
              <a:t>Sunk</a:t>
            </a:r>
            <a:r>
              <a:rPr lang="tr-TR" dirty="0"/>
              <a:t> </a:t>
            </a:r>
            <a:r>
              <a:rPr lang="tr-TR" dirty="0" err="1"/>
              <a:t>Cost</a:t>
            </a:r>
            <a:endParaRPr lang="en-GB" dirty="0"/>
          </a:p>
        </p:txBody>
      </p:sp>
      <p:sp>
        <p:nvSpPr>
          <p:cNvPr id="3" name="Content Placeholder 2">
            <a:extLst>
              <a:ext uri="{FF2B5EF4-FFF2-40B4-BE49-F238E27FC236}">
                <a16:creationId xmlns:a16="http://schemas.microsoft.com/office/drawing/2014/main" id="{BBAD24B2-0260-4493-9B4D-85587043036D}"/>
              </a:ext>
            </a:extLst>
          </p:cNvPr>
          <p:cNvSpPr>
            <a:spLocks noGrp="1"/>
          </p:cNvSpPr>
          <p:nvPr>
            <p:ph idx="1"/>
          </p:nvPr>
        </p:nvSpPr>
        <p:spPr/>
        <p:txBody>
          <a:bodyPr/>
          <a:lstStyle/>
          <a:p>
            <a:r>
              <a:rPr lang="tr-TR" b="0" i="0" dirty="0">
                <a:solidFill>
                  <a:srgbClr val="575757"/>
                </a:solidFill>
                <a:effectLst/>
                <a:latin typeface="Helvetica Neue"/>
              </a:rPr>
              <a:t>A</a:t>
            </a:r>
            <a:r>
              <a:rPr lang="en-GB" b="0" i="0" dirty="0" err="1">
                <a:solidFill>
                  <a:srgbClr val="575757"/>
                </a:solidFill>
                <a:effectLst/>
                <a:latin typeface="Helvetica Neue"/>
              </a:rPr>
              <a:t>nything</a:t>
            </a:r>
            <a:r>
              <a:rPr lang="en-GB" b="0" i="0" dirty="0">
                <a:solidFill>
                  <a:srgbClr val="575757"/>
                </a:solidFill>
                <a:effectLst/>
                <a:latin typeface="Helvetica Neue"/>
              </a:rPr>
              <a:t> you've already spent on the project. </a:t>
            </a:r>
            <a:endParaRPr lang="tr-TR" b="0" i="0" dirty="0">
              <a:solidFill>
                <a:srgbClr val="575757"/>
              </a:solidFill>
              <a:effectLst/>
              <a:latin typeface="Helvetica Neue"/>
            </a:endParaRPr>
          </a:p>
          <a:p>
            <a:endParaRPr lang="tr-TR" b="0" i="0" dirty="0">
              <a:solidFill>
                <a:srgbClr val="575757"/>
              </a:solidFill>
              <a:effectLst/>
              <a:latin typeface="Helvetica Neue"/>
            </a:endParaRPr>
          </a:p>
          <a:p>
            <a:r>
              <a:rPr lang="en-GB" b="0" i="0" dirty="0">
                <a:solidFill>
                  <a:srgbClr val="575757"/>
                </a:solidFill>
                <a:effectLst/>
                <a:latin typeface="Helvetica Neue"/>
              </a:rPr>
              <a:t>So if you've spent $20k on infrastructure and then are considering cancelling the project and you can't get the $20k back in anyway, that's a sunk cost.</a:t>
            </a:r>
            <a:endParaRPr lang="en-GB" dirty="0"/>
          </a:p>
        </p:txBody>
      </p:sp>
    </p:spTree>
    <p:extLst>
      <p:ext uri="{BB962C8B-B14F-4D97-AF65-F5344CB8AC3E}">
        <p14:creationId xmlns:p14="http://schemas.microsoft.com/office/powerpoint/2010/main" val="2281209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19AD11-E7E6-431B-91CD-4251A906C561}"/>
              </a:ext>
            </a:extLst>
          </p:cNvPr>
          <p:cNvSpPr>
            <a:spLocks noGrp="1"/>
          </p:cNvSpPr>
          <p:nvPr>
            <p:ph type="title"/>
          </p:nvPr>
        </p:nvSpPr>
        <p:spPr>
          <a:xfrm>
            <a:off x="262003" y="21192"/>
            <a:ext cx="10515600" cy="1325563"/>
          </a:xfrm>
        </p:spPr>
        <p:txBody>
          <a:bodyPr/>
          <a:lstStyle/>
          <a:p>
            <a:r>
              <a:rPr lang="tr-TR" dirty="0"/>
              <a:t>COST AGGREGATION</a:t>
            </a:r>
            <a:endParaRPr lang="en-GB" dirty="0"/>
          </a:p>
        </p:txBody>
      </p:sp>
      <p:pic>
        <p:nvPicPr>
          <p:cNvPr id="8" name="Picture 7">
            <a:extLst>
              <a:ext uri="{FF2B5EF4-FFF2-40B4-BE49-F238E27FC236}">
                <a16:creationId xmlns:a16="http://schemas.microsoft.com/office/drawing/2014/main" id="{A612756C-787C-4FCD-B360-E780CEBCD798}"/>
              </a:ext>
            </a:extLst>
          </p:cNvPr>
          <p:cNvPicPr>
            <a:picLocks noChangeAspect="1"/>
          </p:cNvPicPr>
          <p:nvPr/>
        </p:nvPicPr>
        <p:blipFill>
          <a:blip r:embed="rId3"/>
          <a:stretch>
            <a:fillRect/>
          </a:stretch>
        </p:blipFill>
        <p:spPr>
          <a:xfrm>
            <a:off x="8320153" y="683974"/>
            <a:ext cx="3033647" cy="5927280"/>
          </a:xfrm>
          <a:prstGeom prst="rect">
            <a:avLst/>
          </a:prstGeom>
        </p:spPr>
      </p:pic>
      <p:sp>
        <p:nvSpPr>
          <p:cNvPr id="10" name="TextBox 9">
            <a:extLst>
              <a:ext uri="{FF2B5EF4-FFF2-40B4-BE49-F238E27FC236}">
                <a16:creationId xmlns:a16="http://schemas.microsoft.com/office/drawing/2014/main" id="{FD8DF767-9395-46F6-9068-23C37EADD437}"/>
              </a:ext>
            </a:extLst>
          </p:cNvPr>
          <p:cNvSpPr txBox="1"/>
          <p:nvPr/>
        </p:nvSpPr>
        <p:spPr>
          <a:xfrm>
            <a:off x="416490" y="1670680"/>
            <a:ext cx="7587641" cy="4154984"/>
          </a:xfrm>
          <a:prstGeom prst="rect">
            <a:avLst/>
          </a:prstGeom>
          <a:noFill/>
        </p:spPr>
        <p:txBody>
          <a:bodyPr wrap="square">
            <a:spAutoFit/>
          </a:bodyPr>
          <a:lstStyle/>
          <a:p>
            <a:r>
              <a:rPr lang="en-GB" sz="2400" b="0" i="0" dirty="0">
                <a:solidFill>
                  <a:srgbClr val="575757"/>
                </a:solidFill>
                <a:effectLst/>
                <a:latin typeface="Helvetica" panose="020B0604020202020204" pitchFamily="34" charset="0"/>
              </a:rPr>
              <a:t>Contingency reserve and management reserve are options to respond to risks so that these risks do not compromise the project. </a:t>
            </a:r>
            <a:endParaRPr lang="tr-TR" sz="2400" b="0" i="0" dirty="0">
              <a:solidFill>
                <a:srgbClr val="575757"/>
              </a:solidFill>
              <a:effectLst/>
              <a:latin typeface="Helvetica" panose="020B0604020202020204" pitchFamily="34" charset="0"/>
            </a:endParaRPr>
          </a:p>
          <a:p>
            <a:endParaRPr lang="tr-TR" sz="2400" b="0" i="0" dirty="0">
              <a:solidFill>
                <a:srgbClr val="575757"/>
              </a:solidFill>
              <a:effectLst/>
              <a:latin typeface="Helvetica" panose="020B0604020202020204" pitchFamily="34" charset="0"/>
            </a:endParaRPr>
          </a:p>
          <a:p>
            <a:r>
              <a:rPr lang="tr-TR" sz="2400" b="0" i="0" dirty="0">
                <a:solidFill>
                  <a:srgbClr val="575757"/>
                </a:solidFill>
                <a:effectLst/>
                <a:latin typeface="Helvetica" panose="020B0604020202020204" pitchFamily="34" charset="0"/>
              </a:rPr>
              <a:t>M</a:t>
            </a:r>
            <a:r>
              <a:rPr lang="en-GB" sz="2400" b="0" i="0" dirty="0" err="1">
                <a:solidFill>
                  <a:srgbClr val="575757"/>
                </a:solidFill>
                <a:effectLst/>
                <a:latin typeface="Helvetica" panose="020B0604020202020204" pitchFamily="34" charset="0"/>
              </a:rPr>
              <a:t>anagement</a:t>
            </a:r>
            <a:r>
              <a:rPr lang="en-GB" sz="2400" b="0" i="0" dirty="0">
                <a:solidFill>
                  <a:srgbClr val="575757"/>
                </a:solidFill>
                <a:effectLst/>
                <a:latin typeface="Helvetica" panose="020B0604020202020204" pitchFamily="34" charset="0"/>
              </a:rPr>
              <a:t> reserve is kept aside to cover “unknown unknowns,” or risks that occur but were not accounted for. </a:t>
            </a:r>
            <a:endParaRPr lang="tr-TR" sz="2400" b="0" i="0" dirty="0">
              <a:solidFill>
                <a:srgbClr val="575757"/>
              </a:solidFill>
              <a:effectLst/>
              <a:latin typeface="Helvetica" panose="020B0604020202020204" pitchFamily="34" charset="0"/>
            </a:endParaRPr>
          </a:p>
          <a:p>
            <a:endParaRPr lang="tr-TR" sz="2400" dirty="0">
              <a:solidFill>
                <a:srgbClr val="575757"/>
              </a:solidFill>
              <a:latin typeface="Helvetica" panose="020B0604020202020204" pitchFamily="34" charset="0"/>
            </a:endParaRPr>
          </a:p>
          <a:p>
            <a:r>
              <a:rPr lang="en-GB" sz="2400" b="0" i="0" dirty="0">
                <a:solidFill>
                  <a:srgbClr val="575757"/>
                </a:solidFill>
                <a:effectLst/>
                <a:latin typeface="Helvetica" panose="020B0604020202020204" pitchFamily="34" charset="0"/>
              </a:rPr>
              <a:t>For the “known unknowns,” or risks that have been kept in the risk register, contingency reserve can be part of the overall risk response strategy.</a:t>
            </a:r>
            <a:endParaRPr lang="en-GB" sz="2400" dirty="0"/>
          </a:p>
        </p:txBody>
      </p:sp>
    </p:spTree>
    <p:extLst>
      <p:ext uri="{BB962C8B-B14F-4D97-AF65-F5344CB8AC3E}">
        <p14:creationId xmlns:p14="http://schemas.microsoft.com/office/powerpoint/2010/main" val="2046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93D1-9F52-44F5-ACBF-6F33FF2E91D9}"/>
              </a:ext>
            </a:extLst>
          </p:cNvPr>
          <p:cNvSpPr>
            <a:spLocks noGrp="1"/>
          </p:cNvSpPr>
          <p:nvPr>
            <p:ph type="title"/>
          </p:nvPr>
        </p:nvSpPr>
        <p:spPr/>
        <p:txBody>
          <a:bodyPr/>
          <a:lstStyle/>
          <a:p>
            <a:r>
              <a:rPr lang="tr-TR" dirty="0" err="1"/>
              <a:t>Cost</a:t>
            </a:r>
            <a:r>
              <a:rPr lang="tr-TR" dirty="0"/>
              <a:t> </a:t>
            </a:r>
            <a:r>
              <a:rPr lang="tr-TR" dirty="0" err="1"/>
              <a:t>Estimation</a:t>
            </a:r>
            <a:r>
              <a:rPr lang="tr-TR" dirty="0"/>
              <a:t> </a:t>
            </a:r>
            <a:r>
              <a:rPr lang="tr-TR" dirty="0" err="1"/>
              <a:t>Methods</a:t>
            </a:r>
            <a:endParaRPr lang="en-GB" dirty="0"/>
          </a:p>
        </p:txBody>
      </p:sp>
      <p:sp>
        <p:nvSpPr>
          <p:cNvPr id="3" name="Content Placeholder 2">
            <a:extLst>
              <a:ext uri="{FF2B5EF4-FFF2-40B4-BE49-F238E27FC236}">
                <a16:creationId xmlns:a16="http://schemas.microsoft.com/office/drawing/2014/main" id="{79064DDF-CB2F-434D-B7E9-F227A9785D9D}"/>
              </a:ext>
            </a:extLst>
          </p:cNvPr>
          <p:cNvSpPr>
            <a:spLocks noGrp="1"/>
          </p:cNvSpPr>
          <p:nvPr>
            <p:ph idx="1"/>
          </p:nvPr>
        </p:nvSpPr>
        <p:spPr/>
        <p:txBody>
          <a:bodyPr/>
          <a:lstStyle/>
          <a:p>
            <a:pPr algn="l">
              <a:buFont typeface="+mj-lt"/>
              <a:buAutoNum type="arabicPeriod"/>
            </a:pPr>
            <a:r>
              <a:rPr lang="en-GB" b="0" i="0" dirty="0">
                <a:solidFill>
                  <a:srgbClr val="272930"/>
                </a:solidFill>
                <a:effectLst/>
                <a:latin typeface="Domine"/>
              </a:rPr>
              <a:t>Expert </a:t>
            </a:r>
            <a:r>
              <a:rPr lang="en-GB" b="0" i="0" dirty="0" err="1">
                <a:solidFill>
                  <a:srgbClr val="272930"/>
                </a:solidFill>
                <a:effectLst/>
                <a:latin typeface="Domine"/>
              </a:rPr>
              <a:t>Judgemen</a:t>
            </a:r>
            <a:r>
              <a:rPr lang="tr-TR" b="0" i="0" dirty="0">
                <a:solidFill>
                  <a:srgbClr val="272930"/>
                </a:solidFill>
                <a:effectLst/>
                <a:latin typeface="Domine"/>
              </a:rPr>
              <a:t>t</a:t>
            </a:r>
            <a:endParaRPr lang="en-GB" b="0" i="0" dirty="0">
              <a:solidFill>
                <a:srgbClr val="272930"/>
              </a:solidFill>
              <a:effectLst/>
              <a:latin typeface="Domine"/>
            </a:endParaRPr>
          </a:p>
          <a:p>
            <a:pPr algn="l">
              <a:buFont typeface="+mj-lt"/>
              <a:buAutoNum type="arabicPeriod"/>
            </a:pPr>
            <a:r>
              <a:rPr lang="en-GB" b="0" i="0" dirty="0">
                <a:solidFill>
                  <a:srgbClr val="272930"/>
                </a:solidFill>
                <a:effectLst/>
                <a:latin typeface="Domine"/>
              </a:rPr>
              <a:t>Parametric Estimating</a:t>
            </a:r>
          </a:p>
          <a:p>
            <a:pPr algn="l">
              <a:buFont typeface="+mj-lt"/>
              <a:buAutoNum type="arabicPeriod"/>
            </a:pPr>
            <a:r>
              <a:rPr lang="en-GB" b="0" i="0" dirty="0">
                <a:solidFill>
                  <a:srgbClr val="272930"/>
                </a:solidFill>
                <a:effectLst/>
                <a:latin typeface="Domine"/>
              </a:rPr>
              <a:t>Bottom-up Estimating</a:t>
            </a:r>
          </a:p>
          <a:p>
            <a:pPr algn="l">
              <a:buFont typeface="+mj-lt"/>
              <a:buAutoNum type="arabicPeriod"/>
            </a:pPr>
            <a:r>
              <a:rPr lang="en-GB" b="0" i="0" dirty="0">
                <a:solidFill>
                  <a:srgbClr val="272930"/>
                </a:solidFill>
                <a:effectLst/>
                <a:latin typeface="Domine"/>
              </a:rPr>
              <a:t>Three-point Estimating</a:t>
            </a:r>
          </a:p>
        </p:txBody>
      </p:sp>
    </p:spTree>
    <p:extLst>
      <p:ext uri="{BB962C8B-B14F-4D97-AF65-F5344CB8AC3E}">
        <p14:creationId xmlns:p14="http://schemas.microsoft.com/office/powerpoint/2010/main" val="342268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1DC7-09E3-4C80-A5A8-3E2124470E27}"/>
              </a:ext>
            </a:extLst>
          </p:cNvPr>
          <p:cNvSpPr>
            <a:spLocks noGrp="1"/>
          </p:cNvSpPr>
          <p:nvPr>
            <p:ph type="title"/>
          </p:nvPr>
        </p:nvSpPr>
        <p:spPr/>
        <p:txBody>
          <a:bodyPr/>
          <a:lstStyle/>
          <a:p>
            <a:r>
              <a:rPr lang="tr-TR" dirty="0" err="1"/>
              <a:t>Contingency</a:t>
            </a:r>
            <a:r>
              <a:rPr lang="tr-TR" dirty="0"/>
              <a:t> </a:t>
            </a:r>
            <a:r>
              <a:rPr lang="tr-TR" dirty="0" err="1"/>
              <a:t>Reserves</a:t>
            </a:r>
            <a:endParaRPr lang="en-GB" dirty="0"/>
          </a:p>
        </p:txBody>
      </p:sp>
      <p:sp>
        <p:nvSpPr>
          <p:cNvPr id="3" name="Content Placeholder 2">
            <a:extLst>
              <a:ext uri="{FF2B5EF4-FFF2-40B4-BE49-F238E27FC236}">
                <a16:creationId xmlns:a16="http://schemas.microsoft.com/office/drawing/2014/main" id="{625FFE45-0075-4109-86E2-BED487CC5E1E}"/>
              </a:ext>
            </a:extLst>
          </p:cNvPr>
          <p:cNvSpPr>
            <a:spLocks noGrp="1"/>
          </p:cNvSpPr>
          <p:nvPr>
            <p:ph idx="1"/>
          </p:nvPr>
        </p:nvSpPr>
        <p:spPr/>
        <p:txBody>
          <a:bodyPr/>
          <a:lstStyle/>
          <a:p>
            <a:r>
              <a:rPr lang="en-GB" b="0" i="0" dirty="0">
                <a:solidFill>
                  <a:srgbClr val="202124"/>
                </a:solidFill>
                <a:effectLst/>
                <a:latin typeface="arial" panose="020B0604020202020204" pitchFamily="34" charset="0"/>
              </a:rPr>
              <a:t>Contingency reserves are </a:t>
            </a:r>
            <a:r>
              <a:rPr lang="en-GB" b="1" i="0" dirty="0">
                <a:solidFill>
                  <a:srgbClr val="202124"/>
                </a:solidFill>
                <a:effectLst/>
                <a:latin typeface="arial" panose="020B0604020202020204" pitchFamily="34" charset="0"/>
              </a:rPr>
              <a:t>the finance for the project cost estimates by the project manager to deal with uncertain events/</a:t>
            </a:r>
            <a:r>
              <a:rPr lang="en-GB" b="0" i="0" dirty="0">
                <a:solidFill>
                  <a:srgbClr val="202124"/>
                </a:solidFill>
                <a:effectLst/>
                <a:latin typeface="arial" panose="020B0604020202020204" pitchFamily="34" charset="0"/>
              </a:rPr>
              <a:t>risks that may happen </a:t>
            </a:r>
            <a:r>
              <a:rPr lang="en-GB" b="0" i="0" dirty="0" err="1">
                <a:solidFill>
                  <a:srgbClr val="202124"/>
                </a:solidFill>
                <a:effectLst/>
                <a:latin typeface="arial" panose="020B0604020202020204" pitchFamily="34" charset="0"/>
              </a:rPr>
              <a:t>i.e</a:t>
            </a:r>
            <a:r>
              <a:rPr lang="en-GB" b="0" i="0" dirty="0">
                <a:solidFill>
                  <a:srgbClr val="202124"/>
                </a:solidFill>
                <a:effectLst/>
                <a:latin typeface="arial" panose="020B0604020202020204" pitchFamily="34" charset="0"/>
              </a:rPr>
              <a:t> known unknowns. </a:t>
            </a:r>
            <a:endParaRPr lang="tr-TR" b="0" i="0" dirty="0">
              <a:solidFill>
                <a:srgbClr val="202124"/>
              </a:solidFill>
              <a:effectLst/>
              <a:latin typeface="arial" panose="020B0604020202020204" pitchFamily="34" charset="0"/>
            </a:endParaRPr>
          </a:p>
          <a:p>
            <a:endParaRPr lang="tr-TR" b="0" i="0" dirty="0">
              <a:solidFill>
                <a:srgbClr val="202124"/>
              </a:solidFill>
              <a:effectLst/>
              <a:latin typeface="arial" panose="020B0604020202020204" pitchFamily="34" charset="0"/>
            </a:endParaRPr>
          </a:p>
          <a:p>
            <a:r>
              <a:rPr lang="en-GB" b="0" i="0" dirty="0">
                <a:solidFill>
                  <a:srgbClr val="202124"/>
                </a:solidFill>
                <a:effectLst/>
                <a:latin typeface="arial" panose="020B0604020202020204" pitchFamily="34" charset="0"/>
              </a:rPr>
              <a:t>The contingency reserve is assigned for activities, work package, or a project.</a:t>
            </a:r>
            <a:endParaRPr lang="tr-TR" b="0" i="0" dirty="0">
              <a:solidFill>
                <a:srgbClr val="202124"/>
              </a:solidFill>
              <a:effectLst/>
              <a:latin typeface="arial" panose="020B0604020202020204" pitchFamily="34" charset="0"/>
            </a:endParaRPr>
          </a:p>
          <a:p>
            <a:endParaRPr lang="tr-TR" dirty="0">
              <a:solidFill>
                <a:srgbClr val="202124"/>
              </a:solidFill>
              <a:latin typeface="arial" panose="020B0604020202020204" pitchFamily="34" charset="0"/>
            </a:endParaRPr>
          </a:p>
          <a:p>
            <a:r>
              <a:rPr lang="en-GB" b="0" i="0" dirty="0">
                <a:solidFill>
                  <a:srgbClr val="3A3A3A"/>
                </a:solidFill>
                <a:effectLst/>
                <a:latin typeface="Georgia" panose="02040502050405020303" pitchFamily="18" charset="0"/>
              </a:rPr>
              <a:t>The project manager has authority over the contingency reserve</a:t>
            </a:r>
            <a:r>
              <a:rPr lang="tr-TR" b="0" i="0" dirty="0">
                <a:solidFill>
                  <a:srgbClr val="202124"/>
                </a:solidFill>
                <a:effectLst/>
                <a:latin typeface="arial" panose="020B0604020202020204" pitchFamily="34" charset="0"/>
              </a:rPr>
              <a:t>,</a:t>
            </a:r>
          </a:p>
          <a:p>
            <a:endParaRPr lang="en-GB" dirty="0"/>
          </a:p>
        </p:txBody>
      </p:sp>
    </p:spTree>
    <p:extLst>
      <p:ext uri="{BB962C8B-B14F-4D97-AF65-F5344CB8AC3E}">
        <p14:creationId xmlns:p14="http://schemas.microsoft.com/office/powerpoint/2010/main" val="27777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BB92-64C8-46F9-B362-2AA6D2894EC5}"/>
              </a:ext>
            </a:extLst>
          </p:cNvPr>
          <p:cNvSpPr>
            <a:spLocks noGrp="1"/>
          </p:cNvSpPr>
          <p:nvPr>
            <p:ph type="title"/>
          </p:nvPr>
        </p:nvSpPr>
        <p:spPr/>
        <p:txBody>
          <a:bodyPr/>
          <a:lstStyle/>
          <a:p>
            <a:r>
              <a:rPr lang="tr-TR" b="1" i="0" dirty="0" err="1">
                <a:solidFill>
                  <a:srgbClr val="575757"/>
                </a:solidFill>
                <a:effectLst/>
                <a:latin typeface="Helvetica" panose="020B0604020202020204" pitchFamily="34" charset="0"/>
              </a:rPr>
              <a:t>Contingency</a:t>
            </a:r>
            <a:r>
              <a:rPr lang="tr-TR" b="1" i="0" dirty="0">
                <a:solidFill>
                  <a:srgbClr val="575757"/>
                </a:solidFill>
                <a:effectLst/>
                <a:latin typeface="Helvetica" panose="020B0604020202020204" pitchFamily="34" charset="0"/>
              </a:rPr>
              <a:t> </a:t>
            </a:r>
            <a:r>
              <a:rPr lang="tr-TR" b="1" i="0" dirty="0" err="1">
                <a:solidFill>
                  <a:srgbClr val="575757"/>
                </a:solidFill>
                <a:effectLst/>
                <a:latin typeface="Helvetica" panose="020B0604020202020204" pitchFamily="34" charset="0"/>
              </a:rPr>
              <a:t>Calculation</a:t>
            </a:r>
            <a:r>
              <a:rPr lang="tr-TR" b="1" i="0" dirty="0">
                <a:solidFill>
                  <a:srgbClr val="575757"/>
                </a:solidFill>
                <a:effectLst/>
                <a:latin typeface="Helvetica" panose="020B0604020202020204" pitchFamily="34" charset="0"/>
              </a:rPr>
              <a:t> </a:t>
            </a:r>
            <a:r>
              <a:rPr lang="tr-TR" b="1" i="0" dirty="0" err="1">
                <a:solidFill>
                  <a:srgbClr val="575757"/>
                </a:solidFill>
                <a:effectLst/>
                <a:latin typeface="Helvetica" panose="020B0604020202020204" pitchFamily="34" charset="0"/>
              </a:rPr>
              <a:t>with</a:t>
            </a:r>
            <a:r>
              <a:rPr lang="tr-TR" b="1" i="0" dirty="0">
                <a:solidFill>
                  <a:srgbClr val="575757"/>
                </a:solidFill>
                <a:effectLst/>
                <a:latin typeface="Helvetica" panose="020B0604020202020204" pitchFamily="34" charset="0"/>
              </a:rPr>
              <a:t> EMV</a:t>
            </a:r>
            <a:endParaRPr lang="en-GB" dirty="0"/>
          </a:p>
        </p:txBody>
      </p:sp>
      <p:sp>
        <p:nvSpPr>
          <p:cNvPr id="3" name="Content Placeholder 2">
            <a:extLst>
              <a:ext uri="{FF2B5EF4-FFF2-40B4-BE49-F238E27FC236}">
                <a16:creationId xmlns:a16="http://schemas.microsoft.com/office/drawing/2014/main" id="{E902CC37-4106-459C-80B6-8C98E653243B}"/>
              </a:ext>
            </a:extLst>
          </p:cNvPr>
          <p:cNvSpPr>
            <a:spLocks noGrp="1"/>
          </p:cNvSpPr>
          <p:nvPr>
            <p:ph idx="1"/>
          </p:nvPr>
        </p:nvSpPr>
        <p:spPr>
          <a:xfrm>
            <a:off x="838200" y="1825625"/>
            <a:ext cx="10515600" cy="4838222"/>
          </a:xfrm>
        </p:spPr>
        <p:txBody>
          <a:bodyPr>
            <a:normAutofit fontScale="92500" lnSpcReduction="20000"/>
          </a:bodyPr>
          <a:lstStyle/>
          <a:p>
            <a:pPr algn="l"/>
            <a:r>
              <a:rPr lang="tr-TR" dirty="0">
                <a:solidFill>
                  <a:srgbClr val="575757"/>
                </a:solidFill>
                <a:latin typeface="Helvetica" panose="020B0604020202020204" pitchFamily="34" charset="0"/>
              </a:rPr>
              <a:t>E</a:t>
            </a:r>
            <a:r>
              <a:rPr lang="en-GB" b="0" i="0" dirty="0" err="1">
                <a:solidFill>
                  <a:srgbClr val="575757"/>
                </a:solidFill>
                <a:effectLst/>
                <a:latin typeface="Helvetica" panose="020B0604020202020204" pitchFamily="34" charset="0"/>
              </a:rPr>
              <a:t>xpected</a:t>
            </a:r>
            <a:r>
              <a:rPr lang="en-GB" b="0" i="0" dirty="0">
                <a:solidFill>
                  <a:srgbClr val="575757"/>
                </a:solidFill>
                <a:effectLst/>
                <a:latin typeface="Helvetica" panose="020B0604020202020204" pitchFamily="34" charset="0"/>
              </a:rPr>
              <a:t> monetary value</a:t>
            </a:r>
            <a:r>
              <a:rPr lang="tr-TR" b="0" i="0" dirty="0">
                <a:solidFill>
                  <a:srgbClr val="575757"/>
                </a:solidFill>
                <a:effectLst/>
                <a:latin typeface="Helvetica" panose="020B0604020202020204" pitchFamily="34" charset="0"/>
              </a:rPr>
              <a:t> (EMV)</a:t>
            </a:r>
            <a:r>
              <a:rPr lang="en-GB" b="1" i="0" dirty="0">
                <a:solidFill>
                  <a:srgbClr val="575757"/>
                </a:solidFill>
                <a:effectLst/>
                <a:latin typeface="Helvetica" panose="020B0604020202020204" pitchFamily="34" charset="0"/>
              </a:rPr>
              <a:t> = probability x impact</a:t>
            </a:r>
            <a:endParaRPr lang="en-GB" b="0" i="0" dirty="0">
              <a:solidFill>
                <a:srgbClr val="575757"/>
              </a:solidFill>
              <a:effectLst/>
              <a:latin typeface="Helvetica" panose="020B0604020202020204" pitchFamily="34" charset="0"/>
            </a:endParaRPr>
          </a:p>
          <a:p>
            <a:pPr algn="l"/>
            <a:r>
              <a:rPr lang="en-GB" b="0" i="0" dirty="0">
                <a:solidFill>
                  <a:srgbClr val="575757"/>
                </a:solidFill>
                <a:effectLst/>
                <a:latin typeface="Helvetica" panose="020B0604020202020204" pitchFamily="34" charset="0"/>
              </a:rPr>
              <a:t>For example, a risk has a 60 percent probability of occurring and a cost impact of $10,000.</a:t>
            </a:r>
            <a:endParaRPr lang="tr-TR" b="0" i="0" dirty="0">
              <a:solidFill>
                <a:srgbClr val="575757"/>
              </a:solidFill>
              <a:effectLst/>
              <a:latin typeface="Helvetica" panose="020B0604020202020204" pitchFamily="34" charset="0"/>
            </a:endParaRPr>
          </a:p>
          <a:p>
            <a:pPr algn="l"/>
            <a:r>
              <a:rPr lang="en-GB" b="0" i="0" dirty="0">
                <a:solidFill>
                  <a:srgbClr val="575757"/>
                </a:solidFill>
                <a:effectLst/>
                <a:latin typeface="Helvetica" panose="020B0604020202020204" pitchFamily="34" charset="0"/>
              </a:rPr>
              <a:t>The EMV for this risk event is (0.6 * $10,000), </a:t>
            </a:r>
            <a:r>
              <a:rPr lang="tr-TR" dirty="0" err="1">
                <a:solidFill>
                  <a:srgbClr val="575757"/>
                </a:solidFill>
                <a:latin typeface="Helvetica" panose="020B0604020202020204" pitchFamily="34" charset="0"/>
              </a:rPr>
              <a:t>or</a:t>
            </a:r>
            <a:r>
              <a:rPr lang="tr-TR" b="0" i="0" dirty="0">
                <a:solidFill>
                  <a:srgbClr val="575757"/>
                </a:solidFill>
                <a:effectLst/>
                <a:latin typeface="Helvetica" panose="020B0604020202020204" pitchFamily="34" charset="0"/>
              </a:rPr>
              <a:t> </a:t>
            </a:r>
            <a:r>
              <a:rPr lang="en-GB" b="0" i="0" dirty="0">
                <a:solidFill>
                  <a:srgbClr val="575757"/>
                </a:solidFill>
                <a:effectLst/>
                <a:latin typeface="Helvetica" panose="020B0604020202020204" pitchFamily="34" charset="0"/>
              </a:rPr>
              <a:t> $6,000. </a:t>
            </a:r>
            <a:endParaRPr lang="tr-TR" b="0" i="0" dirty="0">
              <a:solidFill>
                <a:srgbClr val="575757"/>
              </a:solidFill>
              <a:effectLst/>
              <a:latin typeface="Helvetica" panose="020B0604020202020204" pitchFamily="34" charset="0"/>
            </a:endParaRPr>
          </a:p>
          <a:p>
            <a:pPr algn="l"/>
            <a:r>
              <a:rPr lang="en-GB" b="0" i="0" dirty="0">
                <a:solidFill>
                  <a:srgbClr val="575757"/>
                </a:solidFill>
                <a:effectLst/>
                <a:latin typeface="Helvetica" panose="020B0604020202020204" pitchFamily="34" charset="0"/>
              </a:rPr>
              <a:t>To compensate for this risk, the contingency reserve needs $6,000. </a:t>
            </a:r>
            <a:endParaRPr lang="tr-TR" b="0" i="0" dirty="0">
              <a:solidFill>
                <a:srgbClr val="575757"/>
              </a:solidFill>
              <a:effectLst/>
              <a:latin typeface="Helvetica" panose="020B0604020202020204" pitchFamily="34" charset="0"/>
            </a:endParaRPr>
          </a:p>
          <a:p>
            <a:pPr algn="l"/>
            <a:endParaRPr lang="tr-TR" b="0" i="0" dirty="0">
              <a:solidFill>
                <a:srgbClr val="575757"/>
              </a:solidFill>
              <a:effectLst/>
              <a:latin typeface="Helvetica" panose="020B0604020202020204" pitchFamily="34" charset="0"/>
            </a:endParaRPr>
          </a:p>
          <a:p>
            <a:pPr algn="l"/>
            <a:r>
              <a:rPr lang="en-GB" b="0" i="0" dirty="0">
                <a:solidFill>
                  <a:srgbClr val="575757"/>
                </a:solidFill>
                <a:effectLst/>
                <a:latin typeface="Helvetica" panose="020B0604020202020204" pitchFamily="34" charset="0"/>
              </a:rPr>
              <a:t>Totalling the EMV for each risk results in the total contingency reserve for the project. </a:t>
            </a:r>
            <a:endParaRPr lang="tr-TR" b="0" i="0" dirty="0">
              <a:solidFill>
                <a:srgbClr val="575757"/>
              </a:solidFill>
              <a:effectLst/>
              <a:latin typeface="Helvetica" panose="020B0604020202020204" pitchFamily="34" charset="0"/>
            </a:endParaRPr>
          </a:p>
          <a:p>
            <a:pPr algn="l"/>
            <a:r>
              <a:rPr lang="en-GB" b="0" i="0" dirty="0">
                <a:solidFill>
                  <a:srgbClr val="575757"/>
                </a:solidFill>
                <a:effectLst/>
                <a:latin typeface="Helvetica" panose="020B0604020202020204" pitchFamily="34" charset="0"/>
              </a:rPr>
              <a:t>For example, on a project, there are five risks with two having an EMV of $10,000 and three having an EMV of $11,000. </a:t>
            </a:r>
            <a:endParaRPr lang="tr-TR" b="0" i="0" dirty="0">
              <a:solidFill>
                <a:srgbClr val="575757"/>
              </a:solidFill>
              <a:effectLst/>
              <a:latin typeface="Helvetica" panose="020B0604020202020204" pitchFamily="34" charset="0"/>
            </a:endParaRPr>
          </a:p>
          <a:p>
            <a:pPr algn="l"/>
            <a:r>
              <a:rPr lang="en-GB" b="0" i="0" dirty="0">
                <a:solidFill>
                  <a:srgbClr val="575757"/>
                </a:solidFill>
                <a:effectLst/>
                <a:latin typeface="Helvetica" panose="020B0604020202020204" pitchFamily="34" charset="0"/>
              </a:rPr>
              <a:t>The sum of the risks is two times $10,000, or $20,000, plus three times $11,000, or $33,000. </a:t>
            </a:r>
            <a:endParaRPr lang="tr-TR" b="0" i="0" dirty="0">
              <a:solidFill>
                <a:srgbClr val="575757"/>
              </a:solidFill>
              <a:effectLst/>
              <a:latin typeface="Helvetica" panose="020B0604020202020204" pitchFamily="34" charset="0"/>
            </a:endParaRPr>
          </a:p>
          <a:p>
            <a:pPr algn="l"/>
            <a:r>
              <a:rPr lang="en-GB" b="0" i="0" dirty="0">
                <a:solidFill>
                  <a:srgbClr val="575757"/>
                </a:solidFill>
                <a:effectLst/>
                <a:latin typeface="Helvetica" panose="020B0604020202020204" pitchFamily="34" charset="0"/>
              </a:rPr>
              <a:t>Adding these gives the total contingency reserve of $53,000.</a:t>
            </a:r>
          </a:p>
        </p:txBody>
      </p:sp>
    </p:spTree>
    <p:extLst>
      <p:ext uri="{BB962C8B-B14F-4D97-AF65-F5344CB8AC3E}">
        <p14:creationId xmlns:p14="http://schemas.microsoft.com/office/powerpoint/2010/main" val="3148459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C6BA-4F39-4913-B2C0-BF6B8C1CE307}"/>
              </a:ext>
            </a:extLst>
          </p:cNvPr>
          <p:cNvSpPr>
            <a:spLocks noGrp="1"/>
          </p:cNvSpPr>
          <p:nvPr>
            <p:ph type="title"/>
          </p:nvPr>
        </p:nvSpPr>
        <p:spPr/>
        <p:txBody>
          <a:bodyPr/>
          <a:lstStyle/>
          <a:p>
            <a:r>
              <a:rPr lang="tr-TR" dirty="0"/>
              <a:t>Management </a:t>
            </a:r>
            <a:r>
              <a:rPr lang="tr-TR" dirty="0" err="1"/>
              <a:t>Reserves</a:t>
            </a:r>
            <a:r>
              <a:rPr lang="tr-TR" dirty="0"/>
              <a:t> </a:t>
            </a:r>
            <a:endParaRPr lang="en-GB" dirty="0"/>
          </a:p>
        </p:txBody>
      </p:sp>
      <p:sp>
        <p:nvSpPr>
          <p:cNvPr id="3" name="Content Placeholder 2">
            <a:extLst>
              <a:ext uri="{FF2B5EF4-FFF2-40B4-BE49-F238E27FC236}">
                <a16:creationId xmlns:a16="http://schemas.microsoft.com/office/drawing/2014/main" id="{A32F1DB5-62F2-4AB9-A979-D4161D05E5F5}"/>
              </a:ext>
            </a:extLst>
          </p:cNvPr>
          <p:cNvSpPr>
            <a:spLocks noGrp="1"/>
          </p:cNvSpPr>
          <p:nvPr>
            <p:ph idx="1"/>
          </p:nvPr>
        </p:nvSpPr>
        <p:spPr/>
        <p:txBody>
          <a:bodyPr>
            <a:normAutofit fontScale="92500" lnSpcReduction="10000"/>
          </a:bodyPr>
          <a:lstStyle/>
          <a:p>
            <a:pPr algn="l"/>
            <a:r>
              <a:rPr lang="en-GB" b="0" i="0" dirty="0">
                <a:solidFill>
                  <a:srgbClr val="3A3A3A"/>
                </a:solidFill>
                <a:effectLst/>
                <a:latin typeface="Georgia" panose="02040502050405020303" pitchFamily="18" charset="0"/>
              </a:rPr>
              <a:t>The management reserve is defined as the cost or time reserve that is used to manage the unidentified risks or “unknown-unknown”.</a:t>
            </a:r>
          </a:p>
          <a:p>
            <a:pPr algn="l"/>
            <a:r>
              <a:rPr lang="en-GB" b="0" i="0" dirty="0">
                <a:solidFill>
                  <a:srgbClr val="3A3A3A"/>
                </a:solidFill>
                <a:effectLst/>
                <a:latin typeface="Georgia" panose="02040502050405020303" pitchFamily="18" charset="0"/>
              </a:rPr>
              <a:t>The management reserve is a part of the project budget but not the cost baseline. It is not an estimated reserve; it is a figure that is fashioned according to the organization’s policies.</a:t>
            </a:r>
          </a:p>
          <a:p>
            <a:pPr algn="l"/>
            <a:r>
              <a:rPr lang="en-GB" b="0" i="0" dirty="0">
                <a:solidFill>
                  <a:srgbClr val="3A3A3A"/>
                </a:solidFill>
                <a:effectLst/>
                <a:latin typeface="Georgia" panose="02040502050405020303" pitchFamily="18" charset="0"/>
              </a:rPr>
              <a:t>It can be 5% of the total project cost or duration of the project or it may be as high as 10%. The management reserve is usually estimated based on the uncertainty of the project.</a:t>
            </a:r>
            <a:endParaRPr lang="tr-TR" b="0" i="0" dirty="0">
              <a:solidFill>
                <a:srgbClr val="3A3A3A"/>
              </a:solidFill>
              <a:effectLst/>
              <a:latin typeface="Georgia" panose="02040502050405020303" pitchFamily="18" charset="0"/>
            </a:endParaRPr>
          </a:p>
          <a:p>
            <a:pPr algn="l"/>
            <a:r>
              <a:rPr lang="en-GB" b="0" i="0" dirty="0">
                <a:solidFill>
                  <a:srgbClr val="3A3A3A"/>
                </a:solidFill>
                <a:effectLst/>
                <a:latin typeface="Georgia" panose="02040502050405020303" pitchFamily="18" charset="0"/>
              </a:rPr>
              <a:t>The project manager does not control management reserve, the management does. The management reserve is for unidentified risks, not to cover the cost overrun.</a:t>
            </a:r>
          </a:p>
        </p:txBody>
      </p:sp>
    </p:spTree>
    <p:extLst>
      <p:ext uri="{BB962C8B-B14F-4D97-AF65-F5344CB8AC3E}">
        <p14:creationId xmlns:p14="http://schemas.microsoft.com/office/powerpoint/2010/main" val="44570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F7DA-994B-40DA-87EF-128126BF180A}"/>
              </a:ext>
            </a:extLst>
          </p:cNvPr>
          <p:cNvSpPr>
            <a:spLocks noGrp="1"/>
          </p:cNvSpPr>
          <p:nvPr>
            <p:ph type="title"/>
          </p:nvPr>
        </p:nvSpPr>
        <p:spPr/>
        <p:txBody>
          <a:bodyPr/>
          <a:lstStyle/>
          <a:p>
            <a:r>
              <a:rPr lang="tr-TR" dirty="0"/>
              <a:t>Q1</a:t>
            </a:r>
            <a:endParaRPr lang="en-GB" dirty="0"/>
          </a:p>
        </p:txBody>
      </p:sp>
      <p:sp>
        <p:nvSpPr>
          <p:cNvPr id="3" name="Content Placeholder 2">
            <a:extLst>
              <a:ext uri="{FF2B5EF4-FFF2-40B4-BE49-F238E27FC236}">
                <a16:creationId xmlns:a16="http://schemas.microsoft.com/office/drawing/2014/main" id="{1345269E-BC3C-4CBA-8E28-4697A495C062}"/>
              </a:ext>
            </a:extLst>
          </p:cNvPr>
          <p:cNvSpPr>
            <a:spLocks noGrp="1"/>
          </p:cNvSpPr>
          <p:nvPr>
            <p:ph idx="1"/>
          </p:nvPr>
        </p:nvSpPr>
        <p:spPr/>
        <p:txBody>
          <a:bodyPr>
            <a:normAutofit/>
          </a:bodyPr>
          <a:lstStyle/>
          <a:p>
            <a:r>
              <a:rPr lang="en-GB" dirty="0"/>
              <a:t>A manufacturing project has a Schedule Performance Index (SPI) of 0.89 and a Cost Performance Index (CPI) of 0.91. Generally, what is the best explanation for why this occurred?</a:t>
            </a:r>
            <a:endParaRPr lang="tr-TR" dirty="0"/>
          </a:p>
          <a:p>
            <a:pPr marL="0" indent="0">
              <a:buNone/>
            </a:pPr>
            <a:endParaRPr lang="en-GB" dirty="0"/>
          </a:p>
          <a:p>
            <a:pPr marL="971550" lvl="1" indent="-514350">
              <a:buFont typeface="+mj-lt"/>
              <a:buAutoNum type="alphaUcPeriod"/>
            </a:pPr>
            <a:r>
              <a:rPr lang="en-GB" dirty="0"/>
              <a:t>Additional equipment needed to be purchased.</a:t>
            </a:r>
          </a:p>
          <a:p>
            <a:pPr marL="971550" lvl="1" indent="-514350">
              <a:buFont typeface="+mj-lt"/>
              <a:buAutoNum type="alphaUcPeriod"/>
            </a:pPr>
            <a:r>
              <a:rPr lang="en-GB" dirty="0"/>
              <a:t>A critical path activity took longer and needed more </a:t>
            </a:r>
            <a:r>
              <a:rPr lang="en-GB" dirty="0" err="1"/>
              <a:t>labor</a:t>
            </a:r>
            <a:r>
              <a:rPr lang="en-GB" dirty="0"/>
              <a:t> hours to complete.</a:t>
            </a:r>
          </a:p>
          <a:p>
            <a:pPr marL="971550" lvl="1" indent="-514350">
              <a:buFont typeface="+mj-lt"/>
              <a:buAutoNum type="alphaUcPeriod"/>
            </a:pPr>
            <a:r>
              <a:rPr lang="en-GB" dirty="0"/>
              <a:t>The scope was changed.</a:t>
            </a:r>
          </a:p>
          <a:p>
            <a:pPr marL="971550" lvl="1" indent="-514350">
              <a:buFont typeface="+mj-lt"/>
              <a:buAutoNum type="alphaUcPeriod"/>
            </a:pPr>
            <a:r>
              <a:rPr lang="en-GB" dirty="0"/>
              <a:t>A supplier went out of business and a new one needed to be found.</a:t>
            </a:r>
          </a:p>
        </p:txBody>
      </p:sp>
    </p:spTree>
    <p:extLst>
      <p:ext uri="{BB962C8B-B14F-4D97-AF65-F5344CB8AC3E}">
        <p14:creationId xmlns:p14="http://schemas.microsoft.com/office/powerpoint/2010/main" val="1372143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210E-48E6-4505-B731-6A1876887808}"/>
              </a:ext>
            </a:extLst>
          </p:cNvPr>
          <p:cNvSpPr>
            <a:spLocks noGrp="1"/>
          </p:cNvSpPr>
          <p:nvPr>
            <p:ph type="title"/>
          </p:nvPr>
        </p:nvSpPr>
        <p:spPr/>
        <p:txBody>
          <a:bodyPr/>
          <a:lstStyle/>
          <a:p>
            <a:r>
              <a:rPr lang="tr-TR" dirty="0"/>
              <a:t>Q2</a:t>
            </a:r>
            <a:endParaRPr lang="en-GB" dirty="0"/>
          </a:p>
        </p:txBody>
      </p:sp>
      <p:sp>
        <p:nvSpPr>
          <p:cNvPr id="3" name="Content Placeholder 2">
            <a:extLst>
              <a:ext uri="{FF2B5EF4-FFF2-40B4-BE49-F238E27FC236}">
                <a16:creationId xmlns:a16="http://schemas.microsoft.com/office/drawing/2014/main" id="{7408511E-E118-4E8D-A1C1-6353CA18AF4E}"/>
              </a:ext>
            </a:extLst>
          </p:cNvPr>
          <p:cNvSpPr>
            <a:spLocks noGrp="1"/>
          </p:cNvSpPr>
          <p:nvPr>
            <p:ph idx="1"/>
          </p:nvPr>
        </p:nvSpPr>
        <p:spPr/>
        <p:txBody>
          <a:bodyPr/>
          <a:lstStyle/>
          <a:p>
            <a:r>
              <a:rPr lang="en-GB" dirty="0"/>
              <a:t>You provide a project cost estimate for the project to the project sponsor. He is unhappy with the estimate, because he thinks the price should be lower. He asks you to cut 15 percent off the project estimate. What should you do?</a:t>
            </a:r>
          </a:p>
          <a:p>
            <a:pPr marL="514350" indent="-514350">
              <a:buFont typeface="+mj-lt"/>
              <a:buAutoNum type="alphaUcPeriod"/>
            </a:pPr>
            <a:r>
              <a:rPr lang="en-GB" dirty="0"/>
              <a:t>	Inform the sponsor of the activities to be cut.</a:t>
            </a:r>
          </a:p>
          <a:p>
            <a:pPr marL="514350" indent="-514350">
              <a:buFont typeface="+mj-lt"/>
              <a:buAutoNum type="alphaUcPeriod"/>
            </a:pPr>
            <a:r>
              <a:rPr lang="en-GB" dirty="0"/>
              <a:t>	Add additional resources with low hourly rates</a:t>
            </a:r>
          </a:p>
          <a:p>
            <a:pPr marL="514350" indent="-514350">
              <a:buFont typeface="+mj-lt"/>
              <a:buAutoNum type="alphaUcPeriod"/>
            </a:pPr>
            <a:r>
              <a:rPr lang="en-GB" dirty="0"/>
              <a:t>	Tell all the team members to cut 15 percent from their estimates.</a:t>
            </a:r>
          </a:p>
          <a:p>
            <a:pPr marL="514350" indent="-514350">
              <a:buFont typeface="+mj-lt"/>
              <a:buAutoNum type="alphaUcPeriod"/>
            </a:pPr>
            <a:r>
              <a:rPr lang="en-GB" dirty="0"/>
              <a:t>	Start the project and constantly look for cost savings.</a:t>
            </a:r>
          </a:p>
        </p:txBody>
      </p:sp>
    </p:spTree>
    <p:extLst>
      <p:ext uri="{BB962C8B-B14F-4D97-AF65-F5344CB8AC3E}">
        <p14:creationId xmlns:p14="http://schemas.microsoft.com/office/powerpoint/2010/main" val="3294131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C39D-A30E-4488-8354-0DA9AD59C0A7}"/>
              </a:ext>
            </a:extLst>
          </p:cNvPr>
          <p:cNvSpPr>
            <a:spLocks noGrp="1"/>
          </p:cNvSpPr>
          <p:nvPr>
            <p:ph type="title" idx="4294967295"/>
          </p:nvPr>
        </p:nvSpPr>
        <p:spPr>
          <a:xfrm>
            <a:off x="150313" y="-160968"/>
            <a:ext cx="10515600" cy="1325563"/>
          </a:xfrm>
        </p:spPr>
        <p:txBody>
          <a:bodyPr/>
          <a:lstStyle/>
          <a:p>
            <a:r>
              <a:rPr lang="tr-TR"/>
              <a:t>Q3</a:t>
            </a:r>
            <a:endParaRPr lang="en-GB" dirty="0"/>
          </a:p>
        </p:txBody>
      </p:sp>
      <p:pic>
        <p:nvPicPr>
          <p:cNvPr id="4098" name="Picture 2">
            <a:extLst>
              <a:ext uri="{FF2B5EF4-FFF2-40B4-BE49-F238E27FC236}">
                <a16:creationId xmlns:a16="http://schemas.microsoft.com/office/drawing/2014/main" id="{F4D7DDD1-6F6E-4D98-96C0-3F80C8E23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91" y="1691209"/>
            <a:ext cx="6752186" cy="5166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6D6B2F-5EE3-490C-BFEC-9B3480F043E7}"/>
              </a:ext>
            </a:extLst>
          </p:cNvPr>
          <p:cNvSpPr txBox="1"/>
          <p:nvPr/>
        </p:nvSpPr>
        <p:spPr>
          <a:xfrm>
            <a:off x="7468255" y="1835227"/>
            <a:ext cx="4726875" cy="2677656"/>
          </a:xfrm>
          <a:prstGeom prst="rect">
            <a:avLst/>
          </a:prstGeom>
          <a:noFill/>
        </p:spPr>
        <p:txBody>
          <a:bodyPr wrap="square">
            <a:spAutoFit/>
          </a:bodyPr>
          <a:lstStyle/>
          <a:p>
            <a:pPr marL="342900" indent="-342900">
              <a:buFont typeface="+mj-lt"/>
              <a:buAutoNum type="alphaLcParenR"/>
            </a:pPr>
            <a:r>
              <a:rPr lang="en-GB" sz="2400" dirty="0"/>
              <a:t>Behind schedule and under budget</a:t>
            </a:r>
            <a:endParaRPr lang="tr-TR" sz="2400" dirty="0"/>
          </a:p>
          <a:p>
            <a:pPr marL="342900" indent="-342900">
              <a:buFont typeface="+mj-lt"/>
              <a:buAutoNum type="alphaLcParenR"/>
            </a:pPr>
            <a:r>
              <a:rPr lang="en-GB" sz="2400" dirty="0"/>
              <a:t>Behind schedule and over budget</a:t>
            </a:r>
          </a:p>
          <a:p>
            <a:pPr marL="342900" indent="-342900">
              <a:buFont typeface="+mj-lt"/>
              <a:buAutoNum type="alphaLcParenR"/>
            </a:pPr>
            <a:r>
              <a:rPr lang="en-GB" sz="2400" dirty="0"/>
              <a:t>Ahead of schedule and under budget</a:t>
            </a:r>
          </a:p>
          <a:p>
            <a:pPr marL="342900" indent="-342900">
              <a:buFont typeface="+mj-lt"/>
              <a:buAutoNum type="alphaLcParenR"/>
            </a:pPr>
            <a:r>
              <a:rPr lang="en-GB" sz="2400" dirty="0"/>
              <a:t>Ahead of schedule and over budget</a:t>
            </a:r>
          </a:p>
        </p:txBody>
      </p:sp>
      <p:sp>
        <p:nvSpPr>
          <p:cNvPr id="8" name="TextBox 7">
            <a:extLst>
              <a:ext uri="{FF2B5EF4-FFF2-40B4-BE49-F238E27FC236}">
                <a16:creationId xmlns:a16="http://schemas.microsoft.com/office/drawing/2014/main" id="{F4E82CFD-8D96-4F0F-9E10-124D4860CD5D}"/>
              </a:ext>
            </a:extLst>
          </p:cNvPr>
          <p:cNvSpPr txBox="1"/>
          <p:nvPr/>
        </p:nvSpPr>
        <p:spPr>
          <a:xfrm>
            <a:off x="150313" y="906379"/>
            <a:ext cx="13404549" cy="1200329"/>
          </a:xfrm>
          <a:prstGeom prst="rect">
            <a:avLst/>
          </a:prstGeom>
          <a:noFill/>
        </p:spPr>
        <p:txBody>
          <a:bodyPr wrap="square">
            <a:spAutoFit/>
          </a:bodyPr>
          <a:lstStyle/>
          <a:p>
            <a:pPr algn="l"/>
            <a:r>
              <a:rPr lang="en-GB" sz="2400" b="0" i="0" dirty="0">
                <a:solidFill>
                  <a:srgbClr val="25383C"/>
                </a:solidFill>
                <a:effectLst/>
                <a:latin typeface="Helvetica Neue"/>
              </a:rPr>
              <a:t>With reference to the diagram below, it can be inferred that the project is currently:</a:t>
            </a:r>
          </a:p>
          <a:p>
            <a:br>
              <a:rPr lang="en-GB" sz="2400" dirty="0"/>
            </a:br>
            <a:endParaRPr lang="en-GB" sz="2400" dirty="0"/>
          </a:p>
        </p:txBody>
      </p:sp>
    </p:spTree>
    <p:extLst>
      <p:ext uri="{BB962C8B-B14F-4D97-AF65-F5344CB8AC3E}">
        <p14:creationId xmlns:p14="http://schemas.microsoft.com/office/powerpoint/2010/main" val="96382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A7FA-F22E-4A4A-93AB-E659C4E8124C}"/>
              </a:ext>
            </a:extLst>
          </p:cNvPr>
          <p:cNvSpPr>
            <a:spLocks noGrp="1"/>
          </p:cNvSpPr>
          <p:nvPr>
            <p:ph type="title"/>
          </p:nvPr>
        </p:nvSpPr>
        <p:spPr/>
        <p:txBody>
          <a:bodyPr/>
          <a:lstStyle/>
          <a:p>
            <a:r>
              <a:rPr lang="en-GB" b="0" i="0" dirty="0">
                <a:solidFill>
                  <a:srgbClr val="000000"/>
                </a:solidFill>
                <a:effectLst/>
                <a:latin typeface="Domine"/>
              </a:rPr>
              <a:t>Expert judgment</a:t>
            </a:r>
            <a:endParaRPr lang="en-GB" dirty="0"/>
          </a:p>
        </p:txBody>
      </p:sp>
      <p:sp>
        <p:nvSpPr>
          <p:cNvPr id="3" name="Content Placeholder 2">
            <a:extLst>
              <a:ext uri="{FF2B5EF4-FFF2-40B4-BE49-F238E27FC236}">
                <a16:creationId xmlns:a16="http://schemas.microsoft.com/office/drawing/2014/main" id="{FA2A4395-9A06-42DD-9D0B-00365E5F01DA}"/>
              </a:ext>
            </a:extLst>
          </p:cNvPr>
          <p:cNvSpPr>
            <a:spLocks noGrp="1"/>
          </p:cNvSpPr>
          <p:nvPr>
            <p:ph idx="1"/>
          </p:nvPr>
        </p:nvSpPr>
        <p:spPr/>
        <p:txBody>
          <a:bodyPr/>
          <a:lstStyle/>
          <a:p>
            <a:r>
              <a:rPr lang="en-GB" b="0" i="0" dirty="0">
                <a:solidFill>
                  <a:srgbClr val="000000"/>
                </a:solidFill>
                <a:effectLst/>
                <a:latin typeface="Domine"/>
              </a:rPr>
              <a:t>Expert judgment, guided by historical information, provides valuable insight about the environment and information from prior similar projects.</a:t>
            </a:r>
            <a:endParaRPr lang="tr-TR" b="0" i="0" dirty="0">
              <a:solidFill>
                <a:srgbClr val="000000"/>
              </a:solidFill>
              <a:effectLst/>
              <a:latin typeface="Domine"/>
            </a:endParaRPr>
          </a:p>
          <a:p>
            <a:r>
              <a:rPr lang="tr-TR" dirty="0" err="1">
                <a:solidFill>
                  <a:srgbClr val="000000"/>
                </a:solidFill>
                <a:latin typeface="Domine"/>
              </a:rPr>
              <a:t>Estimates</a:t>
            </a:r>
            <a:r>
              <a:rPr lang="tr-TR" dirty="0">
                <a:solidFill>
                  <a:srgbClr val="000000"/>
                </a:solidFill>
                <a:latin typeface="Domine"/>
              </a:rPr>
              <a:t> should be </a:t>
            </a:r>
            <a:r>
              <a:rPr lang="tr-TR" dirty="0" err="1">
                <a:solidFill>
                  <a:srgbClr val="000000"/>
                </a:solidFill>
                <a:latin typeface="Domine"/>
              </a:rPr>
              <a:t>reviewed</a:t>
            </a:r>
            <a:r>
              <a:rPr lang="tr-TR" dirty="0">
                <a:solidFill>
                  <a:srgbClr val="000000"/>
                </a:solidFill>
                <a:latin typeface="Domine"/>
              </a:rPr>
              <a:t> </a:t>
            </a:r>
            <a:r>
              <a:rPr lang="tr-TR" dirty="0" err="1">
                <a:solidFill>
                  <a:srgbClr val="000000"/>
                </a:solidFill>
                <a:latin typeface="Domine"/>
              </a:rPr>
              <a:t>by</a:t>
            </a:r>
            <a:r>
              <a:rPr lang="tr-TR" dirty="0">
                <a:solidFill>
                  <a:srgbClr val="000000"/>
                </a:solidFill>
                <a:latin typeface="Domine"/>
              </a:rPr>
              <a:t> an </a:t>
            </a:r>
            <a:r>
              <a:rPr lang="tr-TR" dirty="0" err="1">
                <a:solidFill>
                  <a:srgbClr val="000000"/>
                </a:solidFill>
                <a:latin typeface="Domine"/>
              </a:rPr>
              <a:t>expert</a:t>
            </a:r>
            <a:r>
              <a:rPr lang="tr-TR" dirty="0">
                <a:solidFill>
                  <a:srgbClr val="000000"/>
                </a:solidFill>
                <a:latin typeface="Domine"/>
              </a:rPr>
              <a:t> at </a:t>
            </a:r>
            <a:r>
              <a:rPr lang="tr-TR" dirty="0" err="1">
                <a:solidFill>
                  <a:srgbClr val="000000"/>
                </a:solidFill>
                <a:latin typeface="Domine"/>
              </a:rPr>
              <a:t>the</a:t>
            </a:r>
            <a:r>
              <a:rPr lang="tr-TR" dirty="0">
                <a:solidFill>
                  <a:srgbClr val="000000"/>
                </a:solidFill>
                <a:latin typeface="Domine"/>
              </a:rPr>
              <a:t> </a:t>
            </a:r>
            <a:r>
              <a:rPr lang="tr-TR" dirty="0" err="1">
                <a:solidFill>
                  <a:srgbClr val="000000"/>
                </a:solidFill>
                <a:latin typeface="Domine"/>
              </a:rPr>
              <a:t>end</a:t>
            </a:r>
            <a:r>
              <a:rPr lang="tr-TR" dirty="0">
                <a:solidFill>
                  <a:srgbClr val="000000"/>
                </a:solidFill>
                <a:latin typeface="Domine"/>
              </a:rPr>
              <a:t> of </a:t>
            </a:r>
            <a:r>
              <a:rPr lang="tr-TR" dirty="0" err="1">
                <a:solidFill>
                  <a:srgbClr val="000000"/>
                </a:solidFill>
                <a:latin typeface="Domine"/>
              </a:rPr>
              <a:t>cost</a:t>
            </a:r>
            <a:r>
              <a:rPr lang="tr-TR" dirty="0">
                <a:solidFill>
                  <a:srgbClr val="000000"/>
                </a:solidFill>
                <a:latin typeface="Domine"/>
              </a:rPr>
              <a:t> </a:t>
            </a:r>
            <a:r>
              <a:rPr lang="tr-TR" dirty="0" err="1">
                <a:solidFill>
                  <a:srgbClr val="000000"/>
                </a:solidFill>
                <a:latin typeface="Domine"/>
              </a:rPr>
              <a:t>estimation</a:t>
            </a:r>
            <a:r>
              <a:rPr lang="tr-TR" dirty="0">
                <a:solidFill>
                  <a:srgbClr val="000000"/>
                </a:solidFill>
                <a:latin typeface="Domine"/>
              </a:rPr>
              <a:t> </a:t>
            </a:r>
            <a:r>
              <a:rPr lang="tr-TR" dirty="0" err="1">
                <a:solidFill>
                  <a:srgbClr val="000000"/>
                </a:solidFill>
                <a:latin typeface="Domine"/>
              </a:rPr>
              <a:t>activity</a:t>
            </a:r>
            <a:r>
              <a:rPr lang="tr-TR" dirty="0">
                <a:solidFill>
                  <a:srgbClr val="000000"/>
                </a:solidFill>
                <a:latin typeface="Domine"/>
              </a:rPr>
              <a:t>.</a:t>
            </a:r>
            <a:endParaRPr lang="en-GB" dirty="0"/>
          </a:p>
        </p:txBody>
      </p:sp>
    </p:spTree>
    <p:extLst>
      <p:ext uri="{BB962C8B-B14F-4D97-AF65-F5344CB8AC3E}">
        <p14:creationId xmlns:p14="http://schemas.microsoft.com/office/powerpoint/2010/main" val="261281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E6A0-CE39-4565-8868-BEBEDAF6EDCC}"/>
              </a:ext>
            </a:extLst>
          </p:cNvPr>
          <p:cNvSpPr>
            <a:spLocks noGrp="1"/>
          </p:cNvSpPr>
          <p:nvPr>
            <p:ph type="title"/>
          </p:nvPr>
        </p:nvSpPr>
        <p:spPr/>
        <p:txBody>
          <a:bodyPr/>
          <a:lstStyle/>
          <a:p>
            <a:r>
              <a:rPr lang="en-GB" b="0" i="0" dirty="0">
                <a:solidFill>
                  <a:srgbClr val="000000"/>
                </a:solidFill>
                <a:effectLst/>
                <a:latin typeface="Domine"/>
              </a:rPr>
              <a:t>Parametric estimating</a:t>
            </a:r>
            <a:endParaRPr lang="en-GB" dirty="0"/>
          </a:p>
        </p:txBody>
      </p:sp>
      <p:sp>
        <p:nvSpPr>
          <p:cNvPr id="3" name="Content Placeholder 2">
            <a:extLst>
              <a:ext uri="{FF2B5EF4-FFF2-40B4-BE49-F238E27FC236}">
                <a16:creationId xmlns:a16="http://schemas.microsoft.com/office/drawing/2014/main" id="{8DAD71AC-2BEB-4F30-BCD5-5ACEEBBCA003}"/>
              </a:ext>
            </a:extLst>
          </p:cNvPr>
          <p:cNvSpPr>
            <a:spLocks noGrp="1"/>
          </p:cNvSpPr>
          <p:nvPr>
            <p:ph idx="1"/>
          </p:nvPr>
        </p:nvSpPr>
        <p:spPr/>
        <p:txBody>
          <a:bodyPr>
            <a:normAutofit lnSpcReduction="10000"/>
          </a:bodyPr>
          <a:lstStyle/>
          <a:p>
            <a:pPr algn="l"/>
            <a:r>
              <a:rPr lang="en-GB" b="0" i="0" dirty="0">
                <a:solidFill>
                  <a:srgbClr val="000000"/>
                </a:solidFill>
                <a:effectLst/>
                <a:latin typeface="Domine"/>
              </a:rPr>
              <a:t>Parametric estimating uses an algorithm or a statistical relationship between historical data to calculate resource quantities needed for an activity, based on historical data and project parameters.</a:t>
            </a:r>
            <a:endParaRPr lang="tr-TR" b="0" i="0" dirty="0">
              <a:solidFill>
                <a:srgbClr val="000000"/>
              </a:solidFill>
              <a:effectLst/>
              <a:latin typeface="Domine"/>
            </a:endParaRPr>
          </a:p>
          <a:p>
            <a:pPr algn="l"/>
            <a:r>
              <a:rPr lang="en-GB" b="0" i="0" dirty="0">
                <a:solidFill>
                  <a:srgbClr val="393939"/>
                </a:solidFill>
                <a:effectLst/>
                <a:latin typeface="Graphik"/>
              </a:rPr>
              <a:t>Parametric estimating </a:t>
            </a:r>
            <a:r>
              <a:rPr lang="tr-TR" b="1" i="0" dirty="0" err="1">
                <a:solidFill>
                  <a:srgbClr val="393939"/>
                </a:solidFill>
                <a:effectLst/>
                <a:latin typeface="Graphik"/>
              </a:rPr>
              <a:t>checks</a:t>
            </a:r>
            <a:r>
              <a:rPr lang="tr-TR" b="1" i="0" dirty="0">
                <a:solidFill>
                  <a:srgbClr val="393939"/>
                </a:solidFill>
                <a:effectLst/>
                <a:latin typeface="Graphik"/>
              </a:rPr>
              <a:t> </a:t>
            </a:r>
            <a:r>
              <a:rPr lang="en-GB" b="1" i="0" dirty="0">
                <a:solidFill>
                  <a:srgbClr val="393939"/>
                </a:solidFill>
                <a:effectLst/>
                <a:latin typeface="Graphik"/>
              </a:rPr>
              <a:t>the relations between variables</a:t>
            </a:r>
            <a:r>
              <a:rPr lang="en-GB" b="0" i="0" dirty="0">
                <a:solidFill>
                  <a:srgbClr val="393939"/>
                </a:solidFill>
                <a:effectLst/>
                <a:latin typeface="Graphik"/>
              </a:rPr>
              <a:t> on a </a:t>
            </a:r>
            <a:r>
              <a:rPr lang="tr-TR" b="0" i="0" dirty="0" err="1">
                <a:solidFill>
                  <a:srgbClr val="393939"/>
                </a:solidFill>
                <a:effectLst/>
                <a:latin typeface="Graphik"/>
              </a:rPr>
              <a:t>task</a:t>
            </a:r>
            <a:r>
              <a:rPr lang="en-GB" b="0" i="0" dirty="0">
                <a:solidFill>
                  <a:srgbClr val="393939"/>
                </a:solidFill>
                <a:effectLst/>
                <a:latin typeface="Graphik"/>
              </a:rPr>
              <a:t> to calculate time and cost estimates.</a:t>
            </a:r>
            <a:endParaRPr lang="en-GB" b="0" i="0" dirty="0">
              <a:solidFill>
                <a:srgbClr val="000000"/>
              </a:solidFill>
              <a:effectLst/>
              <a:latin typeface="Domine"/>
            </a:endParaRPr>
          </a:p>
          <a:p>
            <a:pPr algn="l"/>
            <a:r>
              <a:rPr lang="en-GB" b="0" i="0" dirty="0">
                <a:solidFill>
                  <a:srgbClr val="393939"/>
                </a:solidFill>
                <a:effectLst/>
                <a:latin typeface="Graphik"/>
              </a:rPr>
              <a:t> For example, If it takes </a:t>
            </a:r>
            <a:r>
              <a:rPr lang="tr-TR" b="0" i="0" dirty="0">
                <a:solidFill>
                  <a:srgbClr val="393939"/>
                </a:solidFill>
                <a:effectLst/>
                <a:latin typeface="Graphik"/>
              </a:rPr>
              <a:t>3</a:t>
            </a:r>
            <a:r>
              <a:rPr lang="en-GB" b="0" i="0" dirty="0">
                <a:solidFill>
                  <a:srgbClr val="393939"/>
                </a:solidFill>
                <a:effectLst/>
                <a:latin typeface="Graphik"/>
              </a:rPr>
              <a:t> days to </a:t>
            </a:r>
            <a:r>
              <a:rPr lang="tr-TR" b="0" i="0" dirty="0" err="1">
                <a:solidFill>
                  <a:srgbClr val="393939"/>
                </a:solidFill>
                <a:effectLst/>
                <a:latin typeface="Graphik"/>
              </a:rPr>
              <a:t>develop</a:t>
            </a:r>
            <a:r>
              <a:rPr lang="tr-TR" b="0" i="0" dirty="0">
                <a:solidFill>
                  <a:srgbClr val="393939"/>
                </a:solidFill>
                <a:effectLst/>
                <a:latin typeface="Graphik"/>
              </a:rPr>
              <a:t> a </a:t>
            </a:r>
            <a:r>
              <a:rPr lang="tr-TR" b="0" i="0" dirty="0" err="1">
                <a:solidFill>
                  <a:srgbClr val="393939"/>
                </a:solidFill>
                <a:effectLst/>
                <a:latin typeface="Graphik"/>
              </a:rPr>
              <a:t>listing</a:t>
            </a:r>
            <a:r>
              <a:rPr lang="tr-TR" b="0" i="0" dirty="0">
                <a:solidFill>
                  <a:srgbClr val="393939"/>
                </a:solidFill>
                <a:effectLst/>
                <a:latin typeface="Graphik"/>
              </a:rPr>
              <a:t> </a:t>
            </a:r>
            <a:r>
              <a:rPr lang="tr-TR" b="0" i="0" dirty="0" err="1">
                <a:solidFill>
                  <a:srgbClr val="393939"/>
                </a:solidFill>
                <a:effectLst/>
                <a:latin typeface="Graphik"/>
              </a:rPr>
              <a:t>page</a:t>
            </a:r>
            <a:r>
              <a:rPr lang="tr-TR" b="0" i="0" dirty="0">
                <a:solidFill>
                  <a:srgbClr val="393939"/>
                </a:solidFill>
                <a:effectLst/>
                <a:latin typeface="Graphik"/>
              </a:rPr>
              <a:t>, h</a:t>
            </a:r>
            <a:r>
              <a:rPr lang="en-GB" b="0" i="0" dirty="0">
                <a:solidFill>
                  <a:srgbClr val="393939"/>
                </a:solidFill>
                <a:effectLst/>
                <a:latin typeface="Graphik"/>
              </a:rPr>
              <a:t>ow many days it will take to </a:t>
            </a:r>
            <a:r>
              <a:rPr lang="tr-TR" b="0" i="0" dirty="0" err="1">
                <a:solidFill>
                  <a:srgbClr val="393939"/>
                </a:solidFill>
                <a:effectLst/>
                <a:latin typeface="Graphik"/>
              </a:rPr>
              <a:t>develop</a:t>
            </a:r>
            <a:r>
              <a:rPr lang="tr-TR" b="0" i="0" dirty="0">
                <a:solidFill>
                  <a:srgbClr val="393939"/>
                </a:solidFill>
                <a:effectLst/>
                <a:latin typeface="Graphik"/>
              </a:rPr>
              <a:t> 10 </a:t>
            </a:r>
            <a:r>
              <a:rPr lang="tr-TR" b="0" i="0" dirty="0" err="1">
                <a:solidFill>
                  <a:srgbClr val="393939"/>
                </a:solidFill>
                <a:effectLst/>
                <a:latin typeface="Graphik"/>
              </a:rPr>
              <a:t>listing</a:t>
            </a:r>
            <a:r>
              <a:rPr lang="tr-TR" b="0" i="0" dirty="0">
                <a:solidFill>
                  <a:srgbClr val="393939"/>
                </a:solidFill>
                <a:effectLst/>
                <a:latin typeface="Graphik"/>
              </a:rPr>
              <a:t> </a:t>
            </a:r>
            <a:r>
              <a:rPr lang="tr-TR" b="0" i="0" dirty="0" err="1">
                <a:solidFill>
                  <a:srgbClr val="393939"/>
                </a:solidFill>
                <a:effectLst/>
                <a:latin typeface="Graphik"/>
              </a:rPr>
              <a:t>pages</a:t>
            </a:r>
            <a:r>
              <a:rPr lang="en-GB" b="0" i="0" dirty="0">
                <a:solidFill>
                  <a:srgbClr val="393939"/>
                </a:solidFill>
                <a:effectLst/>
                <a:latin typeface="Graphik"/>
              </a:rPr>
              <a:t> of the s</a:t>
            </a:r>
            <a:r>
              <a:rPr lang="tr-TR" b="0" i="0" dirty="0" err="1">
                <a:solidFill>
                  <a:srgbClr val="393939"/>
                </a:solidFill>
                <a:effectLst/>
                <a:latin typeface="Graphik"/>
              </a:rPr>
              <a:t>imilar</a:t>
            </a:r>
            <a:r>
              <a:rPr lang="tr-TR" b="0" i="0" dirty="0">
                <a:solidFill>
                  <a:srgbClr val="393939"/>
                </a:solidFill>
                <a:effectLst/>
                <a:latin typeface="Graphik"/>
              </a:rPr>
              <a:t> </a:t>
            </a:r>
            <a:r>
              <a:rPr lang="tr-TR" b="0" i="0" dirty="0" err="1">
                <a:solidFill>
                  <a:srgbClr val="393939"/>
                </a:solidFill>
                <a:effectLst/>
                <a:latin typeface="Graphik"/>
              </a:rPr>
              <a:t>structure</a:t>
            </a:r>
            <a:r>
              <a:rPr lang="en-GB" b="0" i="0" dirty="0">
                <a:solidFill>
                  <a:srgbClr val="393939"/>
                </a:solidFill>
                <a:effectLst/>
                <a:latin typeface="Graphik"/>
              </a:rPr>
              <a:t>?</a:t>
            </a:r>
            <a:endParaRPr lang="tr-TR" b="0" i="0" dirty="0">
              <a:solidFill>
                <a:srgbClr val="393939"/>
              </a:solidFill>
              <a:effectLst/>
              <a:latin typeface="Graphik"/>
            </a:endParaRPr>
          </a:p>
          <a:p>
            <a:pPr algn="l"/>
            <a:endParaRPr lang="tr-TR" dirty="0">
              <a:solidFill>
                <a:srgbClr val="393939"/>
              </a:solidFill>
              <a:latin typeface="Graphik"/>
            </a:endParaRPr>
          </a:p>
          <a:p>
            <a:pPr algn="l"/>
            <a:r>
              <a:rPr lang="en-GB" b="1" i="0" dirty="0">
                <a:solidFill>
                  <a:srgbClr val="393939"/>
                </a:solidFill>
                <a:effectLst/>
                <a:latin typeface="Graphik"/>
              </a:rPr>
              <a:t>The accuracy of parametric estimates is less but better than Analogous estimates</a:t>
            </a:r>
            <a:r>
              <a:rPr lang="en-GB" b="0" i="0" dirty="0">
                <a:solidFill>
                  <a:srgbClr val="393939"/>
                </a:solidFill>
                <a:effectLst/>
                <a:latin typeface="Graphik"/>
              </a:rPr>
              <a:t>.</a:t>
            </a:r>
            <a:endParaRPr lang="en-GB" dirty="0"/>
          </a:p>
        </p:txBody>
      </p:sp>
    </p:spTree>
    <p:extLst>
      <p:ext uri="{BB962C8B-B14F-4D97-AF65-F5344CB8AC3E}">
        <p14:creationId xmlns:p14="http://schemas.microsoft.com/office/powerpoint/2010/main" val="241310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0BCC-D6AE-4D47-B5B5-DFFA4717830E}"/>
              </a:ext>
            </a:extLst>
          </p:cNvPr>
          <p:cNvSpPr>
            <a:spLocks noGrp="1"/>
          </p:cNvSpPr>
          <p:nvPr>
            <p:ph type="title"/>
          </p:nvPr>
        </p:nvSpPr>
        <p:spPr/>
        <p:txBody>
          <a:bodyPr/>
          <a:lstStyle/>
          <a:p>
            <a:r>
              <a:rPr lang="en-GB" sz="4400" b="1" i="1" dirty="0">
                <a:solidFill>
                  <a:srgbClr val="000000"/>
                </a:solidFill>
                <a:effectLst/>
                <a:latin typeface="Calibri" panose="020F0502020204030204" pitchFamily="34" charset="0"/>
              </a:rPr>
              <a:t>Bottom-up Estimating</a:t>
            </a:r>
            <a:endParaRPr lang="en-GB" dirty="0"/>
          </a:p>
        </p:txBody>
      </p:sp>
      <p:sp>
        <p:nvSpPr>
          <p:cNvPr id="3" name="Content Placeholder 2">
            <a:extLst>
              <a:ext uri="{FF2B5EF4-FFF2-40B4-BE49-F238E27FC236}">
                <a16:creationId xmlns:a16="http://schemas.microsoft.com/office/drawing/2014/main" id="{9B2ACCC8-6E0E-495A-8D5F-13752E01DE0B}"/>
              </a:ext>
            </a:extLst>
          </p:cNvPr>
          <p:cNvSpPr>
            <a:spLocks noGrp="1"/>
          </p:cNvSpPr>
          <p:nvPr>
            <p:ph idx="1"/>
          </p:nvPr>
        </p:nvSpPr>
        <p:spPr>
          <a:xfrm>
            <a:off x="838200" y="1825625"/>
            <a:ext cx="4733925" cy="4351338"/>
          </a:xfrm>
        </p:spPr>
        <p:txBody>
          <a:bodyPr/>
          <a:lstStyle/>
          <a:p>
            <a:r>
              <a:rPr lang="tr-TR" sz="1800" b="1" i="1" dirty="0" err="1">
                <a:solidFill>
                  <a:srgbClr val="000000"/>
                </a:solidFill>
                <a:effectLst/>
                <a:latin typeface="Calibri" panose="020F0502020204030204" pitchFamily="34" charset="0"/>
              </a:rPr>
              <a:t>Each</a:t>
            </a:r>
            <a:r>
              <a:rPr lang="tr-TR" sz="1800" b="1" i="1" dirty="0">
                <a:solidFill>
                  <a:srgbClr val="000000"/>
                </a:solidFill>
                <a:effectLst/>
                <a:latin typeface="Calibri" panose="020F0502020204030204" pitchFamily="34" charset="0"/>
              </a:rPr>
              <a:t> </a:t>
            </a:r>
            <a:r>
              <a:rPr lang="tr-TR" sz="1800" b="1" i="1" dirty="0" err="1">
                <a:solidFill>
                  <a:srgbClr val="000000"/>
                </a:solidFill>
                <a:effectLst/>
                <a:latin typeface="Calibri" panose="020F0502020204030204" pitchFamily="34" charset="0"/>
              </a:rPr>
              <a:t>item</a:t>
            </a:r>
            <a:r>
              <a:rPr lang="tr-TR" sz="1800" b="1" i="1" dirty="0">
                <a:solidFill>
                  <a:srgbClr val="000000"/>
                </a:solidFill>
                <a:effectLst/>
                <a:latin typeface="Calibri" panose="020F0502020204030204" pitchFamily="34" charset="0"/>
              </a:rPr>
              <a:t> in </a:t>
            </a:r>
            <a:r>
              <a:rPr lang="tr-TR" sz="1800" b="1" i="1" dirty="0" err="1">
                <a:solidFill>
                  <a:srgbClr val="000000"/>
                </a:solidFill>
                <a:effectLst/>
                <a:latin typeface="Calibri" panose="020F0502020204030204" pitchFamily="34" charset="0"/>
              </a:rPr>
              <a:t>the</a:t>
            </a:r>
            <a:r>
              <a:rPr lang="tr-TR" sz="1800" b="1" i="1" dirty="0">
                <a:solidFill>
                  <a:srgbClr val="000000"/>
                </a:solidFill>
                <a:effectLst/>
                <a:latin typeface="Calibri" panose="020F0502020204030204" pitchFamily="34" charset="0"/>
              </a:rPr>
              <a:t> WBS is </a:t>
            </a:r>
            <a:r>
              <a:rPr lang="tr-TR" sz="1800" b="1" i="1" dirty="0" err="1">
                <a:solidFill>
                  <a:srgbClr val="000000"/>
                </a:solidFill>
                <a:effectLst/>
                <a:latin typeface="Calibri" panose="020F0502020204030204" pitchFamily="34" charset="0"/>
              </a:rPr>
              <a:t>estimated</a:t>
            </a:r>
            <a:r>
              <a:rPr lang="tr-TR" sz="1800" b="1" i="1" dirty="0">
                <a:solidFill>
                  <a:srgbClr val="000000"/>
                </a:solidFill>
                <a:effectLst/>
                <a:latin typeface="Calibri" panose="020F0502020204030204" pitchFamily="34" charset="0"/>
              </a:rPr>
              <a:t> </a:t>
            </a:r>
            <a:r>
              <a:rPr lang="tr-TR" sz="1800" b="1" i="1" dirty="0" err="1">
                <a:solidFill>
                  <a:srgbClr val="000000"/>
                </a:solidFill>
                <a:effectLst/>
                <a:latin typeface="Calibri" panose="020F0502020204030204" pitchFamily="34" charset="0"/>
              </a:rPr>
              <a:t>first</a:t>
            </a:r>
            <a:endParaRPr lang="tr-TR" sz="1800" b="1" i="1" dirty="0">
              <a:solidFill>
                <a:srgbClr val="000000"/>
              </a:solidFill>
              <a:effectLst/>
              <a:latin typeface="Calibri" panose="020F0502020204030204" pitchFamily="34" charset="0"/>
            </a:endParaRPr>
          </a:p>
          <a:p>
            <a:r>
              <a:rPr lang="tr-TR" sz="1800" b="1" i="1" dirty="0" err="1">
                <a:solidFill>
                  <a:srgbClr val="000000"/>
                </a:solidFill>
                <a:latin typeface="Calibri" panose="020F0502020204030204" pitchFamily="34" charset="0"/>
              </a:rPr>
              <a:t>Get</a:t>
            </a:r>
            <a:r>
              <a:rPr lang="tr-TR" sz="1800" b="1" i="1" dirty="0">
                <a:solidFill>
                  <a:srgbClr val="000000"/>
                </a:solidFill>
                <a:latin typeface="Calibri" panose="020F0502020204030204" pitchFamily="34" charset="0"/>
              </a:rPr>
              <a:t> </a:t>
            </a:r>
            <a:r>
              <a:rPr lang="tr-TR" sz="1800" b="1" i="1" dirty="0" err="1">
                <a:solidFill>
                  <a:srgbClr val="000000"/>
                </a:solidFill>
                <a:latin typeface="Calibri" panose="020F0502020204030204" pitchFamily="34" charset="0"/>
              </a:rPr>
              <a:t>the</a:t>
            </a:r>
            <a:r>
              <a:rPr lang="tr-TR" sz="1800" b="1" i="1" dirty="0">
                <a:solidFill>
                  <a:srgbClr val="000000"/>
                </a:solidFill>
                <a:latin typeface="Calibri" panose="020F0502020204030204" pitchFamily="34" charset="0"/>
              </a:rPr>
              <a:t> total of </a:t>
            </a:r>
            <a:r>
              <a:rPr lang="tr-TR" sz="1800" b="1" i="1" dirty="0" err="1">
                <a:solidFill>
                  <a:srgbClr val="000000"/>
                </a:solidFill>
                <a:latin typeface="Calibri" panose="020F0502020204030204" pitchFamily="34" charset="0"/>
              </a:rPr>
              <a:t>the</a:t>
            </a:r>
            <a:r>
              <a:rPr lang="tr-TR" sz="1800" b="1" i="1" dirty="0">
                <a:solidFill>
                  <a:srgbClr val="000000"/>
                </a:solidFill>
                <a:latin typeface="Calibri" panose="020F0502020204030204" pitchFamily="34" charset="0"/>
              </a:rPr>
              <a:t> </a:t>
            </a:r>
            <a:r>
              <a:rPr lang="tr-TR" sz="1800" b="1" i="1" dirty="0" err="1">
                <a:solidFill>
                  <a:srgbClr val="000000"/>
                </a:solidFill>
                <a:latin typeface="Calibri" panose="020F0502020204030204" pitchFamily="34" charset="0"/>
              </a:rPr>
              <a:t>each</a:t>
            </a:r>
            <a:r>
              <a:rPr lang="tr-TR" sz="1800" b="1" i="1" dirty="0">
                <a:solidFill>
                  <a:srgbClr val="000000"/>
                </a:solidFill>
                <a:latin typeface="Calibri" panose="020F0502020204030204" pitchFamily="34" charset="0"/>
              </a:rPr>
              <a:t> </a:t>
            </a:r>
            <a:r>
              <a:rPr lang="tr-TR" sz="1800" b="1" i="1" dirty="0" err="1">
                <a:solidFill>
                  <a:srgbClr val="000000"/>
                </a:solidFill>
                <a:latin typeface="Calibri" panose="020F0502020204030204" pitchFamily="34" charset="0"/>
              </a:rPr>
              <a:t>items</a:t>
            </a:r>
            <a:r>
              <a:rPr lang="tr-TR" sz="1800" b="1" i="1" dirty="0">
                <a:solidFill>
                  <a:srgbClr val="000000"/>
                </a:solidFill>
                <a:latin typeface="Calibri" panose="020F0502020204030204" pitchFamily="34" charset="0"/>
              </a:rPr>
              <a:t> </a:t>
            </a:r>
            <a:r>
              <a:rPr lang="tr-TR" sz="1800" b="1" i="1" dirty="0" err="1">
                <a:solidFill>
                  <a:srgbClr val="000000"/>
                </a:solidFill>
                <a:latin typeface="Calibri" panose="020F0502020204030204" pitchFamily="34" charset="0"/>
              </a:rPr>
              <a:t>estimate</a:t>
            </a:r>
            <a:r>
              <a:rPr lang="tr-TR" sz="1800" b="1" i="1" dirty="0">
                <a:solidFill>
                  <a:srgbClr val="000000"/>
                </a:solidFill>
                <a:latin typeface="Calibri" panose="020F0502020204030204" pitchFamily="34" charset="0"/>
              </a:rPr>
              <a:t>.</a:t>
            </a:r>
            <a:endParaRPr lang="tr-TR" sz="1800" dirty="0">
              <a:solidFill>
                <a:srgbClr val="000000"/>
              </a:solidFill>
              <a:latin typeface="Calibri" panose="020F0502020204030204" pitchFamily="34" charset="0"/>
            </a:endParaRPr>
          </a:p>
          <a:p>
            <a:pPr algn="just" fontAlgn="base"/>
            <a:endParaRPr lang="tr-TR" b="0" i="0" dirty="0">
              <a:solidFill>
                <a:srgbClr val="4D4D4D"/>
              </a:solidFill>
              <a:effectLst/>
              <a:latin typeface="Lato-Regular"/>
            </a:endParaRPr>
          </a:p>
          <a:p>
            <a:pPr algn="just" fontAlgn="base"/>
            <a:r>
              <a:rPr lang="en-GB" b="0" i="0" dirty="0">
                <a:solidFill>
                  <a:srgbClr val="4D4D4D"/>
                </a:solidFill>
                <a:effectLst/>
                <a:latin typeface="Lato-Regular"/>
              </a:rPr>
              <a:t>requires more time </a:t>
            </a:r>
            <a:endParaRPr lang="tr-TR" b="0" i="0" dirty="0">
              <a:solidFill>
                <a:srgbClr val="4D4D4D"/>
              </a:solidFill>
              <a:effectLst/>
              <a:latin typeface="Lato-Regular"/>
            </a:endParaRPr>
          </a:p>
          <a:p>
            <a:pPr algn="just" fontAlgn="base"/>
            <a:r>
              <a:rPr lang="en-GB" b="0" i="0" dirty="0">
                <a:solidFill>
                  <a:srgbClr val="4D4D4D"/>
                </a:solidFill>
                <a:effectLst/>
                <a:latin typeface="Lato-Regular"/>
              </a:rPr>
              <a:t>gives the </a:t>
            </a:r>
            <a:r>
              <a:rPr lang="en-GB" b="0" i="0" dirty="0" err="1">
                <a:solidFill>
                  <a:srgbClr val="4D4D4D"/>
                </a:solidFill>
                <a:effectLst/>
                <a:latin typeface="Lato-Regular"/>
              </a:rPr>
              <a:t>mo</a:t>
            </a:r>
            <a:r>
              <a:rPr lang="tr-TR" b="0" i="0" dirty="0">
                <a:solidFill>
                  <a:srgbClr val="4D4D4D"/>
                </a:solidFill>
                <a:effectLst/>
                <a:latin typeface="Lato-Regular"/>
              </a:rPr>
              <a:t>re</a:t>
            </a:r>
            <a:r>
              <a:rPr lang="en-GB" b="0" i="0" dirty="0">
                <a:solidFill>
                  <a:srgbClr val="4D4D4D"/>
                </a:solidFill>
                <a:effectLst/>
                <a:latin typeface="Lato-Regular"/>
              </a:rPr>
              <a:t> accurate results.</a:t>
            </a:r>
          </a:p>
          <a:p>
            <a:endParaRPr lang="en-GB" dirty="0"/>
          </a:p>
        </p:txBody>
      </p:sp>
      <p:pic>
        <p:nvPicPr>
          <p:cNvPr id="5" name="Picture 4">
            <a:extLst>
              <a:ext uri="{FF2B5EF4-FFF2-40B4-BE49-F238E27FC236}">
                <a16:creationId xmlns:a16="http://schemas.microsoft.com/office/drawing/2014/main" id="{0CB135AC-7962-455B-B9AB-F682A23E6BAC}"/>
              </a:ext>
            </a:extLst>
          </p:cNvPr>
          <p:cNvPicPr>
            <a:picLocks noChangeAspect="1"/>
          </p:cNvPicPr>
          <p:nvPr/>
        </p:nvPicPr>
        <p:blipFill>
          <a:blip r:embed="rId2"/>
          <a:stretch>
            <a:fillRect/>
          </a:stretch>
        </p:blipFill>
        <p:spPr>
          <a:xfrm>
            <a:off x="5877114" y="1413564"/>
            <a:ext cx="6222017" cy="4208566"/>
          </a:xfrm>
          <a:prstGeom prst="rect">
            <a:avLst/>
          </a:prstGeom>
        </p:spPr>
      </p:pic>
    </p:spTree>
    <p:extLst>
      <p:ext uri="{BB962C8B-B14F-4D97-AF65-F5344CB8AC3E}">
        <p14:creationId xmlns:p14="http://schemas.microsoft.com/office/powerpoint/2010/main" val="74163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6EF1-7915-459B-AE90-86C43B1F97E9}"/>
              </a:ext>
            </a:extLst>
          </p:cNvPr>
          <p:cNvSpPr>
            <a:spLocks noGrp="1"/>
          </p:cNvSpPr>
          <p:nvPr>
            <p:ph type="title"/>
          </p:nvPr>
        </p:nvSpPr>
        <p:spPr/>
        <p:txBody>
          <a:bodyPr>
            <a:normAutofit/>
          </a:bodyPr>
          <a:lstStyle/>
          <a:p>
            <a:r>
              <a:rPr lang="en-GB" b="1" i="0" dirty="0">
                <a:solidFill>
                  <a:srgbClr val="393939"/>
                </a:solidFill>
                <a:effectLst/>
                <a:latin typeface="Graphik"/>
              </a:rPr>
              <a:t>Three-Point Estimating</a:t>
            </a:r>
            <a:r>
              <a:rPr lang="en-GB" b="0" i="0" dirty="0">
                <a:solidFill>
                  <a:srgbClr val="393939"/>
                </a:solidFill>
                <a:effectLst/>
                <a:latin typeface="Graphik"/>
              </a:rPr>
              <a:t> </a:t>
            </a:r>
            <a:endParaRPr lang="en-GB" dirty="0"/>
          </a:p>
        </p:txBody>
      </p:sp>
      <p:sp>
        <p:nvSpPr>
          <p:cNvPr id="3" name="Content Placeholder 2">
            <a:extLst>
              <a:ext uri="{FF2B5EF4-FFF2-40B4-BE49-F238E27FC236}">
                <a16:creationId xmlns:a16="http://schemas.microsoft.com/office/drawing/2014/main" id="{4E5D8061-5BAB-435C-A7BB-7904D2A3BD87}"/>
              </a:ext>
            </a:extLst>
          </p:cNvPr>
          <p:cNvSpPr>
            <a:spLocks noGrp="1"/>
          </p:cNvSpPr>
          <p:nvPr>
            <p:ph idx="1"/>
          </p:nvPr>
        </p:nvSpPr>
        <p:spPr/>
        <p:txBody>
          <a:bodyPr>
            <a:normAutofit fontScale="62500" lnSpcReduction="20000"/>
          </a:bodyPr>
          <a:lstStyle/>
          <a:p>
            <a:pPr algn="l"/>
            <a:r>
              <a:rPr lang="en-GB" b="0" i="1" dirty="0">
                <a:solidFill>
                  <a:srgbClr val="393939"/>
                </a:solidFill>
                <a:effectLst/>
                <a:latin typeface="Graphik"/>
              </a:rPr>
              <a:t>“A technique used to estimate cost or duration by applying an average or weighted average of optimistic, pessimistic, and most likely</a:t>
            </a:r>
            <a:r>
              <a:rPr lang="tr-TR" b="0" i="1" dirty="0">
                <a:solidFill>
                  <a:srgbClr val="393939"/>
                </a:solidFill>
                <a:effectLst/>
                <a:latin typeface="Graphik"/>
              </a:rPr>
              <a:t>(</a:t>
            </a:r>
            <a:r>
              <a:rPr lang="tr-TR" b="0" i="1" dirty="0" err="1">
                <a:solidFill>
                  <a:srgbClr val="393939"/>
                </a:solidFill>
                <a:effectLst/>
                <a:latin typeface="Graphik"/>
              </a:rPr>
              <a:t>realistic</a:t>
            </a:r>
            <a:r>
              <a:rPr lang="tr-TR" b="0" i="1" dirty="0">
                <a:solidFill>
                  <a:srgbClr val="393939"/>
                </a:solidFill>
                <a:effectLst/>
                <a:latin typeface="Graphik"/>
              </a:rPr>
              <a:t>)</a:t>
            </a:r>
            <a:r>
              <a:rPr lang="en-GB" b="0" i="1" dirty="0">
                <a:solidFill>
                  <a:srgbClr val="393939"/>
                </a:solidFill>
                <a:effectLst/>
                <a:latin typeface="Graphik"/>
              </a:rPr>
              <a:t> estimates when there is uncertainty with the individual activity estimates.”</a:t>
            </a:r>
            <a:endParaRPr lang="tr-TR" dirty="0">
              <a:solidFill>
                <a:srgbClr val="393939"/>
              </a:solidFill>
              <a:latin typeface="Graphik"/>
            </a:endParaRPr>
          </a:p>
          <a:p>
            <a:endParaRPr lang="tr-TR" b="0" i="0" dirty="0">
              <a:solidFill>
                <a:srgbClr val="393939"/>
              </a:solidFill>
              <a:effectLst/>
              <a:latin typeface="Graphik"/>
            </a:endParaRPr>
          </a:p>
          <a:p>
            <a:pPr lvl="1"/>
            <a:r>
              <a:rPr lang="tr-TR" b="1" i="0" dirty="0">
                <a:solidFill>
                  <a:srgbClr val="393939"/>
                </a:solidFill>
                <a:effectLst/>
                <a:latin typeface="Graphik"/>
              </a:rPr>
              <a:t>O</a:t>
            </a:r>
            <a:r>
              <a:rPr lang="en-GB" b="1" i="0" dirty="0" err="1">
                <a:solidFill>
                  <a:srgbClr val="393939"/>
                </a:solidFill>
                <a:effectLst/>
                <a:latin typeface="Graphik"/>
              </a:rPr>
              <a:t>ptimistic</a:t>
            </a:r>
            <a:r>
              <a:rPr lang="en-GB" b="1" i="0" dirty="0">
                <a:solidFill>
                  <a:srgbClr val="393939"/>
                </a:solidFill>
                <a:effectLst/>
                <a:latin typeface="Graphik"/>
              </a:rPr>
              <a:t> (O)</a:t>
            </a:r>
            <a:r>
              <a:rPr lang="en-GB" b="0" i="0" dirty="0">
                <a:solidFill>
                  <a:srgbClr val="393939"/>
                </a:solidFill>
                <a:effectLst/>
                <a:latin typeface="Graphik"/>
              </a:rPr>
              <a:t> –best-case scenario for the activity.</a:t>
            </a:r>
          </a:p>
          <a:p>
            <a:pPr lvl="1"/>
            <a:r>
              <a:rPr lang="en-GB" b="1" i="0" dirty="0">
                <a:solidFill>
                  <a:srgbClr val="393939"/>
                </a:solidFill>
                <a:effectLst/>
                <a:latin typeface="Graphik"/>
              </a:rPr>
              <a:t>Pessimistic (P)</a:t>
            </a:r>
            <a:r>
              <a:rPr lang="en-GB" b="0" i="0" dirty="0">
                <a:solidFill>
                  <a:srgbClr val="393939"/>
                </a:solidFill>
                <a:effectLst/>
                <a:latin typeface="Graphik"/>
              </a:rPr>
              <a:t> – worst-case scenario for the activity.</a:t>
            </a:r>
          </a:p>
          <a:p>
            <a:pPr lvl="1"/>
            <a:r>
              <a:rPr lang="en-GB" b="1" i="0" dirty="0">
                <a:solidFill>
                  <a:srgbClr val="393939"/>
                </a:solidFill>
                <a:effectLst/>
                <a:latin typeface="Graphik"/>
              </a:rPr>
              <a:t>Most Likely (M)</a:t>
            </a:r>
            <a:r>
              <a:rPr lang="en-GB" b="0" i="0" dirty="0">
                <a:solidFill>
                  <a:srgbClr val="393939"/>
                </a:solidFill>
                <a:effectLst/>
                <a:latin typeface="Graphik"/>
              </a:rPr>
              <a:t> –most realistic estimate based on the assigned</a:t>
            </a:r>
            <a:r>
              <a:rPr lang="tr-TR" b="0" i="0" dirty="0">
                <a:solidFill>
                  <a:srgbClr val="393939"/>
                </a:solidFill>
                <a:effectLst/>
                <a:latin typeface="Graphik"/>
              </a:rPr>
              <a:t> </a:t>
            </a:r>
            <a:r>
              <a:rPr lang="tr-TR" b="0" i="0" dirty="0" err="1">
                <a:solidFill>
                  <a:srgbClr val="393939"/>
                </a:solidFill>
                <a:effectLst/>
                <a:latin typeface="Graphik"/>
              </a:rPr>
              <a:t>resources</a:t>
            </a:r>
            <a:r>
              <a:rPr lang="en-GB" b="0" i="0" dirty="0">
                <a:solidFill>
                  <a:srgbClr val="393939"/>
                </a:solidFill>
                <a:effectLst/>
                <a:latin typeface="Graphik"/>
              </a:rPr>
              <a:t>, dependencies, possible problems</a:t>
            </a:r>
            <a:r>
              <a:rPr lang="tr-TR" b="0" i="0" dirty="0">
                <a:solidFill>
                  <a:srgbClr val="393939"/>
                </a:solidFill>
                <a:effectLst/>
                <a:latin typeface="Graphik"/>
              </a:rPr>
              <a:t> </a:t>
            </a:r>
            <a:r>
              <a:rPr lang="tr-TR" b="0" i="0" dirty="0" err="1">
                <a:solidFill>
                  <a:srgbClr val="393939"/>
                </a:solidFill>
                <a:effectLst/>
                <a:latin typeface="Graphik"/>
              </a:rPr>
              <a:t>etc</a:t>
            </a:r>
            <a:r>
              <a:rPr lang="tr-TR" b="0" i="0" dirty="0">
                <a:solidFill>
                  <a:srgbClr val="393939"/>
                </a:solidFill>
                <a:effectLst/>
                <a:latin typeface="Graphik"/>
              </a:rPr>
              <a:t>.</a:t>
            </a:r>
          </a:p>
          <a:p>
            <a:pPr lvl="1"/>
            <a:endParaRPr lang="tr-TR" b="0" i="0" dirty="0">
              <a:solidFill>
                <a:srgbClr val="393939"/>
              </a:solidFill>
              <a:effectLst/>
              <a:latin typeface="Graphik"/>
            </a:endParaRPr>
          </a:p>
          <a:p>
            <a:pPr algn="l"/>
            <a:r>
              <a:rPr lang="en-GB" b="0" i="0" dirty="0">
                <a:solidFill>
                  <a:srgbClr val="393939"/>
                </a:solidFill>
                <a:effectLst/>
                <a:latin typeface="Graphik"/>
              </a:rPr>
              <a:t>It is </a:t>
            </a:r>
            <a:r>
              <a:rPr lang="en-GB" b="1" i="0" dirty="0">
                <a:solidFill>
                  <a:srgbClr val="393939"/>
                </a:solidFill>
                <a:effectLst/>
                <a:latin typeface="Graphik"/>
              </a:rPr>
              <a:t>more accurate</a:t>
            </a:r>
            <a:r>
              <a:rPr lang="en-GB" b="0" i="0" dirty="0">
                <a:solidFill>
                  <a:srgbClr val="393939"/>
                </a:solidFill>
                <a:effectLst/>
                <a:latin typeface="Graphik"/>
              </a:rPr>
              <a:t> than Analogous and Parametric estimating</a:t>
            </a:r>
            <a:endParaRPr lang="tr-TR" b="0" i="0" dirty="0">
              <a:solidFill>
                <a:srgbClr val="393939"/>
              </a:solidFill>
              <a:effectLst/>
              <a:latin typeface="Graphik"/>
            </a:endParaRPr>
          </a:p>
          <a:p>
            <a:pPr algn="l"/>
            <a:r>
              <a:rPr lang="en-GB" b="0" i="0" dirty="0">
                <a:solidFill>
                  <a:srgbClr val="4D4D4D"/>
                </a:solidFill>
                <a:effectLst/>
                <a:latin typeface="Lato-Regular"/>
              </a:rPr>
              <a:t>it requires more time to provide three estimates for each task</a:t>
            </a:r>
            <a:endParaRPr lang="tr-TR" b="0" i="0" dirty="0">
              <a:solidFill>
                <a:srgbClr val="393939"/>
              </a:solidFill>
              <a:effectLst/>
              <a:latin typeface="Graphik"/>
            </a:endParaRPr>
          </a:p>
          <a:p>
            <a:pPr marL="0" indent="0">
              <a:buNone/>
            </a:pPr>
            <a:r>
              <a:rPr lang="tr-TR" b="0" i="0" dirty="0">
                <a:solidFill>
                  <a:srgbClr val="393939"/>
                </a:solidFill>
                <a:effectLst/>
                <a:latin typeface="Graphik"/>
              </a:rPr>
              <a:t>					</a:t>
            </a:r>
          </a:p>
          <a:p>
            <a:pPr algn="l"/>
            <a:r>
              <a:rPr lang="en-GB" b="1" i="0" dirty="0">
                <a:solidFill>
                  <a:srgbClr val="393939"/>
                </a:solidFill>
                <a:effectLst/>
                <a:latin typeface="Graphik"/>
              </a:rPr>
              <a:t>Simple Average </a:t>
            </a:r>
            <a:r>
              <a:rPr lang="en-GB" b="0" i="0" dirty="0">
                <a:solidFill>
                  <a:srgbClr val="393939"/>
                </a:solidFill>
                <a:effectLst/>
                <a:latin typeface="Graphik"/>
              </a:rPr>
              <a:t>or </a:t>
            </a:r>
            <a:r>
              <a:rPr lang="en-GB" b="1" i="0" dirty="0">
                <a:solidFill>
                  <a:srgbClr val="393939"/>
                </a:solidFill>
                <a:effectLst/>
                <a:latin typeface="Graphik"/>
              </a:rPr>
              <a:t>Triangular Distribution</a:t>
            </a:r>
            <a:r>
              <a:rPr lang="tr-TR" dirty="0">
                <a:solidFill>
                  <a:srgbClr val="393939"/>
                </a:solidFill>
                <a:latin typeface="Graphik"/>
              </a:rPr>
              <a:t>:</a:t>
            </a:r>
            <a:endParaRPr lang="en-GB" b="0" i="0" dirty="0">
              <a:solidFill>
                <a:srgbClr val="393939"/>
              </a:solidFill>
              <a:effectLst/>
              <a:latin typeface="Graphik"/>
            </a:endParaRPr>
          </a:p>
          <a:p>
            <a:pPr algn="ctr"/>
            <a:r>
              <a:rPr lang="en-GB" b="1" i="0" dirty="0">
                <a:solidFill>
                  <a:srgbClr val="393939"/>
                </a:solidFill>
                <a:effectLst/>
                <a:latin typeface="Graphik"/>
              </a:rPr>
              <a:t>E = ( P + M + O )/3 </a:t>
            </a:r>
            <a:endParaRPr lang="en-GB" b="0" i="0" dirty="0">
              <a:solidFill>
                <a:srgbClr val="393939"/>
              </a:solidFill>
              <a:effectLst/>
              <a:latin typeface="Graphik"/>
            </a:endParaRPr>
          </a:p>
          <a:p>
            <a:pPr algn="l"/>
            <a:r>
              <a:rPr lang="en-GB" b="1" i="0" dirty="0">
                <a:solidFill>
                  <a:srgbClr val="393939"/>
                </a:solidFill>
                <a:effectLst/>
                <a:latin typeface="Graphik"/>
              </a:rPr>
              <a:t>Weighted Average </a:t>
            </a:r>
            <a:r>
              <a:rPr lang="en-GB" b="0" i="0" dirty="0">
                <a:solidFill>
                  <a:srgbClr val="393939"/>
                </a:solidFill>
                <a:effectLst/>
                <a:latin typeface="Graphik"/>
              </a:rPr>
              <a:t>or </a:t>
            </a:r>
            <a:r>
              <a:rPr lang="en-GB" b="1" i="0" dirty="0">
                <a:solidFill>
                  <a:srgbClr val="393939"/>
                </a:solidFill>
                <a:effectLst/>
                <a:latin typeface="Graphik"/>
              </a:rPr>
              <a:t>Beta Distribution</a:t>
            </a:r>
            <a:r>
              <a:rPr lang="tr-TR" dirty="0">
                <a:solidFill>
                  <a:srgbClr val="393939"/>
                </a:solidFill>
                <a:latin typeface="Graphik"/>
              </a:rPr>
              <a:t>:</a:t>
            </a:r>
            <a:endParaRPr lang="en-GB" b="0" i="0" dirty="0">
              <a:solidFill>
                <a:srgbClr val="393939"/>
              </a:solidFill>
              <a:effectLst/>
              <a:latin typeface="Graphik"/>
            </a:endParaRPr>
          </a:p>
          <a:p>
            <a:pPr algn="ctr"/>
            <a:r>
              <a:rPr lang="en-GB" b="1" i="0" dirty="0">
                <a:solidFill>
                  <a:srgbClr val="393939"/>
                </a:solidFill>
                <a:effectLst/>
                <a:latin typeface="Graphik"/>
              </a:rPr>
              <a:t>E = ( P +4 M</a:t>
            </a:r>
            <a:r>
              <a:rPr lang="tr-TR" b="1" i="0" dirty="0">
                <a:solidFill>
                  <a:srgbClr val="393939"/>
                </a:solidFill>
                <a:effectLst/>
                <a:latin typeface="Graphik"/>
              </a:rPr>
              <a:t> </a:t>
            </a:r>
            <a:r>
              <a:rPr lang="en-GB" b="1" i="0" dirty="0">
                <a:solidFill>
                  <a:srgbClr val="393939"/>
                </a:solidFill>
                <a:effectLst/>
                <a:latin typeface="Graphik"/>
              </a:rPr>
              <a:t>+ O )/6</a:t>
            </a:r>
            <a:endParaRPr lang="en-GB" b="0" i="0" dirty="0">
              <a:solidFill>
                <a:srgbClr val="393939"/>
              </a:solidFill>
              <a:effectLst/>
              <a:latin typeface="Graphik"/>
            </a:endParaRPr>
          </a:p>
          <a:p>
            <a:pPr lvl="1"/>
            <a:endParaRPr lang="en-GB" b="0" i="0" dirty="0">
              <a:solidFill>
                <a:srgbClr val="393939"/>
              </a:solidFill>
              <a:effectLst/>
              <a:latin typeface="Graphik"/>
            </a:endParaRPr>
          </a:p>
          <a:p>
            <a:pPr algn="l"/>
            <a:endParaRPr lang="tr-TR" b="0" i="0" dirty="0">
              <a:solidFill>
                <a:srgbClr val="393939"/>
              </a:solidFill>
              <a:effectLst/>
              <a:latin typeface="Graphik"/>
            </a:endParaRPr>
          </a:p>
          <a:p>
            <a:pPr algn="l"/>
            <a:endParaRPr lang="en-GB" b="0" i="0" dirty="0">
              <a:solidFill>
                <a:srgbClr val="393939"/>
              </a:solidFill>
              <a:effectLst/>
              <a:latin typeface="Graphik"/>
            </a:endParaRPr>
          </a:p>
          <a:p>
            <a:endParaRPr lang="en-GB" dirty="0"/>
          </a:p>
        </p:txBody>
      </p:sp>
    </p:spTree>
    <p:extLst>
      <p:ext uri="{BB962C8B-B14F-4D97-AF65-F5344CB8AC3E}">
        <p14:creationId xmlns:p14="http://schemas.microsoft.com/office/powerpoint/2010/main" val="37153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764C-6FD1-4043-B081-113CAC0E557D}"/>
              </a:ext>
            </a:extLst>
          </p:cNvPr>
          <p:cNvSpPr>
            <a:spLocks noGrp="1"/>
          </p:cNvSpPr>
          <p:nvPr>
            <p:ph type="title"/>
          </p:nvPr>
        </p:nvSpPr>
        <p:spPr/>
        <p:txBody>
          <a:bodyPr/>
          <a:lstStyle/>
          <a:p>
            <a:r>
              <a:rPr lang="tr-TR" dirty="0"/>
              <a:t>Control </a:t>
            </a:r>
            <a:r>
              <a:rPr lang="tr-TR" dirty="0" err="1"/>
              <a:t>Costs</a:t>
            </a:r>
            <a:endParaRPr lang="en-GB" dirty="0"/>
          </a:p>
        </p:txBody>
      </p:sp>
      <p:sp>
        <p:nvSpPr>
          <p:cNvPr id="3" name="Content Placeholder 2">
            <a:extLst>
              <a:ext uri="{FF2B5EF4-FFF2-40B4-BE49-F238E27FC236}">
                <a16:creationId xmlns:a16="http://schemas.microsoft.com/office/drawing/2014/main" id="{8D56D825-B5BE-417D-BA9E-3C18BC5AB5ED}"/>
              </a:ext>
            </a:extLst>
          </p:cNvPr>
          <p:cNvSpPr>
            <a:spLocks noGrp="1"/>
          </p:cNvSpPr>
          <p:nvPr>
            <p:ph idx="1"/>
          </p:nvPr>
        </p:nvSpPr>
        <p:spPr/>
        <p:txBody>
          <a:bodyPr/>
          <a:lstStyle/>
          <a:p>
            <a:r>
              <a:rPr lang="tr-TR" dirty="0" err="1"/>
              <a:t>Process</a:t>
            </a:r>
            <a:r>
              <a:rPr lang="tr-TR" dirty="0"/>
              <a:t> of </a:t>
            </a:r>
            <a:r>
              <a:rPr lang="tr-TR" dirty="0" err="1"/>
              <a:t>monitoring</a:t>
            </a:r>
            <a:r>
              <a:rPr lang="tr-TR" dirty="0"/>
              <a:t> </a:t>
            </a:r>
            <a:r>
              <a:rPr lang="tr-TR" dirty="0" err="1"/>
              <a:t>the</a:t>
            </a:r>
            <a:r>
              <a:rPr lang="tr-TR" dirty="0"/>
              <a:t> </a:t>
            </a:r>
            <a:r>
              <a:rPr lang="tr-TR" dirty="0" err="1"/>
              <a:t>status</a:t>
            </a:r>
            <a:r>
              <a:rPr lang="tr-TR" dirty="0"/>
              <a:t> of </a:t>
            </a:r>
            <a:r>
              <a:rPr lang="tr-TR" dirty="0" err="1"/>
              <a:t>the</a:t>
            </a:r>
            <a:r>
              <a:rPr lang="tr-TR" dirty="0"/>
              <a:t> Project </a:t>
            </a:r>
            <a:r>
              <a:rPr lang="tr-TR" dirty="0" err="1"/>
              <a:t>to</a:t>
            </a:r>
            <a:r>
              <a:rPr lang="tr-TR" dirty="0"/>
              <a:t> </a:t>
            </a:r>
            <a:r>
              <a:rPr lang="tr-TR" dirty="0" err="1"/>
              <a:t>update</a:t>
            </a:r>
            <a:r>
              <a:rPr lang="tr-TR" dirty="0"/>
              <a:t> </a:t>
            </a:r>
            <a:r>
              <a:rPr lang="tr-TR" dirty="0" err="1"/>
              <a:t>the</a:t>
            </a:r>
            <a:r>
              <a:rPr lang="tr-TR" dirty="0"/>
              <a:t> Project </a:t>
            </a:r>
            <a:r>
              <a:rPr lang="tr-TR" dirty="0" err="1"/>
              <a:t>costs</a:t>
            </a:r>
            <a:r>
              <a:rPr lang="tr-TR" dirty="0"/>
              <a:t> </a:t>
            </a:r>
            <a:r>
              <a:rPr lang="tr-TR" dirty="0" err="1"/>
              <a:t>and</a:t>
            </a:r>
            <a:r>
              <a:rPr lang="tr-TR" dirty="0"/>
              <a:t> </a:t>
            </a:r>
            <a:r>
              <a:rPr lang="tr-TR" dirty="0" err="1"/>
              <a:t>managing</a:t>
            </a:r>
            <a:r>
              <a:rPr lang="tr-TR" dirty="0"/>
              <a:t> </a:t>
            </a:r>
            <a:r>
              <a:rPr lang="tr-TR" dirty="0" err="1"/>
              <a:t>changes</a:t>
            </a:r>
            <a:r>
              <a:rPr lang="tr-TR" dirty="0"/>
              <a:t> </a:t>
            </a:r>
            <a:r>
              <a:rPr lang="tr-TR" dirty="0" err="1"/>
              <a:t>to</a:t>
            </a:r>
            <a:r>
              <a:rPr lang="tr-TR" dirty="0"/>
              <a:t> </a:t>
            </a:r>
            <a:r>
              <a:rPr lang="tr-TR" dirty="0" err="1"/>
              <a:t>the</a:t>
            </a:r>
            <a:r>
              <a:rPr lang="tr-TR" dirty="0"/>
              <a:t> </a:t>
            </a:r>
            <a:r>
              <a:rPr lang="tr-TR" dirty="0" err="1"/>
              <a:t>cost</a:t>
            </a:r>
            <a:r>
              <a:rPr lang="tr-TR" dirty="0"/>
              <a:t> </a:t>
            </a:r>
            <a:r>
              <a:rPr lang="tr-TR" dirty="0" err="1"/>
              <a:t>baseline</a:t>
            </a:r>
            <a:r>
              <a:rPr lang="tr-TR" dirty="0"/>
              <a:t>.</a:t>
            </a:r>
          </a:p>
          <a:p>
            <a:endParaRPr lang="tr-TR" dirty="0"/>
          </a:p>
          <a:p>
            <a:r>
              <a:rPr lang="tr-TR" dirty="0" err="1"/>
              <a:t>It</a:t>
            </a:r>
            <a:r>
              <a:rPr lang="tr-TR" dirty="0"/>
              <a:t> </a:t>
            </a:r>
            <a:r>
              <a:rPr lang="tr-TR" dirty="0" err="1"/>
              <a:t>provides</a:t>
            </a:r>
            <a:r>
              <a:rPr lang="tr-TR" dirty="0"/>
              <a:t> </a:t>
            </a:r>
            <a:r>
              <a:rPr lang="tr-TR" dirty="0" err="1"/>
              <a:t>the</a:t>
            </a:r>
            <a:r>
              <a:rPr lang="tr-TR" dirty="0"/>
              <a:t> </a:t>
            </a:r>
            <a:r>
              <a:rPr lang="tr-TR" dirty="0" err="1"/>
              <a:t>means</a:t>
            </a:r>
            <a:r>
              <a:rPr lang="tr-TR" dirty="0"/>
              <a:t> </a:t>
            </a:r>
            <a:r>
              <a:rPr lang="tr-TR" dirty="0" err="1"/>
              <a:t>to</a:t>
            </a:r>
            <a:r>
              <a:rPr lang="tr-TR" dirty="0"/>
              <a:t> </a:t>
            </a:r>
            <a:r>
              <a:rPr lang="tr-TR" dirty="0" err="1"/>
              <a:t>recognize</a:t>
            </a:r>
            <a:r>
              <a:rPr lang="tr-TR" dirty="0"/>
              <a:t> </a:t>
            </a:r>
            <a:r>
              <a:rPr lang="tr-TR" dirty="0" err="1"/>
              <a:t>variance</a:t>
            </a:r>
            <a:r>
              <a:rPr lang="tr-TR" dirty="0"/>
              <a:t> </a:t>
            </a:r>
            <a:r>
              <a:rPr lang="tr-TR" dirty="0" err="1"/>
              <a:t>from</a:t>
            </a:r>
            <a:r>
              <a:rPr lang="tr-TR" dirty="0"/>
              <a:t> </a:t>
            </a:r>
            <a:r>
              <a:rPr lang="tr-TR" dirty="0" err="1"/>
              <a:t>the</a:t>
            </a:r>
            <a:r>
              <a:rPr lang="tr-TR" dirty="0"/>
              <a:t> plan in </a:t>
            </a:r>
            <a:r>
              <a:rPr lang="tr-TR" dirty="0" err="1"/>
              <a:t>order</a:t>
            </a:r>
            <a:r>
              <a:rPr lang="tr-TR" dirty="0"/>
              <a:t> </a:t>
            </a:r>
            <a:r>
              <a:rPr lang="tr-TR" dirty="0" err="1"/>
              <a:t>to</a:t>
            </a:r>
            <a:r>
              <a:rPr lang="tr-TR" dirty="0"/>
              <a:t> </a:t>
            </a:r>
            <a:r>
              <a:rPr lang="tr-TR" dirty="0" err="1"/>
              <a:t>take</a:t>
            </a:r>
            <a:r>
              <a:rPr lang="tr-TR" dirty="0"/>
              <a:t> </a:t>
            </a:r>
            <a:r>
              <a:rPr lang="tr-TR" dirty="0" err="1"/>
              <a:t>corrective</a:t>
            </a:r>
            <a:r>
              <a:rPr lang="tr-TR" dirty="0"/>
              <a:t> </a:t>
            </a:r>
            <a:r>
              <a:rPr lang="tr-TR" dirty="0" err="1"/>
              <a:t>action</a:t>
            </a:r>
            <a:r>
              <a:rPr lang="tr-TR" dirty="0"/>
              <a:t> </a:t>
            </a:r>
            <a:r>
              <a:rPr lang="tr-TR" dirty="0" err="1"/>
              <a:t>and</a:t>
            </a:r>
            <a:r>
              <a:rPr lang="tr-TR" dirty="0"/>
              <a:t> </a:t>
            </a:r>
            <a:r>
              <a:rPr lang="tr-TR" dirty="0" err="1"/>
              <a:t>to</a:t>
            </a:r>
            <a:r>
              <a:rPr lang="tr-TR" dirty="0"/>
              <a:t> minimize risk.</a:t>
            </a:r>
            <a:endParaRPr lang="en-GB" dirty="0"/>
          </a:p>
        </p:txBody>
      </p:sp>
    </p:spTree>
    <p:extLst>
      <p:ext uri="{BB962C8B-B14F-4D97-AF65-F5344CB8AC3E}">
        <p14:creationId xmlns:p14="http://schemas.microsoft.com/office/powerpoint/2010/main" val="205917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110E-8D6B-4990-BB59-C919F9D2AB9F}"/>
              </a:ext>
            </a:extLst>
          </p:cNvPr>
          <p:cNvSpPr>
            <a:spLocks noGrp="1"/>
          </p:cNvSpPr>
          <p:nvPr>
            <p:ph type="title"/>
          </p:nvPr>
        </p:nvSpPr>
        <p:spPr/>
        <p:txBody>
          <a:bodyPr/>
          <a:lstStyle/>
          <a:p>
            <a:r>
              <a:rPr lang="tr-TR" dirty="0"/>
              <a:t>EVM – </a:t>
            </a:r>
            <a:r>
              <a:rPr lang="tr-TR" dirty="0" err="1"/>
              <a:t>Earned</a:t>
            </a:r>
            <a:r>
              <a:rPr lang="tr-TR" dirty="0"/>
              <a:t> Value Management</a:t>
            </a:r>
            <a:endParaRPr lang="en-GB" dirty="0"/>
          </a:p>
        </p:txBody>
      </p:sp>
      <p:sp>
        <p:nvSpPr>
          <p:cNvPr id="3" name="Content Placeholder 2">
            <a:extLst>
              <a:ext uri="{FF2B5EF4-FFF2-40B4-BE49-F238E27FC236}">
                <a16:creationId xmlns:a16="http://schemas.microsoft.com/office/drawing/2014/main" id="{DF1C7A5D-9915-4624-B816-43BFA624A2A3}"/>
              </a:ext>
            </a:extLst>
          </p:cNvPr>
          <p:cNvSpPr>
            <a:spLocks noGrp="1"/>
          </p:cNvSpPr>
          <p:nvPr>
            <p:ph idx="1"/>
          </p:nvPr>
        </p:nvSpPr>
        <p:spPr/>
        <p:txBody>
          <a:bodyPr>
            <a:normAutofit/>
          </a:bodyPr>
          <a:lstStyle/>
          <a:p>
            <a:r>
              <a:rPr lang="tr-TR" dirty="0"/>
              <a:t>EVM is a </a:t>
            </a:r>
            <a:r>
              <a:rPr lang="tr-TR" dirty="0" err="1"/>
              <a:t>methodology</a:t>
            </a:r>
            <a:r>
              <a:rPr lang="tr-TR" dirty="0"/>
              <a:t> </a:t>
            </a:r>
            <a:r>
              <a:rPr lang="tr-TR" dirty="0" err="1"/>
              <a:t>that</a:t>
            </a:r>
            <a:r>
              <a:rPr lang="tr-TR" dirty="0"/>
              <a:t> </a:t>
            </a:r>
            <a:r>
              <a:rPr lang="tr-TR" dirty="0" err="1"/>
              <a:t>combines</a:t>
            </a:r>
            <a:r>
              <a:rPr lang="tr-TR" dirty="0"/>
              <a:t> </a:t>
            </a:r>
            <a:r>
              <a:rPr lang="tr-TR" dirty="0" err="1"/>
              <a:t>scope</a:t>
            </a:r>
            <a:r>
              <a:rPr lang="tr-TR" dirty="0"/>
              <a:t>, </a:t>
            </a:r>
            <a:r>
              <a:rPr lang="tr-TR" dirty="0" err="1"/>
              <a:t>schedule</a:t>
            </a:r>
            <a:r>
              <a:rPr lang="tr-TR" dirty="0"/>
              <a:t> </a:t>
            </a:r>
            <a:r>
              <a:rPr lang="tr-TR" dirty="0" err="1"/>
              <a:t>and</a:t>
            </a:r>
            <a:r>
              <a:rPr lang="tr-TR" dirty="0"/>
              <a:t> </a:t>
            </a:r>
            <a:r>
              <a:rPr lang="tr-TR" dirty="0" err="1"/>
              <a:t>resource</a:t>
            </a:r>
            <a:r>
              <a:rPr lang="tr-TR" dirty="0"/>
              <a:t> </a:t>
            </a:r>
            <a:r>
              <a:rPr lang="tr-TR" dirty="0" err="1"/>
              <a:t>measurements</a:t>
            </a:r>
            <a:r>
              <a:rPr lang="tr-TR" dirty="0"/>
              <a:t> </a:t>
            </a:r>
            <a:r>
              <a:rPr lang="tr-TR" dirty="0" err="1"/>
              <a:t>to</a:t>
            </a:r>
            <a:r>
              <a:rPr lang="tr-TR" dirty="0"/>
              <a:t> </a:t>
            </a:r>
            <a:r>
              <a:rPr lang="tr-TR" dirty="0" err="1"/>
              <a:t>assess</a:t>
            </a:r>
            <a:r>
              <a:rPr lang="tr-TR" dirty="0"/>
              <a:t> </a:t>
            </a:r>
            <a:r>
              <a:rPr lang="tr-TR" dirty="0" err="1"/>
              <a:t>project</a:t>
            </a:r>
            <a:r>
              <a:rPr lang="tr-TR" dirty="0"/>
              <a:t> </a:t>
            </a:r>
            <a:r>
              <a:rPr lang="tr-TR" dirty="0" err="1"/>
              <a:t>preformance</a:t>
            </a:r>
            <a:r>
              <a:rPr lang="tr-TR" dirty="0"/>
              <a:t> </a:t>
            </a:r>
            <a:r>
              <a:rPr lang="tr-TR" dirty="0" err="1"/>
              <a:t>and</a:t>
            </a:r>
            <a:r>
              <a:rPr lang="tr-TR" dirty="0"/>
              <a:t> </a:t>
            </a:r>
            <a:r>
              <a:rPr lang="tr-TR" dirty="0" err="1"/>
              <a:t>progress</a:t>
            </a:r>
            <a:r>
              <a:rPr lang="tr-TR" dirty="0"/>
              <a:t>.</a:t>
            </a:r>
          </a:p>
          <a:p>
            <a:endParaRPr lang="tr-TR" dirty="0"/>
          </a:p>
          <a:p>
            <a:r>
              <a:rPr lang="tr-TR" dirty="0" err="1"/>
              <a:t>Integrates</a:t>
            </a:r>
            <a:r>
              <a:rPr lang="tr-TR" dirty="0"/>
              <a:t> </a:t>
            </a:r>
            <a:r>
              <a:rPr lang="tr-TR" dirty="0" err="1"/>
              <a:t>the</a:t>
            </a:r>
            <a:r>
              <a:rPr lang="tr-TR" dirty="0"/>
              <a:t> </a:t>
            </a:r>
            <a:r>
              <a:rPr lang="tr-TR" dirty="0" err="1"/>
              <a:t>scope</a:t>
            </a:r>
            <a:r>
              <a:rPr lang="tr-TR" dirty="0"/>
              <a:t> </a:t>
            </a:r>
            <a:r>
              <a:rPr lang="tr-TR" dirty="0" err="1"/>
              <a:t>baseline</a:t>
            </a:r>
            <a:r>
              <a:rPr lang="tr-TR" dirty="0"/>
              <a:t> </a:t>
            </a:r>
            <a:r>
              <a:rPr lang="tr-TR" dirty="0" err="1"/>
              <a:t>with</a:t>
            </a:r>
            <a:r>
              <a:rPr lang="tr-TR" dirty="0"/>
              <a:t> </a:t>
            </a:r>
            <a:r>
              <a:rPr lang="tr-TR" dirty="0" err="1"/>
              <a:t>the</a:t>
            </a:r>
            <a:r>
              <a:rPr lang="tr-TR" dirty="0"/>
              <a:t> </a:t>
            </a:r>
            <a:r>
              <a:rPr lang="tr-TR" dirty="0" err="1"/>
              <a:t>cost</a:t>
            </a:r>
            <a:r>
              <a:rPr lang="tr-TR" dirty="0"/>
              <a:t> </a:t>
            </a:r>
            <a:r>
              <a:rPr lang="tr-TR" dirty="0" err="1"/>
              <a:t>baseline</a:t>
            </a:r>
            <a:r>
              <a:rPr lang="tr-TR" dirty="0"/>
              <a:t> </a:t>
            </a:r>
            <a:r>
              <a:rPr lang="tr-TR" dirty="0" err="1"/>
              <a:t>along</a:t>
            </a:r>
            <a:r>
              <a:rPr lang="tr-TR" dirty="0"/>
              <a:t> </a:t>
            </a:r>
            <a:r>
              <a:rPr lang="tr-TR" dirty="0" err="1"/>
              <a:t>with</a:t>
            </a:r>
            <a:r>
              <a:rPr lang="tr-TR" dirty="0"/>
              <a:t> </a:t>
            </a:r>
            <a:r>
              <a:rPr lang="tr-TR" dirty="0" err="1"/>
              <a:t>the</a:t>
            </a:r>
            <a:r>
              <a:rPr lang="tr-TR" dirty="0"/>
              <a:t> </a:t>
            </a:r>
            <a:r>
              <a:rPr lang="tr-TR" dirty="0" err="1"/>
              <a:t>schedule</a:t>
            </a:r>
            <a:r>
              <a:rPr lang="tr-TR" dirty="0"/>
              <a:t> </a:t>
            </a:r>
            <a:r>
              <a:rPr lang="tr-TR" dirty="0" err="1"/>
              <a:t>baseline</a:t>
            </a:r>
            <a:r>
              <a:rPr lang="tr-TR" dirty="0"/>
              <a:t>, </a:t>
            </a:r>
            <a:r>
              <a:rPr lang="tr-TR" dirty="0" err="1"/>
              <a:t>to</a:t>
            </a:r>
            <a:r>
              <a:rPr lang="tr-TR" dirty="0"/>
              <a:t> form </a:t>
            </a:r>
            <a:r>
              <a:rPr lang="tr-TR" dirty="0" err="1"/>
              <a:t>the</a:t>
            </a:r>
            <a:r>
              <a:rPr lang="tr-TR" dirty="0"/>
              <a:t> </a:t>
            </a:r>
            <a:r>
              <a:rPr lang="tr-TR" dirty="0" err="1"/>
              <a:t>performance</a:t>
            </a:r>
            <a:r>
              <a:rPr lang="tr-TR" dirty="0"/>
              <a:t> </a:t>
            </a:r>
            <a:r>
              <a:rPr lang="tr-TR" dirty="0" err="1"/>
              <a:t>baseline</a:t>
            </a:r>
            <a:r>
              <a:rPr lang="tr-TR" dirty="0"/>
              <a:t>.</a:t>
            </a:r>
          </a:p>
          <a:p>
            <a:endParaRPr lang="en-GB" dirty="0"/>
          </a:p>
        </p:txBody>
      </p:sp>
    </p:spTree>
    <p:extLst>
      <p:ext uri="{BB962C8B-B14F-4D97-AF65-F5344CB8AC3E}">
        <p14:creationId xmlns:p14="http://schemas.microsoft.com/office/powerpoint/2010/main" val="224980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4707</Words>
  <Application>Microsoft Office PowerPoint</Application>
  <PresentationFormat>Widescreen</PresentationFormat>
  <Paragraphs>572</Paragraphs>
  <Slides>35</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Agrandir-Regular</vt:lpstr>
      <vt:lpstr>Arial</vt:lpstr>
      <vt:lpstr>Arial</vt:lpstr>
      <vt:lpstr>Calibri</vt:lpstr>
      <vt:lpstr>Calibri Light</vt:lpstr>
      <vt:lpstr>Domine</vt:lpstr>
      <vt:lpstr>Georgia</vt:lpstr>
      <vt:lpstr>Graphik</vt:lpstr>
      <vt:lpstr>Helvetica</vt:lpstr>
      <vt:lpstr>Helvetica Neue</vt:lpstr>
      <vt:lpstr>Lato-Regular</vt:lpstr>
      <vt:lpstr>Open Sans</vt:lpstr>
      <vt:lpstr>Poppins</vt:lpstr>
      <vt:lpstr>Office Theme</vt:lpstr>
      <vt:lpstr>Project Cost Management</vt:lpstr>
      <vt:lpstr>Cost Management</vt:lpstr>
      <vt:lpstr>Cost Estimation Methods</vt:lpstr>
      <vt:lpstr>Expert judgment</vt:lpstr>
      <vt:lpstr>Parametric estimating</vt:lpstr>
      <vt:lpstr>Bottom-up Estimating</vt:lpstr>
      <vt:lpstr>Three-Point Estimating </vt:lpstr>
      <vt:lpstr>Control Costs</vt:lpstr>
      <vt:lpstr>EVM – Earned Value Management</vt:lpstr>
      <vt:lpstr>PowerPoint Presentation</vt:lpstr>
      <vt:lpstr>Example 1 – PV, EV, AC</vt:lpstr>
      <vt:lpstr>PowerPoint Presentation</vt:lpstr>
      <vt:lpstr>Calculate SV, SPI, CV, CPI </vt:lpstr>
      <vt:lpstr>PowerPoint Presentation</vt:lpstr>
      <vt:lpstr>PowerPoint Presentation</vt:lpstr>
      <vt:lpstr>PowerPoint Presentation</vt:lpstr>
      <vt:lpstr>Calculate EAC, ETC, VAC, TCPI </vt:lpstr>
      <vt:lpstr>PowerPoint Presentation</vt:lpstr>
      <vt:lpstr>PowerPoint Presentation</vt:lpstr>
      <vt:lpstr>Example 2</vt:lpstr>
      <vt:lpstr>PowerPoint Presentation</vt:lpstr>
      <vt:lpstr>Earned Value Management</vt:lpstr>
      <vt:lpstr>COST TYPES</vt:lpstr>
      <vt:lpstr>Direct Cost</vt:lpstr>
      <vt:lpstr>Indirect cost</vt:lpstr>
      <vt:lpstr>Fixed cost</vt:lpstr>
      <vt:lpstr>Variable cost</vt:lpstr>
      <vt:lpstr>Sunk Cost</vt:lpstr>
      <vt:lpstr>COST AGGREGATION</vt:lpstr>
      <vt:lpstr>Contingency Reserves</vt:lpstr>
      <vt:lpstr>Contingency Calculation with EMV</vt:lpstr>
      <vt:lpstr>Management Reserves </vt:lpstr>
      <vt:lpstr>Q1</vt:lpstr>
      <vt:lpstr>Q2</vt:lpstr>
      <vt:lpstr>Q3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Cost Management</dc:title>
  <dc:creator>sevgi koyuncu</dc:creator>
  <cp:lastModifiedBy>Sevgi Koyuncu Tunc</cp:lastModifiedBy>
  <cp:revision>3</cp:revision>
  <dcterms:created xsi:type="dcterms:W3CDTF">2022-11-15T09:38:33Z</dcterms:created>
  <dcterms:modified xsi:type="dcterms:W3CDTF">2024-11-07T08:59:07Z</dcterms:modified>
</cp:coreProperties>
</file>