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mo Bold" charset="1" panose="020B0704020202020204"/>
      <p:regular r:id="rId22"/>
    </p:embeddedFont>
    <p:embeddedFont>
      <p:font typeface="Arimo" charset="1" panose="020B0604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png" Type="http://schemas.openxmlformats.org/officeDocument/2006/relationships/image"/><Relationship Id="rId4" Target="../media/image49.png" Type="http://schemas.openxmlformats.org/officeDocument/2006/relationships/image"/><Relationship Id="rId5" Target="../media/image50.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png" Type="http://schemas.openxmlformats.org/officeDocument/2006/relationships/image"/><Relationship Id="rId4" Target="../media/image53.png" Type="http://schemas.openxmlformats.org/officeDocument/2006/relationships/image"/><Relationship Id="rId5" Target="../media/image50.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png" Type="http://schemas.openxmlformats.org/officeDocument/2006/relationships/image"/><Relationship Id="rId4" Target="../media/image50.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25728" y="0"/>
            <a:ext cx="10324544" cy="10287000"/>
          </a:xfrm>
          <a:custGeom>
            <a:avLst/>
            <a:gdLst/>
            <a:ahLst/>
            <a:cxnLst/>
            <a:rect r="r" b="b" t="t" l="l"/>
            <a:pathLst>
              <a:path h="10287000" w="10324544">
                <a:moveTo>
                  <a:pt x="0" y="0"/>
                </a:moveTo>
                <a:lnTo>
                  <a:pt x="10324544" y="0"/>
                </a:lnTo>
                <a:lnTo>
                  <a:pt x="1032454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12851" y="8130623"/>
            <a:ext cx="2042194" cy="2042194"/>
          </a:xfrm>
          <a:custGeom>
            <a:avLst/>
            <a:gdLst/>
            <a:ahLst/>
            <a:cxnLst/>
            <a:rect r="r" b="b" t="t" l="l"/>
            <a:pathLst>
              <a:path h="2042194" w="2042194">
                <a:moveTo>
                  <a:pt x="0" y="0"/>
                </a:moveTo>
                <a:lnTo>
                  <a:pt x="2042194" y="0"/>
                </a:lnTo>
                <a:lnTo>
                  <a:pt x="2042194" y="2042194"/>
                </a:lnTo>
                <a:lnTo>
                  <a:pt x="0" y="2042194"/>
                </a:lnTo>
                <a:lnTo>
                  <a:pt x="0" y="0"/>
                </a:lnTo>
                <a:close/>
              </a:path>
            </a:pathLst>
          </a:custGeom>
          <a:blipFill>
            <a:blip r:embed="rId4"/>
            <a:stretch>
              <a:fillRect l="0" t="0" r="0" b="0"/>
            </a:stretch>
          </a:blipFill>
        </p:spPr>
      </p:sp>
      <p:sp>
        <p:nvSpPr>
          <p:cNvPr name="TextBox 4" id="4"/>
          <p:cNvSpPr txBox="true"/>
          <p:nvPr/>
        </p:nvSpPr>
        <p:spPr>
          <a:xfrm rot="0">
            <a:off x="2023905" y="3529013"/>
            <a:ext cx="7120095" cy="3200400"/>
          </a:xfrm>
          <a:prstGeom prst="rect">
            <a:avLst/>
          </a:prstGeom>
        </p:spPr>
        <p:txBody>
          <a:bodyPr anchor="t" rtlCol="false" tIns="0" lIns="0" bIns="0" rIns="0">
            <a:spAutoFit/>
          </a:bodyPr>
          <a:lstStyle/>
          <a:p>
            <a:pPr algn="l" marL="0" indent="0" lvl="0">
              <a:lnSpc>
                <a:spcPts val="8399"/>
              </a:lnSpc>
            </a:pPr>
            <a:r>
              <a:rPr lang="en-US" b="true" sz="6999">
                <a:solidFill>
                  <a:srgbClr val="000000"/>
                </a:solidFill>
                <a:latin typeface="Arimo Bold"/>
                <a:ea typeface="Arimo Bold"/>
                <a:cs typeface="Arimo Bold"/>
                <a:sym typeface="Arimo Bold"/>
              </a:rPr>
              <a:t>Capacitive Displacement System</a:t>
            </a:r>
          </a:p>
        </p:txBody>
      </p:sp>
      <p:sp>
        <p:nvSpPr>
          <p:cNvPr name="TextBox 5" id="5"/>
          <p:cNvSpPr txBox="true"/>
          <p:nvPr/>
        </p:nvSpPr>
        <p:spPr>
          <a:xfrm rot="0">
            <a:off x="0" y="7911548"/>
            <a:ext cx="3155527" cy="2752046"/>
          </a:xfrm>
          <a:prstGeom prst="rect">
            <a:avLst/>
          </a:prstGeom>
        </p:spPr>
        <p:txBody>
          <a:bodyPr anchor="t" rtlCol="false" tIns="0" lIns="0" bIns="0" rIns="0">
            <a:spAutoFit/>
          </a:bodyPr>
          <a:lstStyle/>
          <a:p>
            <a:pPr algn="ctr">
              <a:lnSpc>
                <a:spcPts val="5263"/>
              </a:lnSpc>
            </a:pPr>
            <a:r>
              <a:rPr lang="en-US" sz="2631" b="true">
                <a:solidFill>
                  <a:srgbClr val="000000"/>
                </a:solidFill>
                <a:latin typeface="Arimo Bold"/>
                <a:ea typeface="Arimo Bold"/>
                <a:cs typeface="Arimo Bold"/>
                <a:sym typeface="Arimo Bold"/>
              </a:rPr>
              <a:t>Ahmet Arif Tezgel</a:t>
            </a:r>
          </a:p>
          <a:p>
            <a:pPr algn="ctr">
              <a:lnSpc>
                <a:spcPts val="1789"/>
              </a:lnSpc>
            </a:pPr>
            <a:r>
              <a:rPr lang="en-US" sz="2631" b="true">
                <a:solidFill>
                  <a:srgbClr val="000000"/>
                </a:solidFill>
                <a:latin typeface="Arimo Bold"/>
                <a:ea typeface="Arimo Bold"/>
                <a:cs typeface="Arimo Bold"/>
                <a:sym typeface="Arimo Bold"/>
              </a:rPr>
              <a:t>200027037</a:t>
            </a:r>
          </a:p>
          <a:p>
            <a:pPr algn="ctr">
              <a:lnSpc>
                <a:spcPts val="1789"/>
              </a:lnSpc>
            </a:pPr>
          </a:p>
          <a:p>
            <a:pPr algn="ctr">
              <a:lnSpc>
                <a:spcPts val="4079"/>
              </a:lnSpc>
            </a:pPr>
            <a:r>
              <a:rPr lang="en-US" sz="2631" b="true">
                <a:solidFill>
                  <a:srgbClr val="000000"/>
                </a:solidFill>
                <a:latin typeface="Arimo Bold"/>
                <a:ea typeface="Arimo Bold"/>
                <a:cs typeface="Arimo Bold"/>
                <a:sym typeface="Arimo Bold"/>
              </a:rPr>
              <a:t>Emir Ayar 200030473</a:t>
            </a:r>
          </a:p>
          <a:p>
            <a:pPr algn="ctr">
              <a:lnSpc>
                <a:spcPts val="5263"/>
              </a:lnSpc>
              <a:spcBef>
                <a:spcPct val="0"/>
              </a:spcBef>
            </a:pPr>
          </a:p>
        </p:txBody>
      </p:sp>
      <p:sp>
        <p:nvSpPr>
          <p:cNvPr name="TextBox 6" id="6"/>
          <p:cNvSpPr txBox="true"/>
          <p:nvPr/>
        </p:nvSpPr>
        <p:spPr>
          <a:xfrm rot="0">
            <a:off x="2023905" y="3019612"/>
            <a:ext cx="2686751" cy="537975"/>
          </a:xfrm>
          <a:prstGeom prst="rect">
            <a:avLst/>
          </a:prstGeom>
        </p:spPr>
        <p:txBody>
          <a:bodyPr anchor="t" rtlCol="false" tIns="0" lIns="0" bIns="0" rIns="0">
            <a:spAutoFit/>
          </a:bodyPr>
          <a:lstStyle/>
          <a:p>
            <a:pPr algn="ctr" marL="0" indent="0" lvl="0">
              <a:lnSpc>
                <a:spcPts val="4263"/>
              </a:lnSpc>
              <a:spcBef>
                <a:spcPct val="0"/>
              </a:spcBef>
            </a:pPr>
            <a:r>
              <a:rPr lang="en-US" b="true" sz="3045">
                <a:solidFill>
                  <a:srgbClr val="000000"/>
                </a:solidFill>
                <a:latin typeface="Arimo Bold"/>
                <a:ea typeface="Arimo Bold"/>
                <a:cs typeface="Arimo Bold"/>
                <a:sym typeface="Arimo Bold"/>
              </a:rPr>
              <a:t>Term Project 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24722" y="651123"/>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System Overview and System Calculations</a:t>
            </a:r>
          </a:p>
        </p:txBody>
      </p:sp>
      <p:sp>
        <p:nvSpPr>
          <p:cNvPr name="TextBox 3" id="3"/>
          <p:cNvSpPr txBox="true"/>
          <p:nvPr/>
        </p:nvSpPr>
        <p:spPr>
          <a:xfrm rot="0">
            <a:off x="1824722" y="2464444"/>
            <a:ext cx="16989233" cy="1636316"/>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The current through the capacitor equation and the capacitor</a:t>
            </a:r>
          </a:p>
          <a:p>
            <a:pPr algn="l">
              <a:lnSpc>
                <a:spcPts val="3259"/>
              </a:lnSpc>
            </a:pPr>
            <a:r>
              <a:rPr lang="en-US" sz="2328" b="true">
                <a:solidFill>
                  <a:srgbClr val="000000"/>
                </a:solidFill>
                <a:latin typeface="Arimo Bold"/>
                <a:ea typeface="Arimo Bold"/>
                <a:cs typeface="Arimo Bold"/>
                <a:sym typeface="Arimo Bold"/>
              </a:rPr>
              <a:t>equation found when examining the equation of motion are</a:t>
            </a:r>
          </a:p>
          <a:p>
            <a:pPr algn="l">
              <a:lnSpc>
                <a:spcPts val="3259"/>
              </a:lnSpc>
            </a:pPr>
            <a:r>
              <a:rPr lang="en-US" sz="2328" b="true">
                <a:solidFill>
                  <a:srgbClr val="000000"/>
                </a:solidFill>
                <a:latin typeface="Arimo Bold"/>
                <a:ea typeface="Arimo Bold"/>
                <a:cs typeface="Arimo Bold"/>
                <a:sym typeface="Arimo Bold"/>
              </a:rPr>
              <a:t>used to find the current through the capacitor. We recalculate</a:t>
            </a:r>
          </a:p>
          <a:p>
            <a:pPr algn="l" marL="0" indent="0" lvl="0">
              <a:lnSpc>
                <a:spcPts val="3259"/>
              </a:lnSpc>
            </a:pPr>
            <a:r>
              <a:rPr lang="en-US" b="true" sz="2328">
                <a:solidFill>
                  <a:srgbClr val="000000"/>
                </a:solidFill>
                <a:latin typeface="Arimo Bold"/>
                <a:ea typeface="Arimo Bold"/>
                <a:cs typeface="Arimo Bold"/>
                <a:sym typeface="Arimo Bold"/>
              </a:rPr>
              <a:t>the Ic equation.</a:t>
            </a:r>
          </a:p>
        </p:txBody>
      </p:sp>
      <p:sp>
        <p:nvSpPr>
          <p:cNvPr name="AutoShape 4" id="4"/>
          <p:cNvSpPr/>
          <p:nvPr/>
        </p:nvSpPr>
        <p:spPr>
          <a:xfrm>
            <a:off x="1824722" y="1988194"/>
            <a:ext cx="13844095"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824722" y="4263716"/>
            <a:ext cx="2244393" cy="1007099"/>
            <a:chOff x="0" y="0"/>
            <a:chExt cx="2992524" cy="1342799"/>
          </a:xfrm>
        </p:grpSpPr>
        <p:sp>
          <p:nvSpPr>
            <p:cNvPr name="Freeform 6" id="6"/>
            <p:cNvSpPr/>
            <p:nvPr/>
          </p:nvSpPr>
          <p:spPr>
            <a:xfrm flipH="false" flipV="false" rot="0">
              <a:off x="0" y="0"/>
              <a:ext cx="2992524" cy="1342799"/>
            </a:xfrm>
            <a:custGeom>
              <a:avLst/>
              <a:gdLst/>
              <a:ahLst/>
              <a:cxnLst/>
              <a:rect r="r" b="b" t="t" l="l"/>
              <a:pathLst>
                <a:path h="1342799" w="2992524">
                  <a:moveTo>
                    <a:pt x="0" y="0"/>
                  </a:moveTo>
                  <a:lnTo>
                    <a:pt x="2992524" y="0"/>
                  </a:lnTo>
                  <a:lnTo>
                    <a:pt x="2992524" y="1342799"/>
                  </a:lnTo>
                  <a:lnTo>
                    <a:pt x="0" y="13427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5017016" y="4263716"/>
            <a:ext cx="3686712" cy="879784"/>
            <a:chOff x="0" y="0"/>
            <a:chExt cx="4915616" cy="1173045"/>
          </a:xfrm>
        </p:grpSpPr>
        <p:sp>
          <p:nvSpPr>
            <p:cNvPr name="Freeform 8" id="8"/>
            <p:cNvSpPr/>
            <p:nvPr/>
          </p:nvSpPr>
          <p:spPr>
            <a:xfrm flipH="false" flipV="false" rot="0">
              <a:off x="0" y="0"/>
              <a:ext cx="4915616" cy="1173045"/>
            </a:xfrm>
            <a:custGeom>
              <a:avLst/>
              <a:gdLst/>
              <a:ahLst/>
              <a:cxnLst/>
              <a:rect r="r" b="b" t="t" l="l"/>
              <a:pathLst>
                <a:path h="1173045" w="4915616">
                  <a:moveTo>
                    <a:pt x="0" y="0"/>
                  </a:moveTo>
                  <a:lnTo>
                    <a:pt x="4915616" y="0"/>
                  </a:lnTo>
                  <a:lnTo>
                    <a:pt x="4915616" y="1173045"/>
                  </a:lnTo>
                  <a:lnTo>
                    <a:pt x="0" y="11730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9" id="9"/>
          <p:cNvGrpSpPr/>
          <p:nvPr/>
        </p:nvGrpSpPr>
        <p:grpSpPr>
          <a:xfrm rot="0">
            <a:off x="9656228" y="4185807"/>
            <a:ext cx="6372935" cy="1035602"/>
            <a:chOff x="0" y="0"/>
            <a:chExt cx="8497247" cy="1380803"/>
          </a:xfrm>
        </p:grpSpPr>
        <p:sp>
          <p:nvSpPr>
            <p:cNvPr name="Freeform 10" id="10"/>
            <p:cNvSpPr/>
            <p:nvPr/>
          </p:nvSpPr>
          <p:spPr>
            <a:xfrm flipH="false" flipV="false" rot="0">
              <a:off x="0" y="0"/>
              <a:ext cx="8497247" cy="1380803"/>
            </a:xfrm>
            <a:custGeom>
              <a:avLst/>
              <a:gdLst/>
              <a:ahLst/>
              <a:cxnLst/>
              <a:rect r="r" b="b" t="t" l="l"/>
              <a:pathLst>
                <a:path h="1380803" w="8497247">
                  <a:moveTo>
                    <a:pt x="0" y="0"/>
                  </a:moveTo>
                  <a:lnTo>
                    <a:pt x="8497247" y="0"/>
                  </a:lnTo>
                  <a:lnTo>
                    <a:pt x="8497247" y="1380803"/>
                  </a:lnTo>
                  <a:lnTo>
                    <a:pt x="0" y="13808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1" id="11"/>
          <p:cNvSpPr txBox="true"/>
          <p:nvPr/>
        </p:nvSpPr>
        <p:spPr>
          <a:xfrm rot="0">
            <a:off x="1824722" y="5620749"/>
            <a:ext cx="16989233" cy="817166"/>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Again, we use Kirshof's voltage law and derive the voltage</a:t>
            </a:r>
          </a:p>
          <a:p>
            <a:pPr algn="l" marL="0" indent="0" lvl="0">
              <a:lnSpc>
                <a:spcPts val="3259"/>
              </a:lnSpc>
            </a:pPr>
            <a:r>
              <a:rPr lang="en-US" b="true" sz="2328">
                <a:solidFill>
                  <a:srgbClr val="000000"/>
                </a:solidFill>
                <a:latin typeface="Arimo Bold"/>
                <a:ea typeface="Arimo Bold"/>
                <a:cs typeface="Arimo Bold"/>
                <a:sym typeface="Arimo Bold"/>
              </a:rPr>
              <a:t>analysis equation of the system.</a:t>
            </a:r>
          </a:p>
        </p:txBody>
      </p:sp>
      <p:grpSp>
        <p:nvGrpSpPr>
          <p:cNvPr name="Group 12" id="12"/>
          <p:cNvGrpSpPr/>
          <p:nvPr/>
        </p:nvGrpSpPr>
        <p:grpSpPr>
          <a:xfrm rot="0">
            <a:off x="1824722" y="6895115"/>
            <a:ext cx="8115300" cy="567008"/>
            <a:chOff x="0" y="0"/>
            <a:chExt cx="10820400" cy="756010"/>
          </a:xfrm>
        </p:grpSpPr>
        <p:sp>
          <p:nvSpPr>
            <p:cNvPr name="Freeform 13" id="13"/>
            <p:cNvSpPr/>
            <p:nvPr/>
          </p:nvSpPr>
          <p:spPr>
            <a:xfrm flipH="false" flipV="false" rot="0">
              <a:off x="0" y="0"/>
              <a:ext cx="10820400" cy="756010"/>
            </a:xfrm>
            <a:custGeom>
              <a:avLst/>
              <a:gdLst/>
              <a:ahLst/>
              <a:cxnLst/>
              <a:rect r="r" b="b" t="t" l="l"/>
              <a:pathLst>
                <a:path h="756010" w="10820400">
                  <a:moveTo>
                    <a:pt x="0" y="0"/>
                  </a:moveTo>
                  <a:lnTo>
                    <a:pt x="10820400" y="0"/>
                  </a:lnTo>
                  <a:lnTo>
                    <a:pt x="10820400" y="756010"/>
                  </a:lnTo>
                  <a:lnTo>
                    <a:pt x="0" y="7560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4" id="14"/>
          <p:cNvSpPr txBox="true"/>
          <p:nvPr/>
        </p:nvSpPr>
        <p:spPr>
          <a:xfrm rot="0">
            <a:off x="1824722" y="7814548"/>
            <a:ext cx="16989233" cy="1226741"/>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Here are all the formulas we will use to simulate a capacitive</a:t>
            </a:r>
          </a:p>
          <a:p>
            <a:pPr algn="l">
              <a:lnSpc>
                <a:spcPts val="3259"/>
              </a:lnSpc>
            </a:pPr>
            <a:r>
              <a:rPr lang="en-US" sz="2328" b="true">
                <a:solidFill>
                  <a:srgbClr val="000000"/>
                </a:solidFill>
                <a:latin typeface="Arimo Bold"/>
                <a:ea typeface="Arimo Bold"/>
                <a:cs typeface="Arimo Bold"/>
                <a:sym typeface="Arimo Bold"/>
              </a:rPr>
              <a:t>motion system. With these calculations we will be able to</a:t>
            </a:r>
          </a:p>
          <a:p>
            <a:pPr algn="l" marL="0" indent="0" lvl="0">
              <a:lnSpc>
                <a:spcPts val="3259"/>
              </a:lnSpc>
            </a:pPr>
            <a:r>
              <a:rPr lang="en-US" b="true" sz="2328">
                <a:solidFill>
                  <a:srgbClr val="000000"/>
                </a:solidFill>
                <a:latin typeface="Arimo Bold"/>
                <a:ea typeface="Arimo Bold"/>
                <a:cs typeface="Arimo Bold"/>
                <a:sym typeface="Arimo Bold"/>
              </a:rPr>
              <a:t>measure how a capacitive motion system will behave.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824722" y="2085884"/>
            <a:ext cx="13844095" cy="0"/>
          </a:xfrm>
          <a:prstGeom prst="line">
            <a:avLst/>
          </a:prstGeom>
          <a:ln cap="flat" w="38100">
            <a:solidFill>
              <a:srgbClr val="000000"/>
            </a:solidFill>
            <a:prstDash val="solid"/>
            <a:headEnd type="none" len="sm" w="sm"/>
            <a:tailEnd type="none" len="sm" w="sm"/>
          </a:ln>
        </p:spPr>
      </p:sp>
      <p:graphicFrame>
        <p:nvGraphicFramePr>
          <p:cNvPr name="Table 3" id="3"/>
          <p:cNvGraphicFramePr>
            <a:graphicFrameLocks noGrp="true"/>
          </p:cNvGraphicFramePr>
          <p:nvPr/>
        </p:nvGraphicFramePr>
        <p:xfrm>
          <a:off x="9021344" y="2200184"/>
          <a:ext cx="3320600" cy="2315682"/>
        </p:xfrm>
        <a:graphic>
          <a:graphicData uri="http://schemas.openxmlformats.org/drawingml/2006/table">
            <a:tbl>
              <a:tblPr/>
              <a:tblGrid>
                <a:gridCol w="1106867"/>
                <a:gridCol w="1106867"/>
                <a:gridCol w="1106867"/>
              </a:tblGrid>
              <a:tr h="467537">
                <a:tc>
                  <a:txBody>
                    <a:bodyPr anchor="t" rtlCol="false"/>
                    <a:lstStyle/>
                    <a:p>
                      <a:pPr algn="ctr">
                        <a:lnSpc>
                          <a:spcPts val="1907"/>
                        </a:lnSpc>
                        <a:defRPr/>
                      </a:pPr>
                      <a:r>
                        <a:rPr lang="en-US" sz="1362" b="true">
                          <a:solidFill>
                            <a:srgbClr val="FFFFFF"/>
                          </a:solidFill>
                          <a:latin typeface="Arimo Bold"/>
                          <a:ea typeface="Arimo Bold"/>
                          <a:cs typeface="Arimo Bold"/>
                          <a:sym typeface="Arimo Bold"/>
                        </a:rPr>
                        <a:t>Parameter</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solidFill>
                      <a:srgbClr val="191919"/>
                    </a:solidFill>
                  </a:tcPr>
                </a:tc>
                <a:tc>
                  <a:txBody>
                    <a:bodyPr anchor="t" rtlCol="false"/>
                    <a:lstStyle/>
                    <a:p>
                      <a:pPr algn="ctr">
                        <a:lnSpc>
                          <a:spcPts val="1907"/>
                        </a:lnSpc>
                        <a:defRPr/>
                      </a:pPr>
                      <a:r>
                        <a:rPr lang="en-US" sz="1362" b="true">
                          <a:solidFill>
                            <a:srgbClr val="FFFFFF"/>
                          </a:solidFill>
                          <a:latin typeface="Arimo Bold"/>
                          <a:ea typeface="Arimo Bold"/>
                          <a:cs typeface="Arimo Bold"/>
                          <a:sym typeface="Arimo Bold"/>
                        </a:rPr>
                        <a:t>Value</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solidFill>
                      <a:srgbClr val="191919"/>
                    </a:solidFill>
                  </a:tcPr>
                </a:tc>
                <a:tc>
                  <a:txBody>
                    <a:bodyPr anchor="t" rtlCol="false"/>
                    <a:lstStyle/>
                    <a:p>
                      <a:pPr algn="ctr">
                        <a:lnSpc>
                          <a:spcPts val="2013"/>
                        </a:lnSpc>
                        <a:defRPr/>
                      </a:pPr>
                      <a:r>
                        <a:rPr lang="en-US" sz="1438" b="true">
                          <a:solidFill>
                            <a:srgbClr val="FFFFFF"/>
                          </a:solidFill>
                          <a:latin typeface="Arimo Bold"/>
                          <a:ea typeface="Arimo Bold"/>
                          <a:cs typeface="Arimo Bold"/>
                          <a:sym typeface="Arimo Bold"/>
                        </a:rPr>
                        <a:t>Unit</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solidFill>
                      <a:srgbClr val="191919"/>
                    </a:solidFill>
                  </a:tcPr>
                </a:tc>
              </a:tr>
              <a:tr h="577545">
                <a:tc>
                  <a:txBody>
                    <a:bodyPr anchor="t" rtlCol="false"/>
                    <a:lstStyle/>
                    <a:p>
                      <a:pPr algn="ctr">
                        <a:lnSpc>
                          <a:spcPts val="1589"/>
                        </a:lnSpc>
                        <a:defRPr/>
                      </a:pPr>
                      <a:r>
                        <a:rPr lang="en-US" sz="1135">
                          <a:solidFill>
                            <a:srgbClr val="000000"/>
                          </a:solidFill>
                          <a:latin typeface="Arimo"/>
                          <a:ea typeface="Arimo"/>
                          <a:cs typeface="Arimo"/>
                          <a:sym typeface="Arimo"/>
                        </a:rPr>
                        <a:t>G(Stainless</a:t>
                      </a:r>
                      <a:endParaRPr lang="en-US" sz="1100"/>
                    </a:p>
                    <a:p>
                      <a:pPr algn="ctr">
                        <a:lnSpc>
                          <a:spcPts val="1589"/>
                        </a:lnSpc>
                      </a:pPr>
                      <a:r>
                        <a:rPr lang="en-US" sz="1135">
                          <a:solidFill>
                            <a:srgbClr val="000000"/>
                          </a:solidFill>
                          <a:latin typeface="Arimo"/>
                          <a:ea typeface="Arimo"/>
                          <a:cs typeface="Arimo"/>
                          <a:sym typeface="Arimo"/>
                        </a:rPr>
                        <a:t> steel)</a:t>
                      </a:r>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80</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GPa</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r>
              <a:tr h="423533">
                <a:tc>
                  <a:txBody>
                    <a:bodyPr anchor="t" rtlCol="false"/>
                    <a:lstStyle/>
                    <a:p>
                      <a:pPr algn="ctr">
                        <a:lnSpc>
                          <a:spcPts val="1589"/>
                        </a:lnSpc>
                        <a:defRPr/>
                      </a:pPr>
                      <a:r>
                        <a:rPr lang="en-US" sz="1135">
                          <a:solidFill>
                            <a:srgbClr val="000000"/>
                          </a:solidFill>
                          <a:latin typeface="Arimo"/>
                          <a:ea typeface="Arimo"/>
                          <a:cs typeface="Arimo"/>
                          <a:sym typeface="Arimo"/>
                        </a:rPr>
                        <a:t>d</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0.18</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m</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r>
              <a:tr h="423533">
                <a:tc>
                  <a:txBody>
                    <a:bodyPr anchor="t" rtlCol="false"/>
                    <a:lstStyle/>
                    <a:p>
                      <a:pPr algn="ctr">
                        <a:lnSpc>
                          <a:spcPts val="1589"/>
                        </a:lnSpc>
                        <a:defRPr/>
                      </a:pPr>
                      <a:r>
                        <a:rPr lang="en-US" sz="1135">
                          <a:solidFill>
                            <a:srgbClr val="000000"/>
                          </a:solidFill>
                          <a:latin typeface="Arimo"/>
                          <a:ea typeface="Arimo"/>
                          <a:cs typeface="Arimo"/>
                          <a:sym typeface="Arimo"/>
                        </a:rPr>
                        <a:t>D</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0.47</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m</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r>
              <a:tr h="423533">
                <a:tc>
                  <a:txBody>
                    <a:bodyPr anchor="t" rtlCol="false"/>
                    <a:lstStyle/>
                    <a:p>
                      <a:pPr algn="ctr">
                        <a:lnSpc>
                          <a:spcPts val="1589"/>
                        </a:lnSpc>
                        <a:defRPr/>
                      </a:pPr>
                      <a:r>
                        <a:rPr lang="en-US" sz="1135">
                          <a:solidFill>
                            <a:srgbClr val="000000"/>
                          </a:solidFill>
                          <a:latin typeface="Arimo"/>
                          <a:ea typeface="Arimo"/>
                          <a:cs typeface="Arimo"/>
                          <a:sym typeface="Arimo"/>
                        </a:rPr>
                        <a:t>n</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5</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n</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r>
            </a:tbl>
          </a:graphicData>
        </a:graphic>
      </p:graphicFrame>
      <p:grpSp>
        <p:nvGrpSpPr>
          <p:cNvPr name="Group 4" id="4"/>
          <p:cNvGrpSpPr/>
          <p:nvPr/>
        </p:nvGrpSpPr>
        <p:grpSpPr>
          <a:xfrm rot="0">
            <a:off x="1956184" y="4666075"/>
            <a:ext cx="1305918" cy="644253"/>
            <a:chOff x="0" y="0"/>
            <a:chExt cx="1741224" cy="859004"/>
          </a:xfrm>
        </p:grpSpPr>
        <p:sp>
          <p:nvSpPr>
            <p:cNvPr name="Freeform 5" id="5"/>
            <p:cNvSpPr/>
            <p:nvPr/>
          </p:nvSpPr>
          <p:spPr>
            <a:xfrm flipH="false" flipV="false" rot="0">
              <a:off x="0" y="0"/>
              <a:ext cx="1741224" cy="859004"/>
            </a:xfrm>
            <a:custGeom>
              <a:avLst/>
              <a:gdLst/>
              <a:ahLst/>
              <a:cxnLst/>
              <a:rect r="r" b="b" t="t" l="l"/>
              <a:pathLst>
                <a:path h="859004" w="1741224">
                  <a:moveTo>
                    <a:pt x="0" y="0"/>
                  </a:moveTo>
                  <a:lnTo>
                    <a:pt x="1741224" y="0"/>
                  </a:lnTo>
                  <a:lnTo>
                    <a:pt x="1741224" y="859004"/>
                  </a:lnTo>
                  <a:lnTo>
                    <a:pt x="0" y="8590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aphicFrame>
        <p:nvGraphicFramePr>
          <p:cNvPr name="Table 6" id="6"/>
          <p:cNvGraphicFramePr>
            <a:graphicFrameLocks noGrp="true"/>
          </p:cNvGraphicFramePr>
          <p:nvPr/>
        </p:nvGraphicFramePr>
        <p:xfrm>
          <a:off x="9021344" y="5832610"/>
          <a:ext cx="3320600" cy="1699983"/>
        </p:xfrm>
        <a:graphic>
          <a:graphicData uri="http://schemas.openxmlformats.org/drawingml/2006/table">
            <a:tbl>
              <a:tblPr/>
              <a:tblGrid>
                <a:gridCol w="1209940"/>
                <a:gridCol w="1209940"/>
                <a:gridCol w="900720"/>
              </a:tblGrid>
              <a:tr h="424996">
                <a:tc>
                  <a:txBody>
                    <a:bodyPr anchor="t" rtlCol="false"/>
                    <a:lstStyle/>
                    <a:p>
                      <a:pPr algn="ctr">
                        <a:lnSpc>
                          <a:spcPts val="1589"/>
                        </a:lnSpc>
                        <a:defRPr/>
                      </a:pPr>
                      <a:r>
                        <a:rPr lang="en-US" sz="1135" b="true">
                          <a:solidFill>
                            <a:srgbClr val="FFFFFF"/>
                          </a:solidFill>
                          <a:latin typeface="Arimo Bold"/>
                          <a:ea typeface="Arimo Bold"/>
                          <a:cs typeface="Arimo Bold"/>
                          <a:sym typeface="Arimo Bold"/>
                        </a:rPr>
                        <a:t>Parameter</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solidFill>
                      <a:srgbClr val="191919"/>
                    </a:solidFill>
                  </a:tcPr>
                </a:tc>
                <a:tc>
                  <a:txBody>
                    <a:bodyPr anchor="t" rtlCol="false"/>
                    <a:lstStyle/>
                    <a:p>
                      <a:pPr algn="ctr">
                        <a:lnSpc>
                          <a:spcPts val="1589"/>
                        </a:lnSpc>
                        <a:defRPr/>
                      </a:pPr>
                      <a:r>
                        <a:rPr lang="en-US" sz="1135" b="true">
                          <a:solidFill>
                            <a:srgbClr val="FFFFFF"/>
                          </a:solidFill>
                          <a:latin typeface="Arimo Bold"/>
                          <a:ea typeface="Arimo Bold"/>
                          <a:cs typeface="Arimo Bold"/>
                          <a:sym typeface="Arimo Bold"/>
                        </a:rPr>
                        <a:t>Value</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solidFill>
                      <a:srgbClr val="191919"/>
                    </a:solidFill>
                  </a:tcPr>
                </a:tc>
                <a:tc>
                  <a:txBody>
                    <a:bodyPr anchor="t" rtlCol="false"/>
                    <a:lstStyle/>
                    <a:p>
                      <a:pPr algn="ctr">
                        <a:lnSpc>
                          <a:spcPts val="1589"/>
                        </a:lnSpc>
                        <a:defRPr/>
                      </a:pPr>
                      <a:r>
                        <a:rPr lang="en-US" sz="1135" b="true">
                          <a:solidFill>
                            <a:srgbClr val="FFFFFF"/>
                          </a:solidFill>
                          <a:latin typeface="Arimo Bold"/>
                          <a:ea typeface="Arimo Bold"/>
                          <a:cs typeface="Arimo Bold"/>
                          <a:sym typeface="Arimo Bold"/>
                        </a:rPr>
                        <a:t>Unit</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solidFill>
                      <a:srgbClr val="191919"/>
                    </a:solidFill>
                  </a:tcPr>
                </a:tc>
              </a:tr>
              <a:tr h="424996">
                <a:tc>
                  <a:txBody>
                    <a:bodyPr anchor="t" rtlCol="false"/>
                    <a:lstStyle/>
                    <a:p>
                      <a:pPr algn="ctr">
                        <a:lnSpc>
                          <a:spcPts val="1589"/>
                        </a:lnSpc>
                        <a:defRPr/>
                      </a:pPr>
                      <a:r>
                        <a:rPr lang="en-US" sz="1135">
                          <a:solidFill>
                            <a:srgbClr val="000000"/>
                          </a:solidFill>
                          <a:latin typeface="Arimo"/>
                          <a:ea typeface="Arimo"/>
                          <a:cs typeface="Arimo"/>
                          <a:sym typeface="Arimo"/>
                        </a:rPr>
                        <a:t>Material (Nickel)</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8912</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kg/m3</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r>
              <a:tr h="424996">
                <a:tc>
                  <a:txBody>
                    <a:bodyPr anchor="t" rtlCol="false"/>
                    <a:lstStyle/>
                    <a:p>
                      <a:pPr algn="ctr">
                        <a:lnSpc>
                          <a:spcPts val="1589"/>
                        </a:lnSpc>
                        <a:defRPr/>
                      </a:pPr>
                      <a:r>
                        <a:rPr lang="en-US" sz="1135">
                          <a:solidFill>
                            <a:srgbClr val="000000"/>
                          </a:solidFill>
                          <a:latin typeface="Arimo"/>
                          <a:ea typeface="Arimo"/>
                          <a:cs typeface="Arimo"/>
                          <a:sym typeface="Arimo"/>
                        </a:rPr>
                        <a:t>Thickness</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25</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μm</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r>
              <a:tr h="424996">
                <a:tc>
                  <a:txBody>
                    <a:bodyPr anchor="t" rtlCol="false"/>
                    <a:lstStyle/>
                    <a:p>
                      <a:pPr algn="ctr">
                        <a:lnSpc>
                          <a:spcPts val="1589"/>
                        </a:lnSpc>
                        <a:defRPr/>
                      </a:pPr>
                      <a:r>
                        <a:rPr lang="en-US" sz="1135">
                          <a:solidFill>
                            <a:srgbClr val="000000"/>
                          </a:solidFill>
                          <a:latin typeface="Arimo"/>
                          <a:ea typeface="Arimo"/>
                          <a:cs typeface="Arimo"/>
                          <a:sym typeface="Arimo"/>
                        </a:rPr>
                        <a:t>Area</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0.0001</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c>
                  <a:txBody>
                    <a:bodyPr anchor="t" rtlCol="false"/>
                    <a:lstStyle/>
                    <a:p>
                      <a:pPr algn="ctr">
                        <a:lnSpc>
                          <a:spcPts val="1589"/>
                        </a:lnSpc>
                        <a:defRPr/>
                      </a:pPr>
                      <a:r>
                        <a:rPr lang="en-US" sz="1135">
                          <a:solidFill>
                            <a:srgbClr val="000000"/>
                          </a:solidFill>
                          <a:latin typeface="Arimo"/>
                          <a:ea typeface="Arimo"/>
                          <a:cs typeface="Arimo"/>
                          <a:sym typeface="Arimo"/>
                        </a:rPr>
                        <a:t>𝑚2</a:t>
                      </a:r>
                      <a:endParaRPr lang="en-US" sz="1100"/>
                    </a:p>
                  </a:txBody>
                  <a:tcPr marL="144081" marR="144081" marT="144081" marB="144081" anchor="ctr">
                    <a:lnL cmpd="sng" algn="ctr" cap="flat" w="21795">
                      <a:solidFill>
                        <a:srgbClr val="000000"/>
                      </a:solidFill>
                      <a:prstDash val="solid"/>
                      <a:round/>
                      <a:headEnd type="none" w="med" len="med"/>
                      <a:tailEnd type="none" w="med" len="med"/>
                    </a:lnL>
                    <a:lnR cmpd="sng" algn="ctr" cap="flat" w="21795">
                      <a:solidFill>
                        <a:srgbClr val="000000"/>
                      </a:solidFill>
                      <a:prstDash val="solid"/>
                      <a:round/>
                      <a:headEnd type="none" w="med" len="med"/>
                      <a:tailEnd type="none" w="med" len="med"/>
                    </a:lnR>
                    <a:lnT cmpd="sng" algn="ctr" cap="flat" w="21795">
                      <a:solidFill>
                        <a:srgbClr val="000000"/>
                      </a:solidFill>
                      <a:prstDash val="solid"/>
                      <a:round/>
                      <a:headEnd type="none" w="med" len="med"/>
                      <a:tailEnd type="none" w="med" len="med"/>
                    </a:lnT>
                    <a:lnB cmpd="sng" algn="ctr" cap="flat" w="2179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824722" y="651123"/>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Parameters</a:t>
            </a:r>
          </a:p>
        </p:txBody>
      </p:sp>
      <p:sp>
        <p:nvSpPr>
          <p:cNvPr name="TextBox 8" id="8"/>
          <p:cNvSpPr txBox="true"/>
          <p:nvPr/>
        </p:nvSpPr>
        <p:spPr>
          <a:xfrm rot="0">
            <a:off x="1824722" y="2227509"/>
            <a:ext cx="7884383" cy="1561298"/>
          </a:xfrm>
          <a:prstGeom prst="rect">
            <a:avLst/>
          </a:prstGeom>
        </p:spPr>
        <p:txBody>
          <a:bodyPr anchor="t" rtlCol="false" tIns="0" lIns="0" bIns="0" rIns="0">
            <a:spAutoFit/>
          </a:bodyPr>
          <a:lstStyle/>
          <a:p>
            <a:pPr algn="l">
              <a:lnSpc>
                <a:spcPts val="2465"/>
              </a:lnSpc>
            </a:pPr>
            <a:r>
              <a:rPr lang="en-US" sz="1760" b="true">
                <a:solidFill>
                  <a:srgbClr val="000000"/>
                </a:solidFill>
                <a:latin typeface="Arimo Bold"/>
                <a:ea typeface="Arimo Bold"/>
                <a:cs typeface="Arimo Bold"/>
                <a:sym typeface="Arimo Bold"/>
              </a:rPr>
              <a:t>A. Spring</a:t>
            </a:r>
          </a:p>
          <a:p>
            <a:pPr algn="l">
              <a:lnSpc>
                <a:spcPts val="2465"/>
              </a:lnSpc>
            </a:pPr>
            <a:r>
              <a:rPr lang="en-US" sz="1760" b="true">
                <a:solidFill>
                  <a:srgbClr val="000000"/>
                </a:solidFill>
                <a:latin typeface="Arimo Bold"/>
                <a:ea typeface="Arimo Bold"/>
                <a:cs typeface="Arimo Bold"/>
                <a:sym typeface="Arimo Bold"/>
              </a:rPr>
              <a:t>Silicon and stainless steel are generally used in the spring. We</a:t>
            </a:r>
          </a:p>
          <a:p>
            <a:pPr algn="l">
              <a:lnSpc>
                <a:spcPts val="2465"/>
              </a:lnSpc>
            </a:pPr>
            <a:r>
              <a:rPr lang="en-US" sz="1760" b="true">
                <a:solidFill>
                  <a:srgbClr val="000000"/>
                </a:solidFill>
                <a:latin typeface="Arimo Bold"/>
                <a:ea typeface="Arimo Bold"/>
                <a:cs typeface="Arimo Bold"/>
                <a:sym typeface="Arimo Bold"/>
              </a:rPr>
              <a:t>will use stainless steel for this system. Stainless Steel is widely</a:t>
            </a:r>
          </a:p>
          <a:p>
            <a:pPr algn="l">
              <a:lnSpc>
                <a:spcPts val="2465"/>
              </a:lnSpc>
            </a:pPr>
            <a:r>
              <a:rPr lang="en-US" sz="1760" b="true">
                <a:solidFill>
                  <a:srgbClr val="000000"/>
                </a:solidFill>
                <a:latin typeface="Arimo Bold"/>
                <a:ea typeface="Arimo Bold"/>
                <a:cs typeface="Arimo Bold"/>
                <a:sym typeface="Arimo Bold"/>
              </a:rPr>
              <a:t>used in industry because of its higher hardness, good</a:t>
            </a:r>
          </a:p>
          <a:p>
            <a:pPr algn="l" marL="0" indent="0" lvl="0">
              <a:lnSpc>
                <a:spcPts val="2465"/>
              </a:lnSpc>
            </a:pPr>
            <a:r>
              <a:rPr lang="en-US" b="true" sz="1760">
                <a:solidFill>
                  <a:srgbClr val="000000"/>
                </a:solidFill>
                <a:latin typeface="Arimo Bold"/>
                <a:ea typeface="Arimo Bold"/>
                <a:cs typeface="Arimo Bold"/>
                <a:sym typeface="Arimo Bold"/>
              </a:rPr>
              <a:t>mechanical properties, corrosion resistance.</a:t>
            </a:r>
          </a:p>
        </p:txBody>
      </p:sp>
      <p:sp>
        <p:nvSpPr>
          <p:cNvPr name="TextBox 9" id="9"/>
          <p:cNvSpPr txBox="true"/>
          <p:nvPr/>
        </p:nvSpPr>
        <p:spPr>
          <a:xfrm rot="0">
            <a:off x="1824722" y="3794334"/>
            <a:ext cx="7884383" cy="631974"/>
          </a:xfrm>
          <a:prstGeom prst="rect">
            <a:avLst/>
          </a:prstGeom>
        </p:spPr>
        <p:txBody>
          <a:bodyPr anchor="t" rtlCol="false" tIns="0" lIns="0" bIns="0" rIns="0">
            <a:spAutoFit/>
          </a:bodyPr>
          <a:lstStyle/>
          <a:p>
            <a:pPr algn="l">
              <a:lnSpc>
                <a:spcPts val="2465"/>
              </a:lnSpc>
            </a:pPr>
            <a:r>
              <a:rPr lang="en-US" sz="1760" b="true">
                <a:solidFill>
                  <a:srgbClr val="000000"/>
                </a:solidFill>
                <a:latin typeface="Arimo Bold"/>
                <a:ea typeface="Arimo Bold"/>
                <a:cs typeface="Arimo Bold"/>
                <a:sym typeface="Arimo Bold"/>
              </a:rPr>
              <a:t>With the given values we can find the spring constant. Spring</a:t>
            </a:r>
          </a:p>
          <a:p>
            <a:pPr algn="l" marL="0" indent="0" lvl="0">
              <a:lnSpc>
                <a:spcPts val="2465"/>
              </a:lnSpc>
            </a:pPr>
            <a:r>
              <a:rPr lang="en-US" b="true" sz="1760">
                <a:solidFill>
                  <a:srgbClr val="000000"/>
                </a:solidFill>
                <a:latin typeface="Arimo Bold"/>
                <a:ea typeface="Arimo Bold"/>
                <a:cs typeface="Arimo Bold"/>
                <a:sym typeface="Arimo Bold"/>
              </a:rPr>
              <a:t>constant formula to find the spring constant:</a:t>
            </a:r>
          </a:p>
        </p:txBody>
      </p:sp>
      <p:sp>
        <p:nvSpPr>
          <p:cNvPr name="TextBox 10" id="10"/>
          <p:cNvSpPr txBox="true"/>
          <p:nvPr/>
        </p:nvSpPr>
        <p:spPr>
          <a:xfrm rot="0">
            <a:off x="1824722" y="5665821"/>
            <a:ext cx="7884383" cy="941749"/>
          </a:xfrm>
          <a:prstGeom prst="rect">
            <a:avLst/>
          </a:prstGeom>
        </p:spPr>
        <p:txBody>
          <a:bodyPr anchor="t" rtlCol="false" tIns="0" lIns="0" bIns="0" rIns="0">
            <a:spAutoFit/>
          </a:bodyPr>
          <a:lstStyle/>
          <a:p>
            <a:pPr algn="l">
              <a:lnSpc>
                <a:spcPts val="2465"/>
              </a:lnSpc>
            </a:pPr>
            <a:r>
              <a:rPr lang="en-US" sz="1760" b="true">
                <a:solidFill>
                  <a:srgbClr val="000000"/>
                </a:solidFill>
                <a:latin typeface="Arimo Bold"/>
                <a:ea typeface="Arimo Bold"/>
                <a:cs typeface="Arimo Bold"/>
                <a:sym typeface="Arimo Bold"/>
              </a:rPr>
              <a:t>B. Capacitor</a:t>
            </a:r>
          </a:p>
          <a:p>
            <a:pPr algn="l">
              <a:lnSpc>
                <a:spcPts val="2465"/>
              </a:lnSpc>
            </a:pPr>
            <a:r>
              <a:rPr lang="en-US" sz="1760" b="true">
                <a:solidFill>
                  <a:srgbClr val="000000"/>
                </a:solidFill>
                <a:latin typeface="Arimo Bold"/>
                <a:ea typeface="Arimo Bold"/>
                <a:cs typeface="Arimo Bold"/>
                <a:sym typeface="Arimo Bold"/>
              </a:rPr>
              <a:t>We use the weight equation to calculate the plate weight of the</a:t>
            </a:r>
          </a:p>
          <a:p>
            <a:pPr algn="l" marL="0" indent="0" lvl="0">
              <a:lnSpc>
                <a:spcPts val="2465"/>
              </a:lnSpc>
            </a:pPr>
            <a:r>
              <a:rPr lang="en-US" b="true" sz="1760">
                <a:solidFill>
                  <a:srgbClr val="000000"/>
                </a:solidFill>
                <a:latin typeface="Arimo Bold"/>
                <a:ea typeface="Arimo Bold"/>
                <a:cs typeface="Arimo Bold"/>
                <a:sym typeface="Arimo Bold"/>
              </a:rPr>
              <a:t>capacitor.</a:t>
            </a:r>
          </a:p>
        </p:txBody>
      </p:sp>
      <p:grpSp>
        <p:nvGrpSpPr>
          <p:cNvPr name="Group 11" id="11"/>
          <p:cNvGrpSpPr/>
          <p:nvPr/>
        </p:nvGrpSpPr>
        <p:grpSpPr>
          <a:xfrm rot="0">
            <a:off x="1824722" y="6766059"/>
            <a:ext cx="4061540" cy="380769"/>
            <a:chOff x="0" y="0"/>
            <a:chExt cx="5415387" cy="507693"/>
          </a:xfrm>
        </p:grpSpPr>
        <p:sp>
          <p:nvSpPr>
            <p:cNvPr name="Freeform 12" id="12"/>
            <p:cNvSpPr/>
            <p:nvPr/>
          </p:nvSpPr>
          <p:spPr>
            <a:xfrm flipH="false" flipV="false" rot="0">
              <a:off x="0" y="0"/>
              <a:ext cx="5415387" cy="507693"/>
            </a:xfrm>
            <a:custGeom>
              <a:avLst/>
              <a:gdLst/>
              <a:ahLst/>
              <a:cxnLst/>
              <a:rect r="r" b="b" t="t" l="l"/>
              <a:pathLst>
                <a:path h="507693" w="5415387">
                  <a:moveTo>
                    <a:pt x="0" y="0"/>
                  </a:moveTo>
                  <a:lnTo>
                    <a:pt x="5415387" y="0"/>
                  </a:lnTo>
                  <a:lnTo>
                    <a:pt x="5415387" y="507693"/>
                  </a:lnTo>
                  <a:lnTo>
                    <a:pt x="0" y="5076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3" id="13"/>
          <p:cNvGrpSpPr/>
          <p:nvPr/>
        </p:nvGrpSpPr>
        <p:grpSpPr>
          <a:xfrm rot="0">
            <a:off x="1824722" y="7557460"/>
            <a:ext cx="3016865" cy="380769"/>
            <a:chOff x="0" y="0"/>
            <a:chExt cx="4022487" cy="507693"/>
          </a:xfrm>
        </p:grpSpPr>
        <p:sp>
          <p:nvSpPr>
            <p:cNvPr name="Freeform 14" id="14"/>
            <p:cNvSpPr/>
            <p:nvPr/>
          </p:nvSpPr>
          <p:spPr>
            <a:xfrm flipH="false" flipV="false" rot="0">
              <a:off x="0" y="0"/>
              <a:ext cx="4022487" cy="507693"/>
            </a:xfrm>
            <a:custGeom>
              <a:avLst/>
              <a:gdLst/>
              <a:ahLst/>
              <a:cxnLst/>
              <a:rect r="r" b="b" t="t" l="l"/>
              <a:pathLst>
                <a:path h="507693" w="4022487">
                  <a:moveTo>
                    <a:pt x="0" y="0"/>
                  </a:moveTo>
                  <a:lnTo>
                    <a:pt x="4022487" y="0"/>
                  </a:lnTo>
                  <a:lnTo>
                    <a:pt x="4022487" y="507693"/>
                  </a:lnTo>
                  <a:lnTo>
                    <a:pt x="0" y="5076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5" id="15"/>
          <p:cNvSpPr txBox="true"/>
          <p:nvPr/>
        </p:nvSpPr>
        <p:spPr>
          <a:xfrm rot="0">
            <a:off x="1824722" y="8185052"/>
            <a:ext cx="8651947" cy="1841246"/>
          </a:xfrm>
          <a:prstGeom prst="rect">
            <a:avLst/>
          </a:prstGeom>
        </p:spPr>
        <p:txBody>
          <a:bodyPr anchor="t" rtlCol="false" tIns="0" lIns="0" bIns="0" rIns="0">
            <a:spAutoFit/>
          </a:bodyPr>
          <a:lstStyle/>
          <a:p>
            <a:pPr algn="l">
              <a:lnSpc>
                <a:spcPts val="2464"/>
              </a:lnSpc>
            </a:pPr>
            <a:r>
              <a:rPr lang="en-US" sz="1760" b="true">
                <a:solidFill>
                  <a:srgbClr val="000000"/>
                </a:solidFill>
                <a:latin typeface="Arimo Bold"/>
                <a:ea typeface="Arimo Bold"/>
                <a:cs typeface="Arimo Bold"/>
                <a:sym typeface="Arimo Bold"/>
              </a:rPr>
              <a:t>C. R1, R2</a:t>
            </a:r>
          </a:p>
          <a:p>
            <a:pPr algn="l">
              <a:lnSpc>
                <a:spcPts val="2464"/>
              </a:lnSpc>
            </a:pPr>
            <a:r>
              <a:rPr lang="en-US" sz="1760" b="true">
                <a:solidFill>
                  <a:srgbClr val="000000"/>
                </a:solidFill>
                <a:latin typeface="Arimo Bold"/>
                <a:ea typeface="Arimo Bold"/>
                <a:cs typeface="Arimo Bold"/>
                <a:sym typeface="Arimo Bold"/>
              </a:rPr>
              <a:t>The resistors in this system will be taken as R1 = 0.002, R2 = 0.001.</a:t>
            </a:r>
          </a:p>
          <a:p>
            <a:pPr algn="l">
              <a:lnSpc>
                <a:spcPts val="2464"/>
              </a:lnSpc>
            </a:pPr>
          </a:p>
          <a:p>
            <a:pPr algn="l">
              <a:lnSpc>
                <a:spcPts val="2464"/>
              </a:lnSpc>
            </a:pPr>
            <a:r>
              <a:rPr lang="en-US" sz="1760" b="true">
                <a:solidFill>
                  <a:srgbClr val="000000"/>
                </a:solidFill>
                <a:latin typeface="Arimo Bold"/>
                <a:ea typeface="Arimo Bold"/>
                <a:cs typeface="Arimo Bold"/>
                <a:sym typeface="Arimo Bold"/>
              </a:rPr>
              <a:t>D. Vin</a:t>
            </a:r>
          </a:p>
          <a:p>
            <a:pPr algn="l">
              <a:lnSpc>
                <a:spcPts val="2464"/>
              </a:lnSpc>
            </a:pPr>
            <a:r>
              <a:rPr lang="en-US" sz="1760" b="true">
                <a:solidFill>
                  <a:srgbClr val="000000"/>
                </a:solidFill>
                <a:latin typeface="Arimo Bold"/>
                <a:ea typeface="Arimo Bold"/>
                <a:cs typeface="Arimo Bold"/>
                <a:sym typeface="Arimo Bold"/>
              </a:rPr>
              <a:t>In capacitive displacement systems, V is usually taken</a:t>
            </a:r>
          </a:p>
          <a:p>
            <a:pPr algn="l" marL="0" indent="0" lvl="0">
              <a:lnSpc>
                <a:spcPts val="2464"/>
              </a:lnSpc>
            </a:pPr>
            <a:r>
              <a:rPr lang="en-US" b="true" sz="1760">
                <a:solidFill>
                  <a:srgbClr val="000000"/>
                </a:solidFill>
                <a:latin typeface="Arimo Bold"/>
                <a:ea typeface="Arimo Bold"/>
                <a:cs typeface="Arimo Bold"/>
                <a:sym typeface="Arimo Bold"/>
              </a:rPr>
              <a:t>between 5 and 20. In this system, V will be taken as 12.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824722" y="2085884"/>
            <a:ext cx="13844095"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710856" y="3345983"/>
            <a:ext cx="7433144" cy="5107712"/>
          </a:xfrm>
          <a:custGeom>
            <a:avLst/>
            <a:gdLst/>
            <a:ahLst/>
            <a:cxnLst/>
            <a:rect r="r" b="b" t="t" l="l"/>
            <a:pathLst>
              <a:path h="5107712" w="7433144">
                <a:moveTo>
                  <a:pt x="0" y="0"/>
                </a:moveTo>
                <a:lnTo>
                  <a:pt x="7433144" y="0"/>
                </a:lnTo>
                <a:lnTo>
                  <a:pt x="7433144" y="5107712"/>
                </a:lnTo>
                <a:lnTo>
                  <a:pt x="0" y="5107712"/>
                </a:lnTo>
                <a:lnTo>
                  <a:pt x="0" y="0"/>
                </a:lnTo>
                <a:close/>
              </a:path>
            </a:pathLst>
          </a:custGeom>
          <a:blipFill>
            <a:blip r:embed="rId2"/>
            <a:stretch>
              <a:fillRect l="0" t="0" r="0" b="-91799"/>
            </a:stretch>
          </a:blipFill>
        </p:spPr>
      </p:sp>
      <p:sp>
        <p:nvSpPr>
          <p:cNvPr name="TextBox 4" id="4"/>
          <p:cNvSpPr txBox="true"/>
          <p:nvPr/>
        </p:nvSpPr>
        <p:spPr>
          <a:xfrm rot="0">
            <a:off x="1824722" y="651123"/>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Simulation and Results</a:t>
            </a:r>
          </a:p>
        </p:txBody>
      </p:sp>
      <p:sp>
        <p:nvSpPr>
          <p:cNvPr name="TextBox 5" id="5"/>
          <p:cNvSpPr txBox="true"/>
          <p:nvPr/>
        </p:nvSpPr>
        <p:spPr>
          <a:xfrm rot="0">
            <a:off x="2076446" y="2326740"/>
            <a:ext cx="2342557" cy="611728"/>
          </a:xfrm>
          <a:prstGeom prst="rect">
            <a:avLst/>
          </a:prstGeom>
        </p:spPr>
        <p:txBody>
          <a:bodyPr anchor="t" rtlCol="false" tIns="0" lIns="0" bIns="0" rIns="0">
            <a:spAutoFit/>
          </a:bodyPr>
          <a:lstStyle/>
          <a:p>
            <a:pPr algn="l" marL="0" indent="0" lvl="0">
              <a:lnSpc>
                <a:spcPts val="4892"/>
              </a:lnSpc>
            </a:pPr>
            <a:r>
              <a:rPr lang="en-US" b="true" sz="3494">
                <a:solidFill>
                  <a:srgbClr val="000000"/>
                </a:solidFill>
                <a:latin typeface="Arimo Bold"/>
                <a:ea typeface="Arimo Bold"/>
                <a:cs typeface="Arimo Bold"/>
                <a:sym typeface="Arimo Bold"/>
              </a:rPr>
              <a:t>Initials</a:t>
            </a:r>
          </a:p>
        </p:txBody>
      </p:sp>
      <p:sp>
        <p:nvSpPr>
          <p:cNvPr name="Freeform 6" id="6"/>
          <p:cNvSpPr/>
          <p:nvPr/>
        </p:nvSpPr>
        <p:spPr>
          <a:xfrm flipH="false" flipV="false" rot="0">
            <a:off x="10009082" y="3345983"/>
            <a:ext cx="7957249" cy="5107712"/>
          </a:xfrm>
          <a:custGeom>
            <a:avLst/>
            <a:gdLst/>
            <a:ahLst/>
            <a:cxnLst/>
            <a:rect r="r" b="b" t="t" l="l"/>
            <a:pathLst>
              <a:path h="5107712" w="7957249">
                <a:moveTo>
                  <a:pt x="0" y="0"/>
                </a:moveTo>
                <a:lnTo>
                  <a:pt x="7957249" y="0"/>
                </a:lnTo>
                <a:lnTo>
                  <a:pt x="7957249" y="5107712"/>
                </a:lnTo>
                <a:lnTo>
                  <a:pt x="0" y="5107712"/>
                </a:lnTo>
                <a:lnTo>
                  <a:pt x="0" y="0"/>
                </a:lnTo>
                <a:close/>
              </a:path>
            </a:pathLst>
          </a:custGeom>
          <a:blipFill>
            <a:blip r:embed="rId2"/>
            <a:stretch>
              <a:fillRect l="0" t="-105323"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790848" y="474963"/>
            <a:ext cx="5199239" cy="2521631"/>
          </a:xfrm>
          <a:custGeom>
            <a:avLst/>
            <a:gdLst/>
            <a:ahLst/>
            <a:cxnLst/>
            <a:rect r="r" b="b" t="t" l="l"/>
            <a:pathLst>
              <a:path h="2521631" w="5199239">
                <a:moveTo>
                  <a:pt x="0" y="0"/>
                </a:moveTo>
                <a:lnTo>
                  <a:pt x="5199238" y="0"/>
                </a:lnTo>
                <a:lnTo>
                  <a:pt x="5199238" y="2521631"/>
                </a:lnTo>
                <a:lnTo>
                  <a:pt x="0" y="2521631"/>
                </a:lnTo>
                <a:lnTo>
                  <a:pt x="0" y="0"/>
                </a:lnTo>
                <a:close/>
              </a:path>
            </a:pathLst>
          </a:custGeom>
          <a:blipFill>
            <a:blip r:embed="rId2"/>
            <a:stretch>
              <a:fillRect l="0" t="0" r="0" b="0"/>
            </a:stretch>
          </a:blipFill>
        </p:spPr>
      </p:sp>
      <p:sp>
        <p:nvSpPr>
          <p:cNvPr name="Freeform 3" id="3"/>
          <p:cNvSpPr/>
          <p:nvPr/>
        </p:nvSpPr>
        <p:spPr>
          <a:xfrm flipH="false" flipV="false" rot="0">
            <a:off x="12790848" y="7001185"/>
            <a:ext cx="5293989" cy="2554350"/>
          </a:xfrm>
          <a:custGeom>
            <a:avLst/>
            <a:gdLst/>
            <a:ahLst/>
            <a:cxnLst/>
            <a:rect r="r" b="b" t="t" l="l"/>
            <a:pathLst>
              <a:path h="2554350" w="5293989">
                <a:moveTo>
                  <a:pt x="0" y="0"/>
                </a:moveTo>
                <a:lnTo>
                  <a:pt x="5293989" y="0"/>
                </a:lnTo>
                <a:lnTo>
                  <a:pt x="5293989" y="2554350"/>
                </a:lnTo>
                <a:lnTo>
                  <a:pt x="0" y="2554350"/>
                </a:lnTo>
                <a:lnTo>
                  <a:pt x="0" y="0"/>
                </a:lnTo>
                <a:close/>
              </a:path>
            </a:pathLst>
          </a:custGeom>
          <a:blipFill>
            <a:blip r:embed="rId3"/>
            <a:stretch>
              <a:fillRect l="0" t="0" r="0" b="0"/>
            </a:stretch>
          </a:blipFill>
        </p:spPr>
      </p:sp>
      <p:sp>
        <p:nvSpPr>
          <p:cNvPr name="Freeform 4" id="4"/>
          <p:cNvSpPr/>
          <p:nvPr/>
        </p:nvSpPr>
        <p:spPr>
          <a:xfrm flipH="false" flipV="false" rot="0">
            <a:off x="12790848" y="3428232"/>
            <a:ext cx="5199239" cy="2619117"/>
          </a:xfrm>
          <a:custGeom>
            <a:avLst/>
            <a:gdLst/>
            <a:ahLst/>
            <a:cxnLst/>
            <a:rect r="r" b="b" t="t" l="l"/>
            <a:pathLst>
              <a:path h="2619117" w="5199239">
                <a:moveTo>
                  <a:pt x="0" y="0"/>
                </a:moveTo>
                <a:lnTo>
                  <a:pt x="5199238" y="0"/>
                </a:lnTo>
                <a:lnTo>
                  <a:pt x="5199238" y="2619116"/>
                </a:lnTo>
                <a:lnTo>
                  <a:pt x="0" y="2619116"/>
                </a:lnTo>
                <a:lnTo>
                  <a:pt x="0" y="0"/>
                </a:lnTo>
                <a:close/>
              </a:path>
            </a:pathLst>
          </a:custGeom>
          <a:blipFill>
            <a:blip r:embed="rId4"/>
            <a:stretch>
              <a:fillRect l="0" t="0" r="0" b="0"/>
            </a:stretch>
          </a:blipFill>
        </p:spPr>
      </p:sp>
      <p:sp>
        <p:nvSpPr>
          <p:cNvPr name="Freeform 5" id="5"/>
          <p:cNvSpPr/>
          <p:nvPr/>
        </p:nvSpPr>
        <p:spPr>
          <a:xfrm flipH="false" flipV="false" rot="0">
            <a:off x="270097" y="1414698"/>
            <a:ext cx="9648400" cy="8140837"/>
          </a:xfrm>
          <a:custGeom>
            <a:avLst/>
            <a:gdLst/>
            <a:ahLst/>
            <a:cxnLst/>
            <a:rect r="r" b="b" t="t" l="l"/>
            <a:pathLst>
              <a:path h="8140837" w="9648400">
                <a:moveTo>
                  <a:pt x="0" y="0"/>
                </a:moveTo>
                <a:lnTo>
                  <a:pt x="9648400" y="0"/>
                </a:lnTo>
                <a:lnTo>
                  <a:pt x="9648400" y="8140837"/>
                </a:lnTo>
                <a:lnTo>
                  <a:pt x="0" y="8140837"/>
                </a:lnTo>
                <a:lnTo>
                  <a:pt x="0" y="0"/>
                </a:lnTo>
                <a:close/>
              </a:path>
            </a:pathLst>
          </a:custGeom>
          <a:blipFill>
            <a:blip r:embed="rId5"/>
            <a:stretch>
              <a:fillRect l="0" t="0" r="0" b="0"/>
            </a:stretch>
          </a:blipFill>
        </p:spPr>
      </p:sp>
      <p:sp>
        <p:nvSpPr>
          <p:cNvPr name="AutoShape 6" id="6"/>
          <p:cNvSpPr/>
          <p:nvPr/>
        </p:nvSpPr>
        <p:spPr>
          <a:xfrm>
            <a:off x="374795" y="1200386"/>
            <a:ext cx="9207269" cy="0"/>
          </a:xfrm>
          <a:prstGeom prst="line">
            <a:avLst/>
          </a:prstGeom>
          <a:ln cap="flat" w="28575">
            <a:solidFill>
              <a:srgbClr val="000000"/>
            </a:solidFill>
            <a:prstDash val="solid"/>
            <a:headEnd type="none" len="sm" w="sm"/>
            <a:tailEnd type="none" len="sm" w="sm"/>
          </a:ln>
        </p:spPr>
      </p:sp>
      <p:sp>
        <p:nvSpPr>
          <p:cNvPr name="TextBox 7" id="7"/>
          <p:cNvSpPr txBox="true"/>
          <p:nvPr/>
        </p:nvSpPr>
        <p:spPr>
          <a:xfrm rot="0">
            <a:off x="374795" y="233548"/>
            <a:ext cx="9777347" cy="546527"/>
          </a:xfrm>
          <a:prstGeom prst="rect">
            <a:avLst/>
          </a:prstGeom>
        </p:spPr>
        <p:txBody>
          <a:bodyPr anchor="t" rtlCol="false" tIns="0" lIns="0" bIns="0" rIns="0">
            <a:spAutoFit/>
          </a:bodyPr>
          <a:lstStyle/>
          <a:p>
            <a:pPr algn="l" marL="0" indent="0" lvl="0">
              <a:lnSpc>
                <a:spcPts val="3938"/>
              </a:lnSpc>
            </a:pPr>
            <a:r>
              <a:rPr lang="en-US" b="true" sz="3751">
                <a:solidFill>
                  <a:srgbClr val="000000"/>
                </a:solidFill>
                <a:latin typeface="Arimo Bold"/>
                <a:ea typeface="Arimo Bold"/>
                <a:cs typeface="Arimo Bold"/>
                <a:sym typeface="Arimo Bold"/>
              </a:rPr>
              <a:t>Simulation and 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66201" y="6821356"/>
            <a:ext cx="5090222" cy="2436944"/>
          </a:xfrm>
          <a:custGeom>
            <a:avLst/>
            <a:gdLst/>
            <a:ahLst/>
            <a:cxnLst/>
            <a:rect r="r" b="b" t="t" l="l"/>
            <a:pathLst>
              <a:path h="2436944" w="5090222">
                <a:moveTo>
                  <a:pt x="0" y="0"/>
                </a:moveTo>
                <a:lnTo>
                  <a:pt x="5090222" y="0"/>
                </a:lnTo>
                <a:lnTo>
                  <a:pt x="5090222" y="2436944"/>
                </a:lnTo>
                <a:lnTo>
                  <a:pt x="0" y="2436944"/>
                </a:lnTo>
                <a:lnTo>
                  <a:pt x="0" y="0"/>
                </a:lnTo>
                <a:close/>
              </a:path>
            </a:pathLst>
          </a:custGeom>
          <a:blipFill>
            <a:blip r:embed="rId2"/>
            <a:stretch>
              <a:fillRect l="0" t="0" r="0" b="0"/>
            </a:stretch>
          </a:blipFill>
        </p:spPr>
      </p:sp>
      <p:sp>
        <p:nvSpPr>
          <p:cNvPr name="Freeform 3" id="3"/>
          <p:cNvSpPr/>
          <p:nvPr/>
        </p:nvSpPr>
        <p:spPr>
          <a:xfrm flipH="false" flipV="false" rot="0">
            <a:off x="13066201" y="3462118"/>
            <a:ext cx="4931263" cy="2354678"/>
          </a:xfrm>
          <a:custGeom>
            <a:avLst/>
            <a:gdLst/>
            <a:ahLst/>
            <a:cxnLst/>
            <a:rect r="r" b="b" t="t" l="l"/>
            <a:pathLst>
              <a:path h="2354678" w="4931263">
                <a:moveTo>
                  <a:pt x="0" y="0"/>
                </a:moveTo>
                <a:lnTo>
                  <a:pt x="4931263" y="0"/>
                </a:lnTo>
                <a:lnTo>
                  <a:pt x="4931263" y="2354678"/>
                </a:lnTo>
                <a:lnTo>
                  <a:pt x="0" y="2354678"/>
                </a:lnTo>
                <a:lnTo>
                  <a:pt x="0" y="0"/>
                </a:lnTo>
                <a:close/>
              </a:path>
            </a:pathLst>
          </a:custGeom>
          <a:blipFill>
            <a:blip r:embed="rId3"/>
            <a:stretch>
              <a:fillRect l="0" t="0" r="0" b="0"/>
            </a:stretch>
          </a:blipFill>
        </p:spPr>
      </p:sp>
      <p:sp>
        <p:nvSpPr>
          <p:cNvPr name="Freeform 4" id="4"/>
          <p:cNvSpPr/>
          <p:nvPr/>
        </p:nvSpPr>
        <p:spPr>
          <a:xfrm flipH="false" flipV="false" rot="0">
            <a:off x="13066201" y="665813"/>
            <a:ext cx="4931263" cy="2280709"/>
          </a:xfrm>
          <a:custGeom>
            <a:avLst/>
            <a:gdLst/>
            <a:ahLst/>
            <a:cxnLst/>
            <a:rect r="r" b="b" t="t" l="l"/>
            <a:pathLst>
              <a:path h="2280709" w="4931263">
                <a:moveTo>
                  <a:pt x="0" y="0"/>
                </a:moveTo>
                <a:lnTo>
                  <a:pt x="4931263" y="0"/>
                </a:lnTo>
                <a:lnTo>
                  <a:pt x="4931263" y="2280709"/>
                </a:lnTo>
                <a:lnTo>
                  <a:pt x="0" y="2280709"/>
                </a:lnTo>
                <a:lnTo>
                  <a:pt x="0" y="0"/>
                </a:lnTo>
                <a:close/>
              </a:path>
            </a:pathLst>
          </a:custGeom>
          <a:blipFill>
            <a:blip r:embed="rId4"/>
            <a:stretch>
              <a:fillRect l="0" t="0" r="0" b="0"/>
            </a:stretch>
          </a:blipFill>
        </p:spPr>
      </p:sp>
      <p:sp>
        <p:nvSpPr>
          <p:cNvPr name="AutoShape 5" id="5"/>
          <p:cNvSpPr/>
          <p:nvPr/>
        </p:nvSpPr>
        <p:spPr>
          <a:xfrm>
            <a:off x="374795" y="1514500"/>
            <a:ext cx="9207269" cy="0"/>
          </a:xfrm>
          <a:prstGeom prst="line">
            <a:avLst/>
          </a:prstGeom>
          <a:ln cap="flat" w="28575">
            <a:solidFill>
              <a:srgbClr val="000000"/>
            </a:solidFill>
            <a:prstDash val="solid"/>
            <a:headEnd type="none" len="sm" w="sm"/>
            <a:tailEnd type="none" len="sm" w="sm"/>
          </a:ln>
        </p:spPr>
      </p:sp>
      <p:sp>
        <p:nvSpPr>
          <p:cNvPr name="TextBox 6" id="6"/>
          <p:cNvSpPr txBox="true"/>
          <p:nvPr/>
        </p:nvSpPr>
        <p:spPr>
          <a:xfrm rot="0">
            <a:off x="374795" y="547662"/>
            <a:ext cx="9777347" cy="546527"/>
          </a:xfrm>
          <a:prstGeom prst="rect">
            <a:avLst/>
          </a:prstGeom>
        </p:spPr>
        <p:txBody>
          <a:bodyPr anchor="t" rtlCol="false" tIns="0" lIns="0" bIns="0" rIns="0">
            <a:spAutoFit/>
          </a:bodyPr>
          <a:lstStyle/>
          <a:p>
            <a:pPr algn="l" marL="0" indent="0" lvl="0">
              <a:lnSpc>
                <a:spcPts val="3938"/>
              </a:lnSpc>
            </a:pPr>
            <a:r>
              <a:rPr lang="en-US" b="true" sz="3751">
                <a:solidFill>
                  <a:srgbClr val="000000"/>
                </a:solidFill>
                <a:latin typeface="Arimo Bold"/>
                <a:ea typeface="Arimo Bold"/>
                <a:cs typeface="Arimo Bold"/>
                <a:sym typeface="Arimo Bold"/>
              </a:rPr>
              <a:t>Simulation and Results</a:t>
            </a:r>
          </a:p>
        </p:txBody>
      </p:sp>
      <p:sp>
        <p:nvSpPr>
          <p:cNvPr name="Freeform 7" id="7"/>
          <p:cNvSpPr/>
          <p:nvPr/>
        </p:nvSpPr>
        <p:spPr>
          <a:xfrm flipH="false" flipV="false" rot="0">
            <a:off x="471040" y="1514500"/>
            <a:ext cx="9681102" cy="8168430"/>
          </a:xfrm>
          <a:custGeom>
            <a:avLst/>
            <a:gdLst/>
            <a:ahLst/>
            <a:cxnLst/>
            <a:rect r="r" b="b" t="t" l="l"/>
            <a:pathLst>
              <a:path h="8168430" w="9681102">
                <a:moveTo>
                  <a:pt x="0" y="0"/>
                </a:moveTo>
                <a:lnTo>
                  <a:pt x="9681102" y="0"/>
                </a:lnTo>
                <a:lnTo>
                  <a:pt x="9681102" y="8168430"/>
                </a:lnTo>
                <a:lnTo>
                  <a:pt x="0" y="8168430"/>
                </a:lnTo>
                <a:lnTo>
                  <a:pt x="0" y="0"/>
                </a:lnTo>
                <a:close/>
              </a:path>
            </a:pathLst>
          </a:custGeom>
          <a:blipFill>
            <a:blip r:embed="rId5"/>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31678" y="5543480"/>
            <a:ext cx="5210480" cy="2540109"/>
          </a:xfrm>
          <a:custGeom>
            <a:avLst/>
            <a:gdLst/>
            <a:ahLst/>
            <a:cxnLst/>
            <a:rect r="r" b="b" t="t" l="l"/>
            <a:pathLst>
              <a:path h="2540109" w="5210480">
                <a:moveTo>
                  <a:pt x="0" y="0"/>
                </a:moveTo>
                <a:lnTo>
                  <a:pt x="5210480" y="0"/>
                </a:lnTo>
                <a:lnTo>
                  <a:pt x="5210480" y="2540109"/>
                </a:lnTo>
                <a:lnTo>
                  <a:pt x="0" y="2540109"/>
                </a:lnTo>
                <a:lnTo>
                  <a:pt x="0" y="0"/>
                </a:lnTo>
                <a:close/>
              </a:path>
            </a:pathLst>
          </a:custGeom>
          <a:blipFill>
            <a:blip r:embed="rId2"/>
            <a:stretch>
              <a:fillRect l="0" t="0" r="0" b="0"/>
            </a:stretch>
          </a:blipFill>
        </p:spPr>
      </p:sp>
      <p:sp>
        <p:nvSpPr>
          <p:cNvPr name="Freeform 3" id="3"/>
          <p:cNvSpPr/>
          <p:nvPr/>
        </p:nvSpPr>
        <p:spPr>
          <a:xfrm flipH="false" flipV="false" rot="0">
            <a:off x="12431678" y="1511279"/>
            <a:ext cx="5017447" cy="2533811"/>
          </a:xfrm>
          <a:custGeom>
            <a:avLst/>
            <a:gdLst/>
            <a:ahLst/>
            <a:cxnLst/>
            <a:rect r="r" b="b" t="t" l="l"/>
            <a:pathLst>
              <a:path h="2533811" w="5017447">
                <a:moveTo>
                  <a:pt x="0" y="0"/>
                </a:moveTo>
                <a:lnTo>
                  <a:pt x="5017447" y="0"/>
                </a:lnTo>
                <a:lnTo>
                  <a:pt x="5017447" y="2533811"/>
                </a:lnTo>
                <a:lnTo>
                  <a:pt x="0" y="2533811"/>
                </a:lnTo>
                <a:lnTo>
                  <a:pt x="0" y="0"/>
                </a:lnTo>
                <a:close/>
              </a:path>
            </a:pathLst>
          </a:custGeom>
          <a:blipFill>
            <a:blip r:embed="rId3"/>
            <a:stretch>
              <a:fillRect l="0" t="0" r="0" b="0"/>
            </a:stretch>
          </a:blipFill>
        </p:spPr>
      </p:sp>
      <p:sp>
        <p:nvSpPr>
          <p:cNvPr name="AutoShape 4" id="4"/>
          <p:cNvSpPr/>
          <p:nvPr/>
        </p:nvSpPr>
        <p:spPr>
          <a:xfrm>
            <a:off x="471040" y="1514500"/>
            <a:ext cx="9207269" cy="0"/>
          </a:xfrm>
          <a:prstGeom prst="line">
            <a:avLst/>
          </a:prstGeom>
          <a:ln cap="flat" w="28575">
            <a:solidFill>
              <a:srgbClr val="000000"/>
            </a:solidFill>
            <a:prstDash val="solid"/>
            <a:headEnd type="none" len="sm" w="sm"/>
            <a:tailEnd type="none" len="sm" w="sm"/>
          </a:ln>
        </p:spPr>
      </p:sp>
      <p:sp>
        <p:nvSpPr>
          <p:cNvPr name="Freeform 5" id="5"/>
          <p:cNvSpPr/>
          <p:nvPr/>
        </p:nvSpPr>
        <p:spPr>
          <a:xfrm flipH="false" flipV="false" rot="0">
            <a:off x="471040" y="1514500"/>
            <a:ext cx="9969437" cy="8411713"/>
          </a:xfrm>
          <a:custGeom>
            <a:avLst/>
            <a:gdLst/>
            <a:ahLst/>
            <a:cxnLst/>
            <a:rect r="r" b="b" t="t" l="l"/>
            <a:pathLst>
              <a:path h="8411713" w="9969437">
                <a:moveTo>
                  <a:pt x="0" y="0"/>
                </a:moveTo>
                <a:lnTo>
                  <a:pt x="9969437" y="0"/>
                </a:lnTo>
                <a:lnTo>
                  <a:pt x="9969437" y="8411713"/>
                </a:lnTo>
                <a:lnTo>
                  <a:pt x="0" y="8411713"/>
                </a:lnTo>
                <a:lnTo>
                  <a:pt x="0" y="0"/>
                </a:lnTo>
                <a:close/>
              </a:path>
            </a:pathLst>
          </a:custGeom>
          <a:blipFill>
            <a:blip r:embed="rId4"/>
            <a:stretch>
              <a:fillRect l="0" t="0" r="0" b="0"/>
            </a:stretch>
          </a:blipFill>
        </p:spPr>
      </p:sp>
      <p:sp>
        <p:nvSpPr>
          <p:cNvPr name="TextBox 6" id="6"/>
          <p:cNvSpPr txBox="true"/>
          <p:nvPr/>
        </p:nvSpPr>
        <p:spPr>
          <a:xfrm rot="0">
            <a:off x="471040" y="547662"/>
            <a:ext cx="9777347" cy="546527"/>
          </a:xfrm>
          <a:prstGeom prst="rect">
            <a:avLst/>
          </a:prstGeom>
        </p:spPr>
        <p:txBody>
          <a:bodyPr anchor="t" rtlCol="false" tIns="0" lIns="0" bIns="0" rIns="0">
            <a:spAutoFit/>
          </a:bodyPr>
          <a:lstStyle/>
          <a:p>
            <a:pPr algn="l" marL="0" indent="0" lvl="0">
              <a:lnSpc>
                <a:spcPts val="3938"/>
              </a:lnSpc>
            </a:pPr>
            <a:r>
              <a:rPr lang="en-US" b="true" sz="3751">
                <a:solidFill>
                  <a:srgbClr val="000000"/>
                </a:solidFill>
                <a:latin typeface="Arimo Bold"/>
                <a:ea typeface="Arimo Bold"/>
                <a:cs typeface="Arimo Bold"/>
                <a:sym typeface="Arimo Bold"/>
              </a:rPr>
              <a:t>Simulation and Results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77122" y="803523"/>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Thanks for listening</a:t>
            </a:r>
          </a:p>
        </p:txBody>
      </p:sp>
      <p:sp>
        <p:nvSpPr>
          <p:cNvPr name="AutoShape 3" id="3"/>
          <p:cNvSpPr/>
          <p:nvPr/>
        </p:nvSpPr>
        <p:spPr>
          <a:xfrm>
            <a:off x="1824722" y="2085884"/>
            <a:ext cx="13844095" cy="0"/>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1824722" y="3201925"/>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Questions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04270" y="1572913"/>
            <a:ext cx="7322748" cy="982980"/>
          </a:xfrm>
          <a:prstGeom prst="rect">
            <a:avLst/>
          </a:prstGeom>
        </p:spPr>
        <p:txBody>
          <a:bodyPr anchor="t" rtlCol="false" tIns="0" lIns="0" bIns="0" rIns="0">
            <a:spAutoFit/>
          </a:bodyPr>
          <a:lstStyle/>
          <a:p>
            <a:pPr algn="l">
              <a:lnSpc>
                <a:spcPts val="8400"/>
              </a:lnSpc>
            </a:pPr>
            <a:r>
              <a:rPr lang="en-US" b="true" sz="4200">
                <a:solidFill>
                  <a:srgbClr val="000000"/>
                </a:solidFill>
                <a:latin typeface="Arimo Bold"/>
                <a:ea typeface="Arimo Bold"/>
                <a:cs typeface="Arimo Bold"/>
                <a:sym typeface="Arimo Bold"/>
              </a:rPr>
              <a:t>Introduction to System</a:t>
            </a:r>
          </a:p>
        </p:txBody>
      </p:sp>
      <p:grpSp>
        <p:nvGrpSpPr>
          <p:cNvPr name="Group 3" id="3"/>
          <p:cNvGrpSpPr/>
          <p:nvPr/>
        </p:nvGrpSpPr>
        <p:grpSpPr>
          <a:xfrm rot="0">
            <a:off x="7788453" y="1822422"/>
            <a:ext cx="771999" cy="771999"/>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5" id="5"/>
          <p:cNvSpPr txBox="true"/>
          <p:nvPr/>
        </p:nvSpPr>
        <p:spPr>
          <a:xfrm rot="0">
            <a:off x="7901847" y="1783415"/>
            <a:ext cx="545211" cy="697611"/>
          </a:xfrm>
          <a:prstGeom prst="rect">
            <a:avLst/>
          </a:prstGeom>
        </p:spPr>
        <p:txBody>
          <a:bodyPr anchor="t" rtlCol="false" tIns="0" lIns="0" bIns="0" rIns="0">
            <a:spAutoFit/>
          </a:bodyPr>
          <a:lstStyle/>
          <a:p>
            <a:pPr algn="ctr">
              <a:lnSpc>
                <a:spcPts val="5652"/>
              </a:lnSpc>
            </a:pPr>
            <a:r>
              <a:rPr lang="en-US" b="true" sz="3600">
                <a:solidFill>
                  <a:srgbClr val="FFFFFF"/>
                </a:solidFill>
                <a:latin typeface="Arimo Bold"/>
                <a:ea typeface="Arimo Bold"/>
                <a:cs typeface="Arimo Bold"/>
                <a:sym typeface="Arimo Bold"/>
              </a:rPr>
              <a:t>1</a:t>
            </a:r>
          </a:p>
        </p:txBody>
      </p:sp>
      <p:sp>
        <p:nvSpPr>
          <p:cNvPr name="TextBox 6" id="6"/>
          <p:cNvSpPr txBox="true"/>
          <p:nvPr/>
        </p:nvSpPr>
        <p:spPr>
          <a:xfrm rot="0">
            <a:off x="9204270" y="2522983"/>
            <a:ext cx="8055030" cy="2049780"/>
          </a:xfrm>
          <a:prstGeom prst="rect">
            <a:avLst/>
          </a:prstGeom>
        </p:spPr>
        <p:txBody>
          <a:bodyPr anchor="t" rtlCol="false" tIns="0" lIns="0" bIns="0" rIns="0">
            <a:spAutoFit/>
          </a:bodyPr>
          <a:lstStyle/>
          <a:p>
            <a:pPr algn="l" marL="0" indent="0" lvl="1">
              <a:lnSpc>
                <a:spcPts val="8400"/>
              </a:lnSpc>
              <a:spcBef>
                <a:spcPct val="0"/>
              </a:spcBef>
            </a:pPr>
            <a:r>
              <a:rPr lang="en-US" b="true" sz="4200">
                <a:solidFill>
                  <a:srgbClr val="000000"/>
                </a:solidFill>
                <a:latin typeface="Arimo Bold"/>
                <a:ea typeface="Arimo Bold"/>
                <a:cs typeface="Arimo Bold"/>
                <a:sym typeface="Arimo Bold"/>
              </a:rPr>
              <a:t>System Overview and System Calculations</a:t>
            </a:r>
          </a:p>
        </p:txBody>
      </p:sp>
      <p:grpSp>
        <p:nvGrpSpPr>
          <p:cNvPr name="Group 7" id="7"/>
          <p:cNvGrpSpPr/>
          <p:nvPr/>
        </p:nvGrpSpPr>
        <p:grpSpPr>
          <a:xfrm rot="0">
            <a:off x="7788453" y="3200219"/>
            <a:ext cx="771999" cy="771999"/>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9" id="9"/>
          <p:cNvSpPr txBox="true"/>
          <p:nvPr/>
        </p:nvSpPr>
        <p:spPr>
          <a:xfrm rot="0">
            <a:off x="7901847" y="3161213"/>
            <a:ext cx="545211" cy="697611"/>
          </a:xfrm>
          <a:prstGeom prst="rect">
            <a:avLst/>
          </a:prstGeom>
        </p:spPr>
        <p:txBody>
          <a:bodyPr anchor="t" rtlCol="false" tIns="0" lIns="0" bIns="0" rIns="0">
            <a:spAutoFit/>
          </a:bodyPr>
          <a:lstStyle/>
          <a:p>
            <a:pPr algn="ctr" marL="0" indent="0" lvl="1">
              <a:lnSpc>
                <a:spcPts val="5652"/>
              </a:lnSpc>
              <a:spcBef>
                <a:spcPct val="0"/>
              </a:spcBef>
            </a:pPr>
            <a:r>
              <a:rPr lang="en-US" b="true" sz="3600" u="none">
                <a:solidFill>
                  <a:srgbClr val="FFFFFF"/>
                </a:solidFill>
                <a:latin typeface="Arimo Bold"/>
                <a:ea typeface="Arimo Bold"/>
                <a:cs typeface="Arimo Bold"/>
                <a:sym typeface="Arimo Bold"/>
              </a:rPr>
              <a:t>2</a:t>
            </a:r>
          </a:p>
        </p:txBody>
      </p:sp>
      <p:sp>
        <p:nvSpPr>
          <p:cNvPr name="TextBox 10" id="10"/>
          <p:cNvSpPr txBox="true"/>
          <p:nvPr/>
        </p:nvSpPr>
        <p:spPr>
          <a:xfrm rot="0">
            <a:off x="9204270" y="5788538"/>
            <a:ext cx="7322748" cy="982980"/>
          </a:xfrm>
          <a:prstGeom prst="rect">
            <a:avLst/>
          </a:prstGeom>
        </p:spPr>
        <p:txBody>
          <a:bodyPr anchor="t" rtlCol="false" tIns="0" lIns="0" bIns="0" rIns="0">
            <a:spAutoFit/>
          </a:bodyPr>
          <a:lstStyle/>
          <a:p>
            <a:pPr algn="l" marL="0" indent="0" lvl="1">
              <a:lnSpc>
                <a:spcPts val="8400"/>
              </a:lnSpc>
              <a:spcBef>
                <a:spcPct val="0"/>
              </a:spcBef>
            </a:pPr>
            <a:r>
              <a:rPr lang="en-US" b="true" sz="4200">
                <a:solidFill>
                  <a:srgbClr val="000000"/>
                </a:solidFill>
                <a:latin typeface="Arimo Bold"/>
                <a:ea typeface="Arimo Bold"/>
                <a:cs typeface="Arimo Bold"/>
                <a:sym typeface="Arimo Bold"/>
              </a:rPr>
              <a:t>Simulation and results</a:t>
            </a:r>
          </a:p>
        </p:txBody>
      </p:sp>
      <p:grpSp>
        <p:nvGrpSpPr>
          <p:cNvPr name="Group 11" id="11"/>
          <p:cNvGrpSpPr/>
          <p:nvPr/>
        </p:nvGrpSpPr>
        <p:grpSpPr>
          <a:xfrm rot="0">
            <a:off x="7788453" y="6031363"/>
            <a:ext cx="771999" cy="771999"/>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3" id="13"/>
          <p:cNvSpPr txBox="true"/>
          <p:nvPr/>
        </p:nvSpPr>
        <p:spPr>
          <a:xfrm rot="0">
            <a:off x="7901847" y="5992357"/>
            <a:ext cx="545211" cy="697611"/>
          </a:xfrm>
          <a:prstGeom prst="rect">
            <a:avLst/>
          </a:prstGeom>
        </p:spPr>
        <p:txBody>
          <a:bodyPr anchor="t" rtlCol="false" tIns="0" lIns="0" bIns="0" rIns="0">
            <a:spAutoFit/>
          </a:bodyPr>
          <a:lstStyle/>
          <a:p>
            <a:pPr algn="ctr" marL="0" indent="0" lvl="1">
              <a:lnSpc>
                <a:spcPts val="5652"/>
              </a:lnSpc>
              <a:spcBef>
                <a:spcPct val="0"/>
              </a:spcBef>
            </a:pPr>
            <a:r>
              <a:rPr lang="en-US" b="true" sz="3600" u="none">
                <a:solidFill>
                  <a:srgbClr val="FFFFFF"/>
                </a:solidFill>
                <a:latin typeface="Arimo Bold"/>
                <a:ea typeface="Arimo Bold"/>
                <a:cs typeface="Arimo Bold"/>
                <a:sym typeface="Arimo Bold"/>
              </a:rPr>
              <a:t>4</a:t>
            </a:r>
          </a:p>
        </p:txBody>
      </p:sp>
      <p:sp>
        <p:nvSpPr>
          <p:cNvPr name="TextBox 14" id="14"/>
          <p:cNvSpPr txBox="true"/>
          <p:nvPr/>
        </p:nvSpPr>
        <p:spPr>
          <a:xfrm rot="0">
            <a:off x="9204270" y="4506469"/>
            <a:ext cx="7322748" cy="982980"/>
          </a:xfrm>
          <a:prstGeom prst="rect">
            <a:avLst/>
          </a:prstGeom>
        </p:spPr>
        <p:txBody>
          <a:bodyPr anchor="t" rtlCol="false" tIns="0" lIns="0" bIns="0" rIns="0">
            <a:spAutoFit/>
          </a:bodyPr>
          <a:lstStyle/>
          <a:p>
            <a:pPr algn="l" marL="0" indent="0" lvl="1">
              <a:lnSpc>
                <a:spcPts val="8400"/>
              </a:lnSpc>
              <a:spcBef>
                <a:spcPct val="0"/>
              </a:spcBef>
            </a:pPr>
            <a:r>
              <a:rPr lang="en-US" b="true" sz="4200">
                <a:solidFill>
                  <a:srgbClr val="000000"/>
                </a:solidFill>
                <a:latin typeface="Arimo Bold"/>
                <a:ea typeface="Arimo Bold"/>
                <a:cs typeface="Arimo Bold"/>
                <a:sym typeface="Arimo Bold"/>
              </a:rPr>
              <a:t>Parameters</a:t>
            </a:r>
          </a:p>
        </p:txBody>
      </p:sp>
      <p:grpSp>
        <p:nvGrpSpPr>
          <p:cNvPr name="Group 15" id="15"/>
          <p:cNvGrpSpPr/>
          <p:nvPr/>
        </p:nvGrpSpPr>
        <p:grpSpPr>
          <a:xfrm rot="0">
            <a:off x="7788453" y="4751522"/>
            <a:ext cx="771999" cy="771999"/>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7" id="17"/>
          <p:cNvSpPr txBox="true"/>
          <p:nvPr/>
        </p:nvSpPr>
        <p:spPr>
          <a:xfrm rot="0">
            <a:off x="7901847" y="4712516"/>
            <a:ext cx="545211" cy="697611"/>
          </a:xfrm>
          <a:prstGeom prst="rect">
            <a:avLst/>
          </a:prstGeom>
        </p:spPr>
        <p:txBody>
          <a:bodyPr anchor="t" rtlCol="false" tIns="0" lIns="0" bIns="0" rIns="0">
            <a:spAutoFit/>
          </a:bodyPr>
          <a:lstStyle/>
          <a:p>
            <a:pPr algn="ctr" marL="0" indent="0" lvl="1">
              <a:lnSpc>
                <a:spcPts val="5652"/>
              </a:lnSpc>
              <a:spcBef>
                <a:spcPct val="0"/>
              </a:spcBef>
            </a:pPr>
            <a:r>
              <a:rPr lang="en-US" b="true" sz="3600" u="none">
                <a:solidFill>
                  <a:srgbClr val="FFFFFF"/>
                </a:solidFill>
                <a:latin typeface="Arimo Bold"/>
                <a:ea typeface="Arimo Bold"/>
                <a:cs typeface="Arimo Bold"/>
                <a:sym typeface="Arimo Bold"/>
              </a:rPr>
              <a:t>3</a:t>
            </a:r>
          </a:p>
        </p:txBody>
      </p:sp>
      <p:sp>
        <p:nvSpPr>
          <p:cNvPr name="TextBox 18" id="18"/>
          <p:cNvSpPr txBox="true"/>
          <p:nvPr/>
        </p:nvSpPr>
        <p:spPr>
          <a:xfrm rot="0">
            <a:off x="9204270" y="7070606"/>
            <a:ext cx="7322748" cy="982980"/>
          </a:xfrm>
          <a:prstGeom prst="rect">
            <a:avLst/>
          </a:prstGeom>
        </p:spPr>
        <p:txBody>
          <a:bodyPr anchor="t" rtlCol="false" tIns="0" lIns="0" bIns="0" rIns="0">
            <a:spAutoFit/>
          </a:bodyPr>
          <a:lstStyle/>
          <a:p>
            <a:pPr algn="l" marL="0" indent="0" lvl="1">
              <a:lnSpc>
                <a:spcPts val="8400"/>
              </a:lnSpc>
              <a:spcBef>
                <a:spcPct val="0"/>
              </a:spcBef>
            </a:pPr>
            <a:r>
              <a:rPr lang="en-US" b="true" sz="4200">
                <a:solidFill>
                  <a:srgbClr val="000000"/>
                </a:solidFill>
                <a:latin typeface="Arimo Bold"/>
                <a:ea typeface="Arimo Bold"/>
                <a:cs typeface="Arimo Bold"/>
                <a:sym typeface="Arimo Bold"/>
              </a:rPr>
              <a:t>Questions</a:t>
            </a:r>
          </a:p>
        </p:txBody>
      </p:sp>
      <p:grpSp>
        <p:nvGrpSpPr>
          <p:cNvPr name="Group 19" id="19"/>
          <p:cNvGrpSpPr/>
          <p:nvPr/>
        </p:nvGrpSpPr>
        <p:grpSpPr>
          <a:xfrm rot="0">
            <a:off x="7788453" y="7311203"/>
            <a:ext cx="771999" cy="771999"/>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21" id="21"/>
          <p:cNvSpPr txBox="true"/>
          <p:nvPr/>
        </p:nvSpPr>
        <p:spPr>
          <a:xfrm rot="0">
            <a:off x="7901847" y="7272197"/>
            <a:ext cx="545211" cy="697611"/>
          </a:xfrm>
          <a:prstGeom prst="rect">
            <a:avLst/>
          </a:prstGeom>
        </p:spPr>
        <p:txBody>
          <a:bodyPr anchor="t" rtlCol="false" tIns="0" lIns="0" bIns="0" rIns="0">
            <a:spAutoFit/>
          </a:bodyPr>
          <a:lstStyle/>
          <a:p>
            <a:pPr algn="ctr" marL="0" indent="0" lvl="1">
              <a:lnSpc>
                <a:spcPts val="5652"/>
              </a:lnSpc>
              <a:spcBef>
                <a:spcPct val="0"/>
              </a:spcBef>
            </a:pPr>
            <a:r>
              <a:rPr lang="en-US" b="true" sz="3600" u="none">
                <a:solidFill>
                  <a:srgbClr val="FFFFFF"/>
                </a:solidFill>
                <a:latin typeface="Arimo Bold"/>
                <a:ea typeface="Arimo Bold"/>
                <a:cs typeface="Arimo Bold"/>
                <a:sym typeface="Arimo Bold"/>
              </a:rPr>
              <a:t>5</a:t>
            </a:r>
          </a:p>
        </p:txBody>
      </p:sp>
      <p:sp>
        <p:nvSpPr>
          <p:cNvPr name="TextBox 22" id="22"/>
          <p:cNvSpPr txBox="true"/>
          <p:nvPr/>
        </p:nvSpPr>
        <p:spPr>
          <a:xfrm rot="0">
            <a:off x="1784903" y="2137653"/>
            <a:ext cx="4576437" cy="1228725"/>
          </a:xfrm>
          <a:prstGeom prst="rect">
            <a:avLst/>
          </a:prstGeom>
        </p:spPr>
        <p:txBody>
          <a:bodyPr anchor="t" rtlCol="false" tIns="0" lIns="0" bIns="0" rIns="0">
            <a:spAutoFit/>
          </a:bodyPr>
          <a:lstStyle/>
          <a:p>
            <a:pPr algn="l" marL="0" indent="0" lvl="0">
              <a:lnSpc>
                <a:spcPts val="9420"/>
              </a:lnSpc>
              <a:spcBef>
                <a:spcPct val="0"/>
              </a:spcBef>
            </a:pPr>
            <a:r>
              <a:rPr lang="en-US" b="true" sz="7850">
                <a:solidFill>
                  <a:srgbClr val="000000"/>
                </a:solidFill>
                <a:latin typeface="Arimo Bold"/>
                <a:ea typeface="Arimo Bold"/>
                <a:cs typeface="Arimo Bold"/>
                <a:sym typeface="Arimo Bold"/>
              </a:rPr>
              <a:t>Contents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824722" y="1988194"/>
            <a:ext cx="13844095"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2339769" y="5925178"/>
            <a:ext cx="3704399" cy="3962845"/>
          </a:xfrm>
          <a:custGeom>
            <a:avLst/>
            <a:gdLst/>
            <a:ahLst/>
            <a:cxnLst/>
            <a:rect r="r" b="b" t="t" l="l"/>
            <a:pathLst>
              <a:path h="3962845" w="3704399">
                <a:moveTo>
                  <a:pt x="0" y="0"/>
                </a:moveTo>
                <a:lnTo>
                  <a:pt x="3704398" y="0"/>
                </a:lnTo>
                <a:lnTo>
                  <a:pt x="3704398" y="3962845"/>
                </a:lnTo>
                <a:lnTo>
                  <a:pt x="0" y="3962845"/>
                </a:lnTo>
                <a:lnTo>
                  <a:pt x="0" y="0"/>
                </a:lnTo>
                <a:close/>
              </a:path>
            </a:pathLst>
          </a:custGeom>
          <a:blipFill>
            <a:blip r:embed="rId2"/>
            <a:stretch>
              <a:fillRect l="0" t="0" r="0" b="0"/>
            </a:stretch>
          </a:blipFill>
        </p:spPr>
      </p:sp>
      <p:sp>
        <p:nvSpPr>
          <p:cNvPr name="TextBox 4" id="4"/>
          <p:cNvSpPr txBox="true"/>
          <p:nvPr/>
        </p:nvSpPr>
        <p:spPr>
          <a:xfrm rot="0">
            <a:off x="1824722" y="651123"/>
            <a:ext cx="8022194"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Introduction to System</a:t>
            </a:r>
          </a:p>
        </p:txBody>
      </p:sp>
      <p:sp>
        <p:nvSpPr>
          <p:cNvPr name="TextBox 5" id="5"/>
          <p:cNvSpPr txBox="true"/>
          <p:nvPr/>
        </p:nvSpPr>
        <p:spPr>
          <a:xfrm rot="0">
            <a:off x="1802215" y="2464444"/>
            <a:ext cx="15457085" cy="3684191"/>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Capacitive displacement systems play a critical role in </a:t>
            </a:r>
            <a:r>
              <a:rPr lang="en-US" sz="2328" b="true">
                <a:solidFill>
                  <a:srgbClr val="000000"/>
                </a:solidFill>
                <a:latin typeface="Arimo Bold"/>
                <a:ea typeface="Arimo Bold"/>
                <a:cs typeface="Arimo Bold"/>
                <a:sym typeface="Arimo Bold"/>
              </a:rPr>
              <a:t>modern industrial automation and precision measurement applications. Capacitive displacement systems provide efficient solutions to position measurement needs that require high precision and accuracy. </a:t>
            </a:r>
          </a:p>
          <a:p>
            <a:pPr algn="l">
              <a:lnSpc>
                <a:spcPts val="3259"/>
              </a:lnSpc>
            </a:pPr>
          </a:p>
          <a:p>
            <a:pPr algn="l" marL="0" indent="0" lvl="0">
              <a:lnSpc>
                <a:spcPts val="3259"/>
              </a:lnSpc>
            </a:pPr>
            <a:r>
              <a:rPr lang="en-US" b="true" sz="2328">
                <a:solidFill>
                  <a:srgbClr val="000000"/>
                </a:solidFill>
                <a:latin typeface="Arimo Bold"/>
                <a:ea typeface="Arimo Bold"/>
                <a:cs typeface="Arimo Bold"/>
                <a:sym typeface="Arimo Bold"/>
              </a:rPr>
              <a:t>Based on electric field principles, capacitive displacement sensors provide both high reliability and superior performance in harsh operating environments thanks to their non-contact measurement capabilities. In this paper, the basic working principles, application areas and advantages of capacitive displacement systems will be discussed in detail. It will also shed light on the increasing importance of this technology in today's industrial processes and its potential future applications.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824722" y="1988194"/>
            <a:ext cx="13844095"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1824722" y="651123"/>
            <a:ext cx="8022194"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Introduction to System</a:t>
            </a:r>
          </a:p>
        </p:txBody>
      </p:sp>
      <p:sp>
        <p:nvSpPr>
          <p:cNvPr name="TextBox 4" id="4"/>
          <p:cNvSpPr txBox="true"/>
          <p:nvPr/>
        </p:nvSpPr>
        <p:spPr>
          <a:xfrm rot="0">
            <a:off x="1824722" y="2464444"/>
            <a:ext cx="8442381" cy="817166"/>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The capacitive displacement system can be used in the</a:t>
            </a:r>
          </a:p>
          <a:p>
            <a:pPr algn="l" marL="0" indent="0" lvl="0">
              <a:lnSpc>
                <a:spcPts val="3259"/>
              </a:lnSpc>
            </a:pPr>
            <a:r>
              <a:rPr lang="en-US" b="true" sz="2328">
                <a:solidFill>
                  <a:srgbClr val="000000"/>
                </a:solidFill>
                <a:latin typeface="Arimo Bold"/>
                <a:ea typeface="Arimo Bold"/>
                <a:cs typeface="Arimo Bold"/>
                <a:sym typeface="Arimo Bold"/>
              </a:rPr>
              <a:t>industry as follows:</a:t>
            </a:r>
          </a:p>
        </p:txBody>
      </p:sp>
      <p:grpSp>
        <p:nvGrpSpPr>
          <p:cNvPr name="Group 5" id="5"/>
          <p:cNvGrpSpPr/>
          <p:nvPr/>
        </p:nvGrpSpPr>
        <p:grpSpPr>
          <a:xfrm rot="0">
            <a:off x="507822" y="4482663"/>
            <a:ext cx="17272355" cy="3428042"/>
            <a:chOff x="0" y="0"/>
            <a:chExt cx="23029807" cy="4570722"/>
          </a:xfrm>
        </p:grpSpPr>
        <p:sp>
          <p:nvSpPr>
            <p:cNvPr name="TextBox 6" id="6"/>
            <p:cNvSpPr txBox="true"/>
            <p:nvPr/>
          </p:nvSpPr>
          <p:spPr>
            <a:xfrm rot="0">
              <a:off x="0" y="-47625"/>
              <a:ext cx="7287136" cy="4618347"/>
            </a:xfrm>
            <a:prstGeom prst="rect">
              <a:avLst/>
            </a:prstGeom>
          </p:spPr>
          <p:txBody>
            <a:bodyPr anchor="t" rtlCol="false" tIns="0" lIns="0" bIns="0" rIns="0">
              <a:spAutoFit/>
            </a:bodyPr>
            <a:lstStyle/>
            <a:p>
              <a:pPr algn="l">
                <a:lnSpc>
                  <a:spcPts val="2152"/>
                </a:lnSpc>
              </a:pPr>
              <a:r>
                <a:rPr lang="en-US" sz="1537" b="true">
                  <a:solidFill>
                    <a:srgbClr val="000000"/>
                  </a:solidFill>
                  <a:latin typeface="Arimo Bold"/>
                  <a:ea typeface="Arimo Bold"/>
                  <a:cs typeface="Arimo Bold"/>
                  <a:sym typeface="Arimo Bold"/>
                </a:rPr>
                <a:t>1. Sensor Technologies</a:t>
              </a:r>
            </a:p>
            <a:p>
              <a:pPr algn="l">
                <a:lnSpc>
                  <a:spcPts val="2152"/>
                </a:lnSpc>
              </a:pPr>
              <a:r>
                <a:rPr lang="en-US" sz="1537" b="true">
                  <a:solidFill>
                    <a:srgbClr val="000000"/>
                  </a:solidFill>
                  <a:latin typeface="Arimo Bold"/>
                  <a:ea typeface="Arimo Bold"/>
                  <a:cs typeface="Arimo Bold"/>
                  <a:sym typeface="Arimo Bold"/>
                </a:rPr>
                <a:t>Capacitive displacement systems are widely used for</a:t>
              </a:r>
            </a:p>
            <a:p>
              <a:pPr algn="l">
                <a:lnSpc>
                  <a:spcPts val="2152"/>
                </a:lnSpc>
              </a:pPr>
              <a:r>
                <a:rPr lang="en-US" sz="1537" b="true">
                  <a:solidFill>
                    <a:srgbClr val="000000"/>
                  </a:solidFill>
                  <a:latin typeface="Arimo Bold"/>
                  <a:ea typeface="Arimo Bold"/>
                  <a:cs typeface="Arimo Bold"/>
                  <a:sym typeface="Arimo Bold"/>
                </a:rPr>
                <a:t>measuring small mechanical movements. This system is</a:t>
              </a:r>
            </a:p>
            <a:p>
              <a:pPr algn="l">
                <a:lnSpc>
                  <a:spcPts val="2152"/>
                </a:lnSpc>
              </a:pPr>
              <a:r>
                <a:rPr lang="en-US" sz="1537" b="true">
                  <a:solidFill>
                    <a:srgbClr val="000000"/>
                  </a:solidFill>
                  <a:latin typeface="Arimo Bold"/>
                  <a:ea typeface="Arimo Bold"/>
                  <a:cs typeface="Arimo Bold"/>
                  <a:sym typeface="Arimo Bold"/>
                </a:rPr>
                <a:t>especially preferred in situations where high precision is</a:t>
              </a:r>
            </a:p>
            <a:p>
              <a:pPr algn="l">
                <a:lnSpc>
                  <a:spcPts val="2152"/>
                </a:lnSpc>
              </a:pPr>
              <a:r>
                <a:rPr lang="en-US" sz="1537" b="true">
                  <a:solidFill>
                    <a:srgbClr val="000000"/>
                  </a:solidFill>
                  <a:latin typeface="Arimo Bold"/>
                  <a:ea typeface="Arimo Bold"/>
                  <a:cs typeface="Arimo Bold"/>
                  <a:sym typeface="Arimo Bold"/>
                </a:rPr>
                <a:t>required. Example areas of use:</a:t>
              </a:r>
            </a:p>
            <a:p>
              <a:pPr algn="l">
                <a:lnSpc>
                  <a:spcPts val="2152"/>
                </a:lnSpc>
              </a:pPr>
            </a:p>
            <a:p>
              <a:pPr algn="l">
                <a:lnSpc>
                  <a:spcPts val="2152"/>
                </a:lnSpc>
              </a:pPr>
              <a:r>
                <a:rPr lang="en-US" sz="1537" b="true">
                  <a:solidFill>
                    <a:srgbClr val="000000"/>
                  </a:solidFill>
                  <a:latin typeface="Arimo Bold"/>
                  <a:ea typeface="Arimo Bold"/>
                  <a:cs typeface="Arimo Bold"/>
                  <a:sym typeface="Arimo Bold"/>
                </a:rPr>
                <a:t>Industrial Automation: Sensing and controlling micron-level movements of machine parts.</a:t>
              </a:r>
            </a:p>
            <a:p>
              <a:pPr algn="l">
                <a:lnSpc>
                  <a:spcPts val="2152"/>
                </a:lnSpc>
              </a:pPr>
              <a:r>
                <a:rPr lang="en-US" sz="1537" b="true">
                  <a:solidFill>
                    <a:srgbClr val="000000"/>
                  </a:solidFill>
                  <a:latin typeface="Arimo Bold"/>
                  <a:ea typeface="Arimo Bold"/>
                  <a:cs typeface="Arimo Bold"/>
                  <a:sym typeface="Arimo Bold"/>
                </a:rPr>
                <a:t>Robotics: Measuring precise movements of robot arms and providing feedback.</a:t>
              </a:r>
            </a:p>
            <a:p>
              <a:pPr algn="l">
                <a:lnSpc>
                  <a:spcPts val="2152"/>
                </a:lnSpc>
              </a:pPr>
            </a:p>
            <a:p>
              <a:pPr algn="l">
                <a:lnSpc>
                  <a:spcPts val="2152"/>
                </a:lnSpc>
              </a:pPr>
              <a:r>
                <a:rPr lang="en-US" sz="1537" b="true">
                  <a:solidFill>
                    <a:srgbClr val="000000"/>
                  </a:solidFill>
                  <a:latin typeface="Arimo Bold"/>
                  <a:ea typeface="Arimo Bold"/>
                  <a:cs typeface="Arimo Bold"/>
                  <a:sym typeface="Arimo Bold"/>
                </a:rPr>
                <a:t>Medical Devices: Motion sensing in magnetic resonance</a:t>
              </a:r>
            </a:p>
            <a:p>
              <a:pPr algn="l" marL="0" indent="0" lvl="0">
                <a:lnSpc>
                  <a:spcPts val="2152"/>
                </a:lnSpc>
              </a:pPr>
              <a:r>
                <a:rPr lang="en-US" b="true" sz="1537">
                  <a:solidFill>
                    <a:srgbClr val="000000"/>
                  </a:solidFill>
                  <a:latin typeface="Arimo Bold"/>
                  <a:ea typeface="Arimo Bold"/>
                  <a:cs typeface="Arimo Bold"/>
                  <a:sym typeface="Arimo Bold"/>
                </a:rPr>
                <a:t>(MRI) devices or surgical robots.</a:t>
              </a:r>
            </a:p>
          </p:txBody>
        </p:sp>
        <p:sp>
          <p:nvSpPr>
            <p:cNvPr name="TextBox 7" id="7"/>
            <p:cNvSpPr txBox="true"/>
            <p:nvPr/>
          </p:nvSpPr>
          <p:spPr>
            <a:xfrm rot="0">
              <a:off x="7871336" y="-47625"/>
              <a:ext cx="7287136" cy="3907147"/>
            </a:xfrm>
            <a:prstGeom prst="rect">
              <a:avLst/>
            </a:prstGeom>
          </p:spPr>
          <p:txBody>
            <a:bodyPr anchor="t" rtlCol="false" tIns="0" lIns="0" bIns="0" rIns="0">
              <a:spAutoFit/>
            </a:bodyPr>
            <a:lstStyle/>
            <a:p>
              <a:pPr algn="l">
                <a:lnSpc>
                  <a:spcPts val="2152"/>
                </a:lnSpc>
              </a:pPr>
              <a:r>
                <a:rPr lang="en-US" sz="1537" b="true">
                  <a:solidFill>
                    <a:srgbClr val="000000"/>
                  </a:solidFill>
                  <a:latin typeface="Arimo Bold"/>
                  <a:ea typeface="Arimo Bold"/>
                  <a:cs typeface="Arimo Bold"/>
                  <a:sym typeface="Arimo Bold"/>
                </a:rPr>
                <a:t>2. Micro-Electro-Mechanical Systems (MEMS)</a:t>
              </a:r>
            </a:p>
            <a:p>
              <a:pPr algn="l">
                <a:lnSpc>
                  <a:spcPts val="2152"/>
                </a:lnSpc>
              </a:pPr>
              <a:r>
                <a:rPr lang="en-US" sz="1537" b="true">
                  <a:solidFill>
                    <a:srgbClr val="000000"/>
                  </a:solidFill>
                  <a:latin typeface="Arimo Bold"/>
                  <a:ea typeface="Arimo Bold"/>
                  <a:cs typeface="Arimo Bold"/>
                  <a:sym typeface="Arimo Bold"/>
                </a:rPr>
                <a:t>MEMS devices contain electromechanical systems with small dimensions. Capacitive displacement sensors are commonly used in such devices:</a:t>
              </a:r>
            </a:p>
            <a:p>
              <a:pPr algn="l">
                <a:lnSpc>
                  <a:spcPts val="2152"/>
                </a:lnSpc>
              </a:pPr>
            </a:p>
            <a:p>
              <a:pPr algn="l">
                <a:lnSpc>
                  <a:spcPts val="2152"/>
                </a:lnSpc>
              </a:pPr>
              <a:r>
                <a:rPr lang="en-US" sz="1537" b="true">
                  <a:solidFill>
                    <a:srgbClr val="000000"/>
                  </a:solidFill>
                  <a:latin typeface="Arimo Bold"/>
                  <a:ea typeface="Arimo Bold"/>
                  <a:cs typeface="Arimo Bold"/>
                  <a:sym typeface="Arimo Bold"/>
                </a:rPr>
                <a:t>Accelerometers: Accelerometers used in the automotive and aerospace industries.</a:t>
              </a:r>
            </a:p>
            <a:p>
              <a:pPr algn="l">
                <a:lnSpc>
                  <a:spcPts val="2152"/>
                </a:lnSpc>
              </a:pPr>
              <a:r>
                <a:rPr lang="en-US" sz="1537" b="true">
                  <a:solidFill>
                    <a:srgbClr val="000000"/>
                  </a:solidFill>
                  <a:latin typeface="Arimo Bold"/>
                  <a:ea typeface="Arimo Bold"/>
                  <a:cs typeface="Arimo Bold"/>
                  <a:sym typeface="Arimo Bold"/>
                </a:rPr>
                <a:t>Pressure Sensors: Systems used to measure air pressure or gas pressure.</a:t>
              </a:r>
            </a:p>
            <a:p>
              <a:pPr algn="l" marL="0" indent="0" lvl="0">
                <a:lnSpc>
                  <a:spcPts val="2152"/>
                </a:lnSpc>
              </a:pPr>
              <a:r>
                <a:rPr lang="en-US" b="true" sz="1537">
                  <a:solidFill>
                    <a:srgbClr val="000000"/>
                  </a:solidFill>
                  <a:latin typeface="Arimo Bold"/>
                  <a:ea typeface="Arimo Bold"/>
                  <a:cs typeface="Arimo Bold"/>
                  <a:sym typeface="Arimo Bold"/>
                </a:rPr>
                <a:t>Micro-Actuators: Microscale motion mechanisms that require precise position control.</a:t>
              </a:r>
            </a:p>
          </p:txBody>
        </p:sp>
        <p:sp>
          <p:nvSpPr>
            <p:cNvPr name="TextBox 8" id="8"/>
            <p:cNvSpPr txBox="true"/>
            <p:nvPr/>
          </p:nvSpPr>
          <p:spPr>
            <a:xfrm rot="0">
              <a:off x="15742672" y="-47625"/>
              <a:ext cx="7287136" cy="3551547"/>
            </a:xfrm>
            <a:prstGeom prst="rect">
              <a:avLst/>
            </a:prstGeom>
          </p:spPr>
          <p:txBody>
            <a:bodyPr anchor="t" rtlCol="false" tIns="0" lIns="0" bIns="0" rIns="0">
              <a:spAutoFit/>
            </a:bodyPr>
            <a:lstStyle/>
            <a:p>
              <a:pPr algn="l">
                <a:lnSpc>
                  <a:spcPts val="2152"/>
                </a:lnSpc>
              </a:pPr>
              <a:r>
                <a:rPr lang="en-US" sz="1537" b="true">
                  <a:solidFill>
                    <a:srgbClr val="000000"/>
                  </a:solidFill>
                  <a:latin typeface="Arimo Bold"/>
                  <a:ea typeface="Arimo Bold"/>
                  <a:cs typeface="Arimo Bold"/>
                  <a:sym typeface="Arimo Bold"/>
                </a:rPr>
                <a:t>3. Electromechanical Energy Conversion</a:t>
              </a:r>
            </a:p>
            <a:p>
              <a:pPr algn="l">
                <a:lnSpc>
                  <a:spcPts val="2152"/>
                </a:lnSpc>
              </a:pPr>
              <a:r>
                <a:rPr lang="en-US" sz="1537" b="true">
                  <a:solidFill>
                    <a:srgbClr val="000000"/>
                  </a:solidFill>
                  <a:latin typeface="Arimo Bold"/>
                  <a:ea typeface="Arimo Bold"/>
                  <a:cs typeface="Arimo Bold"/>
                  <a:sym typeface="Arimo Bold"/>
                </a:rPr>
                <a:t>The energy storage properties of capacitors allow this system to be used in energy conversion:</a:t>
              </a:r>
            </a:p>
            <a:p>
              <a:pPr algn="l">
                <a:lnSpc>
                  <a:spcPts val="2152"/>
                </a:lnSpc>
              </a:pPr>
            </a:p>
            <a:p>
              <a:pPr algn="l">
                <a:lnSpc>
                  <a:spcPts val="2152"/>
                </a:lnSpc>
              </a:pPr>
              <a:r>
                <a:rPr lang="en-US" sz="1537" b="true">
                  <a:solidFill>
                    <a:srgbClr val="000000"/>
                  </a:solidFill>
                  <a:latin typeface="Arimo Bold"/>
                  <a:ea typeface="Arimo Bold"/>
                  <a:cs typeface="Arimo Bold"/>
                  <a:sym typeface="Arimo Bold"/>
                </a:rPr>
                <a:t>Piezoelectric Energy Harvesting: Conversion of mechanical vibrations into electrical energy.</a:t>
              </a:r>
            </a:p>
            <a:p>
              <a:pPr algn="l">
                <a:lnSpc>
                  <a:spcPts val="2152"/>
                </a:lnSpc>
              </a:pPr>
              <a:r>
                <a:rPr lang="en-US" sz="1537" b="true">
                  <a:solidFill>
                    <a:srgbClr val="000000"/>
                  </a:solidFill>
                  <a:latin typeface="Arimo Bold"/>
                  <a:ea typeface="Arimo Bold"/>
                  <a:cs typeface="Arimo Bold"/>
                  <a:sym typeface="Arimo Bold"/>
                </a:rPr>
                <a:t>Renewable Energy Systems: Capacitive displacement</a:t>
              </a:r>
            </a:p>
            <a:p>
              <a:pPr algn="l">
                <a:lnSpc>
                  <a:spcPts val="2152"/>
                </a:lnSpc>
              </a:pPr>
              <a:r>
                <a:rPr lang="en-US" sz="1537" b="true">
                  <a:solidFill>
                    <a:srgbClr val="000000"/>
                  </a:solidFill>
                  <a:latin typeface="Arimo Bold"/>
                  <a:ea typeface="Arimo Bold"/>
                  <a:cs typeface="Arimo Bold"/>
                  <a:sym typeface="Arimo Bold"/>
                </a:rPr>
                <a:t>measurement in wind turbines or vibrating energy harvesting systems.</a:t>
              </a:r>
            </a:p>
            <a:p>
              <a:pPr algn="l" marL="0" indent="0" lvl="0">
                <a:lnSpc>
                  <a:spcPts val="2152"/>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824722" y="1988194"/>
            <a:ext cx="13844095"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0639806" y="3287274"/>
            <a:ext cx="7193366" cy="3021214"/>
          </a:xfrm>
          <a:custGeom>
            <a:avLst/>
            <a:gdLst/>
            <a:ahLst/>
            <a:cxnLst/>
            <a:rect r="r" b="b" t="t" l="l"/>
            <a:pathLst>
              <a:path h="3021214" w="7193366">
                <a:moveTo>
                  <a:pt x="0" y="0"/>
                </a:moveTo>
                <a:lnTo>
                  <a:pt x="7193366" y="0"/>
                </a:lnTo>
                <a:lnTo>
                  <a:pt x="7193366" y="3021214"/>
                </a:lnTo>
                <a:lnTo>
                  <a:pt x="0" y="3021214"/>
                </a:lnTo>
                <a:lnTo>
                  <a:pt x="0" y="0"/>
                </a:lnTo>
                <a:close/>
              </a:path>
            </a:pathLst>
          </a:custGeom>
          <a:blipFill>
            <a:blip r:embed="rId2"/>
            <a:stretch>
              <a:fillRect l="0" t="0" r="0" b="0"/>
            </a:stretch>
          </a:blipFill>
        </p:spPr>
      </p:sp>
      <p:sp>
        <p:nvSpPr>
          <p:cNvPr name="TextBox 4" id="4"/>
          <p:cNvSpPr txBox="true"/>
          <p:nvPr/>
        </p:nvSpPr>
        <p:spPr>
          <a:xfrm rot="0">
            <a:off x="1824722" y="651123"/>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System Overview and System Calculations</a:t>
            </a:r>
          </a:p>
        </p:txBody>
      </p:sp>
      <p:sp>
        <p:nvSpPr>
          <p:cNvPr name="TextBox 5" id="5"/>
          <p:cNvSpPr txBox="true"/>
          <p:nvPr/>
        </p:nvSpPr>
        <p:spPr>
          <a:xfrm rot="0">
            <a:off x="1824722" y="2464444"/>
            <a:ext cx="8442381" cy="5322491"/>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Capacitive Displacement System merges mechanical and electrical components to measure and control the displacement of a moving plate. </a:t>
            </a:r>
          </a:p>
          <a:p>
            <a:pPr algn="l">
              <a:lnSpc>
                <a:spcPts val="3259"/>
              </a:lnSpc>
            </a:pPr>
            <a:r>
              <a:rPr lang="en-US" sz="2328" b="true">
                <a:solidFill>
                  <a:srgbClr val="000000"/>
                </a:solidFill>
                <a:latin typeface="Arimo Bold"/>
                <a:ea typeface="Arimo Bold"/>
                <a:cs typeface="Arimo Bold"/>
                <a:sym typeface="Arimo Bold"/>
              </a:rPr>
              <a:t>The system needs to be analyzed in 2 parts. These parts can be called the dynamic and electrical parts of the system. The first part is the dynamic part of the system. The second part is the electrical part.</a:t>
            </a:r>
          </a:p>
          <a:p>
            <a:pPr algn="l">
              <a:lnSpc>
                <a:spcPts val="3259"/>
              </a:lnSpc>
            </a:pPr>
          </a:p>
          <a:p>
            <a:pPr algn="l">
              <a:lnSpc>
                <a:spcPts val="3259"/>
              </a:lnSpc>
            </a:pPr>
            <a:r>
              <a:rPr lang="en-US" sz="2328" b="true">
                <a:solidFill>
                  <a:srgbClr val="000000"/>
                </a:solidFill>
                <a:latin typeface="Arimo Bold"/>
                <a:ea typeface="Arimo Bold"/>
                <a:cs typeface="Arimo Bold"/>
                <a:sym typeface="Arimo Bold"/>
              </a:rPr>
              <a:t>System includes 3 components:</a:t>
            </a:r>
          </a:p>
          <a:p>
            <a:pPr algn="l" marL="502641" indent="-251321" lvl="1">
              <a:lnSpc>
                <a:spcPts val="3259"/>
              </a:lnSpc>
              <a:buFont typeface="Arial"/>
              <a:buChar char="•"/>
            </a:pPr>
            <a:r>
              <a:rPr lang="en-US" b="true" sz="2328">
                <a:solidFill>
                  <a:srgbClr val="000000"/>
                </a:solidFill>
                <a:latin typeface="Arimo Bold"/>
                <a:ea typeface="Arimo Bold"/>
                <a:cs typeface="Arimo Bold"/>
                <a:sym typeface="Arimo Bold"/>
              </a:rPr>
              <a:t>Spring-mass mechanism</a:t>
            </a:r>
          </a:p>
          <a:p>
            <a:pPr algn="l" marL="502641" indent="-251321" lvl="1">
              <a:lnSpc>
                <a:spcPts val="3259"/>
              </a:lnSpc>
              <a:buFont typeface="Arial"/>
              <a:buChar char="•"/>
            </a:pPr>
            <a:r>
              <a:rPr lang="en-US" b="true" sz="2328">
                <a:solidFill>
                  <a:srgbClr val="000000"/>
                </a:solidFill>
                <a:latin typeface="Arimo Bold"/>
                <a:ea typeface="Arimo Bold"/>
                <a:cs typeface="Arimo Bold"/>
                <a:sym typeface="Arimo Bold"/>
              </a:rPr>
              <a:t>Variable parallel plate capacitor</a:t>
            </a:r>
          </a:p>
          <a:p>
            <a:pPr algn="l" marL="502641" indent="-251321" lvl="1">
              <a:lnSpc>
                <a:spcPts val="3259"/>
              </a:lnSpc>
              <a:buFont typeface="Arial"/>
              <a:buChar char="•"/>
            </a:pPr>
            <a:r>
              <a:rPr lang="en-US" b="true" sz="2328">
                <a:solidFill>
                  <a:srgbClr val="000000"/>
                </a:solidFill>
                <a:latin typeface="Arimo Bold"/>
                <a:ea typeface="Arimo Bold"/>
                <a:cs typeface="Arimo Bold"/>
                <a:sym typeface="Arimo Bold"/>
              </a:rPr>
              <a:t>Electric circuit</a:t>
            </a:r>
          </a:p>
          <a:p>
            <a:pPr algn="l" marL="0" indent="0" lvl="0">
              <a:lnSpc>
                <a:spcPts val="3259"/>
              </a:lnSpc>
            </a:pPr>
          </a:p>
        </p:txBody>
      </p:sp>
      <p:sp>
        <p:nvSpPr>
          <p:cNvPr name="TextBox 6" id="6"/>
          <p:cNvSpPr txBox="true"/>
          <p:nvPr/>
        </p:nvSpPr>
        <p:spPr>
          <a:xfrm rot="0">
            <a:off x="10639806" y="6461953"/>
            <a:ext cx="5444642" cy="537773"/>
          </a:xfrm>
          <a:prstGeom prst="rect">
            <a:avLst/>
          </a:prstGeom>
        </p:spPr>
        <p:txBody>
          <a:bodyPr anchor="t" rtlCol="false" tIns="0" lIns="0" bIns="0" rIns="0">
            <a:spAutoFit/>
          </a:bodyPr>
          <a:lstStyle/>
          <a:p>
            <a:pPr algn="l">
              <a:lnSpc>
                <a:spcPts val="2102"/>
              </a:lnSpc>
            </a:pPr>
            <a:r>
              <a:rPr lang="en-US" sz="1501">
                <a:solidFill>
                  <a:srgbClr val="000000"/>
                </a:solidFill>
                <a:latin typeface="Arimo"/>
                <a:ea typeface="Arimo"/>
                <a:cs typeface="Arimo"/>
                <a:sym typeface="Arimo"/>
              </a:rPr>
              <a:t>Figure 1. Model on paper of the capacitive displacement</a:t>
            </a:r>
          </a:p>
          <a:p>
            <a:pPr algn="l" marL="0" indent="0" lvl="0">
              <a:lnSpc>
                <a:spcPts val="2102"/>
              </a:lnSpc>
            </a:pPr>
            <a:r>
              <a:rPr lang="en-US" sz="1501">
                <a:solidFill>
                  <a:srgbClr val="000000"/>
                </a:solidFill>
                <a:latin typeface="Arimo"/>
                <a:ea typeface="Arimo"/>
                <a:cs typeface="Arimo"/>
                <a:sym typeface="Arimo"/>
              </a:rPr>
              <a:t>system given to us in the reference sheet.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24722" y="651123"/>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System Overview and System Calculations</a:t>
            </a:r>
          </a:p>
        </p:txBody>
      </p:sp>
      <p:sp>
        <p:nvSpPr>
          <p:cNvPr name="TextBox 3" id="3"/>
          <p:cNvSpPr txBox="true"/>
          <p:nvPr/>
        </p:nvSpPr>
        <p:spPr>
          <a:xfrm rot="0">
            <a:off x="1824722" y="2464444"/>
            <a:ext cx="16989233" cy="6551216"/>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A. Dynamic part</a:t>
            </a:r>
          </a:p>
          <a:p>
            <a:pPr algn="l">
              <a:lnSpc>
                <a:spcPts val="3259"/>
              </a:lnSpc>
            </a:pPr>
            <a:r>
              <a:rPr lang="en-US" sz="2328" b="true">
                <a:solidFill>
                  <a:srgbClr val="000000"/>
                </a:solidFill>
                <a:latin typeface="Arimo Bold"/>
                <a:ea typeface="Arimo Bold"/>
                <a:cs typeface="Arimo Bold"/>
                <a:sym typeface="Arimo Bold"/>
              </a:rPr>
              <a:t>To create the equations of the dynamic part, we start by</a:t>
            </a:r>
          </a:p>
          <a:p>
            <a:pPr algn="l">
              <a:lnSpc>
                <a:spcPts val="3259"/>
              </a:lnSpc>
            </a:pPr>
            <a:r>
              <a:rPr lang="en-US" sz="2328" b="true">
                <a:solidFill>
                  <a:srgbClr val="000000"/>
                </a:solidFill>
                <a:latin typeface="Arimo Bold"/>
                <a:ea typeface="Arimo Bold"/>
                <a:cs typeface="Arimo Bold"/>
                <a:sym typeface="Arimo Bold"/>
              </a:rPr>
              <a:t>finding the equation of motion of the capacitor. From Newton's</a:t>
            </a:r>
          </a:p>
          <a:p>
            <a:pPr algn="l">
              <a:lnSpc>
                <a:spcPts val="3259"/>
              </a:lnSpc>
            </a:pPr>
            <a:r>
              <a:rPr lang="en-US" sz="2328" b="true">
                <a:solidFill>
                  <a:srgbClr val="000000"/>
                </a:solidFill>
                <a:latin typeface="Arimo Bold"/>
                <a:ea typeface="Arimo Bold"/>
                <a:cs typeface="Arimo Bold"/>
                <a:sym typeface="Arimo Bold"/>
              </a:rPr>
              <a:t>2nd law of motion, the equation of motion of the capacitor is</a:t>
            </a:r>
          </a:p>
          <a:p>
            <a:pPr algn="l">
              <a:lnSpc>
                <a:spcPts val="3259"/>
              </a:lnSpc>
            </a:pPr>
            <a:r>
              <a:rPr lang="en-US" sz="2328" b="true">
                <a:solidFill>
                  <a:srgbClr val="000000"/>
                </a:solidFill>
                <a:latin typeface="Arimo Bold"/>
                <a:ea typeface="Arimo Bold"/>
                <a:cs typeface="Arimo Bold"/>
                <a:sym typeface="Arimo Bold"/>
              </a:rPr>
              <a:t>found as follows:</a:t>
            </a:r>
          </a:p>
          <a:p>
            <a:pPr algn="l">
              <a:lnSpc>
                <a:spcPts val="3259"/>
              </a:lnSpc>
            </a:pPr>
          </a:p>
          <a:p>
            <a:pPr algn="l">
              <a:lnSpc>
                <a:spcPts val="3259"/>
              </a:lnSpc>
            </a:pPr>
          </a:p>
          <a:p>
            <a:pPr algn="l">
              <a:lnSpc>
                <a:spcPts val="3259"/>
              </a:lnSpc>
            </a:pPr>
          </a:p>
          <a:p>
            <a:pPr algn="l">
              <a:lnSpc>
                <a:spcPts val="3259"/>
              </a:lnSpc>
            </a:pPr>
            <a:r>
              <a:rPr lang="en-US" sz="2328" b="true">
                <a:solidFill>
                  <a:srgbClr val="000000"/>
                </a:solidFill>
                <a:latin typeface="Arimo Bold"/>
                <a:ea typeface="Arimo Bold"/>
                <a:cs typeface="Arimo Bold"/>
                <a:sym typeface="Arimo Bold"/>
              </a:rPr>
              <a:t>In Newton's 2nd law of motion b refers to the damping force.</a:t>
            </a:r>
          </a:p>
          <a:p>
            <a:pPr algn="l">
              <a:lnSpc>
                <a:spcPts val="3259"/>
              </a:lnSpc>
            </a:pPr>
            <a:r>
              <a:rPr lang="en-US" sz="2328" b="true">
                <a:solidFill>
                  <a:srgbClr val="000000"/>
                </a:solidFill>
                <a:latin typeface="Arimo Bold"/>
                <a:ea typeface="Arimo Bold"/>
                <a:cs typeface="Arimo Bold"/>
                <a:sym typeface="Arimo Bold"/>
              </a:rPr>
              <a:t>Since the reference sheet states to ignore the damping force, the</a:t>
            </a:r>
          </a:p>
          <a:p>
            <a:pPr algn="l">
              <a:lnSpc>
                <a:spcPts val="3259"/>
              </a:lnSpc>
            </a:pPr>
            <a:r>
              <a:rPr lang="en-US" sz="2328" b="true">
                <a:solidFill>
                  <a:srgbClr val="000000"/>
                </a:solidFill>
                <a:latin typeface="Arimo Bold"/>
                <a:ea typeface="Arimo Bold"/>
                <a:cs typeface="Arimo Bold"/>
                <a:sym typeface="Arimo Bold"/>
              </a:rPr>
              <a:t>equation of motion of the capacitor from Newton's 2nd law of</a:t>
            </a:r>
          </a:p>
          <a:p>
            <a:pPr algn="l">
              <a:lnSpc>
                <a:spcPts val="3259"/>
              </a:lnSpc>
            </a:pPr>
            <a:r>
              <a:rPr lang="en-US" sz="2328" b="true">
                <a:solidFill>
                  <a:srgbClr val="000000"/>
                </a:solidFill>
                <a:latin typeface="Arimo Bold"/>
                <a:ea typeface="Arimo Bold"/>
                <a:cs typeface="Arimo Bold"/>
                <a:sym typeface="Arimo Bold"/>
              </a:rPr>
              <a:t>motion can be expressed as follows.</a:t>
            </a:r>
          </a:p>
          <a:p>
            <a:pPr algn="l">
              <a:lnSpc>
                <a:spcPts val="3259"/>
              </a:lnSpc>
            </a:pPr>
          </a:p>
          <a:p>
            <a:pPr algn="l">
              <a:lnSpc>
                <a:spcPts val="3259"/>
              </a:lnSpc>
            </a:pPr>
          </a:p>
          <a:p>
            <a:pPr algn="l">
              <a:lnSpc>
                <a:spcPts val="3259"/>
              </a:lnSpc>
            </a:pPr>
          </a:p>
          <a:p>
            <a:pPr algn="l" marL="0" indent="0" lvl="0">
              <a:lnSpc>
                <a:spcPts val="3259"/>
              </a:lnSpc>
            </a:pPr>
            <a:r>
              <a:rPr lang="en-US" b="true" sz="2328">
                <a:solidFill>
                  <a:srgbClr val="000000"/>
                </a:solidFill>
                <a:latin typeface="Arimo Bold"/>
                <a:ea typeface="Arimo Bold"/>
                <a:cs typeface="Arimo Bold"/>
                <a:sym typeface="Arimo Bold"/>
              </a:rPr>
              <a:t>In the reference sheet the capacitor force (Fcap) is expressed as follows:</a:t>
            </a:r>
          </a:p>
        </p:txBody>
      </p:sp>
      <p:sp>
        <p:nvSpPr>
          <p:cNvPr name="AutoShape 4" id="4"/>
          <p:cNvSpPr/>
          <p:nvPr/>
        </p:nvSpPr>
        <p:spPr>
          <a:xfrm>
            <a:off x="1824722" y="1988194"/>
            <a:ext cx="13844095"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824722" y="9153187"/>
            <a:ext cx="2738008" cy="759447"/>
            <a:chOff x="0" y="0"/>
            <a:chExt cx="3650677" cy="1012597"/>
          </a:xfrm>
        </p:grpSpPr>
        <p:sp>
          <p:nvSpPr>
            <p:cNvPr name="Freeform 6" id="6"/>
            <p:cNvSpPr/>
            <p:nvPr/>
          </p:nvSpPr>
          <p:spPr>
            <a:xfrm flipH="false" flipV="false" rot="0">
              <a:off x="0" y="0"/>
              <a:ext cx="3650677" cy="1012597"/>
            </a:xfrm>
            <a:custGeom>
              <a:avLst/>
              <a:gdLst/>
              <a:ahLst/>
              <a:cxnLst/>
              <a:rect r="r" b="b" t="t" l="l"/>
              <a:pathLst>
                <a:path h="1012597" w="3650677">
                  <a:moveTo>
                    <a:pt x="0" y="0"/>
                  </a:moveTo>
                  <a:lnTo>
                    <a:pt x="3650677" y="0"/>
                  </a:lnTo>
                  <a:lnTo>
                    <a:pt x="3650677" y="1012597"/>
                  </a:lnTo>
                  <a:lnTo>
                    <a:pt x="0" y="10125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824722" y="7604129"/>
            <a:ext cx="3296952" cy="686865"/>
            <a:chOff x="0" y="0"/>
            <a:chExt cx="4395936" cy="915820"/>
          </a:xfrm>
        </p:grpSpPr>
        <p:sp>
          <p:nvSpPr>
            <p:cNvPr name="Freeform 8" id="8"/>
            <p:cNvSpPr/>
            <p:nvPr/>
          </p:nvSpPr>
          <p:spPr>
            <a:xfrm flipH="false" flipV="false" rot="0">
              <a:off x="0" y="0"/>
              <a:ext cx="4395936" cy="915820"/>
            </a:xfrm>
            <a:custGeom>
              <a:avLst/>
              <a:gdLst/>
              <a:ahLst/>
              <a:cxnLst/>
              <a:rect r="r" b="b" t="t" l="l"/>
              <a:pathLst>
                <a:path h="915820" w="4395936">
                  <a:moveTo>
                    <a:pt x="0" y="0"/>
                  </a:moveTo>
                  <a:lnTo>
                    <a:pt x="4395936" y="0"/>
                  </a:lnTo>
                  <a:lnTo>
                    <a:pt x="4395936" y="915820"/>
                  </a:lnTo>
                  <a:lnTo>
                    <a:pt x="0" y="915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9" id="9"/>
          <p:cNvGrpSpPr/>
          <p:nvPr/>
        </p:nvGrpSpPr>
        <p:grpSpPr>
          <a:xfrm rot="0">
            <a:off x="1824722" y="4891779"/>
            <a:ext cx="4619822" cy="503442"/>
            <a:chOff x="0" y="0"/>
            <a:chExt cx="6159762" cy="671256"/>
          </a:xfrm>
        </p:grpSpPr>
        <p:sp>
          <p:nvSpPr>
            <p:cNvPr name="Freeform 10" id="10"/>
            <p:cNvSpPr/>
            <p:nvPr/>
          </p:nvSpPr>
          <p:spPr>
            <a:xfrm flipH="false" flipV="false" rot="0">
              <a:off x="0" y="0"/>
              <a:ext cx="6159762" cy="671256"/>
            </a:xfrm>
            <a:custGeom>
              <a:avLst/>
              <a:gdLst/>
              <a:ahLst/>
              <a:cxnLst/>
              <a:rect r="r" b="b" t="t" l="l"/>
              <a:pathLst>
                <a:path h="671256" w="6159762">
                  <a:moveTo>
                    <a:pt x="0" y="0"/>
                  </a:moveTo>
                  <a:lnTo>
                    <a:pt x="6159762" y="0"/>
                  </a:lnTo>
                  <a:lnTo>
                    <a:pt x="6159762" y="671256"/>
                  </a:lnTo>
                  <a:lnTo>
                    <a:pt x="0" y="6712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24722" y="651123"/>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System Overview and System Calculations</a:t>
            </a:r>
          </a:p>
        </p:txBody>
      </p:sp>
      <p:sp>
        <p:nvSpPr>
          <p:cNvPr name="TextBox 3" id="3"/>
          <p:cNvSpPr txBox="true"/>
          <p:nvPr/>
        </p:nvSpPr>
        <p:spPr>
          <a:xfrm rot="0">
            <a:off x="1824722" y="2464444"/>
            <a:ext cx="16989233" cy="817166"/>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Kirchhoff second law is used to find the capacitor voltage</a:t>
            </a:r>
          </a:p>
          <a:p>
            <a:pPr algn="l" marL="0" indent="0" lvl="0">
              <a:lnSpc>
                <a:spcPts val="3259"/>
              </a:lnSpc>
            </a:pPr>
            <a:r>
              <a:rPr lang="en-US" b="true" sz="2328">
                <a:solidFill>
                  <a:srgbClr val="000000"/>
                </a:solidFill>
                <a:latin typeface="Arimo Bold"/>
                <a:ea typeface="Arimo Bold"/>
                <a:cs typeface="Arimo Bold"/>
                <a:sym typeface="Arimo Bold"/>
              </a:rPr>
              <a:t>(Vcap) in equation:</a:t>
            </a:r>
          </a:p>
        </p:txBody>
      </p:sp>
      <p:sp>
        <p:nvSpPr>
          <p:cNvPr name="AutoShape 4" id="4"/>
          <p:cNvSpPr/>
          <p:nvPr/>
        </p:nvSpPr>
        <p:spPr>
          <a:xfrm>
            <a:off x="1824722" y="1988194"/>
            <a:ext cx="13844095"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824722" y="3651468"/>
            <a:ext cx="3811776" cy="503442"/>
            <a:chOff x="0" y="0"/>
            <a:chExt cx="5082368" cy="671256"/>
          </a:xfrm>
        </p:grpSpPr>
        <p:sp>
          <p:nvSpPr>
            <p:cNvPr name="Freeform 6" id="6"/>
            <p:cNvSpPr/>
            <p:nvPr/>
          </p:nvSpPr>
          <p:spPr>
            <a:xfrm flipH="false" flipV="false" rot="0">
              <a:off x="0" y="0"/>
              <a:ext cx="5082368" cy="671256"/>
            </a:xfrm>
            <a:custGeom>
              <a:avLst/>
              <a:gdLst/>
              <a:ahLst/>
              <a:cxnLst/>
              <a:rect r="r" b="b" t="t" l="l"/>
              <a:pathLst>
                <a:path h="671256" w="5082368">
                  <a:moveTo>
                    <a:pt x="0" y="0"/>
                  </a:moveTo>
                  <a:lnTo>
                    <a:pt x="5082368" y="0"/>
                  </a:lnTo>
                  <a:lnTo>
                    <a:pt x="5082368" y="671256"/>
                  </a:lnTo>
                  <a:lnTo>
                    <a:pt x="0" y="671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1824722" y="4612110"/>
            <a:ext cx="16989233" cy="3274616"/>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As can be seen from the voltage divider circuit in Figure 2, we</a:t>
            </a:r>
          </a:p>
          <a:p>
            <a:pPr algn="l">
              <a:lnSpc>
                <a:spcPts val="3259"/>
              </a:lnSpc>
            </a:pPr>
            <a:r>
              <a:rPr lang="en-US" sz="2328" b="true">
                <a:solidFill>
                  <a:srgbClr val="000000"/>
                </a:solidFill>
                <a:latin typeface="Arimo Bold"/>
                <a:ea typeface="Arimo Bold"/>
                <a:cs typeface="Arimo Bold"/>
                <a:sym typeface="Arimo Bold"/>
              </a:rPr>
              <a:t>obtain the equation:              </a:t>
            </a:r>
          </a:p>
          <a:p>
            <a:pPr algn="l">
              <a:lnSpc>
                <a:spcPts val="3259"/>
              </a:lnSpc>
            </a:pPr>
          </a:p>
          <a:p>
            <a:pPr algn="l">
              <a:lnSpc>
                <a:spcPts val="3259"/>
              </a:lnSpc>
            </a:pPr>
          </a:p>
          <a:p>
            <a:pPr algn="l">
              <a:lnSpc>
                <a:spcPts val="3259"/>
              </a:lnSpc>
            </a:pPr>
          </a:p>
          <a:p>
            <a:pPr algn="l">
              <a:lnSpc>
                <a:spcPts val="3259"/>
              </a:lnSpc>
            </a:pPr>
            <a:r>
              <a:rPr lang="en-US" sz="2328" b="true">
                <a:solidFill>
                  <a:srgbClr val="000000"/>
                </a:solidFill>
                <a:latin typeface="Arimo Bold"/>
                <a:ea typeface="Arimo Bold"/>
                <a:cs typeface="Arimo Bold"/>
                <a:sym typeface="Arimo Bold"/>
              </a:rPr>
              <a:t>From Ohm's law and the voltage</a:t>
            </a:r>
          </a:p>
          <a:p>
            <a:pPr algn="l">
              <a:lnSpc>
                <a:spcPts val="3259"/>
              </a:lnSpc>
            </a:pPr>
            <a:r>
              <a:rPr lang="en-US" sz="2328" b="true">
                <a:solidFill>
                  <a:srgbClr val="000000"/>
                </a:solidFill>
                <a:latin typeface="Arimo Bold"/>
                <a:ea typeface="Arimo Bold"/>
                <a:cs typeface="Arimo Bold"/>
                <a:sym typeface="Arimo Bold"/>
              </a:rPr>
              <a:t>divider principle,             can be derived with the following</a:t>
            </a:r>
          </a:p>
          <a:p>
            <a:pPr algn="l" marL="0" indent="0" lvl="0">
              <a:lnSpc>
                <a:spcPts val="3259"/>
              </a:lnSpc>
            </a:pPr>
            <a:r>
              <a:rPr lang="en-US" b="true" sz="2328">
                <a:solidFill>
                  <a:srgbClr val="000000"/>
                </a:solidFill>
                <a:latin typeface="Arimo Bold"/>
                <a:ea typeface="Arimo Bold"/>
                <a:cs typeface="Arimo Bold"/>
                <a:sym typeface="Arimo Bold"/>
              </a:rPr>
              <a:t>formula:</a:t>
            </a:r>
          </a:p>
        </p:txBody>
      </p:sp>
      <p:grpSp>
        <p:nvGrpSpPr>
          <p:cNvPr name="Group 8" id="8"/>
          <p:cNvGrpSpPr/>
          <p:nvPr/>
        </p:nvGrpSpPr>
        <p:grpSpPr>
          <a:xfrm rot="0">
            <a:off x="1903834" y="5774551"/>
            <a:ext cx="2215145" cy="503442"/>
            <a:chOff x="0" y="0"/>
            <a:chExt cx="2953527" cy="671256"/>
          </a:xfrm>
        </p:grpSpPr>
        <p:sp>
          <p:nvSpPr>
            <p:cNvPr name="Freeform 9" id="9"/>
            <p:cNvSpPr/>
            <p:nvPr/>
          </p:nvSpPr>
          <p:spPr>
            <a:xfrm flipH="false" flipV="false" rot="0">
              <a:off x="0" y="0"/>
              <a:ext cx="2953527" cy="671256"/>
            </a:xfrm>
            <a:custGeom>
              <a:avLst/>
              <a:gdLst/>
              <a:ahLst/>
              <a:cxnLst/>
              <a:rect r="r" b="b" t="t" l="l"/>
              <a:pathLst>
                <a:path h="671256" w="2953527">
                  <a:moveTo>
                    <a:pt x="0" y="0"/>
                  </a:moveTo>
                  <a:lnTo>
                    <a:pt x="2953527" y="0"/>
                  </a:lnTo>
                  <a:lnTo>
                    <a:pt x="2953527" y="671256"/>
                  </a:lnTo>
                  <a:lnTo>
                    <a:pt x="0" y="6712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0" id="10"/>
          <p:cNvGrpSpPr/>
          <p:nvPr/>
        </p:nvGrpSpPr>
        <p:grpSpPr>
          <a:xfrm rot="0">
            <a:off x="4349126" y="7091003"/>
            <a:ext cx="899004" cy="503442"/>
            <a:chOff x="0" y="0"/>
            <a:chExt cx="1198672" cy="671256"/>
          </a:xfrm>
        </p:grpSpPr>
        <p:sp>
          <p:nvSpPr>
            <p:cNvPr name="Freeform 11" id="11"/>
            <p:cNvSpPr/>
            <p:nvPr/>
          </p:nvSpPr>
          <p:spPr>
            <a:xfrm flipH="false" flipV="false" rot="0">
              <a:off x="0" y="0"/>
              <a:ext cx="1198672" cy="671256"/>
            </a:xfrm>
            <a:custGeom>
              <a:avLst/>
              <a:gdLst/>
              <a:ahLst/>
              <a:cxnLst/>
              <a:rect r="r" b="b" t="t" l="l"/>
              <a:pathLst>
                <a:path h="671256" w="1198672">
                  <a:moveTo>
                    <a:pt x="0" y="0"/>
                  </a:moveTo>
                  <a:lnTo>
                    <a:pt x="1198672" y="0"/>
                  </a:lnTo>
                  <a:lnTo>
                    <a:pt x="1198672" y="671256"/>
                  </a:lnTo>
                  <a:lnTo>
                    <a:pt x="0" y="6712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2" id="12"/>
          <p:cNvGrpSpPr/>
          <p:nvPr/>
        </p:nvGrpSpPr>
        <p:grpSpPr>
          <a:xfrm rot="0">
            <a:off x="1905571" y="8020979"/>
            <a:ext cx="3650078" cy="1118572"/>
            <a:chOff x="0" y="0"/>
            <a:chExt cx="4866771" cy="1491430"/>
          </a:xfrm>
        </p:grpSpPr>
        <p:sp>
          <p:nvSpPr>
            <p:cNvPr name="Freeform 13" id="13"/>
            <p:cNvSpPr/>
            <p:nvPr/>
          </p:nvSpPr>
          <p:spPr>
            <a:xfrm flipH="false" flipV="false" rot="0">
              <a:off x="0" y="0"/>
              <a:ext cx="4866771" cy="1491430"/>
            </a:xfrm>
            <a:custGeom>
              <a:avLst/>
              <a:gdLst/>
              <a:ahLst/>
              <a:cxnLst/>
              <a:rect r="r" b="b" t="t" l="l"/>
              <a:pathLst>
                <a:path h="1491430" w="4866771">
                  <a:moveTo>
                    <a:pt x="0" y="0"/>
                  </a:moveTo>
                  <a:lnTo>
                    <a:pt x="4866771" y="0"/>
                  </a:lnTo>
                  <a:lnTo>
                    <a:pt x="4866771" y="1491430"/>
                  </a:lnTo>
                  <a:lnTo>
                    <a:pt x="0" y="14914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24722" y="651123"/>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System Overview and System Calculations</a:t>
            </a:r>
          </a:p>
        </p:txBody>
      </p:sp>
      <p:sp>
        <p:nvSpPr>
          <p:cNvPr name="TextBox 3" id="3"/>
          <p:cNvSpPr txBox="true"/>
          <p:nvPr/>
        </p:nvSpPr>
        <p:spPr>
          <a:xfrm rot="0">
            <a:off x="1824722" y="2464444"/>
            <a:ext cx="16989233" cy="817166"/>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Using the formula for the capacitor force (Fcap) given in the</a:t>
            </a:r>
          </a:p>
          <a:p>
            <a:pPr algn="l" marL="0" indent="0" lvl="0">
              <a:lnSpc>
                <a:spcPts val="3259"/>
              </a:lnSpc>
            </a:pPr>
            <a:r>
              <a:rPr lang="en-US" b="true" sz="2328">
                <a:solidFill>
                  <a:srgbClr val="000000"/>
                </a:solidFill>
                <a:latin typeface="Arimo Bold"/>
                <a:ea typeface="Arimo Bold"/>
                <a:cs typeface="Arimo Bold"/>
                <a:sym typeface="Arimo Bold"/>
              </a:rPr>
              <a:t>reference sheet, we equate it to the formula obtained from Newton's 2nd law of motion.</a:t>
            </a:r>
          </a:p>
        </p:txBody>
      </p:sp>
      <p:sp>
        <p:nvSpPr>
          <p:cNvPr name="AutoShape 4" id="4"/>
          <p:cNvSpPr/>
          <p:nvPr/>
        </p:nvSpPr>
        <p:spPr>
          <a:xfrm>
            <a:off x="1824722" y="1988194"/>
            <a:ext cx="13844095" cy="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1824722" y="5409859"/>
            <a:ext cx="16989233" cy="1226741"/>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Using this equation to find              </a:t>
            </a:r>
          </a:p>
          <a:p>
            <a:pPr algn="l">
              <a:lnSpc>
                <a:spcPts val="3259"/>
              </a:lnSpc>
            </a:pPr>
          </a:p>
          <a:p>
            <a:pPr algn="l" marL="0" indent="0" lvl="0">
              <a:lnSpc>
                <a:spcPts val="3259"/>
              </a:lnSpc>
            </a:pPr>
          </a:p>
        </p:txBody>
      </p:sp>
      <p:grpSp>
        <p:nvGrpSpPr>
          <p:cNvPr name="Group 6" id="6"/>
          <p:cNvGrpSpPr/>
          <p:nvPr/>
        </p:nvGrpSpPr>
        <p:grpSpPr>
          <a:xfrm rot="0">
            <a:off x="1890853" y="3421826"/>
            <a:ext cx="5591300" cy="1442916"/>
            <a:chOff x="0" y="0"/>
            <a:chExt cx="7455066" cy="1923888"/>
          </a:xfrm>
        </p:grpSpPr>
        <p:sp>
          <p:nvSpPr>
            <p:cNvPr name="Freeform 7" id="7"/>
            <p:cNvSpPr/>
            <p:nvPr/>
          </p:nvSpPr>
          <p:spPr>
            <a:xfrm flipH="false" flipV="false" rot="0">
              <a:off x="0" y="0"/>
              <a:ext cx="7455066" cy="1923888"/>
            </a:xfrm>
            <a:custGeom>
              <a:avLst/>
              <a:gdLst/>
              <a:ahLst/>
              <a:cxnLst/>
              <a:rect r="r" b="b" t="t" l="l"/>
              <a:pathLst>
                <a:path h="1923888" w="7455066">
                  <a:moveTo>
                    <a:pt x="0" y="0"/>
                  </a:moveTo>
                  <a:lnTo>
                    <a:pt x="7455066" y="0"/>
                  </a:lnTo>
                  <a:lnTo>
                    <a:pt x="7455066" y="1923888"/>
                  </a:lnTo>
                  <a:lnTo>
                    <a:pt x="0" y="19238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5863474" y="5143500"/>
            <a:ext cx="503442" cy="783132"/>
            <a:chOff x="0" y="0"/>
            <a:chExt cx="671256" cy="1044176"/>
          </a:xfrm>
        </p:grpSpPr>
        <p:sp>
          <p:nvSpPr>
            <p:cNvPr name="Freeform 9" id="9"/>
            <p:cNvSpPr/>
            <p:nvPr/>
          </p:nvSpPr>
          <p:spPr>
            <a:xfrm flipH="false" flipV="false" rot="0">
              <a:off x="0" y="0"/>
              <a:ext cx="671256" cy="1044176"/>
            </a:xfrm>
            <a:custGeom>
              <a:avLst/>
              <a:gdLst/>
              <a:ahLst/>
              <a:cxnLst/>
              <a:rect r="r" b="b" t="t" l="l"/>
              <a:pathLst>
                <a:path h="1044176" w="671256">
                  <a:moveTo>
                    <a:pt x="0" y="0"/>
                  </a:moveTo>
                  <a:lnTo>
                    <a:pt x="671256" y="0"/>
                  </a:lnTo>
                  <a:lnTo>
                    <a:pt x="671256" y="1044176"/>
                  </a:lnTo>
                  <a:lnTo>
                    <a:pt x="0" y="10441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0" id="10"/>
          <p:cNvGrpSpPr/>
          <p:nvPr/>
        </p:nvGrpSpPr>
        <p:grpSpPr>
          <a:xfrm rot="0">
            <a:off x="1758591" y="6104168"/>
            <a:ext cx="6087648" cy="1778075"/>
            <a:chOff x="0" y="0"/>
            <a:chExt cx="8116864" cy="2370767"/>
          </a:xfrm>
        </p:grpSpPr>
        <p:sp>
          <p:nvSpPr>
            <p:cNvPr name="Freeform 11" id="11"/>
            <p:cNvSpPr/>
            <p:nvPr/>
          </p:nvSpPr>
          <p:spPr>
            <a:xfrm flipH="false" flipV="false" rot="0">
              <a:off x="0" y="0"/>
              <a:ext cx="8116864" cy="2370767"/>
            </a:xfrm>
            <a:custGeom>
              <a:avLst/>
              <a:gdLst/>
              <a:ahLst/>
              <a:cxnLst/>
              <a:rect r="r" b="b" t="t" l="l"/>
              <a:pathLst>
                <a:path h="2370767" w="8116864">
                  <a:moveTo>
                    <a:pt x="0" y="0"/>
                  </a:moveTo>
                  <a:lnTo>
                    <a:pt x="8116864" y="0"/>
                  </a:lnTo>
                  <a:lnTo>
                    <a:pt x="8116864" y="2370767"/>
                  </a:lnTo>
                  <a:lnTo>
                    <a:pt x="0" y="23707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24722" y="651123"/>
            <a:ext cx="14701267" cy="802779"/>
          </a:xfrm>
          <a:prstGeom prst="rect">
            <a:avLst/>
          </a:prstGeom>
        </p:spPr>
        <p:txBody>
          <a:bodyPr anchor="t" rtlCol="false" tIns="0" lIns="0" bIns="0" rIns="0">
            <a:spAutoFit/>
          </a:bodyPr>
          <a:lstStyle/>
          <a:p>
            <a:pPr algn="l" marL="0" indent="0" lvl="0">
              <a:lnSpc>
                <a:spcPts val="5922"/>
              </a:lnSpc>
            </a:pPr>
            <a:r>
              <a:rPr lang="en-US" b="true" sz="5640">
                <a:solidFill>
                  <a:srgbClr val="000000"/>
                </a:solidFill>
                <a:latin typeface="Arimo Bold"/>
                <a:ea typeface="Arimo Bold"/>
                <a:cs typeface="Arimo Bold"/>
                <a:sym typeface="Arimo Bold"/>
              </a:rPr>
              <a:t>System Overview and System Calculations</a:t>
            </a:r>
          </a:p>
        </p:txBody>
      </p:sp>
      <p:sp>
        <p:nvSpPr>
          <p:cNvPr name="TextBox 3" id="3"/>
          <p:cNvSpPr txBox="true"/>
          <p:nvPr/>
        </p:nvSpPr>
        <p:spPr>
          <a:xfrm rot="0">
            <a:off x="1824722" y="2464444"/>
            <a:ext cx="16989233" cy="1226741"/>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B. Electrical Part</a:t>
            </a:r>
          </a:p>
          <a:p>
            <a:pPr algn="l">
              <a:lnSpc>
                <a:spcPts val="3259"/>
              </a:lnSpc>
            </a:pPr>
            <a:r>
              <a:rPr lang="en-US" sz="2328" b="true">
                <a:solidFill>
                  <a:srgbClr val="000000"/>
                </a:solidFill>
                <a:latin typeface="Arimo Bold"/>
                <a:ea typeface="Arimo Bold"/>
                <a:cs typeface="Arimo Bold"/>
                <a:sym typeface="Arimo Bold"/>
              </a:rPr>
              <a:t>From Kirchhoff's Voltage Law, the voltage equation of the</a:t>
            </a:r>
          </a:p>
          <a:p>
            <a:pPr algn="l" marL="0" indent="0" lvl="0">
              <a:lnSpc>
                <a:spcPts val="3259"/>
              </a:lnSpc>
            </a:pPr>
            <a:r>
              <a:rPr lang="en-US" b="true" sz="2328">
                <a:solidFill>
                  <a:srgbClr val="000000"/>
                </a:solidFill>
                <a:latin typeface="Arimo Bold"/>
                <a:ea typeface="Arimo Bold"/>
                <a:cs typeface="Arimo Bold"/>
                <a:sym typeface="Arimo Bold"/>
              </a:rPr>
              <a:t>capacitive motion system can be found:</a:t>
            </a:r>
          </a:p>
        </p:txBody>
      </p:sp>
      <p:sp>
        <p:nvSpPr>
          <p:cNvPr name="AutoShape 4" id="4"/>
          <p:cNvSpPr/>
          <p:nvPr/>
        </p:nvSpPr>
        <p:spPr>
          <a:xfrm>
            <a:off x="1824722" y="1988194"/>
            <a:ext cx="13844095"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824722" y="4060063"/>
            <a:ext cx="5645743" cy="503442"/>
            <a:chOff x="0" y="0"/>
            <a:chExt cx="7527658" cy="671256"/>
          </a:xfrm>
        </p:grpSpPr>
        <p:sp>
          <p:nvSpPr>
            <p:cNvPr name="Freeform 6" id="6"/>
            <p:cNvSpPr/>
            <p:nvPr/>
          </p:nvSpPr>
          <p:spPr>
            <a:xfrm flipH="false" flipV="false" rot="0">
              <a:off x="0" y="0"/>
              <a:ext cx="7527658" cy="671256"/>
            </a:xfrm>
            <a:custGeom>
              <a:avLst/>
              <a:gdLst/>
              <a:ahLst/>
              <a:cxnLst/>
              <a:rect r="r" b="b" t="t" l="l"/>
              <a:pathLst>
                <a:path h="671256" w="7527658">
                  <a:moveTo>
                    <a:pt x="0" y="0"/>
                  </a:moveTo>
                  <a:lnTo>
                    <a:pt x="7527658" y="0"/>
                  </a:lnTo>
                  <a:lnTo>
                    <a:pt x="7527658" y="671256"/>
                  </a:lnTo>
                  <a:lnTo>
                    <a:pt x="0" y="6712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7" id="7"/>
          <p:cNvSpPr txBox="true"/>
          <p:nvPr/>
        </p:nvSpPr>
        <p:spPr>
          <a:xfrm rot="0">
            <a:off x="1824722" y="4877830"/>
            <a:ext cx="16989233" cy="1226741"/>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From the nodal analysis according to the capacitive</a:t>
            </a:r>
          </a:p>
          <a:p>
            <a:pPr algn="l">
              <a:lnSpc>
                <a:spcPts val="3259"/>
              </a:lnSpc>
            </a:pPr>
            <a:r>
              <a:rPr lang="en-US" sz="2328" b="true">
                <a:solidFill>
                  <a:srgbClr val="000000"/>
                </a:solidFill>
                <a:latin typeface="Arimo Bold"/>
                <a:ea typeface="Arimo Bold"/>
                <a:cs typeface="Arimo Bold"/>
                <a:sym typeface="Arimo Bold"/>
              </a:rPr>
              <a:t>displacement system, the equality of the currents i1, i2, i3 can</a:t>
            </a:r>
          </a:p>
          <a:p>
            <a:pPr algn="l" marL="0" indent="0" lvl="0">
              <a:lnSpc>
                <a:spcPts val="3259"/>
              </a:lnSpc>
            </a:pPr>
            <a:r>
              <a:rPr lang="en-US" b="true" sz="2328">
                <a:solidFill>
                  <a:srgbClr val="000000"/>
                </a:solidFill>
                <a:latin typeface="Arimo Bold"/>
                <a:ea typeface="Arimo Bold"/>
                <a:cs typeface="Arimo Bold"/>
                <a:sym typeface="Arimo Bold"/>
              </a:rPr>
              <a:t>be provided as follows:</a:t>
            </a:r>
          </a:p>
        </p:txBody>
      </p:sp>
      <p:grpSp>
        <p:nvGrpSpPr>
          <p:cNvPr name="Group 8" id="8"/>
          <p:cNvGrpSpPr/>
          <p:nvPr/>
        </p:nvGrpSpPr>
        <p:grpSpPr>
          <a:xfrm rot="0">
            <a:off x="1824722" y="6476046"/>
            <a:ext cx="3059379" cy="503442"/>
            <a:chOff x="0" y="0"/>
            <a:chExt cx="4079172" cy="671256"/>
          </a:xfrm>
        </p:grpSpPr>
        <p:sp>
          <p:nvSpPr>
            <p:cNvPr name="Freeform 9" id="9"/>
            <p:cNvSpPr/>
            <p:nvPr/>
          </p:nvSpPr>
          <p:spPr>
            <a:xfrm flipH="false" flipV="false" rot="0">
              <a:off x="0" y="0"/>
              <a:ext cx="4079172" cy="671256"/>
            </a:xfrm>
            <a:custGeom>
              <a:avLst/>
              <a:gdLst/>
              <a:ahLst/>
              <a:cxnLst/>
              <a:rect r="r" b="b" t="t" l="l"/>
              <a:pathLst>
                <a:path h="671256" w="4079172">
                  <a:moveTo>
                    <a:pt x="0" y="0"/>
                  </a:moveTo>
                  <a:lnTo>
                    <a:pt x="4079172" y="0"/>
                  </a:lnTo>
                  <a:lnTo>
                    <a:pt x="4079172" y="671256"/>
                  </a:lnTo>
                  <a:lnTo>
                    <a:pt x="0" y="6712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0" id="10"/>
          <p:cNvSpPr txBox="true"/>
          <p:nvPr/>
        </p:nvSpPr>
        <p:spPr>
          <a:xfrm rot="0">
            <a:off x="1824722" y="7159560"/>
            <a:ext cx="16989233" cy="1636316"/>
          </a:xfrm>
          <a:prstGeom prst="rect">
            <a:avLst/>
          </a:prstGeom>
        </p:spPr>
        <p:txBody>
          <a:bodyPr anchor="t" rtlCol="false" tIns="0" lIns="0" bIns="0" rIns="0">
            <a:spAutoFit/>
          </a:bodyPr>
          <a:lstStyle/>
          <a:p>
            <a:pPr algn="l">
              <a:lnSpc>
                <a:spcPts val="3259"/>
              </a:lnSpc>
            </a:pPr>
            <a:r>
              <a:rPr lang="en-US" sz="2328" b="true">
                <a:solidFill>
                  <a:srgbClr val="000000"/>
                </a:solidFill>
                <a:latin typeface="Arimo Bold"/>
                <a:ea typeface="Arimo Bold"/>
                <a:cs typeface="Arimo Bold"/>
                <a:sym typeface="Arimo Bold"/>
              </a:rPr>
              <a:t>According to nodal analysis, the current passing through the capacitor Ic can be called I2. </a:t>
            </a:r>
          </a:p>
          <a:p>
            <a:pPr algn="l">
              <a:lnSpc>
                <a:spcPts val="3259"/>
              </a:lnSpc>
            </a:pPr>
            <a:r>
              <a:rPr lang="en-US" sz="2328" b="true">
                <a:solidFill>
                  <a:srgbClr val="000000"/>
                </a:solidFill>
                <a:latin typeface="Arimo Bold"/>
                <a:ea typeface="Arimo Bold"/>
                <a:cs typeface="Arimo Bold"/>
                <a:sym typeface="Arimo Bold"/>
              </a:rPr>
              <a:t>Therefore, from now on, we will refer to Ic instead of I2 in the equation. </a:t>
            </a:r>
          </a:p>
          <a:p>
            <a:pPr algn="l">
              <a:lnSpc>
                <a:spcPts val="3259"/>
              </a:lnSpc>
            </a:pPr>
            <a:r>
              <a:rPr lang="en-US" sz="2328" b="true">
                <a:solidFill>
                  <a:srgbClr val="000000"/>
                </a:solidFill>
                <a:latin typeface="Arimo Bold"/>
                <a:ea typeface="Arimo Bold"/>
                <a:cs typeface="Arimo Bold"/>
                <a:sym typeface="Arimo Bold"/>
              </a:rPr>
              <a:t>From the capacitor current equation, the equation of the current</a:t>
            </a:r>
          </a:p>
          <a:p>
            <a:pPr algn="l" marL="0" indent="0" lvl="0">
              <a:lnSpc>
                <a:spcPts val="3259"/>
              </a:lnSpc>
            </a:pPr>
            <a:r>
              <a:rPr lang="en-US" b="true" sz="2328">
                <a:solidFill>
                  <a:srgbClr val="000000"/>
                </a:solidFill>
                <a:latin typeface="Arimo Bold"/>
                <a:ea typeface="Arimo Bold"/>
                <a:cs typeface="Arimo Bold"/>
                <a:sym typeface="Arimo Bold"/>
              </a:rPr>
              <a:t>flowing through the capacitor can be found as follows.</a:t>
            </a:r>
          </a:p>
        </p:txBody>
      </p:sp>
      <p:grpSp>
        <p:nvGrpSpPr>
          <p:cNvPr name="Group 11" id="11"/>
          <p:cNvGrpSpPr/>
          <p:nvPr/>
        </p:nvGrpSpPr>
        <p:grpSpPr>
          <a:xfrm rot="0">
            <a:off x="1824722" y="8923878"/>
            <a:ext cx="2586365" cy="999277"/>
            <a:chOff x="0" y="0"/>
            <a:chExt cx="3448486" cy="1332370"/>
          </a:xfrm>
        </p:grpSpPr>
        <p:sp>
          <p:nvSpPr>
            <p:cNvPr name="Freeform 12" id="12"/>
            <p:cNvSpPr/>
            <p:nvPr/>
          </p:nvSpPr>
          <p:spPr>
            <a:xfrm flipH="false" flipV="false" rot="0">
              <a:off x="0" y="0"/>
              <a:ext cx="3448486" cy="1332370"/>
            </a:xfrm>
            <a:custGeom>
              <a:avLst/>
              <a:gdLst/>
              <a:ahLst/>
              <a:cxnLst/>
              <a:rect r="r" b="b" t="t" l="l"/>
              <a:pathLst>
                <a:path h="1332370" w="3448486">
                  <a:moveTo>
                    <a:pt x="0" y="0"/>
                  </a:moveTo>
                  <a:lnTo>
                    <a:pt x="3448486" y="0"/>
                  </a:lnTo>
                  <a:lnTo>
                    <a:pt x="3448486" y="1332370"/>
                  </a:lnTo>
                  <a:lnTo>
                    <a:pt x="0" y="1332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DAGZ6z0dSwg</dc:identifier>
  <dcterms:modified xsi:type="dcterms:W3CDTF">2011-08-01T06:04:30Z</dcterms:modified>
  <cp:revision>1</cp:revision>
  <dc:title>Capacitive displacement system</dc:title>
</cp:coreProperties>
</file>