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83" r:id="rId3"/>
    <p:sldId id="260" r:id="rId4"/>
    <p:sldId id="258" r:id="rId5"/>
    <p:sldId id="263" r:id="rId6"/>
    <p:sldId id="261" r:id="rId7"/>
    <p:sldId id="262" r:id="rId8"/>
    <p:sldId id="264" r:id="rId9"/>
    <p:sldId id="265" r:id="rId10"/>
    <p:sldId id="274" r:id="rId11"/>
    <p:sldId id="27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8EE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5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9DF46-B135-478B-9247-D261AA47F1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75591-9871-4D51-B7D2-AD1D6A10AD77}">
      <dgm:prSet phldrT="[Text]"/>
      <dgm:spPr/>
      <dgm:t>
        <a:bodyPr/>
        <a:lstStyle/>
        <a:p>
          <a:pPr algn="just"/>
          <a:r>
            <a:rPr lang="en-US" dirty="0" smtClean="0"/>
            <a:t>Calculating incident rate  for </a:t>
          </a:r>
          <a:r>
            <a:rPr lang="en-US" dirty="0" smtClean="0"/>
            <a:t>Leptospirosis in Malaysia</a:t>
          </a:r>
          <a:endParaRPr lang="en-US" dirty="0"/>
        </a:p>
      </dgm:t>
    </dgm:pt>
    <dgm:pt modelId="{16E988AC-661D-4169-9B9E-3F085EB71A9B}" type="parTrans" cxnId="{C4652388-317D-4FA0-BE63-0EFE0EB5A02B}">
      <dgm:prSet/>
      <dgm:spPr/>
      <dgm:t>
        <a:bodyPr/>
        <a:lstStyle/>
        <a:p>
          <a:endParaRPr lang="en-US"/>
        </a:p>
      </dgm:t>
    </dgm:pt>
    <dgm:pt modelId="{CA988628-AFC6-4315-815E-F00836A9E344}" type="sibTrans" cxnId="{C4652388-317D-4FA0-BE63-0EFE0EB5A02B}">
      <dgm:prSet/>
      <dgm:spPr/>
      <dgm:t>
        <a:bodyPr/>
        <a:lstStyle/>
        <a:p>
          <a:endParaRPr lang="en-US"/>
        </a:p>
      </dgm:t>
    </dgm:pt>
    <dgm:pt modelId="{BFBC5C7C-98AC-4DB1-AA27-436A4A56BBAF}">
      <dgm:prSet phldrT="[Text]"/>
      <dgm:spPr/>
      <dgm:t>
        <a:bodyPr/>
        <a:lstStyle/>
        <a:p>
          <a:r>
            <a:rPr lang="en-US" b="1" dirty="0" smtClean="0"/>
            <a:t>Leptospirosis infections in flood-hit states </a:t>
          </a:r>
          <a:r>
            <a:rPr lang="en-US" dirty="0" smtClean="0"/>
            <a:t>(Idris, A.A., 2015)</a:t>
          </a:r>
          <a:endParaRPr lang="en-US" dirty="0"/>
        </a:p>
      </dgm:t>
    </dgm:pt>
    <dgm:pt modelId="{7792573C-0581-45F1-AB07-8E640276E2BB}" type="parTrans" cxnId="{825F63BB-4B7B-4073-A4E7-A71022C7D911}">
      <dgm:prSet/>
      <dgm:spPr/>
      <dgm:t>
        <a:bodyPr/>
        <a:lstStyle/>
        <a:p>
          <a:endParaRPr lang="en-US"/>
        </a:p>
      </dgm:t>
    </dgm:pt>
    <dgm:pt modelId="{2FE1FFFE-6913-4D3B-8397-48E3469F194F}" type="sibTrans" cxnId="{825F63BB-4B7B-4073-A4E7-A71022C7D911}">
      <dgm:prSet/>
      <dgm:spPr/>
      <dgm:t>
        <a:bodyPr/>
        <a:lstStyle/>
        <a:p>
          <a:endParaRPr lang="en-US"/>
        </a:p>
      </dgm:t>
    </dgm:pt>
    <dgm:pt modelId="{081A3596-2B4C-480A-A732-F9AC48E74DA4}">
      <dgm:prSet phldrT="[Text]"/>
      <dgm:spPr/>
      <dgm:t>
        <a:bodyPr anchor="t"/>
        <a:lstStyle/>
        <a:p>
          <a:pPr algn="l"/>
          <a:r>
            <a:rPr lang="en-US" dirty="0" smtClean="0"/>
            <a:t>The relationship </a:t>
          </a:r>
          <a:r>
            <a:rPr lang="en-US" dirty="0" smtClean="0"/>
            <a:t>between </a:t>
          </a:r>
          <a:r>
            <a:rPr lang="en-US" dirty="0" smtClean="0"/>
            <a:t>incident rate of leptospirosis with race, gender, and state.</a:t>
          </a:r>
          <a:endParaRPr lang="en-US" dirty="0"/>
        </a:p>
      </dgm:t>
    </dgm:pt>
    <dgm:pt modelId="{6BA5E844-9F8D-4F00-9261-0CF29E0ABE4C}" type="parTrans" cxnId="{329267B5-B67A-4606-8105-A5457032EC52}">
      <dgm:prSet/>
      <dgm:spPr/>
      <dgm:t>
        <a:bodyPr/>
        <a:lstStyle/>
        <a:p>
          <a:endParaRPr lang="en-US"/>
        </a:p>
      </dgm:t>
    </dgm:pt>
    <dgm:pt modelId="{23C6A3B1-7F12-4D12-87C6-74598EF17888}" type="sibTrans" cxnId="{329267B5-B67A-4606-8105-A5457032EC52}">
      <dgm:prSet/>
      <dgm:spPr/>
      <dgm:t>
        <a:bodyPr/>
        <a:lstStyle/>
        <a:p>
          <a:endParaRPr lang="en-US"/>
        </a:p>
      </dgm:t>
    </dgm:pt>
    <dgm:pt modelId="{C3CB5426-95F3-4160-8319-C9008A96362A}">
      <dgm:prSet phldrT="[Text]"/>
      <dgm:spPr/>
      <dgm:t>
        <a:bodyPr/>
        <a:lstStyle/>
        <a:p>
          <a:r>
            <a:rPr lang="en-US" b="1" dirty="0" smtClean="0"/>
            <a:t>Trends in Human Leptospirosis in Denmark, 1980 to </a:t>
          </a:r>
          <a:r>
            <a:rPr lang="en-US" b="1" dirty="0" smtClean="0"/>
            <a:t>2012 </a:t>
          </a:r>
          <a:r>
            <a:rPr lang="en-US" dirty="0" smtClean="0"/>
            <a:t> (</a:t>
          </a:r>
          <a:r>
            <a:rPr lang="en-US" dirty="0" err="1" smtClean="0"/>
            <a:t>Holk</a:t>
          </a:r>
          <a:r>
            <a:rPr lang="en-US" dirty="0" smtClean="0"/>
            <a:t>, Nielsen, &amp; Ronne, 2000)</a:t>
          </a:r>
          <a:endParaRPr lang="en-US" b="1" dirty="0"/>
        </a:p>
      </dgm:t>
    </dgm:pt>
    <dgm:pt modelId="{8A6ED89B-4B67-4928-8EF4-DFD8DAAA5B99}" type="parTrans" cxnId="{FF490D7A-1056-426A-A2CC-008EB34D831A}">
      <dgm:prSet/>
      <dgm:spPr/>
      <dgm:t>
        <a:bodyPr/>
        <a:lstStyle/>
        <a:p>
          <a:endParaRPr lang="en-US"/>
        </a:p>
      </dgm:t>
    </dgm:pt>
    <dgm:pt modelId="{0F9D6FC8-B1F1-4937-A21B-B17BEDE29E9D}" type="sibTrans" cxnId="{FF490D7A-1056-426A-A2CC-008EB34D831A}">
      <dgm:prSet/>
      <dgm:spPr/>
      <dgm:t>
        <a:bodyPr/>
        <a:lstStyle/>
        <a:p>
          <a:endParaRPr lang="en-US"/>
        </a:p>
      </dgm:t>
    </dgm:pt>
    <dgm:pt modelId="{A025326B-3C0E-480A-9E88-FF9DC1C51366}">
      <dgm:prSet phldrT="[Text]"/>
      <dgm:spPr/>
      <dgm:t>
        <a:bodyPr/>
        <a:lstStyle/>
        <a:p>
          <a:pPr algn="just"/>
          <a:r>
            <a:rPr lang="en-US" dirty="0" smtClean="0"/>
            <a:t>Cases of Leptospirosis</a:t>
          </a:r>
          <a:endParaRPr lang="en-US" dirty="0"/>
        </a:p>
      </dgm:t>
    </dgm:pt>
    <dgm:pt modelId="{5C2FCEC7-42CB-4EE8-AB41-F71B295722D5}" type="parTrans" cxnId="{103E4F23-86A2-4A53-BCB2-C14A5BE1F220}">
      <dgm:prSet/>
      <dgm:spPr/>
      <dgm:t>
        <a:bodyPr/>
        <a:lstStyle/>
        <a:p>
          <a:endParaRPr lang="en-US"/>
        </a:p>
      </dgm:t>
    </dgm:pt>
    <dgm:pt modelId="{4D9A3AC6-AAC4-467B-A9AD-372EF46A4E5A}" type="sibTrans" cxnId="{103E4F23-86A2-4A53-BCB2-C14A5BE1F220}">
      <dgm:prSet/>
      <dgm:spPr/>
      <dgm:t>
        <a:bodyPr/>
        <a:lstStyle/>
        <a:p>
          <a:endParaRPr lang="en-US"/>
        </a:p>
      </dgm:t>
    </dgm:pt>
    <dgm:pt modelId="{E8592C0C-C903-4A27-AD7F-C06DB3AF8C8B}">
      <dgm:prSet phldrT="[Text]"/>
      <dgm:spPr/>
      <dgm:t>
        <a:bodyPr/>
        <a:lstStyle/>
        <a:p>
          <a:r>
            <a:rPr lang="en-US" b="1" dirty="0" smtClean="0"/>
            <a:t>A Review of Human Leptospirosis in Malaysia </a:t>
          </a:r>
          <a:r>
            <a:rPr lang="en-US" dirty="0" smtClean="0"/>
            <a:t>(El </a:t>
          </a:r>
          <a:r>
            <a:rPr lang="en-US" dirty="0" err="1" smtClean="0"/>
            <a:t>Jalii</a:t>
          </a:r>
          <a:r>
            <a:rPr lang="en-US" dirty="0" smtClean="0"/>
            <a:t>, I.M. and Bahaman, A. R., </a:t>
          </a:r>
          <a:r>
            <a:rPr lang="en-US" dirty="0" err="1" smtClean="0"/>
            <a:t>n.d.</a:t>
          </a:r>
          <a:r>
            <a:rPr lang="en-US" dirty="0" smtClean="0"/>
            <a:t>)</a:t>
          </a:r>
          <a:endParaRPr lang="en-US" dirty="0"/>
        </a:p>
      </dgm:t>
    </dgm:pt>
    <dgm:pt modelId="{40577433-40B5-4D7A-9333-8A7C7A13767E}" type="parTrans" cxnId="{CBD3FF49-C696-4911-A674-B4D7B106290D}">
      <dgm:prSet/>
      <dgm:spPr/>
      <dgm:t>
        <a:bodyPr/>
        <a:lstStyle/>
        <a:p>
          <a:endParaRPr lang="en-MY"/>
        </a:p>
      </dgm:t>
    </dgm:pt>
    <dgm:pt modelId="{367ACB4D-3B0F-4F5B-8708-590207213493}" type="sibTrans" cxnId="{CBD3FF49-C696-4911-A674-B4D7B106290D}">
      <dgm:prSet/>
      <dgm:spPr/>
      <dgm:t>
        <a:bodyPr/>
        <a:lstStyle/>
        <a:p>
          <a:endParaRPr lang="en-MY"/>
        </a:p>
      </dgm:t>
    </dgm:pt>
    <dgm:pt modelId="{0CD35B38-0F88-45E6-91A9-C2F8F366FFCD}">
      <dgm:prSet phldrT="[Text]"/>
      <dgm:spPr/>
      <dgm:t>
        <a:bodyPr/>
        <a:lstStyle/>
        <a:p>
          <a:r>
            <a:rPr lang="en-US" b="1" dirty="0" smtClean="0"/>
            <a:t>Case Study : </a:t>
          </a:r>
          <a:r>
            <a:rPr lang="en-US" b="1" dirty="0" err="1" smtClean="0"/>
            <a:t>Leptos</a:t>
          </a:r>
          <a:r>
            <a:rPr lang="en-US" b="1" dirty="0" smtClean="0"/>
            <a:t>)</a:t>
          </a:r>
          <a:r>
            <a:rPr lang="en-US" b="1" dirty="0" err="1" smtClean="0"/>
            <a:t>pirosis</a:t>
          </a:r>
          <a:r>
            <a:rPr lang="en-US" b="1" dirty="0" smtClean="0"/>
            <a:t> in Malaysia </a:t>
          </a:r>
          <a:r>
            <a:rPr lang="en-US" b="0" dirty="0" smtClean="0"/>
            <a:t>(</a:t>
          </a:r>
          <a:r>
            <a:rPr lang="en-US" b="0" dirty="0" err="1" smtClean="0"/>
            <a:t>J.K.Lim</a:t>
          </a:r>
          <a:r>
            <a:rPr lang="en-US" b="0" dirty="0" smtClean="0"/>
            <a:t>, V.M., 2011)</a:t>
          </a:r>
          <a:endParaRPr lang="en-US" b="1" dirty="0"/>
        </a:p>
      </dgm:t>
    </dgm:pt>
    <dgm:pt modelId="{20355EB4-4F3E-4D08-9536-BA4B68194184}" type="parTrans" cxnId="{FD5A66B6-D8B0-4A4A-B907-168E3EABAD45}">
      <dgm:prSet/>
      <dgm:spPr/>
      <dgm:t>
        <a:bodyPr/>
        <a:lstStyle/>
        <a:p>
          <a:endParaRPr lang="en-MY"/>
        </a:p>
      </dgm:t>
    </dgm:pt>
    <dgm:pt modelId="{12CE1290-3430-41BE-AB53-EF8355AADD33}" type="sibTrans" cxnId="{FD5A66B6-D8B0-4A4A-B907-168E3EABAD45}">
      <dgm:prSet/>
      <dgm:spPr/>
      <dgm:t>
        <a:bodyPr/>
        <a:lstStyle/>
        <a:p>
          <a:endParaRPr lang="en-MY"/>
        </a:p>
      </dgm:t>
    </dgm:pt>
    <dgm:pt modelId="{74E71BDA-BC86-42CE-8E73-EE4A21EFD48C}">
      <dgm:prSet phldrT="[Text]"/>
      <dgm:spPr/>
      <dgm:t>
        <a:bodyPr/>
        <a:lstStyle/>
        <a:p>
          <a:r>
            <a:rPr lang="en-US" b="1" dirty="0" smtClean="0"/>
            <a:t>Review of Leptospirosis Notifications in Queensland and Australia: January 1998 – June 1999 </a:t>
          </a:r>
          <a:r>
            <a:rPr lang="en-US" b="0" dirty="0" smtClean="0"/>
            <a:t>Lee, S. Michael, D., </a:t>
          </a:r>
          <a:r>
            <a:rPr lang="en-US" b="0" dirty="0" err="1" smtClean="0"/>
            <a:t>Meegan</a:t>
          </a:r>
          <a:r>
            <a:rPr lang="en-US" b="0" dirty="0" smtClean="0"/>
            <a:t>, </a:t>
          </a:r>
          <a:r>
            <a:rPr lang="en-US" b="0" dirty="0" err="1" smtClean="0"/>
            <a:t>S.,Leonie</a:t>
          </a:r>
          <a:r>
            <a:rPr lang="en-US" b="0" dirty="0" smtClean="0"/>
            <a:t>, </a:t>
          </a:r>
          <a:r>
            <a:rPr lang="en-US" b="0" dirty="0" err="1" smtClean="0"/>
            <a:t>B.,Michael</a:t>
          </a:r>
          <a:r>
            <a:rPr lang="en-US" b="0" dirty="0" smtClean="0"/>
            <a:t>, </a:t>
          </a:r>
          <a:r>
            <a:rPr lang="en-US" b="0" dirty="0" err="1" smtClean="0"/>
            <a:t>M.,Dianne</a:t>
          </a:r>
          <a:r>
            <a:rPr lang="en-US" b="0" dirty="0" smtClean="0"/>
            <a:t>, B., et al. (2</a:t>
          </a:r>
          <a:r>
            <a:rPr lang="en-US" dirty="0" smtClean="0"/>
            <a:t>000)</a:t>
          </a:r>
          <a:endParaRPr lang="en-US" b="1" dirty="0"/>
        </a:p>
      </dgm:t>
    </dgm:pt>
    <dgm:pt modelId="{C2BEE846-E5CD-4990-B1DA-9009C5B25564}" type="parTrans" cxnId="{FDB304DE-9B80-4B93-815A-32A686BF2809}">
      <dgm:prSet/>
      <dgm:spPr/>
      <dgm:t>
        <a:bodyPr/>
        <a:lstStyle/>
        <a:p>
          <a:endParaRPr lang="en-MY"/>
        </a:p>
      </dgm:t>
    </dgm:pt>
    <dgm:pt modelId="{E38DBFF6-96FC-4958-A7F6-5C6AB24E44C3}" type="sibTrans" cxnId="{FDB304DE-9B80-4B93-815A-32A686BF2809}">
      <dgm:prSet/>
      <dgm:spPr/>
      <dgm:t>
        <a:bodyPr/>
        <a:lstStyle/>
        <a:p>
          <a:endParaRPr lang="en-MY"/>
        </a:p>
      </dgm:t>
    </dgm:pt>
    <dgm:pt modelId="{565361FB-8F4A-4221-B784-DF97FCABBF78}">
      <dgm:prSet phldrT="[Text]"/>
      <dgm:spPr/>
      <dgm:t>
        <a:bodyPr/>
        <a:lstStyle/>
        <a:p>
          <a:r>
            <a:rPr lang="en-US" b="1" dirty="0" smtClean="0"/>
            <a:t>Investigating accidents and incidents </a:t>
          </a:r>
          <a:r>
            <a:rPr lang="en-US" b="0" dirty="0" smtClean="0"/>
            <a:t>(Health and Safety Executive, 2004)</a:t>
          </a:r>
          <a:endParaRPr lang="en-US" b="1" dirty="0"/>
        </a:p>
      </dgm:t>
    </dgm:pt>
    <dgm:pt modelId="{A4D8B726-17A8-4DAD-A018-ED684B8C1F6D}" type="parTrans" cxnId="{2E643BF6-CFDF-4586-B43B-A922A9552FFD}">
      <dgm:prSet/>
      <dgm:spPr/>
      <dgm:t>
        <a:bodyPr/>
        <a:lstStyle/>
        <a:p>
          <a:endParaRPr lang="en-MY"/>
        </a:p>
      </dgm:t>
    </dgm:pt>
    <dgm:pt modelId="{3AC62618-09DB-4EE2-8500-6F67E494C931}" type="sibTrans" cxnId="{2E643BF6-CFDF-4586-B43B-A922A9552FFD}">
      <dgm:prSet/>
      <dgm:spPr/>
      <dgm:t>
        <a:bodyPr/>
        <a:lstStyle/>
        <a:p>
          <a:endParaRPr lang="en-MY"/>
        </a:p>
      </dgm:t>
    </dgm:pt>
    <dgm:pt modelId="{E72C7B66-2F39-470F-B668-39BC60E52BD8}" type="pres">
      <dgm:prSet presAssocID="{BA39DF46-B135-478B-9247-D261AA47F1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057F798B-D771-4711-A0FE-8A907ECC7E7B}" type="pres">
      <dgm:prSet presAssocID="{B2575591-9871-4D51-B7D2-AD1D6A10AD77}" presName="linNode" presStyleCnt="0"/>
      <dgm:spPr/>
    </dgm:pt>
    <dgm:pt modelId="{EF63AE7D-F146-4F2C-A7D4-4C27C8B886B3}" type="pres">
      <dgm:prSet presAssocID="{B2575591-9871-4D51-B7D2-AD1D6A10AD7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CEF39-D4A2-48AE-B9C2-DBEE63E16717}" type="pres">
      <dgm:prSet presAssocID="{B2575591-9871-4D51-B7D2-AD1D6A10AD7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2E384-B0AC-42F8-A217-215DFB09B70E}" type="pres">
      <dgm:prSet presAssocID="{CA988628-AFC6-4315-815E-F00836A9E344}" presName="sp" presStyleCnt="0"/>
      <dgm:spPr/>
    </dgm:pt>
    <dgm:pt modelId="{CE72B401-2575-4F1E-A3D7-ECB5C61DA360}" type="pres">
      <dgm:prSet presAssocID="{081A3596-2B4C-480A-A732-F9AC48E74DA4}" presName="linNode" presStyleCnt="0"/>
      <dgm:spPr/>
    </dgm:pt>
    <dgm:pt modelId="{A5EC5BA3-CB4A-4E8F-A17D-6C386224F148}" type="pres">
      <dgm:prSet presAssocID="{081A3596-2B4C-480A-A732-F9AC48E74DA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04854-B77D-4EBD-AE80-ED3D04126544}" type="pres">
      <dgm:prSet presAssocID="{081A3596-2B4C-480A-A732-F9AC48E74DA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ED918-F96D-48D5-B8C0-6E63A6E9BAA7}" type="pres">
      <dgm:prSet presAssocID="{23C6A3B1-7F12-4D12-87C6-74598EF17888}" presName="sp" presStyleCnt="0"/>
      <dgm:spPr/>
    </dgm:pt>
    <dgm:pt modelId="{0E241140-D881-4B2D-AC87-390C06DE76C0}" type="pres">
      <dgm:prSet presAssocID="{A025326B-3C0E-480A-9E88-FF9DC1C51366}" presName="linNode" presStyleCnt="0"/>
      <dgm:spPr/>
    </dgm:pt>
    <dgm:pt modelId="{94118EA9-42E5-4517-AEB4-497381A6DCC0}" type="pres">
      <dgm:prSet presAssocID="{A025326B-3C0E-480A-9E88-FF9DC1C5136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CA983-B6B4-4F92-BAFE-667B15A8D36F}" type="pres">
      <dgm:prSet presAssocID="{A025326B-3C0E-480A-9E88-FF9DC1C5136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652388-317D-4FA0-BE63-0EFE0EB5A02B}" srcId="{BA39DF46-B135-478B-9247-D261AA47F191}" destId="{B2575591-9871-4D51-B7D2-AD1D6A10AD77}" srcOrd="0" destOrd="0" parTransId="{16E988AC-661D-4169-9B9E-3F085EB71A9B}" sibTransId="{CA988628-AFC6-4315-815E-F00836A9E344}"/>
    <dgm:cxn modelId="{FDB304DE-9B80-4B93-815A-32A686BF2809}" srcId="{A025326B-3C0E-480A-9E88-FF9DC1C51366}" destId="{74E71BDA-BC86-42CE-8E73-EE4A21EFD48C}" srcOrd="1" destOrd="0" parTransId="{C2BEE846-E5CD-4990-B1DA-9009C5B25564}" sibTransId="{E38DBFF6-96FC-4958-A7F6-5C6AB24E44C3}"/>
    <dgm:cxn modelId="{FC37FC04-758E-42AE-9E14-041C688730DB}" type="presOf" srcId="{081A3596-2B4C-480A-A732-F9AC48E74DA4}" destId="{A5EC5BA3-CB4A-4E8F-A17D-6C386224F148}" srcOrd="0" destOrd="0" presId="urn:microsoft.com/office/officeart/2005/8/layout/vList5"/>
    <dgm:cxn modelId="{AFA62A8D-EFE6-477D-AA64-ADF328081FF8}" type="presOf" srcId="{74E71BDA-BC86-42CE-8E73-EE4A21EFD48C}" destId="{BA4CA983-B6B4-4F92-BAFE-667B15A8D36F}" srcOrd="0" destOrd="1" presId="urn:microsoft.com/office/officeart/2005/8/layout/vList5"/>
    <dgm:cxn modelId="{FF490D7A-1056-426A-A2CC-008EB34D831A}" srcId="{081A3596-2B4C-480A-A732-F9AC48E74DA4}" destId="{C3CB5426-95F3-4160-8319-C9008A96362A}" srcOrd="0" destOrd="0" parTransId="{8A6ED89B-4B67-4928-8EF4-DFD8DAAA5B99}" sibTransId="{0F9D6FC8-B1F1-4937-A21B-B17BEDE29E9D}"/>
    <dgm:cxn modelId="{329267B5-B67A-4606-8105-A5457032EC52}" srcId="{BA39DF46-B135-478B-9247-D261AA47F191}" destId="{081A3596-2B4C-480A-A732-F9AC48E74DA4}" srcOrd="1" destOrd="0" parTransId="{6BA5E844-9F8D-4F00-9261-0CF29E0ABE4C}" sibTransId="{23C6A3B1-7F12-4D12-87C6-74598EF17888}"/>
    <dgm:cxn modelId="{CBD3FF49-C696-4911-A674-B4D7B106290D}" srcId="{081A3596-2B4C-480A-A732-F9AC48E74DA4}" destId="{E8592C0C-C903-4A27-AD7F-C06DB3AF8C8B}" srcOrd="1" destOrd="0" parTransId="{40577433-40B5-4D7A-9333-8A7C7A13767E}" sibTransId="{367ACB4D-3B0F-4F5B-8708-590207213493}"/>
    <dgm:cxn modelId="{D74C754B-4CE8-4810-A305-C1C8D0342A3F}" type="presOf" srcId="{A025326B-3C0E-480A-9E88-FF9DC1C51366}" destId="{94118EA9-42E5-4517-AEB4-497381A6DCC0}" srcOrd="0" destOrd="0" presId="urn:microsoft.com/office/officeart/2005/8/layout/vList5"/>
    <dgm:cxn modelId="{78863B44-94B6-4A6C-85DB-8672A5C12907}" type="presOf" srcId="{B2575591-9871-4D51-B7D2-AD1D6A10AD77}" destId="{EF63AE7D-F146-4F2C-A7D4-4C27C8B886B3}" srcOrd="0" destOrd="0" presId="urn:microsoft.com/office/officeart/2005/8/layout/vList5"/>
    <dgm:cxn modelId="{2DB8FB2F-6E18-430A-8F38-921C18AA4C77}" type="presOf" srcId="{E8592C0C-C903-4A27-AD7F-C06DB3AF8C8B}" destId="{F1C04854-B77D-4EBD-AE80-ED3D04126544}" srcOrd="0" destOrd="1" presId="urn:microsoft.com/office/officeart/2005/8/layout/vList5"/>
    <dgm:cxn modelId="{A4FB4D2B-5E2D-43E9-9D46-68E0ABD3CFA0}" type="presOf" srcId="{BA39DF46-B135-478B-9247-D261AA47F191}" destId="{E72C7B66-2F39-470F-B668-39BC60E52BD8}" srcOrd="0" destOrd="0" presId="urn:microsoft.com/office/officeart/2005/8/layout/vList5"/>
    <dgm:cxn modelId="{F15C04BD-3632-4838-8932-39C998A08EB2}" type="presOf" srcId="{BFBC5C7C-98AC-4DB1-AA27-436A4A56BBAF}" destId="{6F2CEF39-D4A2-48AE-B9C2-DBEE63E16717}" srcOrd="0" destOrd="0" presId="urn:microsoft.com/office/officeart/2005/8/layout/vList5"/>
    <dgm:cxn modelId="{C90E4A51-CAC7-4319-9A04-D0B82ACC1AB4}" type="presOf" srcId="{C3CB5426-95F3-4160-8319-C9008A96362A}" destId="{F1C04854-B77D-4EBD-AE80-ED3D04126544}" srcOrd="0" destOrd="0" presId="urn:microsoft.com/office/officeart/2005/8/layout/vList5"/>
    <dgm:cxn modelId="{FD5A66B6-D8B0-4A4A-B907-168E3EABAD45}" srcId="{A025326B-3C0E-480A-9E88-FF9DC1C51366}" destId="{0CD35B38-0F88-45E6-91A9-C2F8F366FFCD}" srcOrd="0" destOrd="0" parTransId="{20355EB4-4F3E-4D08-9536-BA4B68194184}" sibTransId="{12CE1290-3430-41BE-AB53-EF8355AADD33}"/>
    <dgm:cxn modelId="{11F6C113-5134-40B4-8617-6E7C97A7AF88}" type="presOf" srcId="{0CD35B38-0F88-45E6-91A9-C2F8F366FFCD}" destId="{BA4CA983-B6B4-4F92-BAFE-667B15A8D36F}" srcOrd="0" destOrd="0" presId="urn:microsoft.com/office/officeart/2005/8/layout/vList5"/>
    <dgm:cxn modelId="{2E643BF6-CFDF-4586-B43B-A922A9552FFD}" srcId="{B2575591-9871-4D51-B7D2-AD1D6A10AD77}" destId="{565361FB-8F4A-4221-B784-DF97FCABBF78}" srcOrd="1" destOrd="0" parTransId="{A4D8B726-17A8-4DAD-A018-ED684B8C1F6D}" sibTransId="{3AC62618-09DB-4EE2-8500-6F67E494C931}"/>
    <dgm:cxn modelId="{825F63BB-4B7B-4073-A4E7-A71022C7D911}" srcId="{B2575591-9871-4D51-B7D2-AD1D6A10AD77}" destId="{BFBC5C7C-98AC-4DB1-AA27-436A4A56BBAF}" srcOrd="0" destOrd="0" parTransId="{7792573C-0581-45F1-AB07-8E640276E2BB}" sibTransId="{2FE1FFFE-6913-4D3B-8397-48E3469F194F}"/>
    <dgm:cxn modelId="{103E4F23-86A2-4A53-BCB2-C14A5BE1F220}" srcId="{BA39DF46-B135-478B-9247-D261AA47F191}" destId="{A025326B-3C0E-480A-9E88-FF9DC1C51366}" srcOrd="2" destOrd="0" parTransId="{5C2FCEC7-42CB-4EE8-AB41-F71B295722D5}" sibTransId="{4D9A3AC6-AAC4-467B-A9AD-372EF46A4E5A}"/>
    <dgm:cxn modelId="{08BEA2DB-AA80-4C71-8A6E-1811A2DD0B8F}" type="presOf" srcId="{565361FB-8F4A-4221-B784-DF97FCABBF78}" destId="{6F2CEF39-D4A2-48AE-B9C2-DBEE63E16717}" srcOrd="0" destOrd="1" presId="urn:microsoft.com/office/officeart/2005/8/layout/vList5"/>
    <dgm:cxn modelId="{E281C620-F9F0-4A65-92A9-F63F5F142A22}" type="presParOf" srcId="{E72C7B66-2F39-470F-B668-39BC60E52BD8}" destId="{057F798B-D771-4711-A0FE-8A907ECC7E7B}" srcOrd="0" destOrd="0" presId="urn:microsoft.com/office/officeart/2005/8/layout/vList5"/>
    <dgm:cxn modelId="{9A61BE2E-33C4-4006-8728-EF8C272D8A16}" type="presParOf" srcId="{057F798B-D771-4711-A0FE-8A907ECC7E7B}" destId="{EF63AE7D-F146-4F2C-A7D4-4C27C8B886B3}" srcOrd="0" destOrd="0" presId="urn:microsoft.com/office/officeart/2005/8/layout/vList5"/>
    <dgm:cxn modelId="{466FA13D-677A-49F0-B6B8-6956D1E381E4}" type="presParOf" srcId="{057F798B-D771-4711-A0FE-8A907ECC7E7B}" destId="{6F2CEF39-D4A2-48AE-B9C2-DBEE63E16717}" srcOrd="1" destOrd="0" presId="urn:microsoft.com/office/officeart/2005/8/layout/vList5"/>
    <dgm:cxn modelId="{9E0D4CA3-AD17-49C3-B574-CDB2028F8587}" type="presParOf" srcId="{E72C7B66-2F39-470F-B668-39BC60E52BD8}" destId="{4A92E384-B0AC-42F8-A217-215DFB09B70E}" srcOrd="1" destOrd="0" presId="urn:microsoft.com/office/officeart/2005/8/layout/vList5"/>
    <dgm:cxn modelId="{1FF96540-F934-441E-95D4-95FD167823FD}" type="presParOf" srcId="{E72C7B66-2F39-470F-B668-39BC60E52BD8}" destId="{CE72B401-2575-4F1E-A3D7-ECB5C61DA360}" srcOrd="2" destOrd="0" presId="urn:microsoft.com/office/officeart/2005/8/layout/vList5"/>
    <dgm:cxn modelId="{AE506733-11B8-4190-8D73-D9D154E6D5C6}" type="presParOf" srcId="{CE72B401-2575-4F1E-A3D7-ECB5C61DA360}" destId="{A5EC5BA3-CB4A-4E8F-A17D-6C386224F148}" srcOrd="0" destOrd="0" presId="urn:microsoft.com/office/officeart/2005/8/layout/vList5"/>
    <dgm:cxn modelId="{3C91D4DB-ABAC-4802-ABDE-30AD43812902}" type="presParOf" srcId="{CE72B401-2575-4F1E-A3D7-ECB5C61DA360}" destId="{F1C04854-B77D-4EBD-AE80-ED3D04126544}" srcOrd="1" destOrd="0" presId="urn:microsoft.com/office/officeart/2005/8/layout/vList5"/>
    <dgm:cxn modelId="{D8246085-B212-4CBB-B74D-1B1C77E8FB3B}" type="presParOf" srcId="{E72C7B66-2F39-470F-B668-39BC60E52BD8}" destId="{FA2ED918-F96D-48D5-B8C0-6E63A6E9BAA7}" srcOrd="3" destOrd="0" presId="urn:microsoft.com/office/officeart/2005/8/layout/vList5"/>
    <dgm:cxn modelId="{3D40A7C7-CED3-4E7F-B56F-BBFBA1C209E4}" type="presParOf" srcId="{E72C7B66-2F39-470F-B668-39BC60E52BD8}" destId="{0E241140-D881-4B2D-AC87-390C06DE76C0}" srcOrd="4" destOrd="0" presId="urn:microsoft.com/office/officeart/2005/8/layout/vList5"/>
    <dgm:cxn modelId="{C55B2E55-2877-4BC8-BA41-E695CC56AD10}" type="presParOf" srcId="{0E241140-D881-4B2D-AC87-390C06DE76C0}" destId="{94118EA9-42E5-4517-AEB4-497381A6DCC0}" srcOrd="0" destOrd="0" presId="urn:microsoft.com/office/officeart/2005/8/layout/vList5"/>
    <dgm:cxn modelId="{D2AF06ED-7CD9-4E21-A305-44212CDDC032}" type="presParOf" srcId="{0E241140-D881-4B2D-AC87-390C06DE76C0}" destId="{BA4CA983-B6B4-4F92-BAFE-667B15A8D3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CEF39-D4A2-48AE-B9C2-DBEE63E16717}">
      <dsp:nvSpPr>
        <dsp:cNvPr id="0" name=""/>
        <dsp:cNvSpPr/>
      </dsp:nvSpPr>
      <dsp:spPr>
        <a:xfrm rot="5400000">
          <a:off x="4964775" y="-1882471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Leptospirosis infections in flood-hit states </a:t>
          </a:r>
          <a:r>
            <a:rPr lang="en-US" sz="1500" kern="1200" dirty="0" smtClean="0"/>
            <a:t>(Idris, A.A., 2015)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Investigating accidents and incidents </a:t>
          </a:r>
          <a:r>
            <a:rPr lang="en-US" sz="1500" b="0" kern="1200" dirty="0" smtClean="0"/>
            <a:t>(Health and Safety Executive, 2004)</a:t>
          </a:r>
          <a:endParaRPr lang="en-US" sz="1500" b="1" kern="1200" dirty="0"/>
        </a:p>
      </dsp:txBody>
      <dsp:txXfrm rot="-5400000">
        <a:off x="2935224" y="203661"/>
        <a:ext cx="5161595" cy="1045911"/>
      </dsp:txXfrm>
    </dsp:sp>
    <dsp:sp modelId="{EF63AE7D-F146-4F2C-A7D4-4C27C8B886B3}">
      <dsp:nvSpPr>
        <dsp:cNvPr id="0" name=""/>
        <dsp:cNvSpPr/>
      </dsp:nvSpPr>
      <dsp:spPr>
        <a:xfrm>
          <a:off x="0" y="2195"/>
          <a:ext cx="2935224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Calculating incident rate  for </a:t>
          </a:r>
          <a:r>
            <a:rPr lang="en-US" sz="2100" kern="1200" dirty="0" smtClean="0"/>
            <a:t>Leptospirosis in Malaysia</a:t>
          </a:r>
          <a:endParaRPr lang="en-US" sz="2100" kern="1200" dirty="0"/>
        </a:p>
      </dsp:txBody>
      <dsp:txXfrm>
        <a:off x="70727" y="72922"/>
        <a:ext cx="2793770" cy="1307387"/>
      </dsp:txXfrm>
    </dsp:sp>
    <dsp:sp modelId="{F1C04854-B77D-4EBD-AE80-ED3D04126544}">
      <dsp:nvSpPr>
        <dsp:cNvPr id="0" name=""/>
        <dsp:cNvSpPr/>
      </dsp:nvSpPr>
      <dsp:spPr>
        <a:xfrm rot="5400000">
          <a:off x="4964775" y="-361188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Trends in Human Leptospirosis in Denmark, 1980 to </a:t>
          </a:r>
          <a:r>
            <a:rPr lang="en-US" sz="1500" b="1" kern="1200" dirty="0" smtClean="0"/>
            <a:t>2012 </a:t>
          </a:r>
          <a:r>
            <a:rPr lang="en-US" sz="1500" kern="1200" dirty="0" smtClean="0"/>
            <a:t> (</a:t>
          </a:r>
          <a:r>
            <a:rPr lang="en-US" sz="1500" kern="1200" dirty="0" err="1" smtClean="0"/>
            <a:t>Holk</a:t>
          </a:r>
          <a:r>
            <a:rPr lang="en-US" sz="1500" kern="1200" dirty="0" smtClean="0"/>
            <a:t>, Nielsen, &amp; Ronne, 2000)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A Review of Human Leptospirosis in Malaysia </a:t>
          </a:r>
          <a:r>
            <a:rPr lang="en-US" sz="1500" kern="1200" dirty="0" smtClean="0"/>
            <a:t>(El </a:t>
          </a:r>
          <a:r>
            <a:rPr lang="en-US" sz="1500" kern="1200" dirty="0" err="1" smtClean="0"/>
            <a:t>Jalii</a:t>
          </a:r>
          <a:r>
            <a:rPr lang="en-US" sz="1500" kern="1200" dirty="0" smtClean="0"/>
            <a:t>, I.M. and Bahaman, A. R., </a:t>
          </a:r>
          <a:r>
            <a:rPr lang="en-US" sz="1500" kern="1200" dirty="0" err="1" smtClean="0"/>
            <a:t>n.d.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 rot="-5400000">
        <a:off x="2935224" y="1724944"/>
        <a:ext cx="5161595" cy="1045911"/>
      </dsp:txXfrm>
    </dsp:sp>
    <dsp:sp modelId="{A5EC5BA3-CB4A-4E8F-A17D-6C386224F148}">
      <dsp:nvSpPr>
        <dsp:cNvPr id="0" name=""/>
        <dsp:cNvSpPr/>
      </dsp:nvSpPr>
      <dsp:spPr>
        <a:xfrm>
          <a:off x="0" y="1523479"/>
          <a:ext cx="2935224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relationship </a:t>
          </a:r>
          <a:r>
            <a:rPr lang="en-US" sz="2100" kern="1200" dirty="0" smtClean="0"/>
            <a:t>between </a:t>
          </a:r>
          <a:r>
            <a:rPr lang="en-US" sz="2100" kern="1200" dirty="0" smtClean="0"/>
            <a:t>incident rate of leptospirosis with race, gender, and state.</a:t>
          </a:r>
          <a:endParaRPr lang="en-US" sz="2100" kern="1200" dirty="0"/>
        </a:p>
      </dsp:txBody>
      <dsp:txXfrm>
        <a:off x="70727" y="1594206"/>
        <a:ext cx="2793770" cy="1307387"/>
      </dsp:txXfrm>
    </dsp:sp>
    <dsp:sp modelId="{BA4CA983-B6B4-4F92-BAFE-667B15A8D36F}">
      <dsp:nvSpPr>
        <dsp:cNvPr id="0" name=""/>
        <dsp:cNvSpPr/>
      </dsp:nvSpPr>
      <dsp:spPr>
        <a:xfrm rot="5400000">
          <a:off x="4964775" y="1160095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Case Study : </a:t>
          </a:r>
          <a:r>
            <a:rPr lang="en-US" sz="1500" b="1" kern="1200" dirty="0" err="1" smtClean="0"/>
            <a:t>Leptos</a:t>
          </a:r>
          <a:r>
            <a:rPr lang="en-US" sz="1500" b="1" kern="1200" dirty="0" smtClean="0"/>
            <a:t>)</a:t>
          </a:r>
          <a:r>
            <a:rPr lang="en-US" sz="1500" b="1" kern="1200" dirty="0" err="1" smtClean="0"/>
            <a:t>pirosis</a:t>
          </a:r>
          <a:r>
            <a:rPr lang="en-US" sz="1500" b="1" kern="1200" dirty="0" smtClean="0"/>
            <a:t> in Malaysia </a:t>
          </a:r>
          <a:r>
            <a:rPr lang="en-US" sz="1500" b="0" kern="1200" dirty="0" smtClean="0"/>
            <a:t>(</a:t>
          </a:r>
          <a:r>
            <a:rPr lang="en-US" sz="1500" b="0" kern="1200" dirty="0" err="1" smtClean="0"/>
            <a:t>J.K.Lim</a:t>
          </a:r>
          <a:r>
            <a:rPr lang="en-US" sz="1500" b="0" kern="1200" dirty="0" smtClean="0"/>
            <a:t>, V.M., 2011)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Review of Leptospirosis Notifications in Queensland and Australia: January 1998 – June 1999 </a:t>
          </a:r>
          <a:r>
            <a:rPr lang="en-US" sz="1500" b="0" kern="1200" dirty="0" smtClean="0"/>
            <a:t>Lee, S. Michael, D., </a:t>
          </a:r>
          <a:r>
            <a:rPr lang="en-US" sz="1500" b="0" kern="1200" dirty="0" err="1" smtClean="0"/>
            <a:t>Meegan</a:t>
          </a:r>
          <a:r>
            <a:rPr lang="en-US" sz="1500" b="0" kern="1200" dirty="0" smtClean="0"/>
            <a:t>, </a:t>
          </a:r>
          <a:r>
            <a:rPr lang="en-US" sz="1500" b="0" kern="1200" dirty="0" err="1" smtClean="0"/>
            <a:t>S.,Leonie</a:t>
          </a:r>
          <a:r>
            <a:rPr lang="en-US" sz="1500" b="0" kern="1200" dirty="0" smtClean="0"/>
            <a:t>, </a:t>
          </a:r>
          <a:r>
            <a:rPr lang="en-US" sz="1500" b="0" kern="1200" dirty="0" err="1" smtClean="0"/>
            <a:t>B.,Michael</a:t>
          </a:r>
          <a:r>
            <a:rPr lang="en-US" sz="1500" b="0" kern="1200" dirty="0" smtClean="0"/>
            <a:t>, </a:t>
          </a:r>
          <a:r>
            <a:rPr lang="en-US" sz="1500" b="0" kern="1200" dirty="0" err="1" smtClean="0"/>
            <a:t>M.,Dianne</a:t>
          </a:r>
          <a:r>
            <a:rPr lang="en-US" sz="1500" b="0" kern="1200" dirty="0" smtClean="0"/>
            <a:t>, B., et al. (2</a:t>
          </a:r>
          <a:r>
            <a:rPr lang="en-US" sz="1500" kern="1200" dirty="0" smtClean="0"/>
            <a:t>000)</a:t>
          </a:r>
          <a:endParaRPr lang="en-US" sz="1500" b="1" kern="1200" dirty="0"/>
        </a:p>
      </dsp:txBody>
      <dsp:txXfrm rot="-5400000">
        <a:off x="2935224" y="3246228"/>
        <a:ext cx="5161595" cy="1045911"/>
      </dsp:txXfrm>
    </dsp:sp>
    <dsp:sp modelId="{94118EA9-42E5-4517-AEB4-497381A6DCC0}">
      <dsp:nvSpPr>
        <dsp:cNvPr id="0" name=""/>
        <dsp:cNvSpPr/>
      </dsp:nvSpPr>
      <dsp:spPr>
        <a:xfrm>
          <a:off x="0" y="3044762"/>
          <a:ext cx="2935224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Cases of Leptospirosis</a:t>
          </a:r>
          <a:endParaRPr lang="en-US" sz="2100" kern="1200" dirty="0"/>
        </a:p>
      </dsp:txBody>
      <dsp:txXfrm>
        <a:off x="70727" y="3115489"/>
        <a:ext cx="2793770" cy="130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2522-F293-4254-B9F7-9363B6691114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B223-C4E4-492C-9709-DD0415DC41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51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AC7DC-2C5E-4304-97E2-BF54840613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The definition of seropositive is the results of a blood test that show the presence of a specific antibody in the blood serum.</a:t>
            </a:r>
          </a:p>
          <a:p>
            <a:pPr>
              <a:buFont typeface="+mj-lt"/>
              <a:buNone/>
            </a:pPr>
            <a:r>
              <a:rPr lang="en-US" dirty="0" smtClean="0"/>
              <a:t>-A blood test that shows you have a specific viral disease is an example of something that would be described as a seropositive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AC7DC-2C5E-4304-97E2-BF54840613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AC7DC-2C5E-4304-97E2-BF54840613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2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38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8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81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60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120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92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46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93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FDD4DA-2CD6-4BC6-A82C-D9533E81EAC2}" type="datetimeFigureOut">
              <a:rPr lang="en-MY" smtClean="0"/>
              <a:t>9/7/2015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52379-2730-4B13-A0B4-6397EA7A55FF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4929174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analyzing incident rate and patient’s transition state on leptospirosis in Malaysia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Amir </a:t>
            </a:r>
            <a:r>
              <a:rPr lang="en-US" dirty="0" err="1" smtClean="0"/>
              <a:t>Fadhli</a:t>
            </a:r>
            <a:r>
              <a:rPr lang="en-US" dirty="0" smtClean="0"/>
              <a:t> bin Abdul </a:t>
            </a:r>
            <a:r>
              <a:rPr lang="en-US" dirty="0" err="1" smtClean="0"/>
              <a:t>Razak</a:t>
            </a:r>
            <a:endParaRPr lang="en-MY" dirty="0" smtClean="0"/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Emira</a:t>
            </a:r>
            <a:r>
              <a:rPr lang="en-US" dirty="0" smtClean="0"/>
              <a:t> Aqilah </a:t>
            </a:r>
            <a:r>
              <a:rPr lang="en-US" dirty="0" err="1" smtClean="0"/>
              <a:t>bt</a:t>
            </a:r>
            <a:r>
              <a:rPr lang="en-US" dirty="0" smtClean="0"/>
              <a:t> </a:t>
            </a:r>
            <a:r>
              <a:rPr lang="en-US" dirty="0" err="1" smtClean="0"/>
              <a:t>Zulkefly</a:t>
            </a:r>
            <a:endParaRPr lang="en-US" dirty="0" smtClean="0"/>
          </a:p>
          <a:p>
            <a:r>
              <a:rPr lang="en-US" dirty="0" err="1" smtClean="0"/>
              <a:t>Zue</a:t>
            </a:r>
            <a:r>
              <a:rPr lang="en-US" dirty="0" smtClean="0"/>
              <a:t> </a:t>
            </a:r>
            <a:r>
              <a:rPr lang="en-US" dirty="0" err="1" smtClean="0"/>
              <a:t>Nadiy</a:t>
            </a:r>
            <a:r>
              <a:rPr lang="en-US" dirty="0" smtClean="0"/>
              <a:t> Farhan </a:t>
            </a:r>
            <a:r>
              <a:rPr lang="en-US" dirty="0" err="1" smtClean="0"/>
              <a:t>bt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Hazren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2819"/>
              </p:ext>
            </p:extLst>
          </p:nvPr>
        </p:nvGraphicFramePr>
        <p:xfrm>
          <a:off x="354843" y="2050667"/>
          <a:ext cx="5548653" cy="3664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092"/>
                <a:gridCol w="1209405"/>
                <a:gridCol w="840039"/>
                <a:gridCol w="840039"/>
                <a:gridCol w="840039"/>
                <a:gridCol w="840039"/>
              </a:tblGrid>
              <a:tr h="407148">
                <a:tc>
                  <a:txBody>
                    <a:bodyPr/>
                    <a:lstStyle/>
                    <a:p>
                      <a:endParaRPr lang="en-MY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MY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Malay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Indian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0.0613%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0.0052%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0.0948%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0.0072%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0.0093%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0.0955%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0.0446%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0.1128%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0.0106%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0.0533%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0.1669%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0.0228%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0.0225%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0.0930%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0.1679%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0.0217%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0.0987%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0.1243%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0.0122%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0.0115%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0.0618%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71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0.1171%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0.0131%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0.0131%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0.0612%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04430"/>
              </p:ext>
            </p:extLst>
          </p:nvPr>
        </p:nvGraphicFramePr>
        <p:xfrm>
          <a:off x="5931543" y="2058689"/>
          <a:ext cx="5939615" cy="3652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162"/>
                <a:gridCol w="1265485"/>
                <a:gridCol w="878992"/>
                <a:gridCol w="878992"/>
                <a:gridCol w="878992"/>
                <a:gridCol w="878992"/>
              </a:tblGrid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Malay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Indian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0.1551%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0.0191%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0.0181%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0.0965%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0.1946%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0.0284%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0.0184%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0.0988%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0.1512%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0.0244%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0.0998%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0.1825%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0.0194%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0.0167%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0.0908%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2014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0.3018%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0.0366%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0.0243%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0.1366%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0.2757%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0.0315%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0.1251%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0.3223%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0.0301%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0.1494%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581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4th QUARTER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0.3340%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0.0291%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0.1700%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0878" y="1310185"/>
            <a:ext cx="989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Race</a:t>
            </a:r>
            <a:endParaRPr lang="en-MY" sz="3200" b="1" u="sng" dirty="0"/>
          </a:p>
        </p:txBody>
      </p:sp>
    </p:spTree>
    <p:extLst>
      <p:ext uri="{BB962C8B-B14F-4D97-AF65-F5344CB8AC3E}">
        <p14:creationId xmlns:p14="http://schemas.microsoft.com/office/powerpoint/2010/main" val="3131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har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99" y="558215"/>
            <a:ext cx="8633911" cy="50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55844" y="5946974"/>
            <a:ext cx="594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Incident Rate of Leptospirosis on Races in Malaysia 2011 – 2014 (Quarterly)</a:t>
            </a:r>
            <a:endParaRPr lang="en-MY" b="1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– probability of patients on stages on leptospirosis</a:t>
            </a:r>
            <a:endParaRPr lang="en-MY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95308"/>
              </p:ext>
            </p:extLst>
          </p:nvPr>
        </p:nvGraphicFramePr>
        <p:xfrm>
          <a:off x="1770086" y="2671011"/>
          <a:ext cx="7927367" cy="3609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798"/>
                <a:gridCol w="1102810"/>
                <a:gridCol w="2070418"/>
                <a:gridCol w="1102810"/>
                <a:gridCol w="1424531"/>
              </a:tblGrid>
              <a:tr h="571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4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571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1782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1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1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1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1784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0990" y="2084832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2011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41346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22" y="1347538"/>
            <a:ext cx="7182710" cy="2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36937" y="4760876"/>
            <a:ext cx="6717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Transition probability for the year 2011</a:t>
            </a:r>
            <a:endParaRPr lang="en-MY" sz="3200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2139"/>
              </p:ext>
            </p:extLst>
          </p:nvPr>
        </p:nvGraphicFramePr>
        <p:xfrm>
          <a:off x="1764634" y="2021304"/>
          <a:ext cx="8630650" cy="4259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130"/>
                <a:gridCol w="1726130"/>
                <a:gridCol w="1726130"/>
                <a:gridCol w="1726130"/>
                <a:gridCol w="1726130"/>
              </a:tblGrid>
              <a:tr h="435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2012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EXIT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MY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1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CURRENT STAGE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732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 dirty="0">
                          <a:effectLst/>
                        </a:rPr>
                        <a:t>1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2842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3026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2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 dirty="0">
                          <a:effectLst/>
                        </a:rPr>
                        <a:t>2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2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2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TOTAL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2851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3035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9115" y="132347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2012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150364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2" y="1395664"/>
            <a:ext cx="7122695" cy="273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9239" y="4760875"/>
            <a:ext cx="6717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Transition probability for the year 2012</a:t>
            </a:r>
            <a:endParaRPr lang="en-MY" sz="3200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85504"/>
              </p:ext>
            </p:extLst>
          </p:nvPr>
        </p:nvGraphicFramePr>
        <p:xfrm>
          <a:off x="1780675" y="2021305"/>
          <a:ext cx="8638670" cy="4299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734"/>
                <a:gridCol w="1727734"/>
                <a:gridCol w="1727734"/>
                <a:gridCol w="1727734"/>
                <a:gridCol w="1727734"/>
              </a:tblGrid>
              <a:tr h="43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2013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EXIT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MY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0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CURRENT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739813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1202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2420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3685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9813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 dirty="0">
                          <a:effectLst/>
                        </a:rPr>
                        <a:t>2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9813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9813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TOTAL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1202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2428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3693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5052" y="1275347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2013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15396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07" y="1422482"/>
            <a:ext cx="7092282" cy="27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68508" y="4929317"/>
            <a:ext cx="6717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Transition probability for the year 2013</a:t>
            </a:r>
            <a:endParaRPr lang="en-MY" sz="3200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95503"/>
              </p:ext>
            </p:extLst>
          </p:nvPr>
        </p:nvGraphicFramePr>
        <p:xfrm>
          <a:off x="1804737" y="2021304"/>
          <a:ext cx="8590545" cy="4307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109"/>
                <a:gridCol w="1718109"/>
                <a:gridCol w="1718109"/>
                <a:gridCol w="1718109"/>
                <a:gridCol w="1718109"/>
              </a:tblGrid>
              <a:tr h="4405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EXIT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MY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2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CURRENT STAGE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741194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2036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4009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6155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94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94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94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400050" algn="l"/>
                          <a:tab pos="800100" algn="l"/>
                        </a:tabLst>
                      </a:pPr>
                      <a:r>
                        <a:rPr lang="ms-MY" sz="1200">
                          <a:effectLst/>
                        </a:rPr>
                        <a:t>TOTAL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2063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4020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6166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0989" y="132347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2014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34663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80" y="1411964"/>
            <a:ext cx="7140409" cy="275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4445" y="4953381"/>
            <a:ext cx="6717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Transition probability for the year 2014</a:t>
            </a:r>
            <a:endParaRPr lang="en-MY" sz="3200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1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PROBLEM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2173851"/>
              </p:ext>
            </p:extLst>
          </p:nvPr>
        </p:nvGraphicFramePr>
        <p:xfrm>
          <a:off x="2136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8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2084832"/>
            <a:ext cx="9924609" cy="4224528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ea typeface="Calibri" panose="020F0502020204030204" pitchFamily="34" charset="0"/>
              </a:rPr>
              <a:t>Calculate the incident </a:t>
            </a:r>
            <a:r>
              <a:rPr lang="en-GB" sz="3600" dirty="0">
                <a:ea typeface="Calibri" panose="020F0502020204030204" pitchFamily="34" charset="0"/>
              </a:rPr>
              <a:t>rate of leptospirosis in </a:t>
            </a:r>
            <a:r>
              <a:rPr lang="en-GB" sz="3600" dirty="0" smtClean="0">
                <a:ea typeface="Calibri" panose="020F0502020204030204" pitchFamily="34" charset="0"/>
              </a:rPr>
              <a:t>Malaysia</a:t>
            </a:r>
          </a:p>
          <a:p>
            <a:pPr lvl="1"/>
            <a:r>
              <a:rPr lang="en-GB" sz="2400" dirty="0"/>
              <a:t>The incident rate can be obtained from observing how many cases occurred during a period of time from a population at risk in the same period of time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>
                <a:ea typeface="Calibri" panose="020F0502020204030204" pitchFamily="34" charset="0"/>
              </a:rPr>
              <a:t>From the findings, we can see that the incident rate is high at 4</a:t>
            </a:r>
            <a:r>
              <a:rPr lang="en-GB" sz="2400" baseline="30000" dirty="0" smtClean="0">
                <a:ea typeface="Calibri" panose="020F0502020204030204" pitchFamily="34" charset="0"/>
              </a:rPr>
              <a:t>th</a:t>
            </a:r>
            <a:r>
              <a:rPr lang="en-GB" sz="2400" dirty="0" smtClean="0">
                <a:ea typeface="Calibri" panose="020F0502020204030204" pitchFamily="34" charset="0"/>
              </a:rPr>
              <a:t> quarter (October – December) for each of the year.</a:t>
            </a:r>
          </a:p>
          <a:p>
            <a:pPr lvl="1"/>
            <a:r>
              <a:rPr lang="en-GB" sz="2400" dirty="0" smtClean="0">
                <a:ea typeface="Calibri" panose="020F0502020204030204" pitchFamily="34" charset="0"/>
              </a:rPr>
              <a:t>It mainly caused by the flood happened during monsoon season.</a:t>
            </a:r>
          </a:p>
          <a:p>
            <a:pPr lvl="1"/>
            <a:r>
              <a:rPr lang="en-GB" sz="2400" dirty="0" smtClean="0">
                <a:ea typeface="Calibri" panose="020F0502020204030204" pitchFamily="34" charset="0"/>
              </a:rPr>
              <a:t>But the highest case was in 4</a:t>
            </a:r>
            <a:r>
              <a:rPr lang="en-GB" sz="2400" baseline="30000" dirty="0" smtClean="0">
                <a:ea typeface="Calibri" panose="020F0502020204030204" pitchFamily="34" charset="0"/>
              </a:rPr>
              <a:t>th</a:t>
            </a:r>
            <a:r>
              <a:rPr lang="en-GB" sz="2400" dirty="0" smtClean="0">
                <a:ea typeface="Calibri" panose="020F0502020204030204" pitchFamily="34" charset="0"/>
              </a:rPr>
              <a:t> quarter for the year 2014. it is because of last year flood was the worst in   </a:t>
            </a:r>
          </a:p>
          <a:p>
            <a:pPr lvl="1"/>
            <a:r>
              <a:rPr lang="en-US" sz="2400" dirty="0" smtClean="0"/>
              <a:t>Heavy seasonal rains and strong winds have affected most parts of Malaysia since mid-December 2014 and it continue until early January 2015.</a:t>
            </a:r>
            <a:endParaRPr lang="en-GB" sz="2400" dirty="0" smtClean="0"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on 2014 floods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9904" y="1600200"/>
            <a:ext cx="3004268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57" y="1600200"/>
            <a:ext cx="29994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s-MY" sz="3200" b="1" dirty="0"/>
              <a:t>To </a:t>
            </a:r>
            <a:r>
              <a:rPr lang="ms-MY" sz="3200" b="1" dirty="0" smtClean="0"/>
              <a:t>Identify </a:t>
            </a:r>
            <a:r>
              <a:rPr lang="ms-MY" sz="3200" b="1" dirty="0"/>
              <a:t>The Relationship Between The Incidence Rate of Leptospirosis In Malaysia With Gender, Race, And State</a:t>
            </a:r>
            <a:endParaRPr lang="en-US" sz="2800" dirty="0"/>
          </a:p>
          <a:p>
            <a:pPr lvl="1"/>
            <a:r>
              <a:rPr lang="en-US" sz="2400" dirty="0" smtClean="0"/>
              <a:t>Incident rate vs gender</a:t>
            </a:r>
          </a:p>
          <a:p>
            <a:pPr lvl="2"/>
            <a:r>
              <a:rPr lang="en-US" sz="2000" dirty="0"/>
              <a:t>Sex refers to the biological and physiological factors that define males and females, while gender refers to socially constructed roles and attributes that a particular society considers appropriate for men and women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The reason why men’s incident rate always above women because men always have high-risk behavior and occupations. Men do outdoor activities more frequent than women.</a:t>
            </a:r>
          </a:p>
          <a:p>
            <a:pPr lvl="2"/>
            <a:r>
              <a:rPr lang="en-US" sz="2000" dirty="0" smtClean="0"/>
              <a:t>Even though both genders are exposed to occupational or recreational risk factors, males have higher rate of incident due to greater frequency and duration exposure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3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Incident rate vs state</a:t>
            </a:r>
          </a:p>
          <a:p>
            <a:pPr lvl="2"/>
            <a:r>
              <a:rPr lang="en-US" sz="2400" dirty="0" smtClean="0"/>
              <a:t>From the analysis, West Coast’s incident rate is always above other regions. </a:t>
            </a:r>
            <a:r>
              <a:rPr lang="en-US" sz="2400" dirty="0"/>
              <a:t>T</a:t>
            </a:r>
            <a:r>
              <a:rPr lang="en-US" sz="2400" dirty="0" smtClean="0"/>
              <a:t>he main reason is over crowding. West coast state especially Selangor has high density population. Because of the high density population, sanitation is hardly to keep. </a:t>
            </a:r>
            <a:endParaRPr lang="en-US" sz="2400" dirty="0"/>
          </a:p>
          <a:p>
            <a:pPr lvl="2"/>
            <a:r>
              <a:rPr lang="en-US" sz="2400" dirty="0" smtClean="0"/>
              <a:t>Other reason maybe because of medical accessibility. West coast has better medical accessibility compared to other regions. Since the </a:t>
            </a:r>
            <a:r>
              <a:rPr lang="en-US" sz="2400" dirty="0" err="1" smtClean="0"/>
              <a:t>lepto</a:t>
            </a:r>
            <a:r>
              <a:rPr lang="en-US" sz="2400" dirty="0" smtClean="0"/>
              <a:t> patients in West Coast region have better access for medical attention, it would affect directly to the surveillance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3200" dirty="0"/>
              <a:t>Incident rate vs </a:t>
            </a:r>
            <a:r>
              <a:rPr lang="en-US" sz="3200" dirty="0" smtClean="0"/>
              <a:t>race</a:t>
            </a:r>
          </a:p>
          <a:p>
            <a:pPr lvl="2"/>
            <a:r>
              <a:rPr lang="en-US" sz="2400" dirty="0" smtClean="0"/>
              <a:t>From the analysis, we could see Malay have higher incident rate compare to others. </a:t>
            </a:r>
            <a:endParaRPr lang="en-US" sz="2400" dirty="0"/>
          </a:p>
          <a:p>
            <a:pPr lvl="2"/>
            <a:r>
              <a:rPr lang="en-US" sz="2400" dirty="0" smtClean="0"/>
              <a:t>It maybe because of behavior exposure and recreational exposure. Most of Malays live in rural area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s-MY" sz="2400" b="1" dirty="0"/>
              <a:t>To calculate the probability of patients on stages of leptospirosis by using Markov Chain approach</a:t>
            </a:r>
            <a:endParaRPr lang="en-US" sz="2400" dirty="0"/>
          </a:p>
          <a:p>
            <a:pPr lvl="1"/>
            <a:r>
              <a:rPr lang="en-US" sz="2400" dirty="0" smtClean="0"/>
              <a:t>The results from the finding stated that from each year, many have survived leptospirosis. </a:t>
            </a:r>
          </a:p>
          <a:p>
            <a:pPr lvl="1"/>
            <a:r>
              <a:rPr lang="en-US" sz="2400" dirty="0" smtClean="0"/>
              <a:t>With many survivors, there’s still hope that this disease can be prevented in the future. </a:t>
            </a:r>
          </a:p>
          <a:p>
            <a:pPr lvl="1"/>
            <a:r>
              <a:rPr lang="en-US" sz="2400" dirty="0" smtClean="0"/>
              <a:t>In this research, it has proven that even though some are free from </a:t>
            </a:r>
            <a:r>
              <a:rPr lang="en-US" sz="2400" dirty="0" err="1" smtClean="0"/>
              <a:t>lepto</a:t>
            </a:r>
            <a:r>
              <a:rPr lang="en-US" sz="2400" dirty="0" smtClean="0"/>
              <a:t>, some still get infected again.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7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Usage </a:t>
            </a:r>
            <a:r>
              <a:rPr lang="en-US" sz="2400" dirty="0"/>
              <a:t>of the </a:t>
            </a:r>
            <a:r>
              <a:rPr lang="en-US" sz="2400" dirty="0" smtClean="0"/>
              <a:t>incidence </a:t>
            </a:r>
            <a:r>
              <a:rPr lang="en-US" sz="2400" dirty="0"/>
              <a:t>table </a:t>
            </a:r>
            <a:r>
              <a:rPr lang="en-US" sz="2400" dirty="0" smtClean="0"/>
              <a:t>can be applied </a:t>
            </a:r>
            <a:r>
              <a:rPr lang="en-US" sz="2400" dirty="0"/>
              <a:t>in Malaysia for purposes of calculating government budget allocated for health </a:t>
            </a:r>
            <a:r>
              <a:rPr lang="en-US" sz="2400" dirty="0" smtClean="0"/>
              <a:t>expenses, relevant talk and prevention program.</a:t>
            </a:r>
          </a:p>
          <a:p>
            <a:pPr algn="just"/>
            <a:r>
              <a:rPr lang="en-US" sz="2400" dirty="0" smtClean="0"/>
              <a:t>Better understanding on </a:t>
            </a:r>
            <a:r>
              <a:rPr lang="en-US" sz="2400" dirty="0"/>
              <a:t>factors leading to the development of </a:t>
            </a:r>
            <a:r>
              <a:rPr lang="en-US" sz="2400" dirty="0" smtClean="0"/>
              <a:t>leptospirosis can reduce the incidence of leptospirosis disease.</a:t>
            </a:r>
          </a:p>
          <a:p>
            <a:r>
              <a:rPr lang="en-US" sz="2400" dirty="0" smtClean="0"/>
              <a:t>Society should be aware of the severity of this disease so that they’ll take precautions to prevent self from infected.</a:t>
            </a:r>
          </a:p>
          <a:p>
            <a:r>
              <a:rPr lang="en-US" sz="2400" dirty="0" smtClean="0"/>
              <a:t>Further research on this disease need to be done. There is only a few research that had been done by the past researchers.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8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9123426"/>
              </p:ext>
            </p:extLst>
          </p:nvPr>
        </p:nvGraphicFramePr>
        <p:xfrm>
          <a:off x="1934495" y="504408"/>
          <a:ext cx="8668702" cy="596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86"/>
                <a:gridCol w="2818686"/>
                <a:gridCol w="3031330"/>
              </a:tblGrid>
              <a:tr h="39050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OBJETIVES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ACTIVITIES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 &amp; FINDINGS</a:t>
                      </a:r>
                      <a:endParaRPr lang="en-MY" dirty="0"/>
                    </a:p>
                  </a:txBody>
                  <a:tcPr/>
                </a:tc>
              </a:tr>
              <a:tr h="214181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calculate the incidence rate of leptospirosis in Malaysia</a:t>
                      </a:r>
                      <a:endParaRPr lang="en-MY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Incident</a:t>
                      </a:r>
                      <a:r>
                        <a:rPr lang="en-US" baseline="0" dirty="0" smtClean="0"/>
                        <a:t> Rate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2" action="ppaction://hlinksldjump"/>
                        </a:rPr>
                        <a:t>Increases every year.</a:t>
                      </a:r>
                      <a:r>
                        <a:rPr lang="en-US" baseline="0" dirty="0" smtClean="0">
                          <a:hlinkClick r:id="rId2" action="ppaction://hlinksldjump"/>
                        </a:rPr>
                        <a:t> 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highest is in the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of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lowest always occur in the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of every year.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Incident has seasonal pattern. </a:t>
                      </a:r>
                      <a:endParaRPr lang="en-MY" dirty="0"/>
                    </a:p>
                  </a:txBody>
                  <a:tcPr/>
                </a:tc>
              </a:tr>
              <a:tr h="141425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the relationship between the incidence rate of leptospirosis in Malaysia with race, gender, and state.</a:t>
                      </a:r>
                      <a:endParaRPr lang="en-MY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relationships between variables race, gender, and state.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Overall,</a:t>
                      </a:r>
                      <a:r>
                        <a:rPr lang="en-US" baseline="0" dirty="0" smtClean="0"/>
                        <a:t> the highest for all three are – </a:t>
                      </a:r>
                      <a:r>
                        <a:rPr lang="en-US" baseline="0" dirty="0" smtClean="0">
                          <a:hlinkClick r:id="rId3" action="ppaction://hlinksldjump"/>
                        </a:rPr>
                        <a:t>Malay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>
                          <a:hlinkClick r:id="rId4" action="ppaction://hlinksldjump"/>
                        </a:rPr>
                        <a:t>Male</a:t>
                      </a:r>
                      <a:r>
                        <a:rPr lang="en-US" baseline="0" dirty="0" smtClean="0"/>
                        <a:t> and those who are from </a:t>
                      </a:r>
                      <a:r>
                        <a:rPr lang="en-US" baseline="0" dirty="0" smtClean="0">
                          <a:hlinkClick r:id="rId5" action="ppaction://hlinksldjump"/>
                        </a:rPr>
                        <a:t>West Coast</a:t>
                      </a:r>
                      <a:r>
                        <a:rPr lang="en-US" baseline="0" dirty="0" smtClean="0"/>
                        <a:t>.</a:t>
                      </a:r>
                      <a:endParaRPr lang="en-MY" dirty="0"/>
                    </a:p>
                  </a:txBody>
                  <a:tcPr/>
                </a:tc>
              </a:tr>
              <a:tr h="182950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calculate the probability of patients on stages of leptospirosis by using Markov Chain approach</a:t>
                      </a:r>
                      <a:endParaRPr lang="en-MY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Markov Chain to calculate the probability of patients on stages of leptospirosis in Malaysia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6" action="ppaction://hlinksldjump"/>
                        </a:rPr>
                        <a:t>2011</a:t>
                      </a:r>
                      <a:r>
                        <a:rPr lang="en-US" baseline="0" dirty="0" smtClean="0"/>
                        <a:t> – Stage 1 to Stage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hlinkClick r:id="rId7" action="ppaction://hlinksldjump"/>
                        </a:rPr>
                        <a:t>2012</a:t>
                      </a:r>
                      <a:r>
                        <a:rPr lang="en-US" baseline="0" dirty="0" smtClean="0"/>
                        <a:t> – Stage 1 to Stage 2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hlinkClick r:id="rId8" action="ppaction://hlinksldjump"/>
                        </a:rPr>
                        <a:t>2013</a:t>
                      </a:r>
                      <a:r>
                        <a:rPr lang="en-US" baseline="0" dirty="0" smtClean="0"/>
                        <a:t> – Stage 1 to Stage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9" action="ppaction://hlinksldjump"/>
                        </a:rPr>
                        <a:t>2014</a:t>
                      </a:r>
                      <a:r>
                        <a:rPr lang="en-US" dirty="0" smtClean="0"/>
                        <a:t> – Stage 1 to Stage 2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rate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65607"/>
              </p:ext>
            </p:extLst>
          </p:nvPr>
        </p:nvGraphicFramePr>
        <p:xfrm>
          <a:off x="2073577" y="2076169"/>
          <a:ext cx="7426667" cy="3104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83"/>
                <a:gridCol w="1489848"/>
                <a:gridCol w="1489012"/>
                <a:gridCol w="1489012"/>
                <a:gridCol w="1489012"/>
              </a:tblGrid>
              <a:tr h="620878">
                <a:tc>
                  <a:txBody>
                    <a:bodyPr/>
                    <a:lstStyle/>
                    <a:p>
                      <a:pPr indent="643255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en-US" sz="1200" baseline="30000">
                          <a:effectLst/>
                        </a:rPr>
                        <a:t>nd</a:t>
                      </a:r>
                      <a:r>
                        <a:rPr lang="en-US" sz="1200">
                          <a:effectLst/>
                        </a:rPr>
                        <a:t>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en-US" sz="1200" baseline="30000">
                          <a:effectLst/>
                        </a:rPr>
                        <a:t>rd</a:t>
                      </a:r>
                      <a:r>
                        <a:rPr lang="en-US" sz="1200">
                          <a:effectLst/>
                        </a:rPr>
                        <a:t>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en-US" sz="1200" baseline="30000">
                          <a:effectLst/>
                        </a:rPr>
                        <a:t>th</a:t>
                      </a:r>
                      <a:r>
                        <a:rPr lang="en-US" sz="1200">
                          <a:effectLst/>
                        </a:rPr>
                        <a:t>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7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7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2012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7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2013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7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2014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0.20%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0.56%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8502" y="5405789"/>
            <a:ext cx="671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Incident Rate of Leptospirosis in Malaysia 2011 – 2014 (Quarterly)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7" y="529389"/>
            <a:ext cx="7916779" cy="512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0757" y="5823284"/>
            <a:ext cx="547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The graph of Incident Rate of Leptospirosis in Malaysia</a:t>
            </a:r>
          </a:p>
          <a:p>
            <a:pPr algn="ctr"/>
            <a:r>
              <a:rPr lang="en-US" b="1" dirty="0" smtClean="0"/>
              <a:t>2011 -2014 (Quarterly</a:t>
            </a:r>
            <a:endParaRPr lang="en-MY" dirty="0"/>
          </a:p>
        </p:txBody>
      </p:sp>
      <p:sp>
        <p:nvSpPr>
          <p:cNvPr id="5" name="Curved Up Arrow 4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86510"/>
              </p:ext>
            </p:extLst>
          </p:nvPr>
        </p:nvGraphicFramePr>
        <p:xfrm>
          <a:off x="6176630" y="1855110"/>
          <a:ext cx="5349622" cy="3595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037"/>
                <a:gridCol w="1767511"/>
                <a:gridCol w="1194037"/>
                <a:gridCol w="1194037"/>
              </a:tblGrid>
              <a:tr h="403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 QUARTER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4th QUARTER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0.09%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 QUARTER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0.31%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579">
                <a:tc>
                  <a:txBody>
                    <a:bodyPr/>
                    <a:lstStyle/>
                    <a:p>
                      <a:endParaRPr lang="en-MY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0.18%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72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0.20%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1013038" y="1270336"/>
            <a:ext cx="3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Gender</a:t>
            </a:r>
            <a:endParaRPr lang="en-MY" sz="3200" b="1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47742"/>
              </p:ext>
            </p:extLst>
          </p:nvPr>
        </p:nvGraphicFramePr>
        <p:xfrm>
          <a:off x="699995" y="1855112"/>
          <a:ext cx="5291732" cy="3583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116"/>
                <a:gridCol w="1748384"/>
                <a:gridCol w="1181116"/>
                <a:gridCol w="1181116"/>
              </a:tblGrid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0.05%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81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4th QUARTER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0.16%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0.04%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Chart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5" y="553453"/>
            <a:ext cx="8662736" cy="5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0396" y="5895473"/>
            <a:ext cx="664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 of the Incident Rate of Leptospirosis on Gender in Malaysia</a:t>
            </a:r>
          </a:p>
          <a:p>
            <a:pPr algn="ctr"/>
            <a:r>
              <a:rPr lang="en-US" b="1" dirty="0" smtClean="0"/>
              <a:t>2011 – 2014 (Quarterly)</a:t>
            </a:r>
            <a:endParaRPr lang="en-MY" b="1" dirty="0"/>
          </a:p>
        </p:txBody>
      </p:sp>
      <p:sp>
        <p:nvSpPr>
          <p:cNvPr id="2" name="Curved Up Arrow 1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1" y="2044556"/>
            <a:ext cx="5528580" cy="329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044558"/>
            <a:ext cx="5623793" cy="3298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621" y="1106906"/>
            <a:ext cx="137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Region</a:t>
            </a:r>
            <a:endParaRPr lang="en-MY" sz="3200" b="1" u="sng" dirty="0"/>
          </a:p>
        </p:txBody>
      </p:sp>
    </p:spTree>
    <p:extLst>
      <p:ext uri="{BB962C8B-B14F-4D97-AF65-F5344CB8AC3E}">
        <p14:creationId xmlns:p14="http://schemas.microsoft.com/office/powerpoint/2010/main" val="2272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hart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99" y="530977"/>
            <a:ext cx="8609847" cy="507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59121" y="5895474"/>
            <a:ext cx="571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The Incident Rate of Leptospirosis in Regions in Malaysia </a:t>
            </a:r>
          </a:p>
          <a:p>
            <a:pPr algn="ctr"/>
            <a:r>
              <a:rPr lang="en-US" b="1" dirty="0" smtClean="0"/>
              <a:t>2011 – 2014 (Quarterly)</a:t>
            </a:r>
            <a:endParaRPr lang="en-MY" b="1" dirty="0"/>
          </a:p>
        </p:txBody>
      </p:sp>
      <p:sp>
        <p:nvSpPr>
          <p:cNvPr id="4" name="Curved Up Arrow 3">
            <a:hlinkClick r:id="rId3" action="ppaction://hlinksldjump"/>
          </p:cNvPr>
          <p:cNvSpPr/>
          <p:nvPr/>
        </p:nvSpPr>
        <p:spPr>
          <a:xfrm>
            <a:off x="11357810" y="6204919"/>
            <a:ext cx="529389" cy="3368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1475</Words>
  <Application>Microsoft Office PowerPoint</Application>
  <PresentationFormat>Widescreen</PresentationFormat>
  <Paragraphs>403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 analyzing incident rate and patient’s transition state on leptospirosis in Malaysia</vt:lpstr>
      <vt:lpstr>ISSUES OF PROBLEM</vt:lpstr>
      <vt:lpstr>PowerPoint Presentation</vt:lpstr>
      <vt:lpstr>Incident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 Chain – probability of patients on stages on leptospirosis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News on 2014 floods</vt:lpstr>
      <vt:lpstr>CONCLUSION (cont.)</vt:lpstr>
      <vt:lpstr>CONCLUSION (Cont.)</vt:lpstr>
      <vt:lpstr>Conclusion (Cont.)</vt:lpstr>
      <vt:lpstr>CONCLUSION (Cont.)</vt:lpstr>
      <vt:lpstr>RECOMMENDATIONS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FKE</dc:creator>
  <cp:lastModifiedBy>FKE</cp:lastModifiedBy>
  <cp:revision>21</cp:revision>
  <dcterms:created xsi:type="dcterms:W3CDTF">2015-07-08T03:23:02Z</dcterms:created>
  <dcterms:modified xsi:type="dcterms:W3CDTF">2015-07-08T16:43:49Z</dcterms:modified>
</cp:coreProperties>
</file>