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0" r:id="rId3"/>
    <p:sldId id="258" r:id="rId4"/>
    <p:sldId id="261" r:id="rId5"/>
    <p:sldId id="259" r:id="rId6"/>
    <p:sldId id="262" r:id="rId7"/>
    <p:sldId id="263" r:id="rId8"/>
    <p:sldId id="267" r:id="rId9"/>
    <p:sldId id="268" r:id="rId10"/>
    <p:sldId id="264" r:id="rId11"/>
    <p:sldId id="269" r:id="rId12"/>
    <p:sldId id="270" r:id="rId13"/>
    <p:sldId id="271" r:id="rId14"/>
    <p:sldId id="272" r:id="rId15"/>
    <p:sldId id="273" r:id="rId16"/>
    <p:sldId id="265" r:id="rId17"/>
    <p:sldId id="274" r:id="rId18"/>
    <p:sldId id="275" r:id="rId19"/>
    <p:sldId id="266" r:id="rId20"/>
    <p:sldId id="276" r:id="rId21"/>
    <p:sldId id="277" r:id="rId22"/>
    <p:sldId id="25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snapToGrid="0">
      <p:cViewPr varScale="1">
        <p:scale>
          <a:sx n="83" d="100"/>
          <a:sy n="83" d="100"/>
        </p:scale>
        <p:origin x="7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B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32383-7DE8-4016-A7FB-A7F1464607FB}" type="datetimeFigureOut">
              <a:rPr lang="hr-BA" smtClean="0"/>
              <a:t>3. 4. 2021.</a:t>
            </a:fld>
            <a:endParaRPr lang="hr-B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B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B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B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0C520-2837-4F6F-8A17-496597A03409}" type="slidenum">
              <a:rPr lang="hr-BA" smtClean="0"/>
              <a:t>‹#›</a:t>
            </a:fld>
            <a:endParaRPr lang="hr-BA"/>
          </a:p>
        </p:txBody>
      </p:sp>
    </p:spTree>
    <p:extLst>
      <p:ext uri="{BB962C8B-B14F-4D97-AF65-F5344CB8AC3E}">
        <p14:creationId xmlns:p14="http://schemas.microsoft.com/office/powerpoint/2010/main" val="1637258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BA" dirty="0"/>
          </a:p>
        </p:txBody>
      </p:sp>
      <p:sp>
        <p:nvSpPr>
          <p:cNvPr id="4" name="Slide Number Placeholder 3"/>
          <p:cNvSpPr>
            <a:spLocks noGrp="1"/>
          </p:cNvSpPr>
          <p:nvPr>
            <p:ph type="sldNum" sz="quarter" idx="10"/>
          </p:nvPr>
        </p:nvSpPr>
        <p:spPr/>
        <p:txBody>
          <a:bodyPr/>
          <a:lstStyle/>
          <a:p>
            <a:fld id="{8D30C520-2837-4F6F-8A17-496597A03409}" type="slidenum">
              <a:rPr lang="hr-BA" smtClean="0"/>
              <a:t>10</a:t>
            </a:fld>
            <a:endParaRPr lang="hr-BA"/>
          </a:p>
        </p:txBody>
      </p:sp>
    </p:spTree>
    <p:extLst>
      <p:ext uri="{BB962C8B-B14F-4D97-AF65-F5344CB8AC3E}">
        <p14:creationId xmlns:p14="http://schemas.microsoft.com/office/powerpoint/2010/main" val="16460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6550A9-536D-4D86-A772-0AFBC20BDB7E}" type="datetimeFigureOut">
              <a:rPr lang="hr-BA" smtClean="0"/>
              <a:t>3. 4. 2021.</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3534294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6550A9-536D-4D86-A772-0AFBC20BDB7E}" type="datetimeFigureOut">
              <a:rPr lang="hr-BA" smtClean="0"/>
              <a:t>3. 4. 2021.</a:t>
            </a:fld>
            <a:endParaRPr lang="hr-BA"/>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245768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16550A9-536D-4D86-A772-0AFBC20BDB7E}" type="datetimeFigureOut">
              <a:rPr lang="hr-BA" smtClean="0"/>
              <a:t>3. 4. 2021.</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1396058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16550A9-536D-4D86-A772-0AFBC20BDB7E}" type="datetimeFigureOut">
              <a:rPr lang="hr-BA" smtClean="0"/>
              <a:t>3. 4. 2021.</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3D953288-017D-43E4-9E7C-19FF016B9B70}" type="slidenum">
              <a:rPr lang="hr-BA" smtClean="0"/>
              <a:t>‹#›</a:t>
            </a:fld>
            <a:endParaRPr lang="hr-B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69390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6550A9-536D-4D86-A772-0AFBC20BDB7E}" type="datetimeFigureOut">
              <a:rPr lang="hr-BA" smtClean="0"/>
              <a:t>3. 4. 2021.</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4118309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6550A9-536D-4D86-A772-0AFBC20BDB7E}" type="datetimeFigureOut">
              <a:rPr lang="hr-BA" smtClean="0"/>
              <a:t>3. 4. 2021.</a:t>
            </a:fld>
            <a:endParaRPr lang="hr-BA"/>
          </a:p>
        </p:txBody>
      </p:sp>
      <p:sp>
        <p:nvSpPr>
          <p:cNvPr id="4"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33784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6550A9-536D-4D86-A772-0AFBC20BDB7E}" type="datetimeFigureOut">
              <a:rPr lang="hr-BA" smtClean="0"/>
              <a:t>3. 4. 2021.</a:t>
            </a:fld>
            <a:endParaRPr lang="hr-BA"/>
          </a:p>
        </p:txBody>
      </p:sp>
      <p:sp>
        <p:nvSpPr>
          <p:cNvPr id="4"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1952041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6550A9-536D-4D86-A772-0AFBC20BDB7E}" type="datetimeFigureOut">
              <a:rPr lang="hr-BA" smtClean="0"/>
              <a:t>3. 4. 2021.</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871725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6550A9-536D-4D86-A772-0AFBC20BDB7E}" type="datetimeFigureOut">
              <a:rPr lang="hr-BA" smtClean="0"/>
              <a:t>3. 4. 2021.</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200639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16550A9-536D-4D86-A772-0AFBC20BDB7E}" type="datetimeFigureOut">
              <a:rPr lang="hr-BA" smtClean="0"/>
              <a:t>3. 4. 2021.</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319123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6550A9-536D-4D86-A772-0AFBC20BDB7E}" type="datetimeFigureOut">
              <a:rPr lang="hr-BA" smtClean="0"/>
              <a:t>3. 4. 2021.</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111448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6550A9-536D-4D86-A772-0AFBC20BDB7E}" type="datetimeFigureOut">
              <a:rPr lang="hr-BA" smtClean="0"/>
              <a:t>3. 4. 2021.</a:t>
            </a:fld>
            <a:endParaRPr lang="hr-BA"/>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162348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6550A9-536D-4D86-A772-0AFBC20BDB7E}" type="datetimeFigureOut">
              <a:rPr lang="hr-BA" smtClean="0"/>
              <a:t>3. 4. 2021.</a:t>
            </a:fld>
            <a:endParaRPr lang="hr-BA"/>
          </a:p>
        </p:txBody>
      </p:sp>
      <p:sp>
        <p:nvSpPr>
          <p:cNvPr id="8" name="Footer Placeholder 7"/>
          <p:cNvSpPr>
            <a:spLocks noGrp="1"/>
          </p:cNvSpPr>
          <p:nvPr>
            <p:ph type="ftr" sz="quarter" idx="11"/>
          </p:nvPr>
        </p:nvSpPr>
        <p:spPr/>
        <p:txBody>
          <a:bodyPr/>
          <a:lstStyle/>
          <a:p>
            <a:endParaRPr lang="hr-BA"/>
          </a:p>
        </p:txBody>
      </p:sp>
      <p:sp>
        <p:nvSpPr>
          <p:cNvPr id="9" name="Slide Number Placeholder 8"/>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339778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16550A9-536D-4D86-A772-0AFBC20BDB7E}" type="datetimeFigureOut">
              <a:rPr lang="hr-BA" smtClean="0"/>
              <a:t>3. 4. 2021.</a:t>
            </a:fld>
            <a:endParaRPr lang="hr-BA"/>
          </a:p>
        </p:txBody>
      </p:sp>
      <p:sp>
        <p:nvSpPr>
          <p:cNvPr id="5" name="Footer Placeholder 3"/>
          <p:cNvSpPr>
            <a:spLocks noGrp="1"/>
          </p:cNvSpPr>
          <p:nvPr>
            <p:ph type="ftr" sz="quarter" idx="11"/>
          </p:nvPr>
        </p:nvSpPr>
        <p:spPr/>
        <p:txBody>
          <a:bodyPr/>
          <a:lstStyle/>
          <a:p>
            <a:endParaRPr lang="hr-BA"/>
          </a:p>
        </p:txBody>
      </p:sp>
      <p:sp>
        <p:nvSpPr>
          <p:cNvPr id="6" name="Slide Number Placeholder 4"/>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90943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6550A9-536D-4D86-A772-0AFBC20BDB7E}" type="datetimeFigureOut">
              <a:rPr lang="hr-BA" smtClean="0"/>
              <a:t>3. 4. 2021.</a:t>
            </a:fld>
            <a:endParaRPr lang="hr-BA"/>
          </a:p>
        </p:txBody>
      </p:sp>
      <p:sp>
        <p:nvSpPr>
          <p:cNvPr id="5" name="Footer Placeholder 2"/>
          <p:cNvSpPr>
            <a:spLocks noGrp="1"/>
          </p:cNvSpPr>
          <p:nvPr>
            <p:ph type="ftr" sz="quarter" idx="11"/>
          </p:nvPr>
        </p:nvSpPr>
        <p:spPr/>
        <p:txBody>
          <a:bodyPr/>
          <a:lstStyle/>
          <a:p>
            <a:endParaRPr lang="hr-BA"/>
          </a:p>
        </p:txBody>
      </p:sp>
      <p:sp>
        <p:nvSpPr>
          <p:cNvPr id="6" name="Slide Number Placeholder 3"/>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54759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16550A9-536D-4D86-A772-0AFBC20BDB7E}" type="datetimeFigureOut">
              <a:rPr lang="hr-BA" smtClean="0"/>
              <a:t>3. 4. 2021.</a:t>
            </a:fld>
            <a:endParaRPr lang="hr-BA"/>
          </a:p>
        </p:txBody>
      </p:sp>
      <p:sp>
        <p:nvSpPr>
          <p:cNvPr id="5" name="Footer Placeholder 5"/>
          <p:cNvSpPr>
            <a:spLocks noGrp="1"/>
          </p:cNvSpPr>
          <p:nvPr>
            <p:ph type="ftr" sz="quarter" idx="11"/>
          </p:nvPr>
        </p:nvSpPr>
        <p:spPr/>
        <p:txBody>
          <a:bodyPr/>
          <a:lstStyle/>
          <a:p>
            <a:endParaRPr lang="hr-BA"/>
          </a:p>
        </p:txBody>
      </p:sp>
      <p:sp>
        <p:nvSpPr>
          <p:cNvPr id="6" name="Slide Number Placeholder 6"/>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333012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6550A9-536D-4D86-A772-0AFBC20BDB7E}" type="datetimeFigureOut">
              <a:rPr lang="hr-BA" smtClean="0"/>
              <a:t>3. 4. 2021.</a:t>
            </a:fld>
            <a:endParaRPr lang="hr-BA"/>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3D953288-017D-43E4-9E7C-19FF016B9B70}" type="slidenum">
              <a:rPr lang="hr-BA" smtClean="0"/>
              <a:t>‹#›</a:t>
            </a:fld>
            <a:endParaRPr lang="hr-BA"/>
          </a:p>
        </p:txBody>
      </p:sp>
    </p:spTree>
    <p:extLst>
      <p:ext uri="{BB962C8B-B14F-4D97-AF65-F5344CB8AC3E}">
        <p14:creationId xmlns:p14="http://schemas.microsoft.com/office/powerpoint/2010/main" val="205325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6550A9-536D-4D86-A772-0AFBC20BDB7E}" type="datetimeFigureOut">
              <a:rPr lang="hr-BA" smtClean="0"/>
              <a:t>3. 4. 2021.</a:t>
            </a:fld>
            <a:endParaRPr lang="hr-B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r-B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953288-017D-43E4-9E7C-19FF016B9B70}" type="slidenum">
              <a:rPr lang="hr-BA" smtClean="0"/>
              <a:t>‹#›</a:t>
            </a:fld>
            <a:endParaRPr lang="hr-BA"/>
          </a:p>
        </p:txBody>
      </p:sp>
    </p:spTree>
    <p:extLst>
      <p:ext uri="{BB962C8B-B14F-4D97-AF65-F5344CB8AC3E}">
        <p14:creationId xmlns:p14="http://schemas.microsoft.com/office/powerpoint/2010/main" val="16105795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lideplayer.com/slide/15007809/" TargetMode="External"/><Relationship Id="rId2" Type="http://schemas.openxmlformats.org/officeDocument/2006/relationships/hyperlink" Target="https://www.csoonline.com/article/3444488/equifax-data-breach-faq-what-happened-who-was-affected-what-was-the-impact.html" TargetMode="External"/><Relationship Id="rId1" Type="http://schemas.openxmlformats.org/officeDocument/2006/relationships/slideLayout" Target="../slideLayouts/slideLayout2.xml"/><Relationship Id="rId6" Type="http://schemas.openxmlformats.org/officeDocument/2006/relationships/hyperlink" Target="https://www.atlanticbt.com/insights/what-could-have-prevented-equifax-breach/" TargetMode="External"/><Relationship Id="rId5" Type="http://schemas.openxmlformats.org/officeDocument/2006/relationships/hyperlink" Target="https://securityboulevard.com/2018/12/how-to-avoid-becoming-the-next-equifax-investigation-reveals-breach-was-entirely-preventable/" TargetMode="External"/><Relationship Id="rId4" Type="http://schemas.openxmlformats.org/officeDocument/2006/relationships/hyperlink" Target="https://epic.org/privacy/data-breach/equifa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hr-BA" dirty="0"/>
          </a:p>
        </p:txBody>
      </p:sp>
      <p:sp>
        <p:nvSpPr>
          <p:cNvPr id="3" name="Subtitle 2"/>
          <p:cNvSpPr>
            <a:spLocks noGrp="1"/>
          </p:cNvSpPr>
          <p:nvPr>
            <p:ph type="subTitle" idx="1"/>
          </p:nvPr>
        </p:nvSpPr>
        <p:spPr/>
        <p:txBody>
          <a:bodyPr/>
          <a:lstStyle/>
          <a:p>
            <a:endParaRPr lang="hr-BA"/>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11120582" y="6211669"/>
            <a:ext cx="1071418"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bs-Latn-BA" dirty="0" smtClean="0"/>
              <a:t>Emir Beba</a:t>
            </a:r>
          </a:p>
        </p:txBody>
      </p:sp>
    </p:spTree>
    <p:extLst>
      <p:ext uri="{BB962C8B-B14F-4D97-AF65-F5344CB8AC3E}">
        <p14:creationId xmlns:p14="http://schemas.microsoft.com/office/powerpoint/2010/main" val="959715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p:txBody>
          <a:bodyPr>
            <a:normAutofit/>
          </a:bodyPr>
          <a:lstStyle/>
          <a:p>
            <a:r>
              <a:rPr lang="bs-Latn-BA" sz="6000" dirty="0" smtClean="0"/>
              <a:t>FOR HOW LONG THE BREACH WAS ACTIVE?</a:t>
            </a:r>
            <a:endParaRPr lang="hr-BA" sz="6000" dirty="0"/>
          </a:p>
        </p:txBody>
      </p:sp>
    </p:spTree>
    <p:extLst>
      <p:ext uri="{BB962C8B-B14F-4D97-AF65-F5344CB8AC3E}">
        <p14:creationId xmlns:p14="http://schemas.microsoft.com/office/powerpoint/2010/main" val="221185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a:xfrm>
            <a:off x="1104293" y="2052918"/>
            <a:ext cx="8946541" cy="4195481"/>
          </a:xfrm>
        </p:spPr>
        <p:txBody>
          <a:bodyPr/>
          <a:lstStyle/>
          <a:p>
            <a:r>
              <a:rPr lang="en-US" dirty="0"/>
              <a:t>Forensics analyzed after the fact revealed that the initial Equifax data breach date was March 10, 2017: that was when the web portal was first breached via the Struts vulnerability. However, the attackers don't seem to have done much of anything immediately</a:t>
            </a:r>
            <a:r>
              <a:rPr lang="en-US" dirty="0" smtClean="0"/>
              <a:t>.</a:t>
            </a:r>
            <a:endParaRPr lang="bs-Latn-BA" dirty="0" smtClean="0"/>
          </a:p>
          <a:p>
            <a:r>
              <a:rPr lang="en-US" dirty="0" smtClean="0"/>
              <a:t>It </a:t>
            </a:r>
            <a:r>
              <a:rPr lang="en-US" dirty="0"/>
              <a:t>wasn't until May 13, 2017 — in what Equifax referred to in the GAO report as a "separate incident" — that attackers began moving from the compromised server into other parts of the network and </a:t>
            </a:r>
            <a:r>
              <a:rPr lang="en-US" dirty="0" err="1"/>
              <a:t>exfiltrating</a:t>
            </a:r>
            <a:r>
              <a:rPr lang="en-US" dirty="0"/>
              <a:t> data in earnest. </a:t>
            </a:r>
          </a:p>
        </p:txBody>
      </p:sp>
    </p:spTree>
    <p:extLst>
      <p:ext uri="{BB962C8B-B14F-4D97-AF65-F5344CB8AC3E}">
        <p14:creationId xmlns:p14="http://schemas.microsoft.com/office/powerpoint/2010/main" val="362319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p:txBody>
          <a:bodyPr/>
          <a:lstStyle/>
          <a:p>
            <a:r>
              <a:rPr lang="en-US" dirty="0"/>
              <a:t>From May through July of 2017, the attackers were able to gain access to multiple Equifax databases containing information on hundreds of millions of people; as noted, a number of poor data governance practices made their romp through Equifax's systems possible</a:t>
            </a:r>
            <a:r>
              <a:rPr lang="en-US" dirty="0" smtClean="0"/>
              <a:t>.</a:t>
            </a:r>
            <a:endParaRPr lang="bs-Latn-BA" dirty="0"/>
          </a:p>
          <a:p>
            <a:r>
              <a:rPr lang="bs-Latn-BA" dirty="0" smtClean="0"/>
              <a:t>On September 7</a:t>
            </a:r>
            <a:r>
              <a:rPr lang="bs-Latn-BA" dirty="0" smtClean="0"/>
              <a:t>. 2017</a:t>
            </a:r>
            <a:r>
              <a:rPr lang="bs-Latn-BA" dirty="0" smtClean="0"/>
              <a:t>, Equifax, discovered the application vulnerability on one of their websites led to a data breach that exposed</a:t>
            </a:r>
            <a:endParaRPr lang="hr-BA" dirty="0"/>
          </a:p>
        </p:txBody>
      </p:sp>
    </p:spTree>
    <p:extLst>
      <p:ext uri="{BB962C8B-B14F-4D97-AF65-F5344CB8AC3E}">
        <p14:creationId xmlns:p14="http://schemas.microsoft.com/office/powerpoint/2010/main" val="178001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p:txBody>
          <a:bodyPr>
            <a:normAutofit/>
          </a:bodyPr>
          <a:lstStyle/>
          <a:p>
            <a:r>
              <a:rPr lang="bs-Latn-BA" sz="6000" dirty="0" smtClean="0"/>
              <a:t>How it has been attacked?</a:t>
            </a:r>
            <a:endParaRPr lang="hr-BA" sz="6000" dirty="0"/>
          </a:p>
        </p:txBody>
      </p:sp>
    </p:spTree>
    <p:extLst>
      <p:ext uri="{BB962C8B-B14F-4D97-AF65-F5344CB8AC3E}">
        <p14:creationId xmlns:p14="http://schemas.microsoft.com/office/powerpoint/2010/main" val="20194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p:txBody>
          <a:bodyPr/>
          <a:lstStyle/>
          <a:p>
            <a:r>
              <a:rPr lang="en-US" dirty="0"/>
              <a:t>The vulnerability that caused the breach was vulnerability Apache Struts. Apache Struts is a popular framework for creating Java Web applications maintained by the Apache Software Foundation. </a:t>
            </a:r>
            <a:endParaRPr lang="bs-Latn-BA" dirty="0" smtClean="0"/>
          </a:p>
          <a:p>
            <a:r>
              <a:rPr lang="en-US" dirty="0"/>
              <a:t>The company was initially hacked via a consumer complaint web portal, with the attackers using a widely known vulnerability that should have been patched but, due to failures in Equifax's internal processes, wasn't</a:t>
            </a:r>
            <a:r>
              <a:rPr lang="en-US" dirty="0" smtClean="0"/>
              <a:t>.</a:t>
            </a:r>
            <a:endParaRPr lang="bs-Latn-BA" dirty="0" smtClean="0"/>
          </a:p>
          <a:p>
            <a:endParaRPr lang="hr-BA" dirty="0"/>
          </a:p>
        </p:txBody>
      </p:sp>
    </p:spTree>
    <p:extLst>
      <p:ext uri="{BB962C8B-B14F-4D97-AF65-F5344CB8AC3E}">
        <p14:creationId xmlns:p14="http://schemas.microsoft.com/office/powerpoint/2010/main" val="640709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p:txBody>
          <a:bodyPr/>
          <a:lstStyle/>
          <a:p>
            <a:r>
              <a:rPr lang="en-US" dirty="0"/>
              <a:t>The attackers were able to move from the web portal to other servers because the systems weren't adequately segmented from one another.</a:t>
            </a:r>
          </a:p>
          <a:p>
            <a:r>
              <a:rPr lang="en-US" dirty="0"/>
              <a:t>The attackers pulled data out of the network in encrypted form undetected for months because Equifax had crucially failed to renew an encryption certificate on one of their internal security tools.</a:t>
            </a:r>
            <a:endParaRPr lang="hr-BA" dirty="0"/>
          </a:p>
        </p:txBody>
      </p:sp>
    </p:spTree>
    <p:extLst>
      <p:ext uri="{BB962C8B-B14F-4D97-AF65-F5344CB8AC3E}">
        <p14:creationId xmlns:p14="http://schemas.microsoft.com/office/powerpoint/2010/main" val="412814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p:txBody>
          <a:bodyPr>
            <a:normAutofit/>
          </a:bodyPr>
          <a:lstStyle/>
          <a:p>
            <a:r>
              <a:rPr lang="bs-Latn-BA" sz="6000" dirty="0" smtClean="0"/>
              <a:t>WHAT SHOULD HAVE BEEN DONE TO PREVENT THE BREACH?</a:t>
            </a:r>
            <a:endParaRPr lang="hr-BA" sz="6000" dirty="0"/>
          </a:p>
        </p:txBody>
      </p:sp>
    </p:spTree>
    <p:extLst>
      <p:ext uri="{BB962C8B-B14F-4D97-AF65-F5344CB8AC3E}">
        <p14:creationId xmlns:p14="http://schemas.microsoft.com/office/powerpoint/2010/main" val="938328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a:xfrm>
            <a:off x="1103312" y="1727200"/>
            <a:ext cx="8946541" cy="4521200"/>
          </a:xfrm>
        </p:spPr>
        <p:txBody>
          <a:bodyPr>
            <a:normAutofit/>
          </a:bodyPr>
          <a:lstStyle/>
          <a:p>
            <a:pPr marL="0" indent="0">
              <a:buNone/>
            </a:pPr>
            <a:r>
              <a:rPr lang="en-US" dirty="0"/>
              <a:t>There are many lessons to learn </a:t>
            </a:r>
            <a:r>
              <a:rPr lang="en-US" dirty="0" smtClean="0"/>
              <a:t>here</a:t>
            </a:r>
            <a:r>
              <a:rPr lang="bs-Latn-BA" dirty="0"/>
              <a:t>:</a:t>
            </a:r>
            <a:endParaRPr lang="en-US" dirty="0"/>
          </a:p>
          <a:p>
            <a:r>
              <a:rPr lang="en-US" dirty="0" smtClean="0"/>
              <a:t>Ensuring </a:t>
            </a:r>
            <a:r>
              <a:rPr lang="en-US" dirty="0"/>
              <a:t>application and cyber security are essential to our hyper-connected world. </a:t>
            </a:r>
          </a:p>
          <a:p>
            <a:r>
              <a:rPr lang="en-US" dirty="0" smtClean="0"/>
              <a:t>A </a:t>
            </a:r>
            <a:r>
              <a:rPr lang="en-US" dirty="0"/>
              <a:t>thorough penetration test or code review could have found the security risk early on. </a:t>
            </a:r>
          </a:p>
          <a:p>
            <a:r>
              <a:rPr lang="en-US" dirty="0" smtClean="0"/>
              <a:t>Introducing </a:t>
            </a:r>
            <a:r>
              <a:rPr lang="en-US" dirty="0"/>
              <a:t>powerful automation into the company’s security testing would have also helped. They would have been able to identify the risk long before it became a serious problem</a:t>
            </a:r>
            <a:r>
              <a:rPr lang="en-US" dirty="0" smtClean="0"/>
              <a:t>.</a:t>
            </a:r>
            <a:endParaRPr lang="bs-Latn-BA" dirty="0" smtClean="0"/>
          </a:p>
        </p:txBody>
      </p:sp>
    </p:spTree>
    <p:extLst>
      <p:ext uri="{BB962C8B-B14F-4D97-AF65-F5344CB8AC3E}">
        <p14:creationId xmlns:p14="http://schemas.microsoft.com/office/powerpoint/2010/main" val="3426628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a:xfrm>
            <a:off x="1195675" y="1152983"/>
            <a:ext cx="8946541" cy="4881417"/>
          </a:xfrm>
        </p:spPr>
        <p:txBody>
          <a:bodyPr>
            <a:normAutofit lnSpcReduction="10000"/>
          </a:bodyPr>
          <a:lstStyle/>
          <a:p>
            <a:r>
              <a:rPr lang="en-US" dirty="0" smtClean="0"/>
              <a:t>Complex </a:t>
            </a:r>
            <a:r>
              <a:rPr lang="en-US" dirty="0"/>
              <a:t>and outdated IT systems:</a:t>
            </a:r>
          </a:p>
          <a:p>
            <a:pPr marL="0" indent="0">
              <a:buNone/>
            </a:pPr>
            <a:r>
              <a:rPr lang="en-US" dirty="0"/>
              <a:t>Equifax’s aggressive growth strategy and accumulation of data resulted in a complex IT environment. Both the complexity and antiquated nature of Equifax’s custom-built legacy systems made IT security especially challenging</a:t>
            </a:r>
            <a:r>
              <a:rPr lang="en-US" dirty="0" smtClean="0"/>
              <a:t>.</a:t>
            </a:r>
            <a:endParaRPr lang="bs-Latn-BA" dirty="0" smtClean="0"/>
          </a:p>
          <a:p>
            <a:r>
              <a:rPr lang="en-US" dirty="0" smtClean="0"/>
              <a:t>Failure </a:t>
            </a:r>
            <a:r>
              <a:rPr lang="en-US" dirty="0"/>
              <a:t>to implement responsible security measurements:</a:t>
            </a:r>
          </a:p>
          <a:p>
            <a:pPr marL="0" indent="0">
              <a:buNone/>
            </a:pPr>
            <a:r>
              <a:rPr lang="en-US" dirty="0" smtClean="0"/>
              <a:t>Equifax </a:t>
            </a:r>
            <a:r>
              <a:rPr lang="en-US" dirty="0"/>
              <a:t>allowed over 300 security certificates to expire, including 79 </a:t>
            </a:r>
            <a:r>
              <a:rPr lang="en-US" dirty="0" smtClean="0"/>
              <a:t>certificates </a:t>
            </a:r>
            <a:r>
              <a:rPr lang="en-US" dirty="0"/>
              <a:t>for monitoring business critical domains. </a:t>
            </a:r>
          </a:p>
          <a:p>
            <a:r>
              <a:rPr lang="en-US" dirty="0" smtClean="0"/>
              <a:t>Unprepared </a:t>
            </a:r>
            <a:r>
              <a:rPr lang="en-US" dirty="0"/>
              <a:t>to support affected </a:t>
            </a:r>
            <a:r>
              <a:rPr lang="en-US" dirty="0" smtClean="0"/>
              <a:t>consumers</a:t>
            </a:r>
            <a:r>
              <a:rPr lang="bs-Latn-BA" dirty="0" smtClean="0"/>
              <a:t>:</a:t>
            </a:r>
          </a:p>
          <a:p>
            <a:pPr marL="0" indent="0">
              <a:buNone/>
            </a:pPr>
            <a:r>
              <a:rPr lang="en-US" dirty="0" smtClean="0"/>
              <a:t>After </a:t>
            </a:r>
            <a:r>
              <a:rPr lang="en-US" dirty="0"/>
              <a:t>Equifax told the public of the data breach, it was unprepared to identify, alert and support affected consumers. The breach website and call centers were immediately overwhelmed, and affected consumers couldn’t access information needed to protect their identity.</a:t>
            </a:r>
            <a:endParaRPr lang="hr-BA" dirty="0"/>
          </a:p>
        </p:txBody>
      </p:sp>
    </p:spTree>
    <p:extLst>
      <p:ext uri="{BB962C8B-B14F-4D97-AF65-F5344CB8AC3E}">
        <p14:creationId xmlns:p14="http://schemas.microsoft.com/office/powerpoint/2010/main" val="71334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p:txBody>
          <a:bodyPr>
            <a:normAutofit/>
          </a:bodyPr>
          <a:lstStyle/>
          <a:p>
            <a:r>
              <a:rPr lang="bs-Latn-BA" sz="6000" dirty="0" smtClean="0"/>
              <a:t>WHAT ARE THE CONSEQUENCES?</a:t>
            </a:r>
            <a:endParaRPr lang="hr-BA" sz="6000" dirty="0"/>
          </a:p>
        </p:txBody>
      </p:sp>
    </p:spTree>
    <p:extLst>
      <p:ext uri="{BB962C8B-B14F-4D97-AF65-F5344CB8AC3E}">
        <p14:creationId xmlns:p14="http://schemas.microsoft.com/office/powerpoint/2010/main" val="176092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p:txBody>
          <a:bodyPr>
            <a:normAutofit/>
          </a:bodyPr>
          <a:lstStyle/>
          <a:p>
            <a:r>
              <a:rPr lang="bs-Latn-BA" sz="7000" dirty="0" smtClean="0"/>
              <a:t>ABOUT EQUIFAX</a:t>
            </a:r>
            <a:endParaRPr lang="hr-BA" sz="7000" dirty="0"/>
          </a:p>
        </p:txBody>
      </p:sp>
    </p:spTree>
    <p:extLst>
      <p:ext uri="{BB962C8B-B14F-4D97-AF65-F5344CB8AC3E}">
        <p14:creationId xmlns:p14="http://schemas.microsoft.com/office/powerpoint/2010/main" val="2333830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Impact on customers:</a:t>
            </a:r>
            <a:endParaRPr lang="hr-BA" dirty="0"/>
          </a:p>
        </p:txBody>
      </p:sp>
      <p:sp>
        <p:nvSpPr>
          <p:cNvPr id="3" name="Content Placeholder 2"/>
          <p:cNvSpPr>
            <a:spLocks noGrp="1"/>
          </p:cNvSpPr>
          <p:nvPr>
            <p:ph idx="1"/>
          </p:nvPr>
        </p:nvSpPr>
        <p:spPr/>
        <p:txBody>
          <a:bodyPr/>
          <a:lstStyle/>
          <a:p>
            <a:r>
              <a:rPr lang="bs-Latn-BA" dirty="0" smtClean="0"/>
              <a:t>147 million US customers:</a:t>
            </a:r>
          </a:p>
          <a:p>
            <a:pPr marL="0" indent="0">
              <a:buNone/>
            </a:pPr>
            <a:r>
              <a:rPr lang="bs-Latn-BA" dirty="0" smtClean="0"/>
              <a:t>-Social </a:t>
            </a:r>
            <a:r>
              <a:rPr lang="bs-Latn-BA" dirty="0" smtClean="0"/>
              <a:t>Security Numbers</a:t>
            </a:r>
          </a:p>
          <a:p>
            <a:pPr marL="0" indent="0">
              <a:buNone/>
            </a:pPr>
            <a:r>
              <a:rPr lang="bs-Latn-BA" dirty="0" smtClean="0"/>
              <a:t>-Driver‘s </a:t>
            </a:r>
            <a:r>
              <a:rPr lang="bs-Latn-BA" dirty="0" smtClean="0"/>
              <a:t>License Numbers</a:t>
            </a:r>
          </a:p>
          <a:p>
            <a:pPr marL="0" indent="0">
              <a:buNone/>
            </a:pPr>
            <a:r>
              <a:rPr lang="bs-Latn-BA" dirty="0" smtClean="0"/>
              <a:t>-Addresses </a:t>
            </a:r>
            <a:endParaRPr lang="bs-Latn-BA" dirty="0" smtClean="0"/>
          </a:p>
          <a:p>
            <a:pPr marL="0" indent="0">
              <a:buNone/>
            </a:pPr>
            <a:r>
              <a:rPr lang="bs-Latn-BA" dirty="0" smtClean="0"/>
              <a:t>-Birthdates</a:t>
            </a:r>
            <a:endParaRPr lang="bs-Latn-BA" dirty="0" smtClean="0"/>
          </a:p>
          <a:p>
            <a:pPr marL="0" indent="0">
              <a:buNone/>
            </a:pPr>
            <a:r>
              <a:rPr lang="bs-Latn-BA" dirty="0" smtClean="0"/>
              <a:t>-Credit </a:t>
            </a:r>
            <a:r>
              <a:rPr lang="bs-Latn-BA" dirty="0" smtClean="0"/>
              <a:t>Card Numbers</a:t>
            </a:r>
            <a:endParaRPr lang="hr-BA" dirty="0"/>
          </a:p>
        </p:txBody>
      </p:sp>
    </p:spTree>
    <p:extLst>
      <p:ext uri="{BB962C8B-B14F-4D97-AF65-F5344CB8AC3E}">
        <p14:creationId xmlns:p14="http://schemas.microsoft.com/office/powerpoint/2010/main" val="178263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a:xfrm>
            <a:off x="1103312" y="1191492"/>
            <a:ext cx="8946541" cy="5056908"/>
          </a:xfrm>
        </p:spPr>
        <p:txBody>
          <a:bodyPr>
            <a:normAutofit/>
          </a:bodyPr>
          <a:lstStyle/>
          <a:p>
            <a:r>
              <a:rPr lang="bs-Latn-BA" b="1" dirty="0" smtClean="0"/>
              <a:t>Financial </a:t>
            </a:r>
            <a:r>
              <a:rPr lang="bs-Latn-BA" b="1" dirty="0" smtClean="0"/>
              <a:t>Loss</a:t>
            </a:r>
            <a:r>
              <a:rPr lang="bs-Latn-BA" dirty="0" smtClean="0"/>
              <a:t>: </a:t>
            </a:r>
          </a:p>
          <a:p>
            <a:pPr marL="0" indent="0">
              <a:buNone/>
            </a:pPr>
            <a:r>
              <a:rPr lang="bs-Latn-BA" dirty="0" smtClean="0"/>
              <a:t>-After </a:t>
            </a:r>
            <a:r>
              <a:rPr lang="bs-Latn-BA" dirty="0" smtClean="0"/>
              <a:t>insurance, costs tied to dealing with crisis could run between 200 and 300 million </a:t>
            </a:r>
            <a:r>
              <a:rPr lang="bs-Latn-BA" dirty="0" smtClean="0"/>
              <a:t>dollars. </a:t>
            </a:r>
          </a:p>
          <a:p>
            <a:pPr marL="0" indent="0">
              <a:buNone/>
            </a:pPr>
            <a:r>
              <a:rPr lang="bs-Latn-BA" dirty="0" smtClean="0"/>
              <a:t>According </a:t>
            </a:r>
            <a:r>
              <a:rPr lang="bs-Latn-BA" dirty="0" smtClean="0"/>
              <a:t>to attorneys in Chicago</a:t>
            </a:r>
            <a:r>
              <a:rPr lang="bs-Latn-BA" dirty="0" smtClean="0"/>
              <a:t>: </a:t>
            </a:r>
          </a:p>
          <a:p>
            <a:pPr marL="0" indent="0">
              <a:buNone/>
            </a:pPr>
            <a:r>
              <a:rPr lang="bs-Latn-BA" dirty="0" smtClean="0"/>
              <a:t>-</a:t>
            </a:r>
            <a:r>
              <a:rPr lang="bs-Latn-BA" dirty="0" smtClean="0"/>
              <a:t>Equifax will pay more than 1 billion dollar</a:t>
            </a:r>
            <a:r>
              <a:rPr lang="bs-Latn-BA" dirty="0" smtClean="0"/>
              <a:t>.</a:t>
            </a:r>
          </a:p>
          <a:p>
            <a:pPr marL="0" indent="0">
              <a:buNone/>
            </a:pPr>
            <a:r>
              <a:rPr lang="bs-Latn-BA" dirty="0" smtClean="0"/>
              <a:t>-</a:t>
            </a:r>
            <a:r>
              <a:rPr lang="bs-Latn-BA" dirty="0" smtClean="0"/>
              <a:t>Offering 12 months free Trusted ID Premier credit </a:t>
            </a:r>
            <a:r>
              <a:rPr lang="bs-Latn-BA" dirty="0" smtClean="0"/>
              <a:t>monitoring</a:t>
            </a:r>
            <a:endParaRPr lang="bs-Latn-BA" dirty="0"/>
          </a:p>
          <a:p>
            <a:r>
              <a:rPr lang="bs-Latn-BA" b="1" dirty="0" smtClean="0"/>
              <a:t>Investors</a:t>
            </a:r>
            <a:r>
              <a:rPr lang="bs-Latn-BA" b="1" dirty="0" smtClean="0"/>
              <a:t>:</a:t>
            </a:r>
          </a:p>
          <a:p>
            <a:pPr marL="0" indent="0">
              <a:buNone/>
            </a:pPr>
            <a:r>
              <a:rPr lang="bs-Latn-BA" dirty="0" smtClean="0"/>
              <a:t>Wall Street has rendered an estimate 4 billion lost stock market </a:t>
            </a:r>
            <a:r>
              <a:rPr lang="bs-Latn-BA" dirty="0" smtClean="0"/>
              <a:t>value </a:t>
            </a:r>
          </a:p>
          <a:p>
            <a:pPr marL="0" indent="0">
              <a:buNone/>
            </a:pPr>
            <a:endParaRPr lang="bs-Latn-BA" dirty="0"/>
          </a:p>
          <a:p>
            <a:pPr marL="0" indent="0">
              <a:buNone/>
            </a:pPr>
            <a:r>
              <a:rPr lang="bs-Latn-BA" dirty="0" smtClean="0"/>
              <a:t>Also</a:t>
            </a:r>
            <a:r>
              <a:rPr lang="bs-Latn-BA" dirty="0" smtClean="0"/>
              <a:t>, all of this </a:t>
            </a:r>
            <a:r>
              <a:rPr lang="bs-Latn-BA" dirty="0" smtClean="0"/>
              <a:t>has </a:t>
            </a:r>
            <a:r>
              <a:rPr lang="bs-Latn-BA" dirty="0" smtClean="0"/>
              <a:t>made </a:t>
            </a:r>
            <a:r>
              <a:rPr lang="bs-Latn-BA" dirty="0" smtClean="0"/>
              <a:t>a big loss of reputation.</a:t>
            </a:r>
            <a:endParaRPr lang="bs-Latn-BA" dirty="0"/>
          </a:p>
        </p:txBody>
      </p:sp>
    </p:spTree>
    <p:extLst>
      <p:ext uri="{BB962C8B-B14F-4D97-AF65-F5344CB8AC3E}">
        <p14:creationId xmlns:p14="http://schemas.microsoft.com/office/powerpoint/2010/main" val="3530981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References</a:t>
            </a:r>
            <a:endParaRPr lang="hr-BA" dirty="0"/>
          </a:p>
        </p:txBody>
      </p:sp>
      <p:sp>
        <p:nvSpPr>
          <p:cNvPr id="3" name="Content Placeholder 2"/>
          <p:cNvSpPr>
            <a:spLocks noGrp="1"/>
          </p:cNvSpPr>
          <p:nvPr>
            <p:ph idx="1"/>
          </p:nvPr>
        </p:nvSpPr>
        <p:spPr/>
        <p:txBody>
          <a:bodyPr/>
          <a:lstStyle/>
          <a:p>
            <a:r>
              <a:rPr lang="hr-BA" dirty="0">
                <a:hlinkClick r:id="rId2"/>
              </a:rPr>
              <a:t>https://</a:t>
            </a:r>
            <a:r>
              <a:rPr lang="hr-BA" dirty="0" smtClean="0">
                <a:hlinkClick r:id="rId2"/>
              </a:rPr>
              <a:t>www.csoonline.com/article/3444488/equifax-data-breach-faq-what-happened-who-was-affected-what-was-the-impact.html</a:t>
            </a:r>
            <a:endParaRPr lang="hr-BA" dirty="0" smtClean="0"/>
          </a:p>
          <a:p>
            <a:r>
              <a:rPr lang="hr-BA" dirty="0">
                <a:hlinkClick r:id="rId3"/>
              </a:rPr>
              <a:t>https://slideplayer.com/slide/15007809</a:t>
            </a:r>
            <a:r>
              <a:rPr lang="hr-BA" dirty="0" smtClean="0">
                <a:hlinkClick r:id="rId3"/>
              </a:rPr>
              <a:t>/</a:t>
            </a:r>
            <a:endParaRPr lang="hr-BA" dirty="0" smtClean="0"/>
          </a:p>
          <a:p>
            <a:r>
              <a:rPr lang="hr-BA" dirty="0">
                <a:hlinkClick r:id="rId4"/>
              </a:rPr>
              <a:t>https://epic.org/privacy/data-breach/equifax</a:t>
            </a:r>
            <a:r>
              <a:rPr lang="hr-BA" dirty="0" smtClean="0">
                <a:hlinkClick r:id="rId4"/>
              </a:rPr>
              <a:t>/</a:t>
            </a:r>
            <a:endParaRPr lang="hr-BA" dirty="0" smtClean="0"/>
          </a:p>
          <a:p>
            <a:r>
              <a:rPr lang="hr-BA" dirty="0">
                <a:hlinkClick r:id="rId5"/>
              </a:rPr>
              <a:t>https://securityboulevard.com/2018/12/how-to-avoid-becoming-the-next-equifax-investigation-reveals-breach-was-entirely-preventable</a:t>
            </a:r>
            <a:r>
              <a:rPr lang="hr-BA" dirty="0" smtClean="0">
                <a:hlinkClick r:id="rId5"/>
              </a:rPr>
              <a:t>/</a:t>
            </a:r>
            <a:endParaRPr lang="hr-BA" dirty="0" smtClean="0"/>
          </a:p>
          <a:p>
            <a:r>
              <a:rPr lang="hr-BA" dirty="0">
                <a:hlinkClick r:id="rId6"/>
              </a:rPr>
              <a:t>https://www.atlanticbt.com/insights/what-could-have-prevented-equifax-breach</a:t>
            </a:r>
            <a:r>
              <a:rPr lang="hr-BA" dirty="0" smtClean="0">
                <a:hlinkClick r:id="rId6"/>
              </a:rPr>
              <a:t>/</a:t>
            </a:r>
            <a:endParaRPr lang="hr-BA" dirty="0" smtClean="0"/>
          </a:p>
          <a:p>
            <a:pPr marL="0" indent="0">
              <a:buNone/>
            </a:pPr>
            <a:endParaRPr lang="hr-BA" dirty="0"/>
          </a:p>
        </p:txBody>
      </p:sp>
    </p:spTree>
    <p:extLst>
      <p:ext uri="{BB962C8B-B14F-4D97-AF65-F5344CB8AC3E}">
        <p14:creationId xmlns:p14="http://schemas.microsoft.com/office/powerpoint/2010/main" val="1442101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Equifax</a:t>
            </a:r>
            <a:endParaRPr lang="hr-BA" dirty="0"/>
          </a:p>
        </p:txBody>
      </p:sp>
      <p:sp>
        <p:nvSpPr>
          <p:cNvPr id="3" name="Content Placeholder 2"/>
          <p:cNvSpPr>
            <a:spLocks noGrp="1"/>
          </p:cNvSpPr>
          <p:nvPr>
            <p:ph idx="1"/>
          </p:nvPr>
        </p:nvSpPr>
        <p:spPr/>
        <p:txBody>
          <a:bodyPr/>
          <a:lstStyle/>
          <a:p>
            <a:r>
              <a:rPr lang="en-US" dirty="0" smtClean="0"/>
              <a:t>Equifax </a:t>
            </a:r>
            <a:r>
              <a:rPr lang="en-US" dirty="0" smtClean="0"/>
              <a:t>is an American multinational consumer credit reporting agency and is one of the three largest consumer credit reporting agencies, along with Experian and </a:t>
            </a:r>
            <a:r>
              <a:rPr lang="en-US" dirty="0" smtClean="0"/>
              <a:t>TransUnion.</a:t>
            </a:r>
            <a:endParaRPr lang="bs-Latn-BA" dirty="0"/>
          </a:p>
          <a:p>
            <a:r>
              <a:rPr lang="en-US" dirty="0" smtClean="0"/>
              <a:t>Equifax </a:t>
            </a:r>
            <a:r>
              <a:rPr lang="en-US" dirty="0" smtClean="0"/>
              <a:t>collects and aggregates information on over 800 million individual consumers and more than 88 million businesses worldwide. In addition to credit and demographic data and services to business, Equifax sells credit monitoring and fraud prevention services directly to consumers.</a:t>
            </a:r>
            <a:endParaRPr lang="hr-BA" dirty="0"/>
          </a:p>
        </p:txBody>
      </p:sp>
    </p:spTree>
    <p:extLst>
      <p:ext uri="{BB962C8B-B14F-4D97-AF65-F5344CB8AC3E}">
        <p14:creationId xmlns:p14="http://schemas.microsoft.com/office/powerpoint/2010/main" val="1541370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p:txBody>
          <a:bodyPr>
            <a:normAutofit/>
          </a:bodyPr>
          <a:lstStyle/>
          <a:p>
            <a:r>
              <a:rPr lang="bs-Latn-BA" sz="6000" dirty="0" smtClean="0"/>
              <a:t>BACKGROUND </a:t>
            </a:r>
            <a:r>
              <a:rPr lang="bs-Latn-BA" sz="6000" dirty="0" smtClean="0"/>
              <a:t>INFORMATIONS </a:t>
            </a:r>
            <a:r>
              <a:rPr lang="bs-Latn-BA" sz="6000" dirty="0" smtClean="0"/>
              <a:t>ABOUT THE BREACH</a:t>
            </a:r>
            <a:endParaRPr lang="hr-BA" sz="6000" dirty="0"/>
          </a:p>
        </p:txBody>
      </p:sp>
    </p:spTree>
    <p:extLst>
      <p:ext uri="{BB962C8B-B14F-4D97-AF65-F5344CB8AC3E}">
        <p14:creationId xmlns:p14="http://schemas.microsoft.com/office/powerpoint/2010/main" val="2929349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r>
              <a:rPr lang="en-US" dirty="0" smtClean="0"/>
              <a:t>information</a:t>
            </a:r>
            <a:r>
              <a:rPr lang="bs-Latn-BA" dirty="0" smtClean="0"/>
              <a:t>s</a:t>
            </a:r>
            <a:r>
              <a:rPr lang="en-US" dirty="0" smtClean="0"/>
              <a:t> </a:t>
            </a:r>
            <a:r>
              <a:rPr lang="en-US" dirty="0" smtClean="0"/>
              <a:t>about the breach</a:t>
            </a:r>
            <a:endParaRPr lang="hr-BA" dirty="0"/>
          </a:p>
        </p:txBody>
      </p:sp>
      <p:sp>
        <p:nvSpPr>
          <p:cNvPr id="3" name="Content Placeholder 2"/>
          <p:cNvSpPr>
            <a:spLocks noGrp="1"/>
          </p:cNvSpPr>
          <p:nvPr>
            <p:ph idx="1"/>
          </p:nvPr>
        </p:nvSpPr>
        <p:spPr/>
        <p:txBody>
          <a:bodyPr/>
          <a:lstStyle/>
          <a:p>
            <a:r>
              <a:rPr lang="en-US" dirty="0"/>
              <a:t>In September 2017, Equifax announced a cyber-security breach, which it claims to have occurred between mid-May and July 2017, where cybercriminals accessed approximately 145.5 million Equifax consumers' personal data</a:t>
            </a:r>
            <a:r>
              <a:rPr lang="en-US" dirty="0" smtClean="0"/>
              <a:t>.</a:t>
            </a:r>
            <a:endParaRPr lang="bs-Latn-BA" dirty="0" smtClean="0"/>
          </a:p>
          <a:p>
            <a:r>
              <a:rPr lang="en-US" dirty="0"/>
              <a:t>Like plane crashes, major </a:t>
            </a:r>
            <a:r>
              <a:rPr lang="en-US" dirty="0" err="1"/>
              <a:t>infosec</a:t>
            </a:r>
            <a:r>
              <a:rPr lang="en-US" dirty="0"/>
              <a:t> disasters are typically the result of multiple failures. The Equifax breach investigation highlighted a number of security lapses that allowed attackers to enter supposedly secure systems and </a:t>
            </a:r>
            <a:r>
              <a:rPr lang="en-US" dirty="0" err="1"/>
              <a:t>exfiltrate</a:t>
            </a:r>
            <a:r>
              <a:rPr lang="en-US" dirty="0"/>
              <a:t> terabytes of data.</a:t>
            </a:r>
          </a:p>
          <a:p>
            <a:endParaRPr lang="hr-BA" dirty="0"/>
          </a:p>
        </p:txBody>
      </p:sp>
    </p:spTree>
    <p:extLst>
      <p:ext uri="{BB962C8B-B14F-4D97-AF65-F5344CB8AC3E}">
        <p14:creationId xmlns:p14="http://schemas.microsoft.com/office/powerpoint/2010/main" val="2029184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p:txBody>
          <a:bodyPr/>
          <a:lstStyle/>
          <a:p>
            <a:r>
              <a:rPr lang="en-US" dirty="0"/>
              <a:t>The company was initially hacked via a consumer complaint web portal, with the attackers using a widely known vulnerability that should have been patched but, due to failures in Equifax's internal processes, wasn't</a:t>
            </a:r>
            <a:r>
              <a:rPr lang="en-US" dirty="0" smtClean="0"/>
              <a:t>.</a:t>
            </a:r>
            <a:endParaRPr lang="bs-Latn-BA" dirty="0" smtClean="0"/>
          </a:p>
          <a:p>
            <a:r>
              <a:rPr lang="en-US" dirty="0"/>
              <a:t>Equifax did not publicize the breach until more than a month after they discovered it had happened; </a:t>
            </a:r>
            <a:r>
              <a:rPr lang="bs-Latn-BA" dirty="0" smtClean="0"/>
              <a:t> </a:t>
            </a:r>
            <a:r>
              <a:rPr lang="en-US" dirty="0" smtClean="0"/>
              <a:t>stock </a:t>
            </a:r>
            <a:r>
              <a:rPr lang="en-US" dirty="0"/>
              <a:t>sales by top executives around this time gave rise to accusations of insider trading.</a:t>
            </a:r>
            <a:endParaRPr lang="hr-BA" dirty="0"/>
          </a:p>
        </p:txBody>
      </p:sp>
    </p:spTree>
    <p:extLst>
      <p:ext uri="{BB962C8B-B14F-4D97-AF65-F5344CB8AC3E}">
        <p14:creationId xmlns:p14="http://schemas.microsoft.com/office/powerpoint/2010/main" val="2830377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a:xfrm>
            <a:off x="2036185" y="1360191"/>
            <a:ext cx="8946541" cy="4195481"/>
          </a:xfrm>
        </p:spPr>
        <p:txBody>
          <a:bodyPr>
            <a:normAutofit/>
          </a:bodyPr>
          <a:lstStyle/>
          <a:p>
            <a:r>
              <a:rPr lang="bs-Latn-BA" sz="6000" dirty="0" smtClean="0"/>
              <a:t>HOW LARGE THE EXPOSURE WAS?</a:t>
            </a:r>
          </a:p>
          <a:p>
            <a:r>
              <a:rPr lang="bs-Latn-BA" sz="6000" dirty="0" smtClean="0"/>
              <a:t>WHAT WAS AFFECTED?</a:t>
            </a:r>
            <a:endParaRPr lang="hr-BA" sz="6000" dirty="0"/>
          </a:p>
        </p:txBody>
      </p:sp>
    </p:spTree>
    <p:extLst>
      <p:ext uri="{BB962C8B-B14F-4D97-AF65-F5344CB8AC3E}">
        <p14:creationId xmlns:p14="http://schemas.microsoft.com/office/powerpoint/2010/main" val="2675365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BA"/>
          </a:p>
        </p:txBody>
      </p:sp>
      <p:sp>
        <p:nvSpPr>
          <p:cNvPr id="3" name="Content Placeholder 2"/>
          <p:cNvSpPr>
            <a:spLocks noGrp="1"/>
          </p:cNvSpPr>
          <p:nvPr>
            <p:ph idx="1"/>
          </p:nvPr>
        </p:nvSpPr>
        <p:spPr/>
        <p:txBody>
          <a:bodyPr/>
          <a:lstStyle/>
          <a:p>
            <a:r>
              <a:rPr lang="en-US" dirty="0"/>
              <a:t>Equifax announced a data breach that exposed the personal information of 147 million </a:t>
            </a:r>
            <a:r>
              <a:rPr lang="bs-Latn-BA" dirty="0" smtClean="0"/>
              <a:t>Americans ( a</a:t>
            </a:r>
            <a:r>
              <a:rPr lang="en-US" dirty="0"/>
              <a:t>bout 44 per cent of the </a:t>
            </a:r>
            <a:r>
              <a:rPr lang="en-US" dirty="0" smtClean="0"/>
              <a:t>population</a:t>
            </a:r>
            <a:r>
              <a:rPr lang="bs-Latn-BA" dirty="0" smtClean="0"/>
              <a:t> )</a:t>
            </a:r>
          </a:p>
          <a:p>
            <a:r>
              <a:rPr lang="en-US" dirty="0"/>
              <a:t>Residents in the United Kingdom (15.2 million) and Canada (about 19,000) were also impacted.</a:t>
            </a:r>
            <a:endParaRPr lang="bs-Latn-BA" dirty="0" smtClean="0"/>
          </a:p>
          <a:p>
            <a:r>
              <a:rPr lang="en-US" dirty="0"/>
              <a:t>Equifax also confirmed at least 209,000 consumers' credit card credentials were taken in the attack. </a:t>
            </a:r>
            <a:endParaRPr lang="bs-Latn-BA" dirty="0" smtClean="0"/>
          </a:p>
          <a:p>
            <a:endParaRPr lang="bs-Latn-BA" dirty="0" smtClean="0"/>
          </a:p>
          <a:p>
            <a:endParaRPr lang="hr-BA" dirty="0"/>
          </a:p>
        </p:txBody>
      </p:sp>
    </p:spTree>
    <p:extLst>
      <p:ext uri="{BB962C8B-B14F-4D97-AF65-F5344CB8AC3E}">
        <p14:creationId xmlns:p14="http://schemas.microsoft.com/office/powerpoint/2010/main" val="1911545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What was affected?</a:t>
            </a:r>
            <a:endParaRPr lang="hr-BA" dirty="0"/>
          </a:p>
        </p:txBody>
      </p:sp>
      <p:sp>
        <p:nvSpPr>
          <p:cNvPr id="3" name="Content Placeholder 2"/>
          <p:cNvSpPr>
            <a:spLocks noGrp="1"/>
          </p:cNvSpPr>
          <p:nvPr>
            <p:ph idx="1"/>
          </p:nvPr>
        </p:nvSpPr>
        <p:spPr/>
        <p:txBody>
          <a:bodyPr/>
          <a:lstStyle/>
          <a:p>
            <a:r>
              <a:rPr lang="bs-Latn-BA" dirty="0"/>
              <a:t>C</a:t>
            </a:r>
            <a:r>
              <a:rPr lang="en-US" dirty="0" err="1" smtClean="0"/>
              <a:t>ybercriminals</a:t>
            </a:r>
            <a:r>
              <a:rPr lang="en-US" dirty="0" smtClean="0"/>
              <a:t> </a:t>
            </a:r>
            <a:r>
              <a:rPr lang="en-US" dirty="0"/>
              <a:t>accessed Equifax consumers' personal </a:t>
            </a:r>
            <a:r>
              <a:rPr lang="en-US" dirty="0" smtClean="0"/>
              <a:t>data</a:t>
            </a:r>
            <a:r>
              <a:rPr lang="en-US" dirty="0" smtClean="0"/>
              <a:t>,</a:t>
            </a:r>
            <a:r>
              <a:rPr lang="bs-Latn-BA" dirty="0" smtClean="0"/>
              <a:t> </a:t>
            </a:r>
            <a:r>
              <a:rPr lang="en-US" dirty="0" smtClean="0"/>
              <a:t>including</a:t>
            </a:r>
            <a:r>
              <a:rPr lang="bs-Latn-BA" dirty="0" smtClean="0"/>
              <a:t>:</a:t>
            </a:r>
          </a:p>
          <a:p>
            <a:r>
              <a:rPr lang="bs-Latn-BA" dirty="0"/>
              <a:t>T</a:t>
            </a:r>
            <a:r>
              <a:rPr lang="en-US" dirty="0" smtClean="0"/>
              <a:t>heir </a:t>
            </a:r>
            <a:r>
              <a:rPr lang="en-US" dirty="0"/>
              <a:t>full </a:t>
            </a:r>
            <a:r>
              <a:rPr lang="en-US" dirty="0" smtClean="0"/>
              <a:t>names</a:t>
            </a:r>
            <a:endParaRPr lang="bs-Latn-BA" dirty="0" smtClean="0"/>
          </a:p>
          <a:p>
            <a:r>
              <a:rPr lang="en-US" dirty="0" smtClean="0"/>
              <a:t>Social </a:t>
            </a:r>
            <a:r>
              <a:rPr lang="en-US" dirty="0"/>
              <a:t>Security </a:t>
            </a:r>
            <a:r>
              <a:rPr lang="bs-Latn-BA" dirty="0"/>
              <a:t>N</a:t>
            </a:r>
            <a:r>
              <a:rPr lang="en-US" dirty="0" smtClean="0"/>
              <a:t>umbers</a:t>
            </a:r>
            <a:endParaRPr lang="bs-Latn-BA" dirty="0" smtClean="0"/>
          </a:p>
          <a:p>
            <a:r>
              <a:rPr lang="bs-Latn-BA" dirty="0"/>
              <a:t>B</a:t>
            </a:r>
            <a:r>
              <a:rPr lang="en-US" dirty="0" err="1" smtClean="0"/>
              <a:t>irthdates</a:t>
            </a:r>
            <a:endParaRPr lang="bs-Latn-BA" dirty="0" smtClean="0"/>
          </a:p>
          <a:p>
            <a:r>
              <a:rPr lang="en-US" dirty="0" smtClean="0"/>
              <a:t>Addresses</a:t>
            </a:r>
            <a:endParaRPr lang="bs-Latn-BA" dirty="0" smtClean="0"/>
          </a:p>
          <a:p>
            <a:r>
              <a:rPr lang="bs-Latn-BA" dirty="0" smtClean="0"/>
              <a:t>Credit cards</a:t>
            </a:r>
          </a:p>
          <a:p>
            <a:r>
              <a:rPr lang="bs-Latn-BA" dirty="0"/>
              <a:t>D</a:t>
            </a:r>
            <a:r>
              <a:rPr lang="en-US" dirty="0" smtClean="0"/>
              <a:t>river</a:t>
            </a:r>
            <a:r>
              <a:rPr lang="bs-Latn-BA" dirty="0" smtClean="0"/>
              <a:t>‘s</a:t>
            </a:r>
            <a:r>
              <a:rPr lang="en-US" dirty="0" smtClean="0"/>
              <a:t> </a:t>
            </a:r>
            <a:r>
              <a:rPr lang="en-US" dirty="0"/>
              <a:t>license </a:t>
            </a:r>
            <a:r>
              <a:rPr lang="en-US" dirty="0" smtClean="0"/>
              <a:t>numbers</a:t>
            </a:r>
            <a:endParaRPr lang="hr-BA" dirty="0"/>
          </a:p>
        </p:txBody>
      </p:sp>
    </p:spTree>
    <p:extLst>
      <p:ext uri="{BB962C8B-B14F-4D97-AF65-F5344CB8AC3E}">
        <p14:creationId xmlns:p14="http://schemas.microsoft.com/office/powerpoint/2010/main" val="36987443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943</Words>
  <Application>Microsoft Office PowerPoint</Application>
  <PresentationFormat>Widescreen</PresentationFormat>
  <Paragraphs>69</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Ion</vt:lpstr>
      <vt:lpstr>PowerPoint Presentation</vt:lpstr>
      <vt:lpstr>PowerPoint Presentation</vt:lpstr>
      <vt:lpstr>Equifax</vt:lpstr>
      <vt:lpstr>PowerPoint Presentation</vt:lpstr>
      <vt:lpstr>Background informations about the breach</vt:lpstr>
      <vt:lpstr>PowerPoint Presentation</vt:lpstr>
      <vt:lpstr>PowerPoint Presentation</vt:lpstr>
      <vt:lpstr>PowerPoint Presentation</vt:lpstr>
      <vt:lpstr>What was affected?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Impact on customers:</vt:lpstr>
      <vt:lpstr>PowerPoint Presentation</vt:lpstr>
      <vt:lpstr>References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450 g7</dc:creator>
  <cp:lastModifiedBy>450 g7</cp:lastModifiedBy>
  <cp:revision>12</cp:revision>
  <dcterms:created xsi:type="dcterms:W3CDTF">2021-04-03T14:55:41Z</dcterms:created>
  <dcterms:modified xsi:type="dcterms:W3CDTF">2021-04-03T21:25:51Z</dcterms:modified>
</cp:coreProperties>
</file>