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FE37-08C1-4839-9CF5-DB37A4DC4DB3}" type="datetimeFigureOut">
              <a:rPr lang="es-MX" smtClean="0"/>
              <a:t>31/08/2024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6F9-181D-4D1E-BA8B-85C44447F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715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FE37-08C1-4839-9CF5-DB37A4DC4DB3}" type="datetimeFigureOut">
              <a:rPr lang="es-MX" smtClean="0"/>
              <a:t>31/08/2024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6F9-181D-4D1E-BA8B-85C44447F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683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FE37-08C1-4839-9CF5-DB37A4DC4DB3}" type="datetimeFigureOut">
              <a:rPr lang="es-MX" smtClean="0"/>
              <a:t>31/08/2024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6F9-181D-4D1E-BA8B-85C44447FA1E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696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FE37-08C1-4839-9CF5-DB37A4DC4DB3}" type="datetimeFigureOut">
              <a:rPr lang="es-MX" smtClean="0"/>
              <a:t>31/08/2024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6F9-181D-4D1E-BA8B-85C44447F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821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FE37-08C1-4839-9CF5-DB37A4DC4DB3}" type="datetimeFigureOut">
              <a:rPr lang="es-MX" smtClean="0"/>
              <a:t>31/08/2024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6F9-181D-4D1E-BA8B-85C44447FA1E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015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FE37-08C1-4839-9CF5-DB37A4DC4DB3}" type="datetimeFigureOut">
              <a:rPr lang="es-MX" smtClean="0"/>
              <a:t>31/08/2024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6F9-181D-4D1E-BA8B-85C44447F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1751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FE37-08C1-4839-9CF5-DB37A4DC4DB3}" type="datetimeFigureOut">
              <a:rPr lang="es-MX" smtClean="0"/>
              <a:t>31/08/2024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6F9-181D-4D1E-BA8B-85C44447F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6750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FE37-08C1-4839-9CF5-DB37A4DC4DB3}" type="datetimeFigureOut">
              <a:rPr lang="es-MX" smtClean="0"/>
              <a:t>31/08/2024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6F9-181D-4D1E-BA8B-85C44447F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78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FE37-08C1-4839-9CF5-DB37A4DC4DB3}" type="datetimeFigureOut">
              <a:rPr lang="es-MX" smtClean="0"/>
              <a:t>31/08/2024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6F9-181D-4D1E-BA8B-85C44447F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142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FE37-08C1-4839-9CF5-DB37A4DC4DB3}" type="datetimeFigureOut">
              <a:rPr lang="es-MX" smtClean="0"/>
              <a:t>31/08/2024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6F9-181D-4D1E-BA8B-85C44447F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093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FE37-08C1-4839-9CF5-DB37A4DC4DB3}" type="datetimeFigureOut">
              <a:rPr lang="es-MX" smtClean="0"/>
              <a:t>31/08/2024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6F9-181D-4D1E-BA8B-85C44447F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721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FE37-08C1-4839-9CF5-DB37A4DC4DB3}" type="datetimeFigureOut">
              <a:rPr lang="es-MX" smtClean="0"/>
              <a:t>31/08/2024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6F9-181D-4D1E-BA8B-85C44447F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522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FE37-08C1-4839-9CF5-DB37A4DC4DB3}" type="datetimeFigureOut">
              <a:rPr lang="es-MX" smtClean="0"/>
              <a:t>31/08/2024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6F9-181D-4D1E-BA8B-85C44447F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128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FE37-08C1-4839-9CF5-DB37A4DC4DB3}" type="datetimeFigureOut">
              <a:rPr lang="es-MX" smtClean="0"/>
              <a:t>31/08/2024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6F9-181D-4D1E-BA8B-85C44447F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925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FE37-08C1-4839-9CF5-DB37A4DC4DB3}" type="datetimeFigureOut">
              <a:rPr lang="es-MX" smtClean="0"/>
              <a:t>31/08/2024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6F9-181D-4D1E-BA8B-85C44447F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83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FE37-08C1-4839-9CF5-DB37A4DC4DB3}" type="datetimeFigureOut">
              <a:rPr lang="es-MX" smtClean="0"/>
              <a:t>31/08/2024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6F9-181D-4D1E-BA8B-85C44447F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491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FE37-08C1-4839-9CF5-DB37A4DC4DB3}" type="datetimeFigureOut">
              <a:rPr lang="es-MX" smtClean="0"/>
              <a:t>31/08/2024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DC86F9-181D-4D1E-BA8B-85C44447F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69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ireles@utt.edu.m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52B47-C650-46AE-BD60-B4B6A6C69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5400" dirty="0">
                <a:solidFill>
                  <a:srgbClr val="04617B"/>
                </a:solidFill>
                <a:latin typeface="Source Sans Pro Light" pitchFamily="18"/>
                <a:cs typeface="Tahoma" pitchFamily="2"/>
              </a:rPr>
              <a:t>MICROCONTROLADORES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C8B8DA-9DB8-4F65-B33B-E4EEB38DD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13362"/>
          </a:xfrm>
        </p:spPr>
        <p:txBody>
          <a:bodyPr>
            <a:noAutofit/>
          </a:bodyPr>
          <a:lstStyle/>
          <a:p>
            <a:r>
              <a:rPr lang="es-MX" sz="3200" dirty="0">
                <a:hlinkClick r:id="rId2"/>
              </a:rPr>
              <a:t>M.C José Eduardo Mireles Méndez</a:t>
            </a:r>
          </a:p>
          <a:p>
            <a:r>
              <a:rPr lang="es-MX" sz="3200" dirty="0">
                <a:hlinkClick r:id="rId2"/>
              </a:rPr>
              <a:t>jmireles@utt.edu.mx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82952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78806-840E-40E9-BF2D-EDBC772C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692"/>
          </a:xfrm>
        </p:spPr>
        <p:txBody>
          <a:bodyPr/>
          <a:lstStyle/>
          <a:p>
            <a:r>
              <a:rPr lang="es-MX" dirty="0"/>
              <a:t>TEMARIO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4D791D-A9B0-477A-89E8-7CC431221455}"/>
              </a:ext>
            </a:extLst>
          </p:cNvPr>
          <p:cNvSpPr txBox="1">
            <a:spLocks/>
          </p:cNvSpPr>
          <p:nvPr/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r>
              <a:rPr lang="es-MX" sz="2600">
                <a:cs typeface="Tahoma" pitchFamily="2"/>
              </a:rPr>
              <a:t>UNIDAD 1. ARQUITECTURA INTERNA DE LOS MICROCONTROLADORES.</a:t>
            </a:r>
          </a:p>
          <a:p>
            <a:pPr>
              <a:buFont typeface="Wingdings 3" charset="2"/>
              <a:buNone/>
            </a:pPr>
            <a:endParaRPr lang="es-MX" sz="2600">
              <a:cs typeface="Tahoma" pitchFamily="2"/>
            </a:endParaRPr>
          </a:p>
          <a:p>
            <a:pPr>
              <a:buClr>
                <a:srgbClr val="04617B"/>
              </a:buClr>
              <a:buFont typeface="Wingdings 3"/>
              <a:buChar char=""/>
            </a:pPr>
            <a:r>
              <a:rPr lang="es-MX" sz="2600">
                <a:cs typeface="Tahoma" pitchFamily="2"/>
              </a:rPr>
              <a:t>Recursos comunes a todos los microcontroladores.</a:t>
            </a:r>
          </a:p>
          <a:p>
            <a:pPr>
              <a:buClr>
                <a:srgbClr val="04617B"/>
              </a:buClr>
              <a:buFont typeface="Wingdings 3"/>
              <a:buChar char=""/>
            </a:pPr>
            <a:r>
              <a:rPr lang="es-MX" sz="2600">
                <a:cs typeface="Tahoma" pitchFamily="2"/>
              </a:rPr>
              <a:t>Mapas de memoria y registros de uso especial (SFR).</a:t>
            </a:r>
          </a:p>
          <a:p>
            <a:pPr>
              <a:buClr>
                <a:srgbClr val="04617B"/>
              </a:buClr>
              <a:buFont typeface="Wingdings 3"/>
              <a:buChar char=""/>
            </a:pPr>
            <a:r>
              <a:rPr lang="es-MX" sz="2600">
                <a:cs typeface="Tahoma" pitchFamily="2"/>
              </a:rPr>
              <a:t>Recursos especiales (PWM, ADC, TIMERS, CCP).</a:t>
            </a:r>
          </a:p>
          <a:p>
            <a:pPr marL="0" lvl="1" indent="0" hangingPunct="0">
              <a:spcBef>
                <a:spcPts val="0"/>
              </a:spcBef>
              <a:spcAft>
                <a:spcPts val="1409"/>
              </a:spcAft>
              <a:buFont typeface="Wingdings 3" charset="2"/>
              <a:buNone/>
            </a:pPr>
            <a:endParaRPr lang="es-MX" sz="3200" dirty="0">
              <a:latin typeface="Source Sans Pro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4459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6095D-632C-4980-B6A3-F71FD13B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19"/>
          </a:xfrm>
        </p:spPr>
        <p:txBody>
          <a:bodyPr/>
          <a:lstStyle/>
          <a:p>
            <a:r>
              <a:rPr lang="es-MX" dirty="0"/>
              <a:t>TEMARIO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B2751D-7DB5-4AB3-A770-8E5FEFC28DF0}"/>
              </a:ext>
            </a:extLst>
          </p:cNvPr>
          <p:cNvSpPr txBox="1">
            <a:spLocks/>
          </p:cNvSpPr>
          <p:nvPr/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r>
              <a:rPr lang="es-MX" sz="2600">
                <a:cs typeface="Tahoma" pitchFamily="2"/>
              </a:rPr>
              <a:t>UNIDAD 2. COMPILADOR C PARA MICROCONTROLADORES.</a:t>
            </a:r>
          </a:p>
          <a:p>
            <a:pPr>
              <a:buFont typeface="Wingdings 3" charset="2"/>
              <a:buNone/>
            </a:pPr>
            <a:endParaRPr lang="es-MX" sz="2600">
              <a:cs typeface="Tahoma" pitchFamily="2"/>
            </a:endParaRPr>
          </a:p>
          <a:p>
            <a:pPr>
              <a:buClr>
                <a:srgbClr val="04617B"/>
              </a:buClr>
              <a:buFont typeface="Wingdings 3"/>
              <a:buChar char=""/>
            </a:pPr>
            <a:r>
              <a:rPr lang="es-MX" sz="2600">
                <a:cs typeface="Tahoma" pitchFamily="2"/>
              </a:rPr>
              <a:t>Introducción al entorno de desarrollo.</a:t>
            </a:r>
          </a:p>
          <a:p>
            <a:pPr>
              <a:buClr>
                <a:srgbClr val="04617B"/>
              </a:buClr>
              <a:buFont typeface="Wingdings 3"/>
              <a:buChar char=""/>
            </a:pPr>
            <a:r>
              <a:rPr lang="es-MX" sz="2600">
                <a:cs typeface="Tahoma" pitchFamily="2"/>
              </a:rPr>
              <a:t>Instrucciones básicas y sentencias de control.</a:t>
            </a:r>
          </a:p>
          <a:p>
            <a:pPr>
              <a:buClr>
                <a:srgbClr val="04617B"/>
              </a:buClr>
              <a:buFont typeface="Wingdings 3"/>
              <a:buChar char=""/>
            </a:pPr>
            <a:r>
              <a:rPr lang="es-MX" sz="2600">
                <a:cs typeface="Tahoma" pitchFamily="2"/>
              </a:rPr>
              <a:t>Interrupciones y temporizadores.</a:t>
            </a:r>
          </a:p>
          <a:p>
            <a:pPr marL="0" lvl="1" indent="0" hangingPunct="0">
              <a:spcBef>
                <a:spcPts val="0"/>
              </a:spcBef>
              <a:spcAft>
                <a:spcPts val="1409"/>
              </a:spcAft>
              <a:buFont typeface="Wingdings 3" charset="2"/>
              <a:buNone/>
            </a:pPr>
            <a:endParaRPr lang="es-MX" sz="3200" dirty="0">
              <a:latin typeface="Source Sans Pro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4126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BC515-A3F4-4684-8C76-45B6477F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930"/>
          </a:xfrm>
        </p:spPr>
        <p:txBody>
          <a:bodyPr/>
          <a:lstStyle/>
          <a:p>
            <a:r>
              <a:rPr lang="es-MX" dirty="0"/>
              <a:t>TEMARIO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9004DB-681C-48A4-BD0C-5FBB6E330976}"/>
              </a:ext>
            </a:extLst>
          </p:cNvPr>
          <p:cNvSpPr txBox="1">
            <a:spLocks/>
          </p:cNvSpPr>
          <p:nvPr/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r>
              <a:rPr lang="es-MX" sz="2600" dirty="0">
                <a:cs typeface="Tahoma" pitchFamily="2"/>
              </a:rPr>
              <a:t>UNIDAD 3. APLICACIONES PARA EL CONTROL DE PROCESOS Y COMUNICACIONES.</a:t>
            </a:r>
          </a:p>
          <a:p>
            <a:pPr>
              <a:buFont typeface="Wingdings 3" charset="2"/>
              <a:buNone/>
            </a:pPr>
            <a:endParaRPr lang="es-MX" sz="2600" dirty="0">
              <a:cs typeface="Tahoma" pitchFamily="2"/>
            </a:endParaRPr>
          </a:p>
          <a:p>
            <a:pPr>
              <a:buClr>
                <a:srgbClr val="04617B"/>
              </a:buClr>
              <a:buFont typeface="Wingdings 3"/>
              <a:buChar char=""/>
            </a:pPr>
            <a:r>
              <a:rPr lang="es-MX" sz="2600" dirty="0">
                <a:cs typeface="Tahoma" pitchFamily="2"/>
              </a:rPr>
              <a:t>Control de puertos y dispositivos periféricos.</a:t>
            </a:r>
          </a:p>
          <a:p>
            <a:pPr>
              <a:buClr>
                <a:srgbClr val="04617B"/>
              </a:buClr>
              <a:buFont typeface="Wingdings 3"/>
              <a:buChar char=""/>
            </a:pPr>
            <a:r>
              <a:rPr lang="es-MX" sz="2600" dirty="0">
                <a:cs typeface="Tahoma" pitchFamily="2"/>
              </a:rPr>
              <a:t>Comunicación serial.</a:t>
            </a:r>
          </a:p>
          <a:p>
            <a:pPr>
              <a:buClr>
                <a:srgbClr val="04617B"/>
              </a:buClr>
              <a:buFont typeface="Wingdings 3"/>
              <a:buChar char=""/>
            </a:pPr>
            <a:r>
              <a:rPr lang="es-MX" sz="2600" dirty="0">
                <a:cs typeface="Tahoma" pitchFamily="2"/>
              </a:rPr>
              <a:t>Algoritmos para el control de procesos.</a:t>
            </a:r>
          </a:p>
        </p:txBody>
      </p:sp>
    </p:spTree>
    <p:extLst>
      <p:ext uri="{BB962C8B-B14F-4D97-AF65-F5344CB8AC3E}">
        <p14:creationId xmlns:p14="http://schemas.microsoft.com/office/powerpoint/2010/main" val="33186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4CBE2-EABB-4429-BA19-1945BB67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7924"/>
          </a:xfrm>
        </p:spPr>
        <p:txBody>
          <a:bodyPr/>
          <a:lstStyle/>
          <a:p>
            <a:r>
              <a:rPr lang="es-MX" dirty="0"/>
              <a:t>EVALUACIÓN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3C1F9C-BFB2-463C-9FE7-21F2B62D8BE9}"/>
              </a:ext>
            </a:extLst>
          </p:cNvPr>
          <p:cNvSpPr txBox="1">
            <a:spLocks/>
          </p:cNvSpPr>
          <p:nvPr/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r>
              <a:rPr lang="es-MX" dirty="0">
                <a:cs typeface="Tahoma" pitchFamily="2"/>
              </a:rPr>
              <a:t>			</a:t>
            </a:r>
          </a:p>
          <a:p>
            <a:pPr>
              <a:buFont typeface="Wingdings 3" charset="2"/>
              <a:buNone/>
            </a:pPr>
            <a:r>
              <a:rPr lang="es-MX" dirty="0">
                <a:cs typeface="Tahoma" pitchFamily="2"/>
              </a:rPr>
              <a:t>								</a:t>
            </a:r>
            <a:r>
              <a:rPr lang="es-MX" sz="2600" dirty="0">
                <a:cs typeface="Tahoma" pitchFamily="2"/>
              </a:rPr>
              <a:t>SABER				</a:t>
            </a:r>
            <a:r>
              <a:rPr lang="es-MX" sz="2600">
                <a:cs typeface="Tahoma" pitchFamily="2"/>
              </a:rPr>
              <a:t>	 0</a:t>
            </a:r>
            <a:r>
              <a:rPr lang="es-MX" sz="2600" dirty="0">
                <a:cs typeface="Tahoma" pitchFamily="2"/>
              </a:rPr>
              <a:t>%</a:t>
            </a:r>
          </a:p>
          <a:p>
            <a:pPr>
              <a:buFont typeface="Wingdings 3" charset="2"/>
              <a:buNone/>
            </a:pPr>
            <a:r>
              <a:rPr lang="es-MX" sz="2600" dirty="0">
                <a:cs typeface="Tahoma" pitchFamily="2"/>
              </a:rPr>
              <a:t>								SABER HACER		70%</a:t>
            </a:r>
          </a:p>
          <a:p>
            <a:pPr>
              <a:buFont typeface="Wingdings 3" charset="2"/>
              <a:buNone/>
            </a:pPr>
            <a:r>
              <a:rPr lang="es-MX" sz="2600" dirty="0">
                <a:cs typeface="Tahoma" pitchFamily="2"/>
              </a:rPr>
              <a:t>								SER					30%</a:t>
            </a:r>
          </a:p>
          <a:p>
            <a:pPr>
              <a:buFont typeface="Wingdings 3" charset="2"/>
              <a:buNone/>
            </a:pPr>
            <a:r>
              <a:rPr lang="es-MX" sz="2600" dirty="0">
                <a:cs typeface="Tahoma" pitchFamily="2"/>
              </a:rPr>
              <a:t>			      		  ----------------------------------------</a:t>
            </a:r>
          </a:p>
          <a:p>
            <a:pPr>
              <a:buFont typeface="Wingdings 3" charset="2"/>
              <a:buNone/>
            </a:pPr>
            <a:r>
              <a:rPr lang="es-MX" sz="2600" dirty="0">
                <a:cs typeface="Tahoma" pitchFamily="2"/>
              </a:rPr>
              <a:t>								TOTAL				100%</a:t>
            </a:r>
          </a:p>
        </p:txBody>
      </p:sp>
    </p:spTree>
    <p:extLst>
      <p:ext uri="{BB962C8B-B14F-4D97-AF65-F5344CB8AC3E}">
        <p14:creationId xmlns:p14="http://schemas.microsoft.com/office/powerpoint/2010/main" val="379861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CD31F-A5B3-4A97-AB81-7DDC7308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216"/>
          </a:xfrm>
        </p:spPr>
        <p:txBody>
          <a:bodyPr/>
          <a:lstStyle/>
          <a:p>
            <a:r>
              <a:rPr lang="es-MX" dirty="0"/>
              <a:t>CALENDARIO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0EB82C-27E3-48F1-8DE5-5A99B3E233E1}"/>
              </a:ext>
            </a:extLst>
          </p:cNvPr>
          <p:cNvSpPr txBox="1">
            <a:spLocks/>
          </p:cNvSpPr>
          <p:nvPr/>
        </p:nvSpPr>
        <p:spPr>
          <a:xfrm>
            <a:off x="558571" y="1309816"/>
            <a:ext cx="10798200" cy="438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r>
              <a:rPr lang="es-MX" sz="2800" dirty="0">
                <a:latin typeface="Source Sans Pro" pitchFamily="18"/>
              </a:rPr>
              <a:t>Inicio de cuatrimestre: 2 de Septiembre de 2024.</a:t>
            </a:r>
          </a:p>
          <a:p>
            <a:pPr>
              <a:buFont typeface="Wingdings 3" charset="2"/>
              <a:buNone/>
            </a:pPr>
            <a:r>
              <a:rPr lang="es-MX" sz="2800" dirty="0">
                <a:latin typeface="Source Sans Pro" pitchFamily="18"/>
              </a:rPr>
              <a:t>Días inhábiles: 16 </a:t>
            </a:r>
            <a:r>
              <a:rPr lang="es-MX" sz="2800">
                <a:latin typeface="Source Sans Pro" pitchFamily="18"/>
              </a:rPr>
              <a:t>de Septiembre, </a:t>
            </a:r>
            <a:r>
              <a:rPr lang="es-MX" sz="2800" dirty="0">
                <a:latin typeface="Source Sans Pro" pitchFamily="18"/>
              </a:rPr>
              <a:t>1 de Octubre y 18 de Noviembre.</a:t>
            </a:r>
          </a:p>
          <a:p>
            <a:pPr>
              <a:buFont typeface="Wingdings 3" charset="2"/>
              <a:buNone/>
            </a:pPr>
            <a:r>
              <a:rPr lang="es-MX" sz="2800" dirty="0">
                <a:latin typeface="Source Sans Pro" pitchFamily="18"/>
              </a:rPr>
              <a:t>Termino de clases: 6 de Diciembre.</a:t>
            </a:r>
          </a:p>
          <a:p>
            <a:pPr>
              <a:buFont typeface="Wingdings 3" charset="2"/>
              <a:buNone/>
            </a:pPr>
            <a:r>
              <a:rPr lang="es-MX" sz="2800" dirty="0">
                <a:latin typeface="Source Sans Pro" pitchFamily="18"/>
              </a:rPr>
              <a:t>Remediales: 9 y 10 de Diciembre.</a:t>
            </a:r>
          </a:p>
          <a:p>
            <a:pPr>
              <a:buFont typeface="Wingdings 3" charset="2"/>
              <a:buNone/>
            </a:pPr>
            <a:r>
              <a:rPr lang="es-MX" sz="2800" dirty="0">
                <a:latin typeface="Source Sans Pro" pitchFamily="18"/>
              </a:rPr>
              <a:t>Extraordinarios: 12 y 13 de Diciembre.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76B24FF-ED0A-4615-B216-CFC60BE0B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18" y="4122194"/>
            <a:ext cx="3377111" cy="246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8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461C9-606A-4BB6-A993-83487871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595"/>
          </a:xfrm>
        </p:spPr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D4FA0-ED3C-42E8-9131-482283DD3F00}"/>
              </a:ext>
            </a:extLst>
          </p:cNvPr>
          <p:cNvSpPr txBox="1">
            <a:spLocks/>
          </p:cNvSpPr>
          <p:nvPr/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4617B"/>
              </a:buClr>
              <a:buFont typeface="Wingdings 3"/>
              <a:buChar char=""/>
            </a:pPr>
            <a:r>
              <a:rPr lang="es-MX" sz="2600" dirty="0">
                <a:cs typeface="Tahoma" pitchFamily="2"/>
              </a:rPr>
              <a:t>Hoja de datos STM32F103C8T6 (DS5319).</a:t>
            </a:r>
          </a:p>
          <a:p>
            <a:pPr>
              <a:buFont typeface="Wingdings 3" charset="2"/>
              <a:buNone/>
            </a:pPr>
            <a:r>
              <a:rPr lang="es-MX" sz="2600" dirty="0">
                <a:cs typeface="Tahoma" pitchFamily="2"/>
              </a:rPr>
              <a:t>    </a:t>
            </a:r>
            <a:r>
              <a:rPr lang="es-MX" sz="2600" dirty="0" err="1">
                <a:cs typeface="Tahoma" pitchFamily="2"/>
              </a:rPr>
              <a:t>STMicroelectronics</a:t>
            </a:r>
            <a:r>
              <a:rPr lang="es-MX" sz="2600" dirty="0">
                <a:cs typeface="Tahoma" pitchFamily="2"/>
              </a:rPr>
              <a:t>.</a:t>
            </a:r>
          </a:p>
          <a:p>
            <a:pPr>
              <a:buFont typeface="Wingdings 3" charset="2"/>
              <a:buNone/>
            </a:pPr>
            <a:endParaRPr lang="es-MX" sz="2600" dirty="0">
              <a:cs typeface="Tahoma" pitchFamily="2"/>
            </a:endParaRPr>
          </a:p>
          <a:p>
            <a:pPr>
              <a:buClr>
                <a:srgbClr val="04617B"/>
              </a:buClr>
              <a:buFont typeface="Wingdings 3"/>
              <a:buChar char=""/>
            </a:pPr>
            <a:r>
              <a:rPr lang="es-MX" sz="2600" dirty="0">
                <a:cs typeface="Tahoma" pitchFamily="2"/>
              </a:rPr>
              <a:t>Manual de Referencia STM32F103C8T6 (RM0008).</a:t>
            </a:r>
          </a:p>
          <a:p>
            <a:pPr>
              <a:buFont typeface="Wingdings 3" charset="2"/>
              <a:buNone/>
            </a:pPr>
            <a:r>
              <a:rPr lang="es-MX" sz="2600" dirty="0">
                <a:cs typeface="Tahoma" pitchFamily="2"/>
              </a:rPr>
              <a:t>   </a:t>
            </a:r>
            <a:r>
              <a:rPr lang="es-MX" sz="2600" dirty="0" err="1">
                <a:cs typeface="Tahoma" pitchFamily="2"/>
              </a:rPr>
              <a:t>STMicroelectronics</a:t>
            </a:r>
            <a:r>
              <a:rPr lang="es-MX" sz="2600" dirty="0">
                <a:cs typeface="Tahoma" pitchFamily="2"/>
              </a:rPr>
              <a:t>.</a:t>
            </a:r>
            <a:endParaRPr lang="es-MX" dirty="0">
              <a:cs typeface="Tahoma" pitchFamily="2"/>
            </a:endParaRPr>
          </a:p>
          <a:p>
            <a:pPr>
              <a:buFont typeface="Wingdings 3" charset="2"/>
              <a:buNone/>
            </a:pPr>
            <a:endParaRPr lang="es-MX" dirty="0"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7568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0E54B-C1D2-4065-B952-44CEC8CC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259"/>
          </a:xfrm>
        </p:spPr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85B39B-4A9D-4161-BC1C-25FF492855F4}"/>
              </a:ext>
            </a:extLst>
          </p:cNvPr>
          <p:cNvSpPr txBox="1">
            <a:spLocks/>
          </p:cNvSpPr>
          <p:nvPr/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4617B"/>
              </a:buClr>
              <a:buFont typeface="Wingdings 3"/>
              <a:buChar char=""/>
            </a:pPr>
            <a:r>
              <a:rPr lang="es-MX" sz="2600" dirty="0" err="1">
                <a:cs typeface="Tahoma" pitchFamily="2"/>
              </a:rPr>
              <a:t>Mastering</a:t>
            </a:r>
            <a:r>
              <a:rPr lang="es-MX" sz="2600" dirty="0">
                <a:cs typeface="Tahoma" pitchFamily="2"/>
              </a:rPr>
              <a:t> STM32. </a:t>
            </a:r>
          </a:p>
          <a:p>
            <a:pPr marL="0" indent="0">
              <a:buClr>
                <a:srgbClr val="04617B"/>
              </a:buClr>
              <a:buNone/>
            </a:pPr>
            <a:r>
              <a:rPr lang="es-MX" sz="2600" dirty="0">
                <a:cs typeface="Tahoma" pitchFamily="2"/>
              </a:rPr>
              <a:t>   </a:t>
            </a:r>
            <a:r>
              <a:rPr lang="es-MX" sz="2600" dirty="0" err="1">
                <a:cs typeface="Tahoma" pitchFamily="2"/>
              </a:rPr>
              <a:t>Carmine</a:t>
            </a:r>
            <a:r>
              <a:rPr lang="es-MX" sz="2600" dirty="0">
                <a:cs typeface="Tahoma" pitchFamily="2"/>
              </a:rPr>
              <a:t> </a:t>
            </a:r>
            <a:r>
              <a:rPr lang="es-MX" sz="2600" dirty="0" err="1">
                <a:cs typeface="Tahoma" pitchFamily="2"/>
              </a:rPr>
              <a:t>Noviello</a:t>
            </a:r>
            <a:r>
              <a:rPr lang="es-MX" sz="2600" dirty="0">
                <a:cs typeface="Tahoma" pitchFamily="2"/>
              </a:rPr>
              <a:t>.</a:t>
            </a:r>
          </a:p>
          <a:p>
            <a:pPr marL="0" indent="0">
              <a:buClr>
                <a:srgbClr val="04617B"/>
              </a:buClr>
              <a:buNone/>
            </a:pPr>
            <a:r>
              <a:rPr lang="es-MX" sz="2600" dirty="0">
                <a:cs typeface="Tahoma" pitchFamily="2"/>
              </a:rPr>
              <a:t>   https://leanpub.com/mastering-stm32-2nd</a:t>
            </a:r>
          </a:p>
          <a:p>
            <a:pPr>
              <a:buFont typeface="Wingdings 3" charset="2"/>
              <a:buNone/>
            </a:pPr>
            <a:endParaRPr lang="es-MX" sz="2600" dirty="0"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987073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271</Words>
  <Application>Microsoft Office PowerPoint</Application>
  <PresentationFormat>Panorámica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Source Sans Pro</vt:lpstr>
      <vt:lpstr>Source Sans Pro Light</vt:lpstr>
      <vt:lpstr>Tahoma</vt:lpstr>
      <vt:lpstr>Trebuchet MS</vt:lpstr>
      <vt:lpstr>Wingdings 3</vt:lpstr>
      <vt:lpstr>Faceta</vt:lpstr>
      <vt:lpstr>MICROCONTROLADORES</vt:lpstr>
      <vt:lpstr>TEMARIO</vt:lpstr>
      <vt:lpstr>TEMARIO</vt:lpstr>
      <vt:lpstr>TEMARIO</vt:lpstr>
      <vt:lpstr>EVALUACIÓN</vt:lpstr>
      <vt:lpstr>CALENDARIO</vt:lpstr>
      <vt:lpstr>BIBLIOGRAFÍA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MICROCONTROLADORES</dc:title>
  <dc:creator>Eduardo Mireles</dc:creator>
  <cp:lastModifiedBy>Eduardo Mireles</cp:lastModifiedBy>
  <cp:revision>8</cp:revision>
  <dcterms:created xsi:type="dcterms:W3CDTF">2021-09-06T04:57:50Z</dcterms:created>
  <dcterms:modified xsi:type="dcterms:W3CDTF">2024-09-01T03:52:54Z</dcterms:modified>
</cp:coreProperties>
</file>