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8" r:id="rId5"/>
    <p:sldId id="279" r:id="rId6"/>
    <p:sldId id="259" r:id="rId7"/>
    <p:sldId id="260" r:id="rId8"/>
    <p:sldId id="261" r:id="rId9"/>
    <p:sldId id="271" r:id="rId10"/>
    <p:sldId id="280" r:id="rId11"/>
    <p:sldId id="262" r:id="rId12"/>
    <p:sldId id="263" r:id="rId13"/>
    <p:sldId id="264" r:id="rId14"/>
    <p:sldId id="265" r:id="rId15"/>
    <p:sldId id="266" r:id="rId16"/>
    <p:sldId id="267" r:id="rId17"/>
    <p:sldId id="268" r:id="rId18"/>
    <p:sldId id="269" r:id="rId19"/>
    <p:sldId id="270" r:id="rId20"/>
    <p:sldId id="277" r:id="rId21"/>
    <p:sldId id="272" r:id="rId22"/>
    <p:sldId id="273"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A251D2-AAF4-4FEE-9B72-693C6D4C63CD}" type="datetimeFigureOut">
              <a:rPr lang="es-MX" smtClean="0"/>
              <a:t>08/09/2024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C75B9C-FF83-4FD3-8020-E5EC4038B2F4}"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51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A251D2-AAF4-4FEE-9B72-693C6D4C63CD}" type="datetimeFigureOut">
              <a:rPr lang="es-MX" smtClean="0"/>
              <a:t>08/09/2024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C75B9C-FF83-4FD3-8020-E5EC4038B2F4}" type="slidenum">
              <a:rPr lang="es-MX" smtClean="0"/>
              <a:t>‹Nº›</a:t>
            </a:fld>
            <a:endParaRPr lang="es-MX"/>
          </a:p>
        </p:txBody>
      </p:sp>
    </p:spTree>
    <p:extLst>
      <p:ext uri="{BB962C8B-B14F-4D97-AF65-F5344CB8AC3E}">
        <p14:creationId xmlns:p14="http://schemas.microsoft.com/office/powerpoint/2010/main" val="298454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A251D2-AAF4-4FEE-9B72-693C6D4C63CD}" type="datetimeFigureOut">
              <a:rPr lang="es-MX" smtClean="0"/>
              <a:t>08/09/2024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C75B9C-FF83-4FD3-8020-E5EC4038B2F4}" type="slidenum">
              <a:rPr lang="es-MX" smtClean="0"/>
              <a:t>‹Nº›</a:t>
            </a:fld>
            <a:endParaRPr lang="es-MX"/>
          </a:p>
        </p:txBody>
      </p:sp>
    </p:spTree>
    <p:extLst>
      <p:ext uri="{BB962C8B-B14F-4D97-AF65-F5344CB8AC3E}">
        <p14:creationId xmlns:p14="http://schemas.microsoft.com/office/powerpoint/2010/main" val="290255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A251D2-AAF4-4FEE-9B72-693C6D4C63CD}" type="datetimeFigureOut">
              <a:rPr lang="es-MX" smtClean="0"/>
              <a:t>08/09/2024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C75B9C-FF83-4FD3-8020-E5EC4038B2F4}" type="slidenum">
              <a:rPr lang="es-MX" smtClean="0"/>
              <a:t>‹Nº›</a:t>
            </a:fld>
            <a:endParaRPr lang="es-MX"/>
          </a:p>
        </p:txBody>
      </p:sp>
    </p:spTree>
    <p:extLst>
      <p:ext uri="{BB962C8B-B14F-4D97-AF65-F5344CB8AC3E}">
        <p14:creationId xmlns:p14="http://schemas.microsoft.com/office/powerpoint/2010/main" val="122606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A251D2-AAF4-4FEE-9B72-693C6D4C63CD}" type="datetimeFigureOut">
              <a:rPr lang="es-MX" smtClean="0"/>
              <a:t>08/09/2024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C75B9C-FF83-4FD3-8020-E5EC4038B2F4}"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89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A251D2-AAF4-4FEE-9B72-693C6D4C63CD}" type="datetimeFigureOut">
              <a:rPr lang="es-MX" smtClean="0"/>
              <a:t>08/09/2024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AC75B9C-FF83-4FD3-8020-E5EC4038B2F4}" type="slidenum">
              <a:rPr lang="es-MX" smtClean="0"/>
              <a:t>‹Nº›</a:t>
            </a:fld>
            <a:endParaRPr lang="es-MX"/>
          </a:p>
        </p:txBody>
      </p:sp>
    </p:spTree>
    <p:extLst>
      <p:ext uri="{BB962C8B-B14F-4D97-AF65-F5344CB8AC3E}">
        <p14:creationId xmlns:p14="http://schemas.microsoft.com/office/powerpoint/2010/main" val="293989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A251D2-AAF4-4FEE-9B72-693C6D4C63CD}" type="datetimeFigureOut">
              <a:rPr lang="es-MX" smtClean="0"/>
              <a:t>08/09/2024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AC75B9C-FF83-4FD3-8020-E5EC4038B2F4}" type="slidenum">
              <a:rPr lang="es-MX" smtClean="0"/>
              <a:t>‹Nº›</a:t>
            </a:fld>
            <a:endParaRPr lang="es-MX"/>
          </a:p>
        </p:txBody>
      </p:sp>
    </p:spTree>
    <p:extLst>
      <p:ext uri="{BB962C8B-B14F-4D97-AF65-F5344CB8AC3E}">
        <p14:creationId xmlns:p14="http://schemas.microsoft.com/office/powerpoint/2010/main" val="2423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A251D2-AAF4-4FEE-9B72-693C6D4C63CD}" type="datetimeFigureOut">
              <a:rPr lang="es-MX" smtClean="0"/>
              <a:t>08/09/2024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AC75B9C-FF83-4FD3-8020-E5EC4038B2F4}" type="slidenum">
              <a:rPr lang="es-MX" smtClean="0"/>
              <a:t>‹Nº›</a:t>
            </a:fld>
            <a:endParaRPr lang="es-MX"/>
          </a:p>
        </p:txBody>
      </p:sp>
    </p:spTree>
    <p:extLst>
      <p:ext uri="{BB962C8B-B14F-4D97-AF65-F5344CB8AC3E}">
        <p14:creationId xmlns:p14="http://schemas.microsoft.com/office/powerpoint/2010/main" val="2649404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FA251D2-AAF4-4FEE-9B72-693C6D4C63CD}" type="datetimeFigureOut">
              <a:rPr lang="es-MX" smtClean="0"/>
              <a:t>08/09/2024</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BAC75B9C-FF83-4FD3-8020-E5EC4038B2F4}" type="slidenum">
              <a:rPr lang="es-MX" smtClean="0"/>
              <a:t>‹Nº›</a:t>
            </a:fld>
            <a:endParaRPr lang="es-MX"/>
          </a:p>
        </p:txBody>
      </p:sp>
    </p:spTree>
    <p:extLst>
      <p:ext uri="{BB962C8B-B14F-4D97-AF65-F5344CB8AC3E}">
        <p14:creationId xmlns:p14="http://schemas.microsoft.com/office/powerpoint/2010/main" val="126718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FA251D2-AAF4-4FEE-9B72-693C6D4C63CD}" type="datetimeFigureOut">
              <a:rPr lang="es-MX" smtClean="0"/>
              <a:t>08/09/2024</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C75B9C-FF83-4FD3-8020-E5EC4038B2F4}" type="slidenum">
              <a:rPr lang="es-MX" smtClean="0"/>
              <a:t>‹Nº›</a:t>
            </a:fld>
            <a:endParaRPr lang="es-MX"/>
          </a:p>
        </p:txBody>
      </p:sp>
    </p:spTree>
    <p:extLst>
      <p:ext uri="{BB962C8B-B14F-4D97-AF65-F5344CB8AC3E}">
        <p14:creationId xmlns:p14="http://schemas.microsoft.com/office/powerpoint/2010/main" val="366638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A251D2-AAF4-4FEE-9B72-693C6D4C63CD}" type="datetimeFigureOut">
              <a:rPr lang="es-MX" smtClean="0"/>
              <a:t>08/09/2024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AC75B9C-FF83-4FD3-8020-E5EC4038B2F4}" type="slidenum">
              <a:rPr lang="es-MX" smtClean="0"/>
              <a:t>‹Nº›</a:t>
            </a:fld>
            <a:endParaRPr lang="es-MX"/>
          </a:p>
        </p:txBody>
      </p:sp>
    </p:spTree>
    <p:extLst>
      <p:ext uri="{BB962C8B-B14F-4D97-AF65-F5344CB8AC3E}">
        <p14:creationId xmlns:p14="http://schemas.microsoft.com/office/powerpoint/2010/main" val="7465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A251D2-AAF4-4FEE-9B72-693C6D4C63CD}" type="datetimeFigureOut">
              <a:rPr lang="es-MX" smtClean="0"/>
              <a:t>08/09/2024</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C75B9C-FF83-4FD3-8020-E5EC4038B2F4}"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714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8D321-6F18-45DA-AED1-BB152DDDBD17}"/>
              </a:ext>
            </a:extLst>
          </p:cNvPr>
          <p:cNvSpPr>
            <a:spLocks noGrp="1"/>
          </p:cNvSpPr>
          <p:nvPr>
            <p:ph type="ctrTitle"/>
          </p:nvPr>
        </p:nvSpPr>
        <p:spPr/>
        <p:txBody>
          <a:bodyPr/>
          <a:lstStyle/>
          <a:p>
            <a:r>
              <a:rPr lang="es-MX" dirty="0"/>
              <a:t>INTRODUCCIÓN A PYTHON</a:t>
            </a:r>
          </a:p>
        </p:txBody>
      </p:sp>
    </p:spTree>
    <p:extLst>
      <p:ext uri="{BB962C8B-B14F-4D97-AF65-F5344CB8AC3E}">
        <p14:creationId xmlns:p14="http://schemas.microsoft.com/office/powerpoint/2010/main" val="136166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32D5C-E8C3-6E2F-9612-365ED387D23D}"/>
              </a:ext>
            </a:extLst>
          </p:cNvPr>
          <p:cNvSpPr>
            <a:spLocks noGrp="1"/>
          </p:cNvSpPr>
          <p:nvPr>
            <p:ph type="title"/>
          </p:nvPr>
        </p:nvSpPr>
        <p:spPr/>
        <p:txBody>
          <a:bodyPr/>
          <a:lstStyle/>
          <a:p>
            <a:r>
              <a:rPr lang="es-MX" dirty="0"/>
              <a:t>COMENTARIOS</a:t>
            </a:r>
          </a:p>
        </p:txBody>
      </p:sp>
      <p:sp>
        <p:nvSpPr>
          <p:cNvPr id="3" name="CuadroTexto 2">
            <a:extLst>
              <a:ext uri="{FF2B5EF4-FFF2-40B4-BE49-F238E27FC236}">
                <a16:creationId xmlns:a16="http://schemas.microsoft.com/office/drawing/2014/main" id="{0027F778-BE51-DBA5-E353-7E8CCA141B3D}"/>
              </a:ext>
            </a:extLst>
          </p:cNvPr>
          <p:cNvSpPr txBox="1"/>
          <p:nvPr/>
        </p:nvSpPr>
        <p:spPr>
          <a:xfrm>
            <a:off x="1097280" y="1952368"/>
            <a:ext cx="10058400" cy="3693319"/>
          </a:xfrm>
          <a:prstGeom prst="rect">
            <a:avLst/>
          </a:prstGeom>
          <a:noFill/>
        </p:spPr>
        <p:txBody>
          <a:bodyPr wrap="square" rtlCol="0">
            <a:spAutoFit/>
          </a:bodyPr>
          <a:lstStyle/>
          <a:p>
            <a:r>
              <a:rPr lang="es-MX" dirty="0"/>
              <a:t>Los comentarios son parte importante de un programa, estos nos ayudan a explicar y entender mejor el programa sobre el que estamos trabajando asi como les será útil a otros programadores dentro de un equipo de programadores o si tomamos un código de ejemplo de internet.</a:t>
            </a:r>
          </a:p>
          <a:p>
            <a:endParaRPr lang="es-MX" dirty="0"/>
          </a:p>
          <a:p>
            <a:r>
              <a:rPr lang="es-MX" dirty="0"/>
              <a:t>Python tiene dos formas de comentar el programa que son comentarios de una sola linea o comentarios de múltiples líneas.</a:t>
            </a:r>
          </a:p>
          <a:p>
            <a:endParaRPr lang="es-MX" dirty="0"/>
          </a:p>
          <a:p>
            <a:r>
              <a:rPr lang="es-MX" dirty="0"/>
              <a:t>Los comentarios de una sola linea empiezan con el símbolo ‘#’. El interprete ignora el contenido de esa linea a partir del carácter “#” y finaliza cuando se hace un cambio de linea.</a:t>
            </a:r>
          </a:p>
          <a:p>
            <a:endParaRPr lang="es-MX" dirty="0"/>
          </a:p>
          <a:p>
            <a:r>
              <a:rPr lang="es-MX" dirty="0"/>
              <a:t>Los comentarios de múltiples líneas empiezan con tres apostrofes y termina con tres apostrofes con lo cual estos comentarios empiezan en una linea y puede contener tantas líneas como el programador decida.</a:t>
            </a:r>
          </a:p>
        </p:txBody>
      </p:sp>
    </p:spTree>
    <p:extLst>
      <p:ext uri="{BB962C8B-B14F-4D97-AF65-F5344CB8AC3E}">
        <p14:creationId xmlns:p14="http://schemas.microsoft.com/office/powerpoint/2010/main" val="152751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8BDA95-7716-473C-8C23-C2723ABE4354}"/>
              </a:ext>
            </a:extLst>
          </p:cNvPr>
          <p:cNvSpPr>
            <a:spLocks noGrp="1"/>
          </p:cNvSpPr>
          <p:nvPr>
            <p:ph type="title"/>
          </p:nvPr>
        </p:nvSpPr>
        <p:spPr/>
        <p:txBody>
          <a:bodyPr/>
          <a:lstStyle/>
          <a:p>
            <a:r>
              <a:rPr lang="es-MX" dirty="0"/>
              <a:t>OPERADORES ARITMETICOS</a:t>
            </a:r>
          </a:p>
        </p:txBody>
      </p:sp>
      <p:graphicFrame>
        <p:nvGraphicFramePr>
          <p:cNvPr id="3" name="Tabla 3">
            <a:extLst>
              <a:ext uri="{FF2B5EF4-FFF2-40B4-BE49-F238E27FC236}">
                <a16:creationId xmlns:a16="http://schemas.microsoft.com/office/drawing/2014/main" id="{C9B911F6-2EE8-420A-8D58-DB28D9F8EE5E}"/>
              </a:ext>
            </a:extLst>
          </p:cNvPr>
          <p:cNvGraphicFramePr>
            <a:graphicFrameLocks noGrp="1"/>
          </p:cNvGraphicFramePr>
          <p:nvPr>
            <p:extLst>
              <p:ext uri="{D42A27DB-BD31-4B8C-83A1-F6EECF244321}">
                <p14:modId xmlns:p14="http://schemas.microsoft.com/office/powerpoint/2010/main" val="1185605784"/>
              </p:ext>
            </p:extLst>
          </p:nvPr>
        </p:nvGraphicFramePr>
        <p:xfrm>
          <a:off x="1867253" y="2328772"/>
          <a:ext cx="8128000" cy="3708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40346296"/>
                    </a:ext>
                  </a:extLst>
                </a:gridCol>
                <a:gridCol w="4064000">
                  <a:extLst>
                    <a:ext uri="{9D8B030D-6E8A-4147-A177-3AD203B41FA5}">
                      <a16:colId xmlns:a16="http://schemas.microsoft.com/office/drawing/2014/main" val="1080580382"/>
                    </a:ext>
                  </a:extLst>
                </a:gridCol>
              </a:tblGrid>
              <a:tr h="370840">
                <a:tc>
                  <a:txBody>
                    <a:bodyPr/>
                    <a:lstStyle/>
                    <a:p>
                      <a:pPr algn="ctr"/>
                      <a:r>
                        <a:rPr lang="es-MX" dirty="0"/>
                        <a:t>Operador</a:t>
                      </a:r>
                    </a:p>
                  </a:txBody>
                  <a:tcPr/>
                </a:tc>
                <a:tc>
                  <a:txBody>
                    <a:bodyPr/>
                    <a:lstStyle/>
                    <a:p>
                      <a:pPr algn="ctr"/>
                      <a:r>
                        <a:rPr lang="es-MX" dirty="0"/>
                        <a:t>Nombre</a:t>
                      </a:r>
                    </a:p>
                  </a:txBody>
                  <a:tcPr/>
                </a:tc>
                <a:extLst>
                  <a:ext uri="{0D108BD9-81ED-4DB2-BD59-A6C34878D82A}">
                    <a16:rowId xmlns:a16="http://schemas.microsoft.com/office/drawing/2014/main" val="2969121972"/>
                  </a:ext>
                </a:extLst>
              </a:tr>
              <a:tr h="370840">
                <a:tc>
                  <a:txBody>
                    <a:bodyPr/>
                    <a:lstStyle/>
                    <a:p>
                      <a:pPr algn="ctr"/>
                      <a:r>
                        <a:rPr lang="es-MX" dirty="0"/>
                        <a:t>+</a:t>
                      </a:r>
                    </a:p>
                  </a:txBody>
                  <a:tcPr/>
                </a:tc>
                <a:tc>
                  <a:txBody>
                    <a:bodyPr/>
                    <a:lstStyle/>
                    <a:p>
                      <a:pPr algn="ctr"/>
                      <a:r>
                        <a:rPr lang="es-MX" dirty="0"/>
                        <a:t>Suma</a:t>
                      </a:r>
                    </a:p>
                  </a:txBody>
                  <a:tcPr/>
                </a:tc>
                <a:extLst>
                  <a:ext uri="{0D108BD9-81ED-4DB2-BD59-A6C34878D82A}">
                    <a16:rowId xmlns:a16="http://schemas.microsoft.com/office/drawing/2014/main" val="80184972"/>
                  </a:ext>
                </a:extLst>
              </a:tr>
              <a:tr h="370840">
                <a:tc>
                  <a:txBody>
                    <a:bodyPr/>
                    <a:lstStyle/>
                    <a:p>
                      <a:pPr algn="ctr"/>
                      <a:r>
                        <a:rPr lang="es-MX" dirty="0"/>
                        <a:t>-</a:t>
                      </a:r>
                    </a:p>
                  </a:txBody>
                  <a:tcPr/>
                </a:tc>
                <a:tc>
                  <a:txBody>
                    <a:bodyPr/>
                    <a:lstStyle/>
                    <a:p>
                      <a:pPr algn="ctr"/>
                      <a:r>
                        <a:rPr lang="es-MX" dirty="0"/>
                        <a:t>Resta</a:t>
                      </a:r>
                    </a:p>
                  </a:txBody>
                  <a:tcPr/>
                </a:tc>
                <a:extLst>
                  <a:ext uri="{0D108BD9-81ED-4DB2-BD59-A6C34878D82A}">
                    <a16:rowId xmlns:a16="http://schemas.microsoft.com/office/drawing/2014/main" val="714780575"/>
                  </a:ext>
                </a:extLst>
              </a:tr>
              <a:tr h="370840">
                <a:tc>
                  <a:txBody>
                    <a:bodyPr/>
                    <a:lstStyle/>
                    <a:p>
                      <a:pPr algn="ctr"/>
                      <a:r>
                        <a:rPr lang="es-MX" dirty="0"/>
                        <a:t>*</a:t>
                      </a:r>
                    </a:p>
                  </a:txBody>
                  <a:tcPr/>
                </a:tc>
                <a:tc>
                  <a:txBody>
                    <a:bodyPr/>
                    <a:lstStyle/>
                    <a:p>
                      <a:pPr algn="ctr"/>
                      <a:r>
                        <a:rPr lang="es-MX" dirty="0"/>
                        <a:t>Multiplicación</a:t>
                      </a:r>
                    </a:p>
                  </a:txBody>
                  <a:tcPr/>
                </a:tc>
                <a:extLst>
                  <a:ext uri="{0D108BD9-81ED-4DB2-BD59-A6C34878D82A}">
                    <a16:rowId xmlns:a16="http://schemas.microsoft.com/office/drawing/2014/main" val="1325492567"/>
                  </a:ext>
                </a:extLst>
              </a:tr>
              <a:tr h="370840">
                <a:tc>
                  <a:txBody>
                    <a:bodyPr/>
                    <a:lstStyle/>
                    <a:p>
                      <a:pPr algn="ctr"/>
                      <a:r>
                        <a:rPr lang="es-MX" dirty="0"/>
                        <a:t>**</a:t>
                      </a:r>
                    </a:p>
                  </a:txBody>
                  <a:tcPr/>
                </a:tc>
                <a:tc>
                  <a:txBody>
                    <a:bodyPr/>
                    <a:lstStyle/>
                    <a:p>
                      <a:pPr algn="ctr"/>
                      <a:r>
                        <a:rPr lang="es-MX" dirty="0"/>
                        <a:t>Potencia</a:t>
                      </a:r>
                    </a:p>
                  </a:txBody>
                  <a:tcPr/>
                </a:tc>
                <a:extLst>
                  <a:ext uri="{0D108BD9-81ED-4DB2-BD59-A6C34878D82A}">
                    <a16:rowId xmlns:a16="http://schemas.microsoft.com/office/drawing/2014/main" val="3232929977"/>
                  </a:ext>
                </a:extLst>
              </a:tr>
              <a:tr h="370840">
                <a:tc>
                  <a:txBody>
                    <a:bodyPr/>
                    <a:lstStyle/>
                    <a:p>
                      <a:pPr algn="ctr"/>
                      <a:r>
                        <a:rPr lang="es-MX" dirty="0"/>
                        <a:t>/</a:t>
                      </a:r>
                    </a:p>
                  </a:txBody>
                  <a:tcPr/>
                </a:tc>
                <a:tc>
                  <a:txBody>
                    <a:bodyPr/>
                    <a:lstStyle/>
                    <a:p>
                      <a:pPr algn="ctr"/>
                      <a:r>
                        <a:rPr lang="es-MX" dirty="0"/>
                        <a:t>División Fraccionaria</a:t>
                      </a:r>
                    </a:p>
                  </a:txBody>
                  <a:tcPr/>
                </a:tc>
                <a:extLst>
                  <a:ext uri="{0D108BD9-81ED-4DB2-BD59-A6C34878D82A}">
                    <a16:rowId xmlns:a16="http://schemas.microsoft.com/office/drawing/2014/main" val="2108207984"/>
                  </a:ext>
                </a:extLst>
              </a:tr>
              <a:tr h="370840">
                <a:tc>
                  <a:txBody>
                    <a:bodyPr/>
                    <a:lstStyle/>
                    <a:p>
                      <a:pPr algn="ctr"/>
                      <a:r>
                        <a:rPr lang="es-MX" dirty="0"/>
                        <a:t>//</a:t>
                      </a:r>
                    </a:p>
                  </a:txBody>
                  <a:tcPr/>
                </a:tc>
                <a:tc>
                  <a:txBody>
                    <a:bodyPr/>
                    <a:lstStyle/>
                    <a:p>
                      <a:pPr algn="ctr"/>
                      <a:r>
                        <a:rPr lang="es-MX" dirty="0"/>
                        <a:t>División Entera</a:t>
                      </a:r>
                    </a:p>
                  </a:txBody>
                  <a:tcPr/>
                </a:tc>
                <a:extLst>
                  <a:ext uri="{0D108BD9-81ED-4DB2-BD59-A6C34878D82A}">
                    <a16:rowId xmlns:a16="http://schemas.microsoft.com/office/drawing/2014/main" val="1895882305"/>
                  </a:ext>
                </a:extLst>
              </a:tr>
              <a:tr h="370840">
                <a:tc>
                  <a:txBody>
                    <a:bodyPr/>
                    <a:lstStyle/>
                    <a:p>
                      <a:pPr algn="ctr"/>
                      <a:r>
                        <a:rPr lang="es-MX" dirty="0"/>
                        <a:t>%</a:t>
                      </a:r>
                    </a:p>
                  </a:txBody>
                  <a:tcPr/>
                </a:tc>
                <a:tc>
                  <a:txBody>
                    <a:bodyPr/>
                    <a:lstStyle/>
                    <a:p>
                      <a:pPr algn="ctr"/>
                      <a:r>
                        <a:rPr lang="es-MX" dirty="0"/>
                        <a:t>Modulo</a:t>
                      </a:r>
                    </a:p>
                  </a:txBody>
                  <a:tcPr/>
                </a:tc>
                <a:extLst>
                  <a:ext uri="{0D108BD9-81ED-4DB2-BD59-A6C34878D82A}">
                    <a16:rowId xmlns:a16="http://schemas.microsoft.com/office/drawing/2014/main" val="1723455094"/>
                  </a:ext>
                </a:extLst>
              </a:tr>
              <a:tr h="370840">
                <a:tc>
                  <a:txBody>
                    <a:bodyPr/>
                    <a:lstStyle/>
                    <a:p>
                      <a:pPr algn="ctr"/>
                      <a:r>
                        <a:rPr lang="es-MX" dirty="0"/>
                        <a:t>&lt;&lt;</a:t>
                      </a:r>
                    </a:p>
                  </a:txBody>
                  <a:tcPr/>
                </a:tc>
                <a:tc>
                  <a:txBody>
                    <a:bodyPr/>
                    <a:lstStyle/>
                    <a:p>
                      <a:pPr algn="ctr"/>
                      <a:r>
                        <a:rPr lang="es-MX" dirty="0"/>
                        <a:t>Desplazamiento Izquierda</a:t>
                      </a:r>
                    </a:p>
                  </a:txBody>
                  <a:tcPr/>
                </a:tc>
                <a:extLst>
                  <a:ext uri="{0D108BD9-81ED-4DB2-BD59-A6C34878D82A}">
                    <a16:rowId xmlns:a16="http://schemas.microsoft.com/office/drawing/2014/main" val="518657722"/>
                  </a:ext>
                </a:extLst>
              </a:tr>
              <a:tr h="370840">
                <a:tc>
                  <a:txBody>
                    <a:bodyPr/>
                    <a:lstStyle/>
                    <a:p>
                      <a:pPr algn="ctr"/>
                      <a:r>
                        <a:rPr lang="es-MX" dirty="0"/>
                        <a:t>&gt;&gt;</a:t>
                      </a:r>
                    </a:p>
                  </a:txBody>
                  <a:tcPr/>
                </a:tc>
                <a:tc>
                  <a:txBody>
                    <a:bodyPr/>
                    <a:lstStyle/>
                    <a:p>
                      <a:pPr algn="ctr"/>
                      <a:r>
                        <a:rPr lang="es-MX" dirty="0"/>
                        <a:t>Desplazamiento Derecha</a:t>
                      </a:r>
                    </a:p>
                  </a:txBody>
                  <a:tcPr/>
                </a:tc>
                <a:extLst>
                  <a:ext uri="{0D108BD9-81ED-4DB2-BD59-A6C34878D82A}">
                    <a16:rowId xmlns:a16="http://schemas.microsoft.com/office/drawing/2014/main" val="1278039593"/>
                  </a:ext>
                </a:extLst>
              </a:tr>
            </a:tbl>
          </a:graphicData>
        </a:graphic>
      </p:graphicFrame>
    </p:spTree>
    <p:extLst>
      <p:ext uri="{BB962C8B-B14F-4D97-AF65-F5344CB8AC3E}">
        <p14:creationId xmlns:p14="http://schemas.microsoft.com/office/powerpoint/2010/main" val="18656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ACBB3-0F9A-43E5-B68C-2223D0B5B8CB}"/>
              </a:ext>
            </a:extLst>
          </p:cNvPr>
          <p:cNvSpPr>
            <a:spLocks noGrp="1"/>
          </p:cNvSpPr>
          <p:nvPr>
            <p:ph type="title"/>
          </p:nvPr>
        </p:nvSpPr>
        <p:spPr/>
        <p:txBody>
          <a:bodyPr/>
          <a:lstStyle/>
          <a:p>
            <a:r>
              <a:rPr lang="es-MX" dirty="0"/>
              <a:t>OPERADORES EN ASIGNACION</a:t>
            </a:r>
          </a:p>
        </p:txBody>
      </p:sp>
      <p:graphicFrame>
        <p:nvGraphicFramePr>
          <p:cNvPr id="3" name="Tabla 3">
            <a:extLst>
              <a:ext uri="{FF2B5EF4-FFF2-40B4-BE49-F238E27FC236}">
                <a16:creationId xmlns:a16="http://schemas.microsoft.com/office/drawing/2014/main" id="{BA863389-93F1-41AE-9A10-04EDA1098676}"/>
              </a:ext>
            </a:extLst>
          </p:cNvPr>
          <p:cNvGraphicFramePr>
            <a:graphicFrameLocks noGrp="1"/>
          </p:cNvGraphicFramePr>
          <p:nvPr>
            <p:extLst>
              <p:ext uri="{D42A27DB-BD31-4B8C-83A1-F6EECF244321}">
                <p14:modId xmlns:p14="http://schemas.microsoft.com/office/powerpoint/2010/main" val="891655071"/>
              </p:ext>
            </p:extLst>
          </p:nvPr>
        </p:nvGraphicFramePr>
        <p:xfrm>
          <a:off x="2032000" y="2337002"/>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45635175"/>
                    </a:ext>
                  </a:extLst>
                </a:gridCol>
                <a:gridCol w="4064000">
                  <a:extLst>
                    <a:ext uri="{9D8B030D-6E8A-4147-A177-3AD203B41FA5}">
                      <a16:colId xmlns:a16="http://schemas.microsoft.com/office/drawing/2014/main" val="1189763445"/>
                    </a:ext>
                  </a:extLst>
                </a:gridCol>
              </a:tblGrid>
              <a:tr h="370840">
                <a:tc>
                  <a:txBody>
                    <a:bodyPr/>
                    <a:lstStyle/>
                    <a:p>
                      <a:pPr algn="ctr"/>
                      <a:r>
                        <a:rPr lang="es-MX" dirty="0"/>
                        <a:t>Operador</a:t>
                      </a:r>
                    </a:p>
                  </a:txBody>
                  <a:tcPr/>
                </a:tc>
                <a:tc>
                  <a:txBody>
                    <a:bodyPr/>
                    <a:lstStyle/>
                    <a:p>
                      <a:pPr algn="ctr"/>
                      <a:r>
                        <a:rPr lang="es-MX" dirty="0"/>
                        <a:t>Nombre</a:t>
                      </a:r>
                    </a:p>
                  </a:txBody>
                  <a:tcPr/>
                </a:tc>
                <a:extLst>
                  <a:ext uri="{0D108BD9-81ED-4DB2-BD59-A6C34878D82A}">
                    <a16:rowId xmlns:a16="http://schemas.microsoft.com/office/drawing/2014/main" val="1228080047"/>
                  </a:ext>
                </a:extLst>
              </a:tr>
              <a:tr h="370840">
                <a:tc>
                  <a:txBody>
                    <a:bodyPr/>
                    <a:lstStyle/>
                    <a:p>
                      <a:pPr algn="ctr"/>
                      <a:r>
                        <a:rPr lang="es-MX" dirty="0"/>
                        <a:t>+=</a:t>
                      </a:r>
                    </a:p>
                  </a:txBody>
                  <a:tcPr/>
                </a:tc>
                <a:tc>
                  <a:txBody>
                    <a:bodyPr/>
                    <a:lstStyle/>
                    <a:p>
                      <a:pPr algn="ctr"/>
                      <a:r>
                        <a:rPr lang="es-MX" dirty="0"/>
                        <a:t>Suma en asignación</a:t>
                      </a:r>
                    </a:p>
                  </a:txBody>
                  <a:tcPr/>
                </a:tc>
                <a:extLst>
                  <a:ext uri="{0D108BD9-81ED-4DB2-BD59-A6C34878D82A}">
                    <a16:rowId xmlns:a16="http://schemas.microsoft.com/office/drawing/2014/main" val="2501536281"/>
                  </a:ext>
                </a:extLst>
              </a:tr>
              <a:tr h="370840">
                <a:tc>
                  <a:txBody>
                    <a:bodyPr/>
                    <a:lstStyle/>
                    <a:p>
                      <a:pPr algn="ctr"/>
                      <a:r>
                        <a:rPr lang="es-MX" dirty="0"/>
                        <a:t>-=</a:t>
                      </a:r>
                    </a:p>
                  </a:txBody>
                  <a:tcPr/>
                </a:tc>
                <a:tc>
                  <a:txBody>
                    <a:bodyPr/>
                    <a:lstStyle/>
                    <a:p>
                      <a:pPr algn="ctr"/>
                      <a:r>
                        <a:rPr lang="es-MX" dirty="0"/>
                        <a:t>Resta en asignación</a:t>
                      </a:r>
                    </a:p>
                  </a:txBody>
                  <a:tcPr/>
                </a:tc>
                <a:extLst>
                  <a:ext uri="{0D108BD9-81ED-4DB2-BD59-A6C34878D82A}">
                    <a16:rowId xmlns:a16="http://schemas.microsoft.com/office/drawing/2014/main" val="3997210154"/>
                  </a:ext>
                </a:extLst>
              </a:tr>
              <a:tr h="370840">
                <a:tc>
                  <a:txBody>
                    <a:bodyPr/>
                    <a:lstStyle/>
                    <a:p>
                      <a:pPr algn="ctr"/>
                      <a:r>
                        <a:rPr lang="es-MX" dirty="0"/>
                        <a:t>*=</a:t>
                      </a:r>
                    </a:p>
                  </a:txBody>
                  <a:tcPr/>
                </a:tc>
                <a:tc>
                  <a:txBody>
                    <a:bodyPr/>
                    <a:lstStyle/>
                    <a:p>
                      <a:pPr algn="ctr"/>
                      <a:r>
                        <a:rPr lang="es-MX" dirty="0"/>
                        <a:t>Multiplicación en asignación</a:t>
                      </a:r>
                    </a:p>
                  </a:txBody>
                  <a:tcPr/>
                </a:tc>
                <a:extLst>
                  <a:ext uri="{0D108BD9-81ED-4DB2-BD59-A6C34878D82A}">
                    <a16:rowId xmlns:a16="http://schemas.microsoft.com/office/drawing/2014/main" val="3772645981"/>
                  </a:ext>
                </a:extLst>
              </a:tr>
              <a:tr h="370840">
                <a:tc>
                  <a:txBody>
                    <a:bodyPr/>
                    <a:lstStyle/>
                    <a:p>
                      <a:pPr algn="ctr"/>
                      <a:r>
                        <a:rPr lang="es-MX" dirty="0"/>
                        <a:t>**=</a:t>
                      </a:r>
                    </a:p>
                  </a:txBody>
                  <a:tcPr/>
                </a:tc>
                <a:tc>
                  <a:txBody>
                    <a:bodyPr/>
                    <a:lstStyle/>
                    <a:p>
                      <a:pPr algn="ctr"/>
                      <a:r>
                        <a:rPr lang="es-MX" dirty="0"/>
                        <a:t>Potencia en asignación</a:t>
                      </a:r>
                    </a:p>
                  </a:txBody>
                  <a:tcPr/>
                </a:tc>
                <a:extLst>
                  <a:ext uri="{0D108BD9-81ED-4DB2-BD59-A6C34878D82A}">
                    <a16:rowId xmlns:a16="http://schemas.microsoft.com/office/drawing/2014/main" val="1072385148"/>
                  </a:ext>
                </a:extLst>
              </a:tr>
              <a:tr h="370840">
                <a:tc>
                  <a:txBody>
                    <a:bodyPr/>
                    <a:lstStyle/>
                    <a:p>
                      <a:pPr algn="ctr"/>
                      <a:r>
                        <a:rPr lang="es-MX" dirty="0"/>
                        <a:t>/=</a:t>
                      </a:r>
                    </a:p>
                  </a:txBody>
                  <a:tcPr/>
                </a:tc>
                <a:tc>
                  <a:txBody>
                    <a:bodyPr/>
                    <a:lstStyle/>
                    <a:p>
                      <a:pPr algn="ctr"/>
                      <a:r>
                        <a:rPr lang="es-MX" dirty="0"/>
                        <a:t>División Fraccionaria en asignación</a:t>
                      </a:r>
                    </a:p>
                  </a:txBody>
                  <a:tcPr/>
                </a:tc>
                <a:extLst>
                  <a:ext uri="{0D108BD9-81ED-4DB2-BD59-A6C34878D82A}">
                    <a16:rowId xmlns:a16="http://schemas.microsoft.com/office/drawing/2014/main" val="3255913329"/>
                  </a:ext>
                </a:extLst>
              </a:tr>
              <a:tr h="370840">
                <a:tc>
                  <a:txBody>
                    <a:bodyPr/>
                    <a:lstStyle/>
                    <a:p>
                      <a:pPr algn="ctr"/>
                      <a:r>
                        <a:rPr lang="es-MX" dirty="0"/>
                        <a:t>//=</a:t>
                      </a:r>
                    </a:p>
                  </a:txBody>
                  <a:tcPr/>
                </a:tc>
                <a:tc>
                  <a:txBody>
                    <a:bodyPr/>
                    <a:lstStyle/>
                    <a:p>
                      <a:pPr algn="ctr"/>
                      <a:r>
                        <a:rPr lang="es-MX" dirty="0"/>
                        <a:t>División Entera en asignación</a:t>
                      </a:r>
                    </a:p>
                  </a:txBody>
                  <a:tcPr/>
                </a:tc>
                <a:extLst>
                  <a:ext uri="{0D108BD9-81ED-4DB2-BD59-A6C34878D82A}">
                    <a16:rowId xmlns:a16="http://schemas.microsoft.com/office/drawing/2014/main" val="3191487111"/>
                  </a:ext>
                </a:extLst>
              </a:tr>
              <a:tr h="370840">
                <a:tc>
                  <a:txBody>
                    <a:bodyPr/>
                    <a:lstStyle/>
                    <a:p>
                      <a:pPr algn="ctr"/>
                      <a:r>
                        <a:rPr lang="es-MX" dirty="0"/>
                        <a:t>%=</a:t>
                      </a:r>
                    </a:p>
                  </a:txBody>
                  <a:tcPr/>
                </a:tc>
                <a:tc>
                  <a:txBody>
                    <a:bodyPr/>
                    <a:lstStyle/>
                    <a:p>
                      <a:pPr algn="ctr"/>
                      <a:r>
                        <a:rPr lang="es-MX" dirty="0"/>
                        <a:t>Modulo en asignación</a:t>
                      </a:r>
                    </a:p>
                  </a:txBody>
                  <a:tcPr/>
                </a:tc>
                <a:extLst>
                  <a:ext uri="{0D108BD9-81ED-4DB2-BD59-A6C34878D82A}">
                    <a16:rowId xmlns:a16="http://schemas.microsoft.com/office/drawing/2014/main" val="4078960963"/>
                  </a:ext>
                </a:extLst>
              </a:tr>
            </a:tbl>
          </a:graphicData>
        </a:graphic>
      </p:graphicFrame>
    </p:spTree>
    <p:extLst>
      <p:ext uri="{BB962C8B-B14F-4D97-AF65-F5344CB8AC3E}">
        <p14:creationId xmlns:p14="http://schemas.microsoft.com/office/powerpoint/2010/main" val="390105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51CB3-B8C4-4367-8126-B269BDB56429}"/>
              </a:ext>
            </a:extLst>
          </p:cNvPr>
          <p:cNvSpPr>
            <a:spLocks noGrp="1"/>
          </p:cNvSpPr>
          <p:nvPr>
            <p:ph type="title"/>
          </p:nvPr>
        </p:nvSpPr>
        <p:spPr/>
        <p:txBody>
          <a:bodyPr/>
          <a:lstStyle/>
          <a:p>
            <a:r>
              <a:rPr lang="es-MX" dirty="0"/>
              <a:t>OPERADORES RELACIONALES</a:t>
            </a:r>
          </a:p>
        </p:txBody>
      </p:sp>
      <p:graphicFrame>
        <p:nvGraphicFramePr>
          <p:cNvPr id="3" name="Tabla 3">
            <a:extLst>
              <a:ext uri="{FF2B5EF4-FFF2-40B4-BE49-F238E27FC236}">
                <a16:creationId xmlns:a16="http://schemas.microsoft.com/office/drawing/2014/main" id="{F943CCFA-1980-4F05-8391-9C3BDF7294BF}"/>
              </a:ext>
            </a:extLst>
          </p:cNvPr>
          <p:cNvGraphicFramePr>
            <a:graphicFrameLocks noGrp="1"/>
          </p:cNvGraphicFramePr>
          <p:nvPr>
            <p:extLst>
              <p:ext uri="{D42A27DB-BD31-4B8C-83A1-F6EECF244321}">
                <p14:modId xmlns:p14="http://schemas.microsoft.com/office/powerpoint/2010/main" val="1857155345"/>
              </p:ext>
            </p:extLst>
          </p:nvPr>
        </p:nvGraphicFramePr>
        <p:xfrm>
          <a:off x="2032000" y="188943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36549828"/>
                    </a:ext>
                  </a:extLst>
                </a:gridCol>
                <a:gridCol w="4064000">
                  <a:extLst>
                    <a:ext uri="{9D8B030D-6E8A-4147-A177-3AD203B41FA5}">
                      <a16:colId xmlns:a16="http://schemas.microsoft.com/office/drawing/2014/main" val="3084063514"/>
                    </a:ext>
                  </a:extLst>
                </a:gridCol>
              </a:tblGrid>
              <a:tr h="370840">
                <a:tc>
                  <a:txBody>
                    <a:bodyPr/>
                    <a:lstStyle/>
                    <a:p>
                      <a:pPr algn="ctr"/>
                      <a:r>
                        <a:rPr lang="es-MX" dirty="0"/>
                        <a:t>Operador</a:t>
                      </a:r>
                    </a:p>
                  </a:txBody>
                  <a:tcPr/>
                </a:tc>
                <a:tc>
                  <a:txBody>
                    <a:bodyPr/>
                    <a:lstStyle/>
                    <a:p>
                      <a:pPr algn="ctr"/>
                      <a:r>
                        <a:rPr lang="es-MX" dirty="0"/>
                        <a:t>Nombre</a:t>
                      </a:r>
                    </a:p>
                  </a:txBody>
                  <a:tcPr/>
                </a:tc>
                <a:extLst>
                  <a:ext uri="{0D108BD9-81ED-4DB2-BD59-A6C34878D82A}">
                    <a16:rowId xmlns:a16="http://schemas.microsoft.com/office/drawing/2014/main" val="3934865971"/>
                  </a:ext>
                </a:extLst>
              </a:tr>
              <a:tr h="370840">
                <a:tc>
                  <a:txBody>
                    <a:bodyPr/>
                    <a:lstStyle/>
                    <a:p>
                      <a:pPr algn="ctr"/>
                      <a:r>
                        <a:rPr lang="es-MX" dirty="0"/>
                        <a:t>&lt;</a:t>
                      </a:r>
                    </a:p>
                  </a:txBody>
                  <a:tcPr/>
                </a:tc>
                <a:tc>
                  <a:txBody>
                    <a:bodyPr/>
                    <a:lstStyle/>
                    <a:p>
                      <a:pPr algn="ctr"/>
                      <a:r>
                        <a:rPr lang="es-MX" dirty="0"/>
                        <a:t>Menor que</a:t>
                      </a:r>
                    </a:p>
                  </a:txBody>
                  <a:tcPr/>
                </a:tc>
                <a:extLst>
                  <a:ext uri="{0D108BD9-81ED-4DB2-BD59-A6C34878D82A}">
                    <a16:rowId xmlns:a16="http://schemas.microsoft.com/office/drawing/2014/main" val="3096768894"/>
                  </a:ext>
                </a:extLst>
              </a:tr>
              <a:tr h="370840">
                <a:tc>
                  <a:txBody>
                    <a:bodyPr/>
                    <a:lstStyle/>
                    <a:p>
                      <a:pPr algn="ctr"/>
                      <a:r>
                        <a:rPr lang="es-MX" dirty="0"/>
                        <a:t>&gt;</a:t>
                      </a:r>
                    </a:p>
                  </a:txBody>
                  <a:tcPr/>
                </a:tc>
                <a:tc>
                  <a:txBody>
                    <a:bodyPr/>
                    <a:lstStyle/>
                    <a:p>
                      <a:pPr algn="ctr"/>
                      <a:r>
                        <a:rPr lang="es-MX" dirty="0"/>
                        <a:t>Mayor que</a:t>
                      </a:r>
                    </a:p>
                  </a:txBody>
                  <a:tcPr/>
                </a:tc>
                <a:extLst>
                  <a:ext uri="{0D108BD9-81ED-4DB2-BD59-A6C34878D82A}">
                    <a16:rowId xmlns:a16="http://schemas.microsoft.com/office/drawing/2014/main" val="1604410710"/>
                  </a:ext>
                </a:extLst>
              </a:tr>
              <a:tr h="370840">
                <a:tc>
                  <a:txBody>
                    <a:bodyPr/>
                    <a:lstStyle/>
                    <a:p>
                      <a:pPr algn="ctr"/>
                      <a:r>
                        <a:rPr lang="es-MX" dirty="0"/>
                        <a:t>&lt;=</a:t>
                      </a:r>
                    </a:p>
                  </a:txBody>
                  <a:tcPr/>
                </a:tc>
                <a:tc>
                  <a:txBody>
                    <a:bodyPr/>
                    <a:lstStyle/>
                    <a:p>
                      <a:pPr algn="ctr"/>
                      <a:r>
                        <a:rPr lang="es-MX" dirty="0"/>
                        <a:t>Menor o igual que</a:t>
                      </a:r>
                    </a:p>
                  </a:txBody>
                  <a:tcPr/>
                </a:tc>
                <a:extLst>
                  <a:ext uri="{0D108BD9-81ED-4DB2-BD59-A6C34878D82A}">
                    <a16:rowId xmlns:a16="http://schemas.microsoft.com/office/drawing/2014/main" val="3933418220"/>
                  </a:ext>
                </a:extLst>
              </a:tr>
              <a:tr h="370840">
                <a:tc>
                  <a:txBody>
                    <a:bodyPr/>
                    <a:lstStyle/>
                    <a:p>
                      <a:pPr algn="ctr"/>
                      <a:r>
                        <a:rPr lang="es-MX" dirty="0"/>
                        <a:t>&gt;=</a:t>
                      </a:r>
                    </a:p>
                  </a:txBody>
                  <a:tcPr/>
                </a:tc>
                <a:tc>
                  <a:txBody>
                    <a:bodyPr/>
                    <a:lstStyle/>
                    <a:p>
                      <a:pPr algn="ctr"/>
                      <a:r>
                        <a:rPr lang="es-MX" dirty="0"/>
                        <a:t>Mayor o igual que</a:t>
                      </a:r>
                    </a:p>
                  </a:txBody>
                  <a:tcPr/>
                </a:tc>
                <a:extLst>
                  <a:ext uri="{0D108BD9-81ED-4DB2-BD59-A6C34878D82A}">
                    <a16:rowId xmlns:a16="http://schemas.microsoft.com/office/drawing/2014/main" val="2808803001"/>
                  </a:ext>
                </a:extLst>
              </a:tr>
              <a:tr h="370840">
                <a:tc>
                  <a:txBody>
                    <a:bodyPr/>
                    <a:lstStyle/>
                    <a:p>
                      <a:pPr algn="ctr"/>
                      <a:r>
                        <a:rPr lang="es-MX" dirty="0"/>
                        <a:t>==</a:t>
                      </a:r>
                    </a:p>
                  </a:txBody>
                  <a:tcPr/>
                </a:tc>
                <a:tc>
                  <a:txBody>
                    <a:bodyPr/>
                    <a:lstStyle/>
                    <a:p>
                      <a:pPr algn="ctr"/>
                      <a:r>
                        <a:rPr lang="es-MX" dirty="0"/>
                        <a:t>Igual que</a:t>
                      </a:r>
                    </a:p>
                  </a:txBody>
                  <a:tcPr/>
                </a:tc>
                <a:extLst>
                  <a:ext uri="{0D108BD9-81ED-4DB2-BD59-A6C34878D82A}">
                    <a16:rowId xmlns:a16="http://schemas.microsoft.com/office/drawing/2014/main" val="2651585308"/>
                  </a:ext>
                </a:extLst>
              </a:tr>
              <a:tr h="370840">
                <a:tc>
                  <a:txBody>
                    <a:bodyPr/>
                    <a:lstStyle/>
                    <a:p>
                      <a:pPr algn="ctr"/>
                      <a:r>
                        <a:rPr lang="es-MX" dirty="0"/>
                        <a:t>!=</a:t>
                      </a:r>
                    </a:p>
                  </a:txBody>
                  <a:tcPr/>
                </a:tc>
                <a:tc>
                  <a:txBody>
                    <a:bodyPr/>
                    <a:lstStyle/>
                    <a:p>
                      <a:pPr algn="ctr"/>
                      <a:r>
                        <a:rPr lang="es-MX" dirty="0"/>
                        <a:t>Diferente de</a:t>
                      </a:r>
                    </a:p>
                  </a:txBody>
                  <a:tcPr/>
                </a:tc>
                <a:extLst>
                  <a:ext uri="{0D108BD9-81ED-4DB2-BD59-A6C34878D82A}">
                    <a16:rowId xmlns:a16="http://schemas.microsoft.com/office/drawing/2014/main" val="2324189315"/>
                  </a:ext>
                </a:extLst>
              </a:tr>
            </a:tbl>
          </a:graphicData>
        </a:graphic>
      </p:graphicFrame>
      <p:graphicFrame>
        <p:nvGraphicFramePr>
          <p:cNvPr id="4" name="Tabla 4">
            <a:extLst>
              <a:ext uri="{FF2B5EF4-FFF2-40B4-BE49-F238E27FC236}">
                <a16:creationId xmlns:a16="http://schemas.microsoft.com/office/drawing/2014/main" id="{787BE3CE-C701-4FEF-B59A-95EAACE532EE}"/>
              </a:ext>
            </a:extLst>
          </p:cNvPr>
          <p:cNvGraphicFramePr>
            <a:graphicFrameLocks noGrp="1"/>
          </p:cNvGraphicFramePr>
          <p:nvPr>
            <p:extLst>
              <p:ext uri="{D42A27DB-BD31-4B8C-83A1-F6EECF244321}">
                <p14:modId xmlns:p14="http://schemas.microsoft.com/office/powerpoint/2010/main" val="1223775847"/>
              </p:ext>
            </p:extLst>
          </p:nvPr>
        </p:nvGraphicFramePr>
        <p:xfrm>
          <a:off x="4992404" y="4945861"/>
          <a:ext cx="2268151" cy="1112520"/>
        </p:xfrm>
        <a:graphic>
          <a:graphicData uri="http://schemas.openxmlformats.org/drawingml/2006/table">
            <a:tbl>
              <a:tblPr firstRow="1" bandRow="1">
                <a:tableStyleId>{5C22544A-7EE6-4342-B048-85BDC9FD1C3A}</a:tableStyleId>
              </a:tblPr>
              <a:tblGrid>
                <a:gridCol w="2268151">
                  <a:extLst>
                    <a:ext uri="{9D8B030D-6E8A-4147-A177-3AD203B41FA5}">
                      <a16:colId xmlns:a16="http://schemas.microsoft.com/office/drawing/2014/main" val="854556466"/>
                    </a:ext>
                  </a:extLst>
                </a:gridCol>
              </a:tblGrid>
              <a:tr h="370840">
                <a:tc>
                  <a:txBody>
                    <a:bodyPr/>
                    <a:lstStyle/>
                    <a:p>
                      <a:pPr algn="ctr"/>
                      <a:r>
                        <a:rPr lang="es-MX" dirty="0"/>
                        <a:t>Constantes Booleanas</a:t>
                      </a:r>
                    </a:p>
                  </a:txBody>
                  <a:tcPr/>
                </a:tc>
                <a:extLst>
                  <a:ext uri="{0D108BD9-81ED-4DB2-BD59-A6C34878D82A}">
                    <a16:rowId xmlns:a16="http://schemas.microsoft.com/office/drawing/2014/main" val="1381205827"/>
                  </a:ext>
                </a:extLst>
              </a:tr>
              <a:tr h="370840">
                <a:tc>
                  <a:txBody>
                    <a:bodyPr/>
                    <a:lstStyle/>
                    <a:p>
                      <a:pPr algn="ctr"/>
                      <a:r>
                        <a:rPr lang="es-MX" dirty="0"/>
                        <a:t>True</a:t>
                      </a:r>
                    </a:p>
                  </a:txBody>
                  <a:tcPr/>
                </a:tc>
                <a:extLst>
                  <a:ext uri="{0D108BD9-81ED-4DB2-BD59-A6C34878D82A}">
                    <a16:rowId xmlns:a16="http://schemas.microsoft.com/office/drawing/2014/main" val="4121614726"/>
                  </a:ext>
                </a:extLst>
              </a:tr>
              <a:tr h="370840">
                <a:tc>
                  <a:txBody>
                    <a:bodyPr/>
                    <a:lstStyle/>
                    <a:p>
                      <a:pPr algn="ctr"/>
                      <a:r>
                        <a:rPr lang="es-MX" dirty="0"/>
                        <a:t>False</a:t>
                      </a:r>
                    </a:p>
                  </a:txBody>
                  <a:tcPr/>
                </a:tc>
                <a:extLst>
                  <a:ext uri="{0D108BD9-81ED-4DB2-BD59-A6C34878D82A}">
                    <a16:rowId xmlns:a16="http://schemas.microsoft.com/office/drawing/2014/main" val="3700727809"/>
                  </a:ext>
                </a:extLst>
              </a:tr>
            </a:tbl>
          </a:graphicData>
        </a:graphic>
      </p:graphicFrame>
    </p:spTree>
    <p:extLst>
      <p:ext uri="{BB962C8B-B14F-4D97-AF65-F5344CB8AC3E}">
        <p14:creationId xmlns:p14="http://schemas.microsoft.com/office/powerpoint/2010/main" val="364719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DBFE2-DF51-47C2-9CE6-4B32C1EA68D1}"/>
              </a:ext>
            </a:extLst>
          </p:cNvPr>
          <p:cNvSpPr>
            <a:spLocks noGrp="1"/>
          </p:cNvSpPr>
          <p:nvPr>
            <p:ph type="title"/>
          </p:nvPr>
        </p:nvSpPr>
        <p:spPr/>
        <p:txBody>
          <a:bodyPr/>
          <a:lstStyle/>
          <a:p>
            <a:r>
              <a:rPr lang="es-MX" dirty="0"/>
              <a:t>OPERADORES BOOLEANOS</a:t>
            </a:r>
          </a:p>
        </p:txBody>
      </p:sp>
      <p:graphicFrame>
        <p:nvGraphicFramePr>
          <p:cNvPr id="3" name="Tabla 3">
            <a:extLst>
              <a:ext uri="{FF2B5EF4-FFF2-40B4-BE49-F238E27FC236}">
                <a16:creationId xmlns:a16="http://schemas.microsoft.com/office/drawing/2014/main" id="{1ECC45CE-4B7B-4C36-8373-846B713C7E29}"/>
              </a:ext>
            </a:extLst>
          </p:cNvPr>
          <p:cNvGraphicFramePr>
            <a:graphicFrameLocks noGrp="1"/>
          </p:cNvGraphicFramePr>
          <p:nvPr>
            <p:extLst>
              <p:ext uri="{D42A27DB-BD31-4B8C-83A1-F6EECF244321}">
                <p14:modId xmlns:p14="http://schemas.microsoft.com/office/powerpoint/2010/main" val="1960220993"/>
              </p:ext>
            </p:extLst>
          </p:nvPr>
        </p:nvGraphicFramePr>
        <p:xfrm>
          <a:off x="2032000" y="1871773"/>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33065176"/>
                    </a:ext>
                  </a:extLst>
                </a:gridCol>
                <a:gridCol w="4064000">
                  <a:extLst>
                    <a:ext uri="{9D8B030D-6E8A-4147-A177-3AD203B41FA5}">
                      <a16:colId xmlns:a16="http://schemas.microsoft.com/office/drawing/2014/main" val="4143446693"/>
                    </a:ext>
                  </a:extLst>
                </a:gridCol>
              </a:tblGrid>
              <a:tr h="370840">
                <a:tc>
                  <a:txBody>
                    <a:bodyPr/>
                    <a:lstStyle/>
                    <a:p>
                      <a:pPr algn="ctr"/>
                      <a:r>
                        <a:rPr lang="es-MX" dirty="0"/>
                        <a:t>Operador</a:t>
                      </a:r>
                    </a:p>
                  </a:txBody>
                  <a:tcPr/>
                </a:tc>
                <a:tc>
                  <a:txBody>
                    <a:bodyPr/>
                    <a:lstStyle/>
                    <a:p>
                      <a:pPr algn="ctr"/>
                      <a:r>
                        <a:rPr lang="es-MX" dirty="0"/>
                        <a:t>Nombre</a:t>
                      </a:r>
                    </a:p>
                  </a:txBody>
                  <a:tcPr/>
                </a:tc>
                <a:extLst>
                  <a:ext uri="{0D108BD9-81ED-4DB2-BD59-A6C34878D82A}">
                    <a16:rowId xmlns:a16="http://schemas.microsoft.com/office/drawing/2014/main" val="3863331985"/>
                  </a:ext>
                </a:extLst>
              </a:tr>
              <a:tr h="370840">
                <a:tc>
                  <a:txBody>
                    <a:bodyPr/>
                    <a:lstStyle/>
                    <a:p>
                      <a:pPr algn="ctr"/>
                      <a:r>
                        <a:rPr lang="es-MX" dirty="0" err="1"/>
                        <a:t>not</a:t>
                      </a:r>
                      <a:endParaRPr lang="es-MX" dirty="0"/>
                    </a:p>
                  </a:txBody>
                  <a:tcPr/>
                </a:tc>
                <a:tc>
                  <a:txBody>
                    <a:bodyPr/>
                    <a:lstStyle/>
                    <a:p>
                      <a:pPr algn="ctr"/>
                      <a:r>
                        <a:rPr lang="es-MX" dirty="0"/>
                        <a:t>Negación Lógica</a:t>
                      </a:r>
                    </a:p>
                  </a:txBody>
                  <a:tcPr/>
                </a:tc>
                <a:extLst>
                  <a:ext uri="{0D108BD9-81ED-4DB2-BD59-A6C34878D82A}">
                    <a16:rowId xmlns:a16="http://schemas.microsoft.com/office/drawing/2014/main" val="208882180"/>
                  </a:ext>
                </a:extLst>
              </a:tr>
              <a:tr h="370840">
                <a:tc>
                  <a:txBody>
                    <a:bodyPr/>
                    <a:lstStyle/>
                    <a:p>
                      <a:pPr algn="ctr"/>
                      <a:r>
                        <a:rPr lang="es-MX" dirty="0"/>
                        <a:t>and </a:t>
                      </a:r>
                    </a:p>
                  </a:txBody>
                  <a:tcPr/>
                </a:tc>
                <a:tc>
                  <a:txBody>
                    <a:bodyPr/>
                    <a:lstStyle/>
                    <a:p>
                      <a:pPr algn="ctr"/>
                      <a:r>
                        <a:rPr lang="es-MX" dirty="0"/>
                        <a:t>Y Lógica</a:t>
                      </a:r>
                    </a:p>
                  </a:txBody>
                  <a:tcPr/>
                </a:tc>
                <a:extLst>
                  <a:ext uri="{0D108BD9-81ED-4DB2-BD59-A6C34878D82A}">
                    <a16:rowId xmlns:a16="http://schemas.microsoft.com/office/drawing/2014/main" val="403640680"/>
                  </a:ext>
                </a:extLst>
              </a:tr>
              <a:tr h="370840">
                <a:tc>
                  <a:txBody>
                    <a:bodyPr/>
                    <a:lstStyle/>
                    <a:p>
                      <a:pPr algn="ctr"/>
                      <a:r>
                        <a:rPr lang="es-MX" dirty="0" err="1"/>
                        <a:t>or</a:t>
                      </a:r>
                      <a:endParaRPr lang="es-MX" dirty="0"/>
                    </a:p>
                  </a:txBody>
                  <a:tcPr/>
                </a:tc>
                <a:tc>
                  <a:txBody>
                    <a:bodyPr/>
                    <a:lstStyle/>
                    <a:p>
                      <a:pPr algn="ctr"/>
                      <a:r>
                        <a:rPr lang="es-MX" dirty="0"/>
                        <a:t>O Lógica</a:t>
                      </a:r>
                    </a:p>
                  </a:txBody>
                  <a:tcPr/>
                </a:tc>
                <a:extLst>
                  <a:ext uri="{0D108BD9-81ED-4DB2-BD59-A6C34878D82A}">
                    <a16:rowId xmlns:a16="http://schemas.microsoft.com/office/drawing/2014/main" val="1361512570"/>
                  </a:ext>
                </a:extLst>
              </a:tr>
            </a:tbl>
          </a:graphicData>
        </a:graphic>
      </p:graphicFrame>
      <p:graphicFrame>
        <p:nvGraphicFramePr>
          <p:cNvPr id="4" name="Tabla 4">
            <a:extLst>
              <a:ext uri="{FF2B5EF4-FFF2-40B4-BE49-F238E27FC236}">
                <a16:creationId xmlns:a16="http://schemas.microsoft.com/office/drawing/2014/main" id="{BAC0A871-1C6F-4373-86EF-7D031139F7A4}"/>
              </a:ext>
            </a:extLst>
          </p:cNvPr>
          <p:cNvGraphicFramePr>
            <a:graphicFrameLocks noGrp="1"/>
          </p:cNvGraphicFramePr>
          <p:nvPr>
            <p:extLst>
              <p:ext uri="{D42A27DB-BD31-4B8C-83A1-F6EECF244321}">
                <p14:modId xmlns:p14="http://schemas.microsoft.com/office/powerpoint/2010/main" val="2005739245"/>
              </p:ext>
            </p:extLst>
          </p:nvPr>
        </p:nvGraphicFramePr>
        <p:xfrm>
          <a:off x="1856262" y="3617029"/>
          <a:ext cx="1839784" cy="1112520"/>
        </p:xfrm>
        <a:graphic>
          <a:graphicData uri="http://schemas.openxmlformats.org/drawingml/2006/table">
            <a:tbl>
              <a:tblPr firstRow="1" bandRow="1">
                <a:tableStyleId>{5C22544A-7EE6-4342-B048-85BDC9FD1C3A}</a:tableStyleId>
              </a:tblPr>
              <a:tblGrid>
                <a:gridCol w="919892">
                  <a:extLst>
                    <a:ext uri="{9D8B030D-6E8A-4147-A177-3AD203B41FA5}">
                      <a16:colId xmlns:a16="http://schemas.microsoft.com/office/drawing/2014/main" val="312515366"/>
                    </a:ext>
                  </a:extLst>
                </a:gridCol>
                <a:gridCol w="919892">
                  <a:extLst>
                    <a:ext uri="{9D8B030D-6E8A-4147-A177-3AD203B41FA5}">
                      <a16:colId xmlns:a16="http://schemas.microsoft.com/office/drawing/2014/main" val="977864931"/>
                    </a:ext>
                  </a:extLst>
                </a:gridCol>
              </a:tblGrid>
              <a:tr h="370840">
                <a:tc>
                  <a:txBody>
                    <a:bodyPr/>
                    <a:lstStyle/>
                    <a:p>
                      <a:pPr algn="ctr"/>
                      <a:r>
                        <a:rPr lang="es-MX" dirty="0" err="1"/>
                        <a:t>op</a:t>
                      </a:r>
                      <a:endParaRPr lang="es-MX" dirty="0"/>
                    </a:p>
                  </a:txBody>
                  <a:tcPr/>
                </a:tc>
                <a:tc>
                  <a:txBody>
                    <a:bodyPr/>
                    <a:lstStyle/>
                    <a:p>
                      <a:pPr algn="ctr"/>
                      <a:r>
                        <a:rPr lang="es-MX" dirty="0" err="1"/>
                        <a:t>not</a:t>
                      </a:r>
                      <a:r>
                        <a:rPr lang="es-MX" dirty="0"/>
                        <a:t> </a:t>
                      </a:r>
                      <a:r>
                        <a:rPr lang="es-MX" dirty="0" err="1"/>
                        <a:t>op</a:t>
                      </a:r>
                      <a:endParaRPr lang="es-MX" dirty="0"/>
                    </a:p>
                  </a:txBody>
                  <a:tcPr/>
                </a:tc>
                <a:extLst>
                  <a:ext uri="{0D108BD9-81ED-4DB2-BD59-A6C34878D82A}">
                    <a16:rowId xmlns:a16="http://schemas.microsoft.com/office/drawing/2014/main" val="2314465278"/>
                  </a:ext>
                </a:extLst>
              </a:tr>
              <a:tr h="370840">
                <a:tc>
                  <a:txBody>
                    <a:bodyPr/>
                    <a:lstStyle/>
                    <a:p>
                      <a:pPr algn="ctr"/>
                      <a:r>
                        <a:rPr lang="es-MX" dirty="0"/>
                        <a:t>True</a:t>
                      </a:r>
                    </a:p>
                  </a:txBody>
                  <a:tcPr/>
                </a:tc>
                <a:tc>
                  <a:txBody>
                    <a:bodyPr/>
                    <a:lstStyle/>
                    <a:p>
                      <a:pPr algn="ctr"/>
                      <a:r>
                        <a:rPr lang="es-MX" dirty="0"/>
                        <a:t>False</a:t>
                      </a:r>
                    </a:p>
                  </a:txBody>
                  <a:tcPr/>
                </a:tc>
                <a:extLst>
                  <a:ext uri="{0D108BD9-81ED-4DB2-BD59-A6C34878D82A}">
                    <a16:rowId xmlns:a16="http://schemas.microsoft.com/office/drawing/2014/main" val="4066244005"/>
                  </a:ext>
                </a:extLst>
              </a:tr>
              <a:tr h="370840">
                <a:tc>
                  <a:txBody>
                    <a:bodyPr/>
                    <a:lstStyle/>
                    <a:p>
                      <a:pPr algn="ctr"/>
                      <a:r>
                        <a:rPr lang="es-MX" dirty="0"/>
                        <a:t>False</a:t>
                      </a:r>
                    </a:p>
                  </a:txBody>
                  <a:tcPr/>
                </a:tc>
                <a:tc>
                  <a:txBody>
                    <a:bodyPr/>
                    <a:lstStyle/>
                    <a:p>
                      <a:pPr algn="ctr"/>
                      <a:r>
                        <a:rPr lang="es-MX" dirty="0"/>
                        <a:t>True</a:t>
                      </a:r>
                    </a:p>
                  </a:txBody>
                  <a:tcPr/>
                </a:tc>
                <a:extLst>
                  <a:ext uri="{0D108BD9-81ED-4DB2-BD59-A6C34878D82A}">
                    <a16:rowId xmlns:a16="http://schemas.microsoft.com/office/drawing/2014/main" val="3980954618"/>
                  </a:ext>
                </a:extLst>
              </a:tr>
            </a:tbl>
          </a:graphicData>
        </a:graphic>
      </p:graphicFrame>
      <p:graphicFrame>
        <p:nvGraphicFramePr>
          <p:cNvPr id="5" name="Tabla 5">
            <a:extLst>
              <a:ext uri="{FF2B5EF4-FFF2-40B4-BE49-F238E27FC236}">
                <a16:creationId xmlns:a16="http://schemas.microsoft.com/office/drawing/2014/main" id="{547115B6-5C61-4C96-B0EB-96E14ABAA15A}"/>
              </a:ext>
            </a:extLst>
          </p:cNvPr>
          <p:cNvGraphicFramePr>
            <a:graphicFrameLocks noGrp="1"/>
          </p:cNvGraphicFramePr>
          <p:nvPr>
            <p:extLst>
              <p:ext uri="{D42A27DB-BD31-4B8C-83A1-F6EECF244321}">
                <p14:modId xmlns:p14="http://schemas.microsoft.com/office/powerpoint/2010/main" val="2249464402"/>
              </p:ext>
            </p:extLst>
          </p:nvPr>
        </p:nvGraphicFramePr>
        <p:xfrm>
          <a:off x="3794900" y="3617029"/>
          <a:ext cx="3199027" cy="1854200"/>
        </p:xfrm>
        <a:graphic>
          <a:graphicData uri="http://schemas.openxmlformats.org/drawingml/2006/table">
            <a:tbl>
              <a:tblPr firstRow="1" bandRow="1">
                <a:tableStyleId>{5C22544A-7EE6-4342-B048-85BDC9FD1C3A}</a:tableStyleId>
              </a:tblPr>
              <a:tblGrid>
                <a:gridCol w="875957">
                  <a:extLst>
                    <a:ext uri="{9D8B030D-6E8A-4147-A177-3AD203B41FA5}">
                      <a16:colId xmlns:a16="http://schemas.microsoft.com/office/drawing/2014/main" val="12991394"/>
                    </a:ext>
                  </a:extLst>
                </a:gridCol>
                <a:gridCol w="897924">
                  <a:extLst>
                    <a:ext uri="{9D8B030D-6E8A-4147-A177-3AD203B41FA5}">
                      <a16:colId xmlns:a16="http://schemas.microsoft.com/office/drawing/2014/main" val="3699068063"/>
                    </a:ext>
                  </a:extLst>
                </a:gridCol>
                <a:gridCol w="1425146">
                  <a:extLst>
                    <a:ext uri="{9D8B030D-6E8A-4147-A177-3AD203B41FA5}">
                      <a16:colId xmlns:a16="http://schemas.microsoft.com/office/drawing/2014/main" val="2065118490"/>
                    </a:ext>
                  </a:extLst>
                </a:gridCol>
              </a:tblGrid>
              <a:tr h="370840">
                <a:tc>
                  <a:txBody>
                    <a:bodyPr/>
                    <a:lstStyle/>
                    <a:p>
                      <a:pPr algn="ctr"/>
                      <a:r>
                        <a:rPr lang="es-MX" dirty="0"/>
                        <a:t>Op1</a:t>
                      </a:r>
                    </a:p>
                  </a:txBody>
                  <a:tcPr/>
                </a:tc>
                <a:tc>
                  <a:txBody>
                    <a:bodyPr/>
                    <a:lstStyle/>
                    <a:p>
                      <a:pPr algn="ctr"/>
                      <a:r>
                        <a:rPr lang="es-MX" dirty="0"/>
                        <a:t>Op2 </a:t>
                      </a:r>
                    </a:p>
                  </a:txBody>
                  <a:tcPr/>
                </a:tc>
                <a:tc>
                  <a:txBody>
                    <a:bodyPr/>
                    <a:lstStyle/>
                    <a:p>
                      <a:pPr algn="ctr"/>
                      <a:r>
                        <a:rPr lang="es-MX" dirty="0"/>
                        <a:t>Op1 and op2</a:t>
                      </a:r>
                    </a:p>
                  </a:txBody>
                  <a:tcPr/>
                </a:tc>
                <a:extLst>
                  <a:ext uri="{0D108BD9-81ED-4DB2-BD59-A6C34878D82A}">
                    <a16:rowId xmlns:a16="http://schemas.microsoft.com/office/drawing/2014/main" val="1110667971"/>
                  </a:ext>
                </a:extLst>
              </a:tr>
              <a:tr h="370840">
                <a:tc>
                  <a:txBody>
                    <a:bodyPr/>
                    <a:lstStyle/>
                    <a:p>
                      <a:pPr algn="ctr"/>
                      <a:r>
                        <a:rPr lang="es-MX" dirty="0"/>
                        <a:t>False</a:t>
                      </a:r>
                    </a:p>
                  </a:txBody>
                  <a:tcPr/>
                </a:tc>
                <a:tc>
                  <a:txBody>
                    <a:bodyPr/>
                    <a:lstStyle/>
                    <a:p>
                      <a:pPr algn="ctr"/>
                      <a:r>
                        <a:rPr lang="es-MX" dirty="0"/>
                        <a:t>False</a:t>
                      </a:r>
                    </a:p>
                  </a:txBody>
                  <a:tcPr/>
                </a:tc>
                <a:tc>
                  <a:txBody>
                    <a:bodyPr/>
                    <a:lstStyle/>
                    <a:p>
                      <a:pPr algn="ctr"/>
                      <a:r>
                        <a:rPr lang="es-MX" dirty="0"/>
                        <a:t>False</a:t>
                      </a:r>
                    </a:p>
                  </a:txBody>
                  <a:tcPr/>
                </a:tc>
                <a:extLst>
                  <a:ext uri="{0D108BD9-81ED-4DB2-BD59-A6C34878D82A}">
                    <a16:rowId xmlns:a16="http://schemas.microsoft.com/office/drawing/2014/main" val="3636651809"/>
                  </a:ext>
                </a:extLst>
              </a:tr>
              <a:tr h="370840">
                <a:tc>
                  <a:txBody>
                    <a:bodyPr/>
                    <a:lstStyle/>
                    <a:p>
                      <a:pPr algn="ctr"/>
                      <a:r>
                        <a:rPr lang="es-MX" dirty="0"/>
                        <a:t>False</a:t>
                      </a:r>
                    </a:p>
                  </a:txBody>
                  <a:tcPr/>
                </a:tc>
                <a:tc>
                  <a:txBody>
                    <a:bodyPr/>
                    <a:lstStyle/>
                    <a:p>
                      <a:pPr algn="ctr"/>
                      <a:r>
                        <a:rPr lang="es-MX" dirty="0"/>
                        <a:t>True</a:t>
                      </a:r>
                    </a:p>
                  </a:txBody>
                  <a:tcPr/>
                </a:tc>
                <a:tc>
                  <a:txBody>
                    <a:bodyPr/>
                    <a:lstStyle/>
                    <a:p>
                      <a:pPr algn="ctr"/>
                      <a:r>
                        <a:rPr lang="es-MX" dirty="0"/>
                        <a:t>False</a:t>
                      </a:r>
                    </a:p>
                  </a:txBody>
                  <a:tcPr/>
                </a:tc>
                <a:extLst>
                  <a:ext uri="{0D108BD9-81ED-4DB2-BD59-A6C34878D82A}">
                    <a16:rowId xmlns:a16="http://schemas.microsoft.com/office/drawing/2014/main" val="850424874"/>
                  </a:ext>
                </a:extLst>
              </a:tr>
              <a:tr h="370840">
                <a:tc>
                  <a:txBody>
                    <a:bodyPr/>
                    <a:lstStyle/>
                    <a:p>
                      <a:pPr algn="ctr"/>
                      <a:r>
                        <a:rPr lang="es-MX" dirty="0"/>
                        <a:t>True</a:t>
                      </a:r>
                    </a:p>
                  </a:txBody>
                  <a:tcPr/>
                </a:tc>
                <a:tc>
                  <a:txBody>
                    <a:bodyPr/>
                    <a:lstStyle/>
                    <a:p>
                      <a:pPr algn="ctr"/>
                      <a:r>
                        <a:rPr lang="es-MX" dirty="0"/>
                        <a:t>False</a:t>
                      </a:r>
                    </a:p>
                  </a:txBody>
                  <a:tcPr/>
                </a:tc>
                <a:tc>
                  <a:txBody>
                    <a:bodyPr/>
                    <a:lstStyle/>
                    <a:p>
                      <a:pPr algn="ctr"/>
                      <a:r>
                        <a:rPr lang="es-MX" dirty="0"/>
                        <a:t>False</a:t>
                      </a:r>
                    </a:p>
                  </a:txBody>
                  <a:tcPr/>
                </a:tc>
                <a:extLst>
                  <a:ext uri="{0D108BD9-81ED-4DB2-BD59-A6C34878D82A}">
                    <a16:rowId xmlns:a16="http://schemas.microsoft.com/office/drawing/2014/main" val="2789999825"/>
                  </a:ext>
                </a:extLst>
              </a:tr>
              <a:tr h="370840">
                <a:tc>
                  <a:txBody>
                    <a:bodyPr/>
                    <a:lstStyle/>
                    <a:p>
                      <a:pPr algn="ctr"/>
                      <a:r>
                        <a:rPr lang="es-MX" dirty="0"/>
                        <a:t>True</a:t>
                      </a:r>
                    </a:p>
                  </a:txBody>
                  <a:tcPr/>
                </a:tc>
                <a:tc>
                  <a:txBody>
                    <a:bodyPr/>
                    <a:lstStyle/>
                    <a:p>
                      <a:pPr algn="ctr"/>
                      <a:r>
                        <a:rPr lang="es-MX" dirty="0"/>
                        <a:t>True</a:t>
                      </a:r>
                    </a:p>
                  </a:txBody>
                  <a:tcPr/>
                </a:tc>
                <a:tc>
                  <a:txBody>
                    <a:bodyPr/>
                    <a:lstStyle/>
                    <a:p>
                      <a:pPr algn="ctr"/>
                      <a:r>
                        <a:rPr lang="es-MX" dirty="0"/>
                        <a:t>True</a:t>
                      </a:r>
                    </a:p>
                  </a:txBody>
                  <a:tcPr/>
                </a:tc>
                <a:extLst>
                  <a:ext uri="{0D108BD9-81ED-4DB2-BD59-A6C34878D82A}">
                    <a16:rowId xmlns:a16="http://schemas.microsoft.com/office/drawing/2014/main" val="1400835166"/>
                  </a:ext>
                </a:extLst>
              </a:tr>
            </a:tbl>
          </a:graphicData>
        </a:graphic>
      </p:graphicFrame>
      <p:graphicFrame>
        <p:nvGraphicFramePr>
          <p:cNvPr id="6" name="Tabla 5">
            <a:extLst>
              <a:ext uri="{FF2B5EF4-FFF2-40B4-BE49-F238E27FC236}">
                <a16:creationId xmlns:a16="http://schemas.microsoft.com/office/drawing/2014/main" id="{526C1051-EDEA-4104-B498-252E3249D8DD}"/>
              </a:ext>
            </a:extLst>
          </p:cNvPr>
          <p:cNvGraphicFramePr>
            <a:graphicFrameLocks noGrp="1"/>
          </p:cNvGraphicFramePr>
          <p:nvPr>
            <p:extLst>
              <p:ext uri="{D42A27DB-BD31-4B8C-83A1-F6EECF244321}">
                <p14:modId xmlns:p14="http://schemas.microsoft.com/office/powerpoint/2010/main" val="3486891005"/>
              </p:ext>
            </p:extLst>
          </p:nvPr>
        </p:nvGraphicFramePr>
        <p:xfrm>
          <a:off x="7092781" y="3597053"/>
          <a:ext cx="3199027" cy="1854200"/>
        </p:xfrm>
        <a:graphic>
          <a:graphicData uri="http://schemas.openxmlformats.org/drawingml/2006/table">
            <a:tbl>
              <a:tblPr firstRow="1" bandRow="1">
                <a:tableStyleId>{5C22544A-7EE6-4342-B048-85BDC9FD1C3A}</a:tableStyleId>
              </a:tblPr>
              <a:tblGrid>
                <a:gridCol w="875957">
                  <a:extLst>
                    <a:ext uri="{9D8B030D-6E8A-4147-A177-3AD203B41FA5}">
                      <a16:colId xmlns:a16="http://schemas.microsoft.com/office/drawing/2014/main" val="12991394"/>
                    </a:ext>
                  </a:extLst>
                </a:gridCol>
                <a:gridCol w="897924">
                  <a:extLst>
                    <a:ext uri="{9D8B030D-6E8A-4147-A177-3AD203B41FA5}">
                      <a16:colId xmlns:a16="http://schemas.microsoft.com/office/drawing/2014/main" val="3699068063"/>
                    </a:ext>
                  </a:extLst>
                </a:gridCol>
                <a:gridCol w="1425146">
                  <a:extLst>
                    <a:ext uri="{9D8B030D-6E8A-4147-A177-3AD203B41FA5}">
                      <a16:colId xmlns:a16="http://schemas.microsoft.com/office/drawing/2014/main" val="2065118490"/>
                    </a:ext>
                  </a:extLst>
                </a:gridCol>
              </a:tblGrid>
              <a:tr h="370840">
                <a:tc>
                  <a:txBody>
                    <a:bodyPr/>
                    <a:lstStyle/>
                    <a:p>
                      <a:pPr algn="ctr"/>
                      <a:r>
                        <a:rPr lang="es-MX" dirty="0"/>
                        <a:t>Op1</a:t>
                      </a:r>
                    </a:p>
                  </a:txBody>
                  <a:tcPr/>
                </a:tc>
                <a:tc>
                  <a:txBody>
                    <a:bodyPr/>
                    <a:lstStyle/>
                    <a:p>
                      <a:pPr algn="ctr"/>
                      <a:r>
                        <a:rPr lang="es-MX" dirty="0"/>
                        <a:t>Op2 </a:t>
                      </a:r>
                    </a:p>
                  </a:txBody>
                  <a:tcPr/>
                </a:tc>
                <a:tc>
                  <a:txBody>
                    <a:bodyPr/>
                    <a:lstStyle/>
                    <a:p>
                      <a:pPr algn="ctr"/>
                      <a:r>
                        <a:rPr lang="es-MX" dirty="0"/>
                        <a:t>Op1 </a:t>
                      </a:r>
                      <a:r>
                        <a:rPr lang="es-MX" dirty="0" err="1"/>
                        <a:t>or</a:t>
                      </a:r>
                      <a:r>
                        <a:rPr lang="es-MX" dirty="0"/>
                        <a:t> op2</a:t>
                      </a:r>
                    </a:p>
                  </a:txBody>
                  <a:tcPr/>
                </a:tc>
                <a:extLst>
                  <a:ext uri="{0D108BD9-81ED-4DB2-BD59-A6C34878D82A}">
                    <a16:rowId xmlns:a16="http://schemas.microsoft.com/office/drawing/2014/main" val="1110667971"/>
                  </a:ext>
                </a:extLst>
              </a:tr>
              <a:tr h="370840">
                <a:tc>
                  <a:txBody>
                    <a:bodyPr/>
                    <a:lstStyle/>
                    <a:p>
                      <a:pPr algn="ctr"/>
                      <a:r>
                        <a:rPr lang="es-MX" dirty="0"/>
                        <a:t>False</a:t>
                      </a:r>
                    </a:p>
                  </a:txBody>
                  <a:tcPr/>
                </a:tc>
                <a:tc>
                  <a:txBody>
                    <a:bodyPr/>
                    <a:lstStyle/>
                    <a:p>
                      <a:pPr algn="ctr"/>
                      <a:r>
                        <a:rPr lang="es-MX" dirty="0"/>
                        <a:t>False</a:t>
                      </a:r>
                    </a:p>
                  </a:txBody>
                  <a:tcPr/>
                </a:tc>
                <a:tc>
                  <a:txBody>
                    <a:bodyPr/>
                    <a:lstStyle/>
                    <a:p>
                      <a:pPr algn="ctr"/>
                      <a:r>
                        <a:rPr lang="es-MX" dirty="0"/>
                        <a:t>False</a:t>
                      </a:r>
                    </a:p>
                  </a:txBody>
                  <a:tcPr/>
                </a:tc>
                <a:extLst>
                  <a:ext uri="{0D108BD9-81ED-4DB2-BD59-A6C34878D82A}">
                    <a16:rowId xmlns:a16="http://schemas.microsoft.com/office/drawing/2014/main" val="3636651809"/>
                  </a:ext>
                </a:extLst>
              </a:tr>
              <a:tr h="370840">
                <a:tc>
                  <a:txBody>
                    <a:bodyPr/>
                    <a:lstStyle/>
                    <a:p>
                      <a:pPr algn="ctr"/>
                      <a:r>
                        <a:rPr lang="es-MX" dirty="0"/>
                        <a:t>False</a:t>
                      </a:r>
                    </a:p>
                  </a:txBody>
                  <a:tcPr/>
                </a:tc>
                <a:tc>
                  <a:txBody>
                    <a:bodyPr/>
                    <a:lstStyle/>
                    <a:p>
                      <a:pPr algn="ctr"/>
                      <a:r>
                        <a:rPr lang="es-MX" dirty="0"/>
                        <a:t>True</a:t>
                      </a:r>
                    </a:p>
                  </a:txBody>
                  <a:tcPr/>
                </a:tc>
                <a:tc>
                  <a:txBody>
                    <a:bodyPr/>
                    <a:lstStyle/>
                    <a:p>
                      <a:pPr algn="ctr"/>
                      <a:r>
                        <a:rPr lang="es-MX" dirty="0"/>
                        <a:t>True</a:t>
                      </a:r>
                    </a:p>
                  </a:txBody>
                  <a:tcPr/>
                </a:tc>
                <a:extLst>
                  <a:ext uri="{0D108BD9-81ED-4DB2-BD59-A6C34878D82A}">
                    <a16:rowId xmlns:a16="http://schemas.microsoft.com/office/drawing/2014/main" val="850424874"/>
                  </a:ext>
                </a:extLst>
              </a:tr>
              <a:tr h="370840">
                <a:tc>
                  <a:txBody>
                    <a:bodyPr/>
                    <a:lstStyle/>
                    <a:p>
                      <a:pPr algn="ctr"/>
                      <a:r>
                        <a:rPr lang="es-MX" dirty="0"/>
                        <a:t>True</a:t>
                      </a:r>
                    </a:p>
                  </a:txBody>
                  <a:tcPr/>
                </a:tc>
                <a:tc>
                  <a:txBody>
                    <a:bodyPr/>
                    <a:lstStyle/>
                    <a:p>
                      <a:pPr algn="ctr"/>
                      <a:r>
                        <a:rPr lang="es-MX" dirty="0"/>
                        <a:t>False</a:t>
                      </a:r>
                    </a:p>
                  </a:txBody>
                  <a:tcPr/>
                </a:tc>
                <a:tc>
                  <a:txBody>
                    <a:bodyPr/>
                    <a:lstStyle/>
                    <a:p>
                      <a:pPr algn="ctr"/>
                      <a:r>
                        <a:rPr lang="es-MX" dirty="0"/>
                        <a:t>True</a:t>
                      </a:r>
                    </a:p>
                  </a:txBody>
                  <a:tcPr/>
                </a:tc>
                <a:extLst>
                  <a:ext uri="{0D108BD9-81ED-4DB2-BD59-A6C34878D82A}">
                    <a16:rowId xmlns:a16="http://schemas.microsoft.com/office/drawing/2014/main" val="2789999825"/>
                  </a:ext>
                </a:extLst>
              </a:tr>
              <a:tr h="370840">
                <a:tc>
                  <a:txBody>
                    <a:bodyPr/>
                    <a:lstStyle/>
                    <a:p>
                      <a:pPr algn="ctr"/>
                      <a:r>
                        <a:rPr lang="es-MX" dirty="0"/>
                        <a:t>True</a:t>
                      </a:r>
                    </a:p>
                  </a:txBody>
                  <a:tcPr/>
                </a:tc>
                <a:tc>
                  <a:txBody>
                    <a:bodyPr/>
                    <a:lstStyle/>
                    <a:p>
                      <a:pPr algn="ctr"/>
                      <a:r>
                        <a:rPr lang="es-MX" dirty="0"/>
                        <a:t>True</a:t>
                      </a:r>
                    </a:p>
                  </a:txBody>
                  <a:tcPr/>
                </a:tc>
                <a:tc>
                  <a:txBody>
                    <a:bodyPr/>
                    <a:lstStyle/>
                    <a:p>
                      <a:pPr algn="ctr"/>
                      <a:r>
                        <a:rPr lang="es-MX" dirty="0"/>
                        <a:t>True</a:t>
                      </a:r>
                    </a:p>
                  </a:txBody>
                  <a:tcPr/>
                </a:tc>
                <a:extLst>
                  <a:ext uri="{0D108BD9-81ED-4DB2-BD59-A6C34878D82A}">
                    <a16:rowId xmlns:a16="http://schemas.microsoft.com/office/drawing/2014/main" val="1400835166"/>
                  </a:ext>
                </a:extLst>
              </a:tr>
            </a:tbl>
          </a:graphicData>
        </a:graphic>
      </p:graphicFrame>
    </p:spTree>
    <p:extLst>
      <p:ext uri="{BB962C8B-B14F-4D97-AF65-F5344CB8AC3E}">
        <p14:creationId xmlns:p14="http://schemas.microsoft.com/office/powerpoint/2010/main" val="19806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8B408-0A62-491F-8361-E039021730EA}"/>
              </a:ext>
            </a:extLst>
          </p:cNvPr>
          <p:cNvSpPr>
            <a:spLocks noGrp="1"/>
          </p:cNvSpPr>
          <p:nvPr>
            <p:ph type="title"/>
          </p:nvPr>
        </p:nvSpPr>
        <p:spPr/>
        <p:txBody>
          <a:bodyPr/>
          <a:lstStyle/>
          <a:p>
            <a:r>
              <a:rPr lang="es-MX" dirty="0"/>
              <a:t>OPREADORES DE BITS</a:t>
            </a:r>
          </a:p>
        </p:txBody>
      </p:sp>
      <p:graphicFrame>
        <p:nvGraphicFramePr>
          <p:cNvPr id="3" name="Tabla 4">
            <a:extLst>
              <a:ext uri="{FF2B5EF4-FFF2-40B4-BE49-F238E27FC236}">
                <a16:creationId xmlns:a16="http://schemas.microsoft.com/office/drawing/2014/main" id="{88329ED2-D12F-4F85-9786-390FC7E793C2}"/>
              </a:ext>
            </a:extLst>
          </p:cNvPr>
          <p:cNvGraphicFramePr>
            <a:graphicFrameLocks noGrp="1"/>
          </p:cNvGraphicFramePr>
          <p:nvPr>
            <p:extLst>
              <p:ext uri="{D42A27DB-BD31-4B8C-83A1-F6EECF244321}">
                <p14:modId xmlns:p14="http://schemas.microsoft.com/office/powerpoint/2010/main" val="42595612"/>
              </p:ext>
            </p:extLst>
          </p:nvPr>
        </p:nvGraphicFramePr>
        <p:xfrm>
          <a:off x="249884" y="4391388"/>
          <a:ext cx="1839784" cy="1112520"/>
        </p:xfrm>
        <a:graphic>
          <a:graphicData uri="http://schemas.openxmlformats.org/drawingml/2006/table">
            <a:tbl>
              <a:tblPr firstRow="1" bandRow="1">
                <a:tableStyleId>{5C22544A-7EE6-4342-B048-85BDC9FD1C3A}</a:tableStyleId>
              </a:tblPr>
              <a:tblGrid>
                <a:gridCol w="919892">
                  <a:extLst>
                    <a:ext uri="{9D8B030D-6E8A-4147-A177-3AD203B41FA5}">
                      <a16:colId xmlns:a16="http://schemas.microsoft.com/office/drawing/2014/main" val="312515366"/>
                    </a:ext>
                  </a:extLst>
                </a:gridCol>
                <a:gridCol w="919892">
                  <a:extLst>
                    <a:ext uri="{9D8B030D-6E8A-4147-A177-3AD203B41FA5}">
                      <a16:colId xmlns:a16="http://schemas.microsoft.com/office/drawing/2014/main" val="977864931"/>
                    </a:ext>
                  </a:extLst>
                </a:gridCol>
              </a:tblGrid>
              <a:tr h="370840">
                <a:tc>
                  <a:txBody>
                    <a:bodyPr/>
                    <a:lstStyle/>
                    <a:p>
                      <a:pPr algn="ctr"/>
                      <a:r>
                        <a:rPr lang="es-MX" dirty="0" err="1"/>
                        <a:t>op</a:t>
                      </a:r>
                      <a:endParaRPr lang="es-MX" dirty="0"/>
                    </a:p>
                  </a:txBody>
                  <a:tcPr/>
                </a:tc>
                <a:tc>
                  <a:txBody>
                    <a:bodyPr/>
                    <a:lstStyle/>
                    <a:p>
                      <a:pPr algn="ctr"/>
                      <a:r>
                        <a:rPr lang="es-MX" dirty="0"/>
                        <a:t>~</a:t>
                      </a:r>
                      <a:r>
                        <a:rPr lang="es-MX" dirty="0" err="1"/>
                        <a:t>op</a:t>
                      </a:r>
                      <a:endParaRPr lang="es-MX" dirty="0"/>
                    </a:p>
                  </a:txBody>
                  <a:tcPr/>
                </a:tc>
                <a:extLst>
                  <a:ext uri="{0D108BD9-81ED-4DB2-BD59-A6C34878D82A}">
                    <a16:rowId xmlns:a16="http://schemas.microsoft.com/office/drawing/2014/main" val="2314465278"/>
                  </a:ext>
                </a:extLst>
              </a:tr>
              <a:tr h="370840">
                <a:tc>
                  <a:txBody>
                    <a:bodyPr/>
                    <a:lstStyle/>
                    <a:p>
                      <a:pPr algn="ctr"/>
                      <a:r>
                        <a:rPr lang="es-MX" dirty="0"/>
                        <a:t>1</a:t>
                      </a:r>
                    </a:p>
                  </a:txBody>
                  <a:tcPr/>
                </a:tc>
                <a:tc>
                  <a:txBody>
                    <a:bodyPr/>
                    <a:lstStyle/>
                    <a:p>
                      <a:pPr algn="ctr"/>
                      <a:r>
                        <a:rPr lang="es-MX" dirty="0"/>
                        <a:t>0</a:t>
                      </a:r>
                    </a:p>
                  </a:txBody>
                  <a:tcPr/>
                </a:tc>
                <a:extLst>
                  <a:ext uri="{0D108BD9-81ED-4DB2-BD59-A6C34878D82A}">
                    <a16:rowId xmlns:a16="http://schemas.microsoft.com/office/drawing/2014/main" val="4066244005"/>
                  </a:ext>
                </a:extLst>
              </a:tr>
              <a:tr h="370840">
                <a:tc>
                  <a:txBody>
                    <a:bodyPr/>
                    <a:lstStyle/>
                    <a:p>
                      <a:pPr algn="ctr"/>
                      <a:r>
                        <a:rPr lang="es-MX" dirty="0"/>
                        <a:t>0</a:t>
                      </a:r>
                    </a:p>
                  </a:txBody>
                  <a:tcPr/>
                </a:tc>
                <a:tc>
                  <a:txBody>
                    <a:bodyPr/>
                    <a:lstStyle/>
                    <a:p>
                      <a:pPr algn="ctr"/>
                      <a:r>
                        <a:rPr lang="es-MX" dirty="0"/>
                        <a:t>1</a:t>
                      </a:r>
                    </a:p>
                  </a:txBody>
                  <a:tcPr/>
                </a:tc>
                <a:extLst>
                  <a:ext uri="{0D108BD9-81ED-4DB2-BD59-A6C34878D82A}">
                    <a16:rowId xmlns:a16="http://schemas.microsoft.com/office/drawing/2014/main" val="3980954618"/>
                  </a:ext>
                </a:extLst>
              </a:tr>
            </a:tbl>
          </a:graphicData>
        </a:graphic>
      </p:graphicFrame>
      <p:graphicFrame>
        <p:nvGraphicFramePr>
          <p:cNvPr id="4" name="Tabla 5">
            <a:extLst>
              <a:ext uri="{FF2B5EF4-FFF2-40B4-BE49-F238E27FC236}">
                <a16:creationId xmlns:a16="http://schemas.microsoft.com/office/drawing/2014/main" id="{7D42921B-2E01-47B3-8D6E-9DFD71F744E0}"/>
              </a:ext>
            </a:extLst>
          </p:cNvPr>
          <p:cNvGraphicFramePr>
            <a:graphicFrameLocks noGrp="1"/>
          </p:cNvGraphicFramePr>
          <p:nvPr>
            <p:extLst>
              <p:ext uri="{D42A27DB-BD31-4B8C-83A1-F6EECF244321}">
                <p14:modId xmlns:p14="http://schemas.microsoft.com/office/powerpoint/2010/main" val="343475247"/>
              </p:ext>
            </p:extLst>
          </p:nvPr>
        </p:nvGraphicFramePr>
        <p:xfrm>
          <a:off x="2188522" y="4391388"/>
          <a:ext cx="3199027" cy="1854200"/>
        </p:xfrm>
        <a:graphic>
          <a:graphicData uri="http://schemas.openxmlformats.org/drawingml/2006/table">
            <a:tbl>
              <a:tblPr firstRow="1" bandRow="1">
                <a:tableStyleId>{5C22544A-7EE6-4342-B048-85BDC9FD1C3A}</a:tableStyleId>
              </a:tblPr>
              <a:tblGrid>
                <a:gridCol w="875957">
                  <a:extLst>
                    <a:ext uri="{9D8B030D-6E8A-4147-A177-3AD203B41FA5}">
                      <a16:colId xmlns:a16="http://schemas.microsoft.com/office/drawing/2014/main" val="12991394"/>
                    </a:ext>
                  </a:extLst>
                </a:gridCol>
                <a:gridCol w="897924">
                  <a:extLst>
                    <a:ext uri="{9D8B030D-6E8A-4147-A177-3AD203B41FA5}">
                      <a16:colId xmlns:a16="http://schemas.microsoft.com/office/drawing/2014/main" val="3699068063"/>
                    </a:ext>
                  </a:extLst>
                </a:gridCol>
                <a:gridCol w="1425146">
                  <a:extLst>
                    <a:ext uri="{9D8B030D-6E8A-4147-A177-3AD203B41FA5}">
                      <a16:colId xmlns:a16="http://schemas.microsoft.com/office/drawing/2014/main" val="2065118490"/>
                    </a:ext>
                  </a:extLst>
                </a:gridCol>
              </a:tblGrid>
              <a:tr h="370840">
                <a:tc>
                  <a:txBody>
                    <a:bodyPr/>
                    <a:lstStyle/>
                    <a:p>
                      <a:pPr algn="ctr"/>
                      <a:r>
                        <a:rPr lang="es-MX" dirty="0"/>
                        <a:t>Op1</a:t>
                      </a:r>
                    </a:p>
                  </a:txBody>
                  <a:tcPr/>
                </a:tc>
                <a:tc>
                  <a:txBody>
                    <a:bodyPr/>
                    <a:lstStyle/>
                    <a:p>
                      <a:pPr algn="ctr"/>
                      <a:r>
                        <a:rPr lang="es-MX" dirty="0"/>
                        <a:t>Op2 </a:t>
                      </a:r>
                    </a:p>
                  </a:txBody>
                  <a:tcPr/>
                </a:tc>
                <a:tc>
                  <a:txBody>
                    <a:bodyPr/>
                    <a:lstStyle/>
                    <a:p>
                      <a:pPr algn="ctr"/>
                      <a:r>
                        <a:rPr lang="es-MX" dirty="0"/>
                        <a:t>Op1 &amp; op2</a:t>
                      </a:r>
                    </a:p>
                  </a:txBody>
                  <a:tcPr/>
                </a:tc>
                <a:extLst>
                  <a:ext uri="{0D108BD9-81ED-4DB2-BD59-A6C34878D82A}">
                    <a16:rowId xmlns:a16="http://schemas.microsoft.com/office/drawing/2014/main" val="1110667971"/>
                  </a:ext>
                </a:extLst>
              </a:tr>
              <a:tr h="370840">
                <a:tc>
                  <a:txBody>
                    <a:bodyPr/>
                    <a:lstStyle/>
                    <a:p>
                      <a:pPr algn="ctr"/>
                      <a:r>
                        <a:rPr lang="es-MX" dirty="0"/>
                        <a:t>0</a:t>
                      </a:r>
                    </a:p>
                  </a:txBody>
                  <a:tcPr/>
                </a:tc>
                <a:tc>
                  <a:txBody>
                    <a:bodyPr/>
                    <a:lstStyle/>
                    <a:p>
                      <a:pPr algn="ctr"/>
                      <a:r>
                        <a:rPr lang="es-MX" dirty="0"/>
                        <a:t>0</a:t>
                      </a:r>
                    </a:p>
                  </a:txBody>
                  <a:tcPr/>
                </a:tc>
                <a:tc>
                  <a:txBody>
                    <a:bodyPr/>
                    <a:lstStyle/>
                    <a:p>
                      <a:pPr algn="ctr"/>
                      <a:r>
                        <a:rPr lang="es-MX" dirty="0"/>
                        <a:t>0</a:t>
                      </a:r>
                    </a:p>
                  </a:txBody>
                  <a:tcPr/>
                </a:tc>
                <a:extLst>
                  <a:ext uri="{0D108BD9-81ED-4DB2-BD59-A6C34878D82A}">
                    <a16:rowId xmlns:a16="http://schemas.microsoft.com/office/drawing/2014/main" val="3636651809"/>
                  </a:ext>
                </a:extLst>
              </a:tr>
              <a:tr h="370840">
                <a:tc>
                  <a:txBody>
                    <a:bodyPr/>
                    <a:lstStyle/>
                    <a:p>
                      <a:pPr algn="ctr"/>
                      <a:r>
                        <a:rPr lang="es-MX" dirty="0"/>
                        <a:t>0</a:t>
                      </a:r>
                    </a:p>
                  </a:txBody>
                  <a:tcPr/>
                </a:tc>
                <a:tc>
                  <a:txBody>
                    <a:bodyPr/>
                    <a:lstStyle/>
                    <a:p>
                      <a:pPr algn="ctr"/>
                      <a:r>
                        <a:rPr lang="es-MX" dirty="0"/>
                        <a:t>1</a:t>
                      </a:r>
                    </a:p>
                  </a:txBody>
                  <a:tcPr/>
                </a:tc>
                <a:tc>
                  <a:txBody>
                    <a:bodyPr/>
                    <a:lstStyle/>
                    <a:p>
                      <a:pPr algn="ctr"/>
                      <a:r>
                        <a:rPr lang="es-MX" dirty="0"/>
                        <a:t>0</a:t>
                      </a:r>
                    </a:p>
                  </a:txBody>
                  <a:tcPr/>
                </a:tc>
                <a:extLst>
                  <a:ext uri="{0D108BD9-81ED-4DB2-BD59-A6C34878D82A}">
                    <a16:rowId xmlns:a16="http://schemas.microsoft.com/office/drawing/2014/main" val="850424874"/>
                  </a:ext>
                </a:extLst>
              </a:tr>
              <a:tr h="370840">
                <a:tc>
                  <a:txBody>
                    <a:bodyPr/>
                    <a:lstStyle/>
                    <a:p>
                      <a:pPr algn="ctr"/>
                      <a:r>
                        <a:rPr lang="es-MX" dirty="0"/>
                        <a:t>1</a:t>
                      </a:r>
                    </a:p>
                  </a:txBody>
                  <a:tcPr/>
                </a:tc>
                <a:tc>
                  <a:txBody>
                    <a:bodyPr/>
                    <a:lstStyle/>
                    <a:p>
                      <a:pPr algn="ctr"/>
                      <a:r>
                        <a:rPr lang="es-MX" dirty="0"/>
                        <a:t>0</a:t>
                      </a:r>
                    </a:p>
                  </a:txBody>
                  <a:tcPr/>
                </a:tc>
                <a:tc>
                  <a:txBody>
                    <a:bodyPr/>
                    <a:lstStyle/>
                    <a:p>
                      <a:pPr algn="ctr"/>
                      <a:r>
                        <a:rPr lang="es-MX" dirty="0"/>
                        <a:t>0</a:t>
                      </a:r>
                    </a:p>
                  </a:txBody>
                  <a:tcPr/>
                </a:tc>
                <a:extLst>
                  <a:ext uri="{0D108BD9-81ED-4DB2-BD59-A6C34878D82A}">
                    <a16:rowId xmlns:a16="http://schemas.microsoft.com/office/drawing/2014/main" val="2789999825"/>
                  </a:ext>
                </a:extLst>
              </a:tr>
              <a:tr h="370840">
                <a:tc>
                  <a:txBody>
                    <a:bodyPr/>
                    <a:lstStyle/>
                    <a:p>
                      <a:pPr algn="ctr"/>
                      <a:r>
                        <a:rPr lang="es-MX" dirty="0"/>
                        <a:t>1</a:t>
                      </a:r>
                    </a:p>
                  </a:txBody>
                  <a:tcPr/>
                </a:tc>
                <a:tc>
                  <a:txBody>
                    <a:bodyPr/>
                    <a:lstStyle/>
                    <a:p>
                      <a:pPr algn="ctr"/>
                      <a:r>
                        <a:rPr lang="es-MX" dirty="0"/>
                        <a:t>1</a:t>
                      </a:r>
                    </a:p>
                  </a:txBody>
                  <a:tcPr/>
                </a:tc>
                <a:tc>
                  <a:txBody>
                    <a:bodyPr/>
                    <a:lstStyle/>
                    <a:p>
                      <a:pPr algn="ctr"/>
                      <a:r>
                        <a:rPr lang="es-MX" dirty="0"/>
                        <a:t>1</a:t>
                      </a:r>
                    </a:p>
                  </a:txBody>
                  <a:tcPr/>
                </a:tc>
                <a:extLst>
                  <a:ext uri="{0D108BD9-81ED-4DB2-BD59-A6C34878D82A}">
                    <a16:rowId xmlns:a16="http://schemas.microsoft.com/office/drawing/2014/main" val="1400835166"/>
                  </a:ext>
                </a:extLst>
              </a:tr>
            </a:tbl>
          </a:graphicData>
        </a:graphic>
      </p:graphicFrame>
      <p:graphicFrame>
        <p:nvGraphicFramePr>
          <p:cNvPr id="5" name="Tabla 4">
            <a:extLst>
              <a:ext uri="{FF2B5EF4-FFF2-40B4-BE49-F238E27FC236}">
                <a16:creationId xmlns:a16="http://schemas.microsoft.com/office/drawing/2014/main" id="{A36AD8C2-33D9-414C-BA81-50101CD644B5}"/>
              </a:ext>
            </a:extLst>
          </p:cNvPr>
          <p:cNvGraphicFramePr>
            <a:graphicFrameLocks noGrp="1"/>
          </p:cNvGraphicFramePr>
          <p:nvPr>
            <p:extLst>
              <p:ext uri="{D42A27DB-BD31-4B8C-83A1-F6EECF244321}">
                <p14:modId xmlns:p14="http://schemas.microsoft.com/office/powerpoint/2010/main" val="383688123"/>
              </p:ext>
            </p:extLst>
          </p:nvPr>
        </p:nvGraphicFramePr>
        <p:xfrm>
          <a:off x="5486403" y="4391388"/>
          <a:ext cx="3199027" cy="1854200"/>
        </p:xfrm>
        <a:graphic>
          <a:graphicData uri="http://schemas.openxmlformats.org/drawingml/2006/table">
            <a:tbl>
              <a:tblPr firstRow="1" bandRow="1">
                <a:tableStyleId>{5C22544A-7EE6-4342-B048-85BDC9FD1C3A}</a:tableStyleId>
              </a:tblPr>
              <a:tblGrid>
                <a:gridCol w="875957">
                  <a:extLst>
                    <a:ext uri="{9D8B030D-6E8A-4147-A177-3AD203B41FA5}">
                      <a16:colId xmlns:a16="http://schemas.microsoft.com/office/drawing/2014/main" val="12991394"/>
                    </a:ext>
                  </a:extLst>
                </a:gridCol>
                <a:gridCol w="897924">
                  <a:extLst>
                    <a:ext uri="{9D8B030D-6E8A-4147-A177-3AD203B41FA5}">
                      <a16:colId xmlns:a16="http://schemas.microsoft.com/office/drawing/2014/main" val="3699068063"/>
                    </a:ext>
                  </a:extLst>
                </a:gridCol>
                <a:gridCol w="1425146">
                  <a:extLst>
                    <a:ext uri="{9D8B030D-6E8A-4147-A177-3AD203B41FA5}">
                      <a16:colId xmlns:a16="http://schemas.microsoft.com/office/drawing/2014/main" val="2065118490"/>
                    </a:ext>
                  </a:extLst>
                </a:gridCol>
              </a:tblGrid>
              <a:tr h="370840">
                <a:tc>
                  <a:txBody>
                    <a:bodyPr/>
                    <a:lstStyle/>
                    <a:p>
                      <a:pPr algn="ctr"/>
                      <a:r>
                        <a:rPr lang="es-MX" dirty="0"/>
                        <a:t>Op1</a:t>
                      </a:r>
                    </a:p>
                  </a:txBody>
                  <a:tcPr/>
                </a:tc>
                <a:tc>
                  <a:txBody>
                    <a:bodyPr/>
                    <a:lstStyle/>
                    <a:p>
                      <a:pPr algn="ctr"/>
                      <a:r>
                        <a:rPr lang="es-MX" dirty="0"/>
                        <a:t>Op2 </a:t>
                      </a:r>
                    </a:p>
                  </a:txBody>
                  <a:tcPr/>
                </a:tc>
                <a:tc>
                  <a:txBody>
                    <a:bodyPr/>
                    <a:lstStyle/>
                    <a:p>
                      <a:pPr algn="ctr"/>
                      <a:r>
                        <a:rPr lang="es-MX" dirty="0"/>
                        <a:t>Op1 | op2</a:t>
                      </a:r>
                    </a:p>
                  </a:txBody>
                  <a:tcPr/>
                </a:tc>
                <a:extLst>
                  <a:ext uri="{0D108BD9-81ED-4DB2-BD59-A6C34878D82A}">
                    <a16:rowId xmlns:a16="http://schemas.microsoft.com/office/drawing/2014/main" val="1110667971"/>
                  </a:ext>
                </a:extLst>
              </a:tr>
              <a:tr h="370840">
                <a:tc>
                  <a:txBody>
                    <a:bodyPr/>
                    <a:lstStyle/>
                    <a:p>
                      <a:pPr algn="ctr"/>
                      <a:r>
                        <a:rPr lang="es-MX" dirty="0"/>
                        <a:t>0</a:t>
                      </a:r>
                    </a:p>
                  </a:txBody>
                  <a:tcPr/>
                </a:tc>
                <a:tc>
                  <a:txBody>
                    <a:bodyPr/>
                    <a:lstStyle/>
                    <a:p>
                      <a:pPr algn="ctr"/>
                      <a:r>
                        <a:rPr lang="es-MX" dirty="0"/>
                        <a:t>0</a:t>
                      </a:r>
                    </a:p>
                  </a:txBody>
                  <a:tcPr/>
                </a:tc>
                <a:tc>
                  <a:txBody>
                    <a:bodyPr/>
                    <a:lstStyle/>
                    <a:p>
                      <a:pPr algn="ctr"/>
                      <a:r>
                        <a:rPr lang="es-MX" dirty="0"/>
                        <a:t>0</a:t>
                      </a:r>
                    </a:p>
                  </a:txBody>
                  <a:tcPr/>
                </a:tc>
                <a:extLst>
                  <a:ext uri="{0D108BD9-81ED-4DB2-BD59-A6C34878D82A}">
                    <a16:rowId xmlns:a16="http://schemas.microsoft.com/office/drawing/2014/main" val="3636651809"/>
                  </a:ext>
                </a:extLst>
              </a:tr>
              <a:tr h="370840">
                <a:tc>
                  <a:txBody>
                    <a:bodyPr/>
                    <a:lstStyle/>
                    <a:p>
                      <a:pPr algn="ctr"/>
                      <a:r>
                        <a:rPr lang="es-MX" dirty="0"/>
                        <a:t>0</a:t>
                      </a:r>
                    </a:p>
                  </a:txBody>
                  <a:tcPr/>
                </a:tc>
                <a:tc>
                  <a:txBody>
                    <a:bodyPr/>
                    <a:lstStyle/>
                    <a:p>
                      <a:pPr algn="ctr"/>
                      <a:r>
                        <a:rPr lang="es-MX" dirty="0"/>
                        <a:t>1</a:t>
                      </a:r>
                    </a:p>
                  </a:txBody>
                  <a:tcPr/>
                </a:tc>
                <a:tc>
                  <a:txBody>
                    <a:bodyPr/>
                    <a:lstStyle/>
                    <a:p>
                      <a:pPr algn="ctr"/>
                      <a:r>
                        <a:rPr lang="es-MX" dirty="0"/>
                        <a:t>1</a:t>
                      </a:r>
                    </a:p>
                  </a:txBody>
                  <a:tcPr/>
                </a:tc>
                <a:extLst>
                  <a:ext uri="{0D108BD9-81ED-4DB2-BD59-A6C34878D82A}">
                    <a16:rowId xmlns:a16="http://schemas.microsoft.com/office/drawing/2014/main" val="850424874"/>
                  </a:ext>
                </a:extLst>
              </a:tr>
              <a:tr h="370840">
                <a:tc>
                  <a:txBody>
                    <a:bodyPr/>
                    <a:lstStyle/>
                    <a:p>
                      <a:pPr algn="ctr"/>
                      <a:r>
                        <a:rPr lang="es-MX" dirty="0"/>
                        <a:t>1</a:t>
                      </a:r>
                    </a:p>
                  </a:txBody>
                  <a:tcPr/>
                </a:tc>
                <a:tc>
                  <a:txBody>
                    <a:bodyPr/>
                    <a:lstStyle/>
                    <a:p>
                      <a:pPr algn="ctr"/>
                      <a:r>
                        <a:rPr lang="es-MX" dirty="0"/>
                        <a:t>0</a:t>
                      </a:r>
                    </a:p>
                  </a:txBody>
                  <a:tcPr/>
                </a:tc>
                <a:tc>
                  <a:txBody>
                    <a:bodyPr/>
                    <a:lstStyle/>
                    <a:p>
                      <a:pPr algn="ctr"/>
                      <a:r>
                        <a:rPr lang="es-MX" dirty="0"/>
                        <a:t>1</a:t>
                      </a:r>
                    </a:p>
                  </a:txBody>
                  <a:tcPr/>
                </a:tc>
                <a:extLst>
                  <a:ext uri="{0D108BD9-81ED-4DB2-BD59-A6C34878D82A}">
                    <a16:rowId xmlns:a16="http://schemas.microsoft.com/office/drawing/2014/main" val="2789999825"/>
                  </a:ext>
                </a:extLst>
              </a:tr>
              <a:tr h="370840">
                <a:tc>
                  <a:txBody>
                    <a:bodyPr/>
                    <a:lstStyle/>
                    <a:p>
                      <a:pPr algn="ctr"/>
                      <a:r>
                        <a:rPr lang="es-MX" dirty="0"/>
                        <a:t>1</a:t>
                      </a:r>
                    </a:p>
                  </a:txBody>
                  <a:tcPr/>
                </a:tc>
                <a:tc>
                  <a:txBody>
                    <a:bodyPr/>
                    <a:lstStyle/>
                    <a:p>
                      <a:pPr algn="ctr"/>
                      <a:r>
                        <a:rPr lang="es-MX" dirty="0"/>
                        <a:t>1</a:t>
                      </a:r>
                    </a:p>
                  </a:txBody>
                  <a:tcPr/>
                </a:tc>
                <a:tc>
                  <a:txBody>
                    <a:bodyPr/>
                    <a:lstStyle/>
                    <a:p>
                      <a:pPr algn="ctr"/>
                      <a:r>
                        <a:rPr lang="es-MX" dirty="0"/>
                        <a:t>1</a:t>
                      </a:r>
                    </a:p>
                  </a:txBody>
                  <a:tcPr/>
                </a:tc>
                <a:extLst>
                  <a:ext uri="{0D108BD9-81ED-4DB2-BD59-A6C34878D82A}">
                    <a16:rowId xmlns:a16="http://schemas.microsoft.com/office/drawing/2014/main" val="1400835166"/>
                  </a:ext>
                </a:extLst>
              </a:tr>
            </a:tbl>
          </a:graphicData>
        </a:graphic>
      </p:graphicFrame>
      <p:graphicFrame>
        <p:nvGraphicFramePr>
          <p:cNvPr id="6" name="Tabla 6">
            <a:extLst>
              <a:ext uri="{FF2B5EF4-FFF2-40B4-BE49-F238E27FC236}">
                <a16:creationId xmlns:a16="http://schemas.microsoft.com/office/drawing/2014/main" id="{7D209979-B882-4A1F-BA5D-F59CF7BBF0E8}"/>
              </a:ext>
            </a:extLst>
          </p:cNvPr>
          <p:cNvGraphicFramePr>
            <a:graphicFrameLocks noGrp="1"/>
          </p:cNvGraphicFramePr>
          <p:nvPr>
            <p:extLst>
              <p:ext uri="{D42A27DB-BD31-4B8C-83A1-F6EECF244321}">
                <p14:modId xmlns:p14="http://schemas.microsoft.com/office/powerpoint/2010/main" val="1328762334"/>
              </p:ext>
            </p:extLst>
          </p:nvPr>
        </p:nvGraphicFramePr>
        <p:xfrm>
          <a:off x="1202724" y="1766434"/>
          <a:ext cx="9952956" cy="2595880"/>
        </p:xfrm>
        <a:graphic>
          <a:graphicData uri="http://schemas.openxmlformats.org/drawingml/2006/table">
            <a:tbl>
              <a:tblPr firstRow="1" bandRow="1">
                <a:tableStyleId>{5C22544A-7EE6-4342-B048-85BDC9FD1C3A}</a:tableStyleId>
              </a:tblPr>
              <a:tblGrid>
                <a:gridCol w="3317652">
                  <a:extLst>
                    <a:ext uri="{9D8B030D-6E8A-4147-A177-3AD203B41FA5}">
                      <a16:colId xmlns:a16="http://schemas.microsoft.com/office/drawing/2014/main" val="525500841"/>
                    </a:ext>
                  </a:extLst>
                </a:gridCol>
                <a:gridCol w="3317652">
                  <a:extLst>
                    <a:ext uri="{9D8B030D-6E8A-4147-A177-3AD203B41FA5}">
                      <a16:colId xmlns:a16="http://schemas.microsoft.com/office/drawing/2014/main" val="2941006412"/>
                    </a:ext>
                  </a:extLst>
                </a:gridCol>
                <a:gridCol w="3317652">
                  <a:extLst>
                    <a:ext uri="{9D8B030D-6E8A-4147-A177-3AD203B41FA5}">
                      <a16:colId xmlns:a16="http://schemas.microsoft.com/office/drawing/2014/main" val="178985988"/>
                    </a:ext>
                  </a:extLst>
                </a:gridCol>
              </a:tblGrid>
              <a:tr h="370840">
                <a:tc>
                  <a:txBody>
                    <a:bodyPr/>
                    <a:lstStyle/>
                    <a:p>
                      <a:pPr algn="ctr"/>
                      <a:r>
                        <a:rPr lang="es-MX" dirty="0"/>
                        <a:t>Operador abreviado</a:t>
                      </a:r>
                    </a:p>
                  </a:txBody>
                  <a:tcPr/>
                </a:tc>
                <a:tc>
                  <a:txBody>
                    <a:bodyPr/>
                    <a:lstStyle/>
                    <a:p>
                      <a:pPr algn="ctr"/>
                      <a:r>
                        <a:rPr lang="es-MX" dirty="0"/>
                        <a:t>Operador</a:t>
                      </a:r>
                    </a:p>
                  </a:txBody>
                  <a:tcPr/>
                </a:tc>
                <a:tc>
                  <a:txBody>
                    <a:bodyPr/>
                    <a:lstStyle/>
                    <a:p>
                      <a:pPr algn="ctr"/>
                      <a:r>
                        <a:rPr lang="es-MX" dirty="0"/>
                        <a:t>Nombre</a:t>
                      </a:r>
                    </a:p>
                  </a:txBody>
                  <a:tcPr/>
                </a:tc>
                <a:extLst>
                  <a:ext uri="{0D108BD9-81ED-4DB2-BD59-A6C34878D82A}">
                    <a16:rowId xmlns:a16="http://schemas.microsoft.com/office/drawing/2014/main" val="3659604648"/>
                  </a:ext>
                </a:extLst>
              </a:tr>
              <a:tr h="370840">
                <a:tc>
                  <a:txBody>
                    <a:bodyPr/>
                    <a:lstStyle/>
                    <a:p>
                      <a:pPr algn="ctr"/>
                      <a:r>
                        <a:rPr lang="es-MX" dirty="0"/>
                        <a:t>&amp;=</a:t>
                      </a:r>
                    </a:p>
                  </a:txBody>
                  <a:tcPr/>
                </a:tc>
                <a:tc>
                  <a:txBody>
                    <a:bodyPr/>
                    <a:lstStyle/>
                    <a:p>
                      <a:pPr algn="ctr"/>
                      <a:r>
                        <a:rPr lang="es-MX" dirty="0"/>
                        <a:t>&amp;</a:t>
                      </a:r>
                    </a:p>
                  </a:txBody>
                  <a:tcPr/>
                </a:tc>
                <a:tc>
                  <a:txBody>
                    <a:bodyPr/>
                    <a:lstStyle/>
                    <a:p>
                      <a:pPr algn="ctr"/>
                      <a:r>
                        <a:rPr lang="es-MX" dirty="0"/>
                        <a:t>AND</a:t>
                      </a:r>
                    </a:p>
                  </a:txBody>
                  <a:tcPr/>
                </a:tc>
                <a:extLst>
                  <a:ext uri="{0D108BD9-81ED-4DB2-BD59-A6C34878D82A}">
                    <a16:rowId xmlns:a16="http://schemas.microsoft.com/office/drawing/2014/main" val="3305938605"/>
                  </a:ext>
                </a:extLst>
              </a:tr>
              <a:tr h="370840">
                <a:tc>
                  <a:txBody>
                    <a:bodyPr/>
                    <a:lstStyle/>
                    <a:p>
                      <a:pPr algn="ctr"/>
                      <a:r>
                        <a:rPr lang="es-MX" dirty="0"/>
                        <a:t>|=</a:t>
                      </a:r>
                    </a:p>
                  </a:txBody>
                  <a:tcPr/>
                </a:tc>
                <a:tc>
                  <a:txBody>
                    <a:bodyPr/>
                    <a:lstStyle/>
                    <a:p>
                      <a:pPr algn="ctr"/>
                      <a:r>
                        <a:rPr lang="es-MX" dirty="0"/>
                        <a:t>|</a:t>
                      </a:r>
                    </a:p>
                  </a:txBody>
                  <a:tcPr/>
                </a:tc>
                <a:tc>
                  <a:txBody>
                    <a:bodyPr/>
                    <a:lstStyle/>
                    <a:p>
                      <a:pPr algn="ctr"/>
                      <a:r>
                        <a:rPr lang="es-MX" dirty="0"/>
                        <a:t>OR</a:t>
                      </a:r>
                    </a:p>
                  </a:txBody>
                  <a:tcPr/>
                </a:tc>
                <a:extLst>
                  <a:ext uri="{0D108BD9-81ED-4DB2-BD59-A6C34878D82A}">
                    <a16:rowId xmlns:a16="http://schemas.microsoft.com/office/drawing/2014/main" val="645834340"/>
                  </a:ext>
                </a:extLst>
              </a:tr>
              <a:tr h="370840">
                <a:tc>
                  <a:txBody>
                    <a:bodyPr/>
                    <a:lstStyle/>
                    <a:p>
                      <a:pPr algn="ctr"/>
                      <a:r>
                        <a:rPr lang="es-MX" dirty="0"/>
                        <a:t>~=</a:t>
                      </a:r>
                    </a:p>
                  </a:txBody>
                  <a:tcPr/>
                </a:tc>
                <a:tc>
                  <a:txBody>
                    <a:bodyPr/>
                    <a:lstStyle/>
                    <a:p>
                      <a:pPr algn="ctr"/>
                      <a:r>
                        <a:rPr lang="es-MX" dirty="0"/>
                        <a:t>~</a:t>
                      </a:r>
                    </a:p>
                  </a:txBody>
                  <a:tcPr/>
                </a:tc>
                <a:tc>
                  <a:txBody>
                    <a:bodyPr/>
                    <a:lstStyle/>
                    <a:p>
                      <a:pPr algn="ctr"/>
                      <a:r>
                        <a:rPr lang="es-MX" dirty="0"/>
                        <a:t>NOT</a:t>
                      </a:r>
                    </a:p>
                  </a:txBody>
                  <a:tcPr/>
                </a:tc>
                <a:extLst>
                  <a:ext uri="{0D108BD9-81ED-4DB2-BD59-A6C34878D82A}">
                    <a16:rowId xmlns:a16="http://schemas.microsoft.com/office/drawing/2014/main" val="1551031598"/>
                  </a:ext>
                </a:extLst>
              </a:tr>
              <a:tr h="370840">
                <a:tc>
                  <a:txBody>
                    <a:bodyPr/>
                    <a:lstStyle/>
                    <a:p>
                      <a:pPr algn="ctr"/>
                      <a:r>
                        <a:rPr lang="es-MX" dirty="0"/>
                        <a:t>^=</a:t>
                      </a:r>
                    </a:p>
                  </a:txBody>
                  <a:tcPr/>
                </a:tc>
                <a:tc>
                  <a:txBody>
                    <a:bodyPr/>
                    <a:lstStyle/>
                    <a:p>
                      <a:pPr algn="ctr"/>
                      <a:r>
                        <a:rPr lang="es-MX" dirty="0"/>
                        <a:t>^</a:t>
                      </a:r>
                    </a:p>
                  </a:txBody>
                  <a:tcPr/>
                </a:tc>
                <a:tc>
                  <a:txBody>
                    <a:bodyPr/>
                    <a:lstStyle/>
                    <a:p>
                      <a:pPr algn="ctr"/>
                      <a:r>
                        <a:rPr lang="es-MX" dirty="0"/>
                        <a:t>XOR</a:t>
                      </a:r>
                    </a:p>
                  </a:txBody>
                  <a:tcPr/>
                </a:tc>
                <a:extLst>
                  <a:ext uri="{0D108BD9-81ED-4DB2-BD59-A6C34878D82A}">
                    <a16:rowId xmlns:a16="http://schemas.microsoft.com/office/drawing/2014/main" val="2466236250"/>
                  </a:ext>
                </a:extLst>
              </a:tr>
              <a:tr h="370840">
                <a:tc>
                  <a:txBody>
                    <a:bodyPr/>
                    <a:lstStyle/>
                    <a:p>
                      <a:pPr algn="ctr"/>
                      <a:r>
                        <a:rPr lang="es-MX" dirty="0"/>
                        <a:t>&gt;&gt;=</a:t>
                      </a:r>
                    </a:p>
                  </a:txBody>
                  <a:tcPr/>
                </a:tc>
                <a:tc>
                  <a:txBody>
                    <a:bodyPr/>
                    <a:lstStyle/>
                    <a:p>
                      <a:pPr algn="ctr"/>
                      <a:r>
                        <a:rPr lang="es-MX" dirty="0"/>
                        <a:t>&gt;&gt;</a:t>
                      </a:r>
                    </a:p>
                  </a:txBody>
                  <a:tcPr/>
                </a:tc>
                <a:tc>
                  <a:txBody>
                    <a:bodyPr/>
                    <a:lstStyle/>
                    <a:p>
                      <a:pPr algn="ctr"/>
                      <a:r>
                        <a:rPr lang="es-MX" dirty="0"/>
                        <a:t>Desplazamiento a la derecha</a:t>
                      </a:r>
                    </a:p>
                  </a:txBody>
                  <a:tcPr/>
                </a:tc>
                <a:extLst>
                  <a:ext uri="{0D108BD9-81ED-4DB2-BD59-A6C34878D82A}">
                    <a16:rowId xmlns:a16="http://schemas.microsoft.com/office/drawing/2014/main" val="2384605307"/>
                  </a:ext>
                </a:extLst>
              </a:tr>
              <a:tr h="370840">
                <a:tc>
                  <a:txBody>
                    <a:bodyPr/>
                    <a:lstStyle/>
                    <a:p>
                      <a:pPr algn="ctr"/>
                      <a:r>
                        <a:rPr lang="es-MX" dirty="0"/>
                        <a:t>&lt;&lt;=</a:t>
                      </a:r>
                    </a:p>
                  </a:txBody>
                  <a:tcPr/>
                </a:tc>
                <a:tc>
                  <a:txBody>
                    <a:bodyPr/>
                    <a:lstStyle/>
                    <a:p>
                      <a:pPr algn="ctr"/>
                      <a:r>
                        <a:rPr lang="es-MX" dirty="0"/>
                        <a:t>&lt;&lt;</a:t>
                      </a:r>
                    </a:p>
                  </a:txBody>
                  <a:tcPr/>
                </a:tc>
                <a:tc>
                  <a:txBody>
                    <a:bodyPr/>
                    <a:lstStyle/>
                    <a:p>
                      <a:pPr algn="ctr"/>
                      <a:r>
                        <a:rPr lang="es-MX" dirty="0"/>
                        <a:t>Desplazamiento a la izquierda</a:t>
                      </a:r>
                    </a:p>
                  </a:txBody>
                  <a:tcPr/>
                </a:tc>
                <a:extLst>
                  <a:ext uri="{0D108BD9-81ED-4DB2-BD59-A6C34878D82A}">
                    <a16:rowId xmlns:a16="http://schemas.microsoft.com/office/drawing/2014/main" val="1266267539"/>
                  </a:ext>
                </a:extLst>
              </a:tr>
            </a:tbl>
          </a:graphicData>
        </a:graphic>
      </p:graphicFrame>
      <p:graphicFrame>
        <p:nvGraphicFramePr>
          <p:cNvPr id="7" name="Tabla 6">
            <a:extLst>
              <a:ext uri="{FF2B5EF4-FFF2-40B4-BE49-F238E27FC236}">
                <a16:creationId xmlns:a16="http://schemas.microsoft.com/office/drawing/2014/main" id="{F727D3F9-8166-4833-AB18-C3DD7F26E247}"/>
              </a:ext>
            </a:extLst>
          </p:cNvPr>
          <p:cNvGraphicFramePr>
            <a:graphicFrameLocks noGrp="1"/>
          </p:cNvGraphicFramePr>
          <p:nvPr>
            <p:extLst>
              <p:ext uri="{D42A27DB-BD31-4B8C-83A1-F6EECF244321}">
                <p14:modId xmlns:p14="http://schemas.microsoft.com/office/powerpoint/2010/main" val="2976947353"/>
              </p:ext>
            </p:extLst>
          </p:nvPr>
        </p:nvGraphicFramePr>
        <p:xfrm>
          <a:off x="8743089" y="4391388"/>
          <a:ext cx="3199027" cy="1854200"/>
        </p:xfrm>
        <a:graphic>
          <a:graphicData uri="http://schemas.openxmlformats.org/drawingml/2006/table">
            <a:tbl>
              <a:tblPr firstRow="1" bandRow="1">
                <a:tableStyleId>{5C22544A-7EE6-4342-B048-85BDC9FD1C3A}</a:tableStyleId>
              </a:tblPr>
              <a:tblGrid>
                <a:gridCol w="875957">
                  <a:extLst>
                    <a:ext uri="{9D8B030D-6E8A-4147-A177-3AD203B41FA5}">
                      <a16:colId xmlns:a16="http://schemas.microsoft.com/office/drawing/2014/main" val="12991394"/>
                    </a:ext>
                  </a:extLst>
                </a:gridCol>
                <a:gridCol w="897924">
                  <a:extLst>
                    <a:ext uri="{9D8B030D-6E8A-4147-A177-3AD203B41FA5}">
                      <a16:colId xmlns:a16="http://schemas.microsoft.com/office/drawing/2014/main" val="3699068063"/>
                    </a:ext>
                  </a:extLst>
                </a:gridCol>
                <a:gridCol w="1425146">
                  <a:extLst>
                    <a:ext uri="{9D8B030D-6E8A-4147-A177-3AD203B41FA5}">
                      <a16:colId xmlns:a16="http://schemas.microsoft.com/office/drawing/2014/main" val="2065118490"/>
                    </a:ext>
                  </a:extLst>
                </a:gridCol>
              </a:tblGrid>
              <a:tr h="370840">
                <a:tc>
                  <a:txBody>
                    <a:bodyPr/>
                    <a:lstStyle/>
                    <a:p>
                      <a:pPr algn="ctr"/>
                      <a:r>
                        <a:rPr lang="es-MX" dirty="0"/>
                        <a:t>Op1</a:t>
                      </a:r>
                    </a:p>
                  </a:txBody>
                  <a:tcPr/>
                </a:tc>
                <a:tc>
                  <a:txBody>
                    <a:bodyPr/>
                    <a:lstStyle/>
                    <a:p>
                      <a:pPr algn="ctr"/>
                      <a:r>
                        <a:rPr lang="es-MX" dirty="0"/>
                        <a:t>Op2 </a:t>
                      </a:r>
                    </a:p>
                  </a:txBody>
                  <a:tcPr/>
                </a:tc>
                <a:tc>
                  <a:txBody>
                    <a:bodyPr/>
                    <a:lstStyle/>
                    <a:p>
                      <a:pPr algn="ctr"/>
                      <a:r>
                        <a:rPr lang="es-MX" dirty="0"/>
                        <a:t>Op1 ^ op2</a:t>
                      </a:r>
                    </a:p>
                  </a:txBody>
                  <a:tcPr/>
                </a:tc>
                <a:extLst>
                  <a:ext uri="{0D108BD9-81ED-4DB2-BD59-A6C34878D82A}">
                    <a16:rowId xmlns:a16="http://schemas.microsoft.com/office/drawing/2014/main" val="1110667971"/>
                  </a:ext>
                </a:extLst>
              </a:tr>
              <a:tr h="370840">
                <a:tc>
                  <a:txBody>
                    <a:bodyPr/>
                    <a:lstStyle/>
                    <a:p>
                      <a:pPr algn="ctr"/>
                      <a:r>
                        <a:rPr lang="es-MX" dirty="0"/>
                        <a:t>0</a:t>
                      </a:r>
                    </a:p>
                  </a:txBody>
                  <a:tcPr/>
                </a:tc>
                <a:tc>
                  <a:txBody>
                    <a:bodyPr/>
                    <a:lstStyle/>
                    <a:p>
                      <a:pPr algn="ctr"/>
                      <a:r>
                        <a:rPr lang="es-MX" dirty="0"/>
                        <a:t>0</a:t>
                      </a:r>
                    </a:p>
                  </a:txBody>
                  <a:tcPr/>
                </a:tc>
                <a:tc>
                  <a:txBody>
                    <a:bodyPr/>
                    <a:lstStyle/>
                    <a:p>
                      <a:pPr algn="ctr"/>
                      <a:r>
                        <a:rPr lang="es-MX" dirty="0"/>
                        <a:t>0</a:t>
                      </a:r>
                    </a:p>
                  </a:txBody>
                  <a:tcPr/>
                </a:tc>
                <a:extLst>
                  <a:ext uri="{0D108BD9-81ED-4DB2-BD59-A6C34878D82A}">
                    <a16:rowId xmlns:a16="http://schemas.microsoft.com/office/drawing/2014/main" val="3636651809"/>
                  </a:ext>
                </a:extLst>
              </a:tr>
              <a:tr h="370840">
                <a:tc>
                  <a:txBody>
                    <a:bodyPr/>
                    <a:lstStyle/>
                    <a:p>
                      <a:pPr algn="ctr"/>
                      <a:r>
                        <a:rPr lang="es-MX" dirty="0"/>
                        <a:t>0</a:t>
                      </a:r>
                    </a:p>
                  </a:txBody>
                  <a:tcPr/>
                </a:tc>
                <a:tc>
                  <a:txBody>
                    <a:bodyPr/>
                    <a:lstStyle/>
                    <a:p>
                      <a:pPr algn="ctr"/>
                      <a:r>
                        <a:rPr lang="es-MX" dirty="0"/>
                        <a:t>1</a:t>
                      </a:r>
                    </a:p>
                  </a:txBody>
                  <a:tcPr/>
                </a:tc>
                <a:tc>
                  <a:txBody>
                    <a:bodyPr/>
                    <a:lstStyle/>
                    <a:p>
                      <a:pPr algn="ctr"/>
                      <a:r>
                        <a:rPr lang="es-MX" dirty="0"/>
                        <a:t>1</a:t>
                      </a:r>
                    </a:p>
                  </a:txBody>
                  <a:tcPr/>
                </a:tc>
                <a:extLst>
                  <a:ext uri="{0D108BD9-81ED-4DB2-BD59-A6C34878D82A}">
                    <a16:rowId xmlns:a16="http://schemas.microsoft.com/office/drawing/2014/main" val="850424874"/>
                  </a:ext>
                </a:extLst>
              </a:tr>
              <a:tr h="370840">
                <a:tc>
                  <a:txBody>
                    <a:bodyPr/>
                    <a:lstStyle/>
                    <a:p>
                      <a:pPr algn="ctr"/>
                      <a:r>
                        <a:rPr lang="es-MX" dirty="0"/>
                        <a:t>1</a:t>
                      </a:r>
                    </a:p>
                  </a:txBody>
                  <a:tcPr/>
                </a:tc>
                <a:tc>
                  <a:txBody>
                    <a:bodyPr/>
                    <a:lstStyle/>
                    <a:p>
                      <a:pPr algn="ctr"/>
                      <a:r>
                        <a:rPr lang="es-MX" dirty="0"/>
                        <a:t>0</a:t>
                      </a:r>
                    </a:p>
                  </a:txBody>
                  <a:tcPr/>
                </a:tc>
                <a:tc>
                  <a:txBody>
                    <a:bodyPr/>
                    <a:lstStyle/>
                    <a:p>
                      <a:pPr algn="ctr"/>
                      <a:r>
                        <a:rPr lang="es-MX" dirty="0"/>
                        <a:t>1</a:t>
                      </a:r>
                    </a:p>
                  </a:txBody>
                  <a:tcPr/>
                </a:tc>
                <a:extLst>
                  <a:ext uri="{0D108BD9-81ED-4DB2-BD59-A6C34878D82A}">
                    <a16:rowId xmlns:a16="http://schemas.microsoft.com/office/drawing/2014/main" val="2789999825"/>
                  </a:ext>
                </a:extLst>
              </a:tr>
              <a:tr h="370840">
                <a:tc>
                  <a:txBody>
                    <a:bodyPr/>
                    <a:lstStyle/>
                    <a:p>
                      <a:pPr algn="ctr"/>
                      <a:r>
                        <a:rPr lang="es-MX" dirty="0"/>
                        <a:t>1</a:t>
                      </a:r>
                    </a:p>
                  </a:txBody>
                  <a:tcPr/>
                </a:tc>
                <a:tc>
                  <a:txBody>
                    <a:bodyPr/>
                    <a:lstStyle/>
                    <a:p>
                      <a:pPr algn="ctr"/>
                      <a:r>
                        <a:rPr lang="es-MX" dirty="0"/>
                        <a:t>1</a:t>
                      </a:r>
                    </a:p>
                  </a:txBody>
                  <a:tcPr/>
                </a:tc>
                <a:tc>
                  <a:txBody>
                    <a:bodyPr/>
                    <a:lstStyle/>
                    <a:p>
                      <a:pPr algn="ctr"/>
                      <a:r>
                        <a:rPr lang="es-MX" dirty="0"/>
                        <a:t>0</a:t>
                      </a:r>
                    </a:p>
                  </a:txBody>
                  <a:tcPr/>
                </a:tc>
                <a:extLst>
                  <a:ext uri="{0D108BD9-81ED-4DB2-BD59-A6C34878D82A}">
                    <a16:rowId xmlns:a16="http://schemas.microsoft.com/office/drawing/2014/main" val="1400835166"/>
                  </a:ext>
                </a:extLst>
              </a:tr>
            </a:tbl>
          </a:graphicData>
        </a:graphic>
      </p:graphicFrame>
    </p:spTree>
    <p:extLst>
      <p:ext uri="{BB962C8B-B14F-4D97-AF65-F5344CB8AC3E}">
        <p14:creationId xmlns:p14="http://schemas.microsoft.com/office/powerpoint/2010/main" val="262946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EA7D1-689A-45D7-888B-1AE3AF744A4E}"/>
              </a:ext>
            </a:extLst>
          </p:cNvPr>
          <p:cNvSpPr>
            <a:spLocks noGrp="1"/>
          </p:cNvSpPr>
          <p:nvPr>
            <p:ph type="title"/>
          </p:nvPr>
        </p:nvSpPr>
        <p:spPr/>
        <p:txBody>
          <a:bodyPr/>
          <a:lstStyle/>
          <a:p>
            <a:r>
              <a:rPr lang="es-MX" dirty="0"/>
              <a:t>PRESEDENCIA DE LOS OPERADORES</a:t>
            </a:r>
          </a:p>
        </p:txBody>
      </p:sp>
      <p:graphicFrame>
        <p:nvGraphicFramePr>
          <p:cNvPr id="3" name="Tabla 3">
            <a:extLst>
              <a:ext uri="{FF2B5EF4-FFF2-40B4-BE49-F238E27FC236}">
                <a16:creationId xmlns:a16="http://schemas.microsoft.com/office/drawing/2014/main" id="{1CE76B62-1BFD-4E0D-B0E7-A2FB0D49516B}"/>
              </a:ext>
            </a:extLst>
          </p:cNvPr>
          <p:cNvGraphicFramePr>
            <a:graphicFrameLocks noGrp="1"/>
          </p:cNvGraphicFramePr>
          <p:nvPr>
            <p:extLst>
              <p:ext uri="{D42A27DB-BD31-4B8C-83A1-F6EECF244321}">
                <p14:modId xmlns:p14="http://schemas.microsoft.com/office/powerpoint/2010/main" val="2305740019"/>
              </p:ext>
            </p:extLst>
          </p:nvPr>
        </p:nvGraphicFramePr>
        <p:xfrm>
          <a:off x="2032000" y="2111861"/>
          <a:ext cx="8128000" cy="3708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0880669"/>
                    </a:ext>
                  </a:extLst>
                </a:gridCol>
                <a:gridCol w="4064000">
                  <a:extLst>
                    <a:ext uri="{9D8B030D-6E8A-4147-A177-3AD203B41FA5}">
                      <a16:colId xmlns:a16="http://schemas.microsoft.com/office/drawing/2014/main" val="2997179057"/>
                    </a:ext>
                  </a:extLst>
                </a:gridCol>
              </a:tblGrid>
              <a:tr h="370840">
                <a:tc>
                  <a:txBody>
                    <a:bodyPr/>
                    <a:lstStyle/>
                    <a:p>
                      <a:r>
                        <a:rPr lang="es-MX" dirty="0"/>
                        <a:t>Operadores</a:t>
                      </a:r>
                    </a:p>
                  </a:txBody>
                  <a:tcPr/>
                </a:tc>
                <a:tc>
                  <a:txBody>
                    <a:bodyPr/>
                    <a:lstStyle/>
                    <a:p>
                      <a:r>
                        <a:rPr lang="es-MX" dirty="0"/>
                        <a:t>Descripción</a:t>
                      </a:r>
                    </a:p>
                  </a:txBody>
                  <a:tcPr/>
                </a:tc>
                <a:extLst>
                  <a:ext uri="{0D108BD9-81ED-4DB2-BD59-A6C34878D82A}">
                    <a16:rowId xmlns:a16="http://schemas.microsoft.com/office/drawing/2014/main" val="1765271356"/>
                  </a:ext>
                </a:extLst>
              </a:tr>
              <a:tr h="370840">
                <a:tc>
                  <a:txBody>
                    <a:bodyPr/>
                    <a:lstStyle/>
                    <a:p>
                      <a:r>
                        <a:rPr lang="es-MX" dirty="0" err="1"/>
                        <a:t>or</a:t>
                      </a:r>
                      <a:endParaRPr lang="es-MX" dirty="0"/>
                    </a:p>
                  </a:txBody>
                  <a:tcPr/>
                </a:tc>
                <a:tc>
                  <a:txBody>
                    <a:bodyPr/>
                    <a:lstStyle/>
                    <a:p>
                      <a:r>
                        <a:rPr lang="es-MX" dirty="0"/>
                        <a:t>O Lógica</a:t>
                      </a:r>
                    </a:p>
                  </a:txBody>
                  <a:tcPr/>
                </a:tc>
                <a:extLst>
                  <a:ext uri="{0D108BD9-81ED-4DB2-BD59-A6C34878D82A}">
                    <a16:rowId xmlns:a16="http://schemas.microsoft.com/office/drawing/2014/main" val="2869280442"/>
                  </a:ext>
                </a:extLst>
              </a:tr>
              <a:tr h="370840">
                <a:tc>
                  <a:txBody>
                    <a:bodyPr/>
                    <a:lstStyle/>
                    <a:p>
                      <a:r>
                        <a:rPr lang="es-MX" dirty="0"/>
                        <a:t>and</a:t>
                      </a:r>
                    </a:p>
                  </a:txBody>
                  <a:tcPr/>
                </a:tc>
                <a:tc>
                  <a:txBody>
                    <a:bodyPr/>
                    <a:lstStyle/>
                    <a:p>
                      <a:r>
                        <a:rPr lang="es-MX" dirty="0"/>
                        <a:t>And Lógica</a:t>
                      </a:r>
                    </a:p>
                  </a:txBody>
                  <a:tcPr/>
                </a:tc>
                <a:extLst>
                  <a:ext uri="{0D108BD9-81ED-4DB2-BD59-A6C34878D82A}">
                    <a16:rowId xmlns:a16="http://schemas.microsoft.com/office/drawing/2014/main" val="2692179918"/>
                  </a:ext>
                </a:extLst>
              </a:tr>
              <a:tr h="370840">
                <a:tc>
                  <a:txBody>
                    <a:bodyPr/>
                    <a:lstStyle/>
                    <a:p>
                      <a:r>
                        <a:rPr lang="es-MX" dirty="0" err="1"/>
                        <a:t>not</a:t>
                      </a:r>
                      <a:endParaRPr lang="es-MX" dirty="0"/>
                    </a:p>
                  </a:txBody>
                  <a:tcPr/>
                </a:tc>
                <a:tc>
                  <a:txBody>
                    <a:bodyPr/>
                    <a:lstStyle/>
                    <a:p>
                      <a:r>
                        <a:rPr lang="es-MX" dirty="0"/>
                        <a:t>Negación Lógica</a:t>
                      </a:r>
                    </a:p>
                  </a:txBody>
                  <a:tcPr/>
                </a:tc>
                <a:extLst>
                  <a:ext uri="{0D108BD9-81ED-4DB2-BD59-A6C34878D82A}">
                    <a16:rowId xmlns:a16="http://schemas.microsoft.com/office/drawing/2014/main" val="3048079760"/>
                  </a:ext>
                </a:extLst>
              </a:tr>
              <a:tr h="370840">
                <a:tc>
                  <a:txBody>
                    <a:bodyPr/>
                    <a:lstStyle/>
                    <a:p>
                      <a:r>
                        <a:rPr lang="es-MX" dirty="0"/>
                        <a:t>&lt;, &lt;=, &gt;, &gt;=, ==, !=</a:t>
                      </a:r>
                    </a:p>
                  </a:txBody>
                  <a:tcPr/>
                </a:tc>
                <a:tc>
                  <a:txBody>
                    <a:bodyPr/>
                    <a:lstStyle/>
                    <a:p>
                      <a:r>
                        <a:rPr lang="es-MX" dirty="0"/>
                        <a:t>Operadores de Comparación</a:t>
                      </a:r>
                    </a:p>
                  </a:txBody>
                  <a:tcPr/>
                </a:tc>
                <a:extLst>
                  <a:ext uri="{0D108BD9-81ED-4DB2-BD59-A6C34878D82A}">
                    <a16:rowId xmlns:a16="http://schemas.microsoft.com/office/drawing/2014/main" val="3204272564"/>
                  </a:ext>
                </a:extLst>
              </a:tr>
              <a:tr h="370840">
                <a:tc>
                  <a:txBody>
                    <a:bodyPr/>
                    <a:lstStyle/>
                    <a:p>
                      <a:r>
                        <a:rPr lang="es-MX" dirty="0" err="1"/>
                        <a:t>is</a:t>
                      </a:r>
                      <a:r>
                        <a:rPr lang="es-MX" dirty="0"/>
                        <a:t>, </a:t>
                      </a:r>
                      <a:r>
                        <a:rPr lang="es-MX" dirty="0" err="1"/>
                        <a:t>is</a:t>
                      </a:r>
                      <a:r>
                        <a:rPr lang="es-MX" dirty="0"/>
                        <a:t> </a:t>
                      </a:r>
                      <a:r>
                        <a:rPr lang="es-MX" dirty="0" err="1"/>
                        <a:t>not</a:t>
                      </a:r>
                      <a:endParaRPr lang="es-MX" dirty="0"/>
                    </a:p>
                  </a:txBody>
                  <a:tcPr/>
                </a:tc>
                <a:tc>
                  <a:txBody>
                    <a:bodyPr/>
                    <a:lstStyle/>
                    <a:p>
                      <a:r>
                        <a:rPr lang="es-MX" dirty="0"/>
                        <a:t>Prueba de Identidad</a:t>
                      </a:r>
                    </a:p>
                  </a:txBody>
                  <a:tcPr/>
                </a:tc>
                <a:extLst>
                  <a:ext uri="{0D108BD9-81ED-4DB2-BD59-A6C34878D82A}">
                    <a16:rowId xmlns:a16="http://schemas.microsoft.com/office/drawing/2014/main" val="2301739716"/>
                  </a:ext>
                </a:extLst>
              </a:tr>
              <a:tr h="370840">
                <a:tc>
                  <a:txBody>
                    <a:bodyPr/>
                    <a:lstStyle/>
                    <a:p>
                      <a:r>
                        <a:rPr lang="es-MX" dirty="0"/>
                        <a:t>in, </a:t>
                      </a:r>
                      <a:r>
                        <a:rPr lang="es-MX" dirty="0" err="1"/>
                        <a:t>not</a:t>
                      </a:r>
                      <a:r>
                        <a:rPr lang="es-MX" dirty="0"/>
                        <a:t> in</a:t>
                      </a:r>
                    </a:p>
                  </a:txBody>
                  <a:tcPr/>
                </a:tc>
                <a:tc>
                  <a:txBody>
                    <a:bodyPr/>
                    <a:lstStyle/>
                    <a:p>
                      <a:r>
                        <a:rPr lang="es-MX" dirty="0"/>
                        <a:t>Pertenencia a una Secuencia</a:t>
                      </a:r>
                    </a:p>
                  </a:txBody>
                  <a:tcPr/>
                </a:tc>
                <a:extLst>
                  <a:ext uri="{0D108BD9-81ED-4DB2-BD59-A6C34878D82A}">
                    <a16:rowId xmlns:a16="http://schemas.microsoft.com/office/drawing/2014/main" val="2874337772"/>
                  </a:ext>
                </a:extLst>
              </a:tr>
              <a:tr h="370840">
                <a:tc>
                  <a:txBody>
                    <a:bodyPr/>
                    <a:lstStyle/>
                    <a:p>
                      <a:r>
                        <a:rPr lang="es-MX" dirty="0"/>
                        <a:t>|</a:t>
                      </a:r>
                    </a:p>
                  </a:txBody>
                  <a:tcPr/>
                </a:tc>
                <a:tc>
                  <a:txBody>
                    <a:bodyPr/>
                    <a:lstStyle/>
                    <a:p>
                      <a:r>
                        <a:rPr lang="es-MX" dirty="0"/>
                        <a:t>O bit a bit</a:t>
                      </a:r>
                    </a:p>
                  </a:txBody>
                  <a:tcPr/>
                </a:tc>
                <a:extLst>
                  <a:ext uri="{0D108BD9-81ED-4DB2-BD59-A6C34878D82A}">
                    <a16:rowId xmlns:a16="http://schemas.microsoft.com/office/drawing/2014/main" val="526355244"/>
                  </a:ext>
                </a:extLst>
              </a:tr>
              <a:tr h="370840">
                <a:tc>
                  <a:txBody>
                    <a:bodyPr/>
                    <a:lstStyle/>
                    <a:p>
                      <a:r>
                        <a:rPr lang="es-MX" dirty="0"/>
                        <a:t>^</a:t>
                      </a:r>
                    </a:p>
                  </a:txBody>
                  <a:tcPr/>
                </a:tc>
                <a:tc>
                  <a:txBody>
                    <a:bodyPr/>
                    <a:lstStyle/>
                    <a:p>
                      <a:r>
                        <a:rPr lang="es-MX" dirty="0" err="1"/>
                        <a:t>Xor</a:t>
                      </a:r>
                      <a:r>
                        <a:rPr lang="es-MX" dirty="0"/>
                        <a:t> bit a bit</a:t>
                      </a:r>
                    </a:p>
                  </a:txBody>
                  <a:tcPr/>
                </a:tc>
                <a:extLst>
                  <a:ext uri="{0D108BD9-81ED-4DB2-BD59-A6C34878D82A}">
                    <a16:rowId xmlns:a16="http://schemas.microsoft.com/office/drawing/2014/main" val="2770214657"/>
                  </a:ext>
                </a:extLst>
              </a:tr>
              <a:tr h="370840">
                <a:tc>
                  <a:txBody>
                    <a:bodyPr/>
                    <a:lstStyle/>
                    <a:p>
                      <a:r>
                        <a:rPr lang="es-MX" dirty="0"/>
                        <a:t>&amp;</a:t>
                      </a:r>
                    </a:p>
                  </a:txBody>
                  <a:tcPr/>
                </a:tc>
                <a:tc>
                  <a:txBody>
                    <a:bodyPr/>
                    <a:lstStyle/>
                    <a:p>
                      <a:r>
                        <a:rPr lang="es-MX" dirty="0"/>
                        <a:t>And bit a bit</a:t>
                      </a:r>
                    </a:p>
                  </a:txBody>
                  <a:tcPr/>
                </a:tc>
                <a:extLst>
                  <a:ext uri="{0D108BD9-81ED-4DB2-BD59-A6C34878D82A}">
                    <a16:rowId xmlns:a16="http://schemas.microsoft.com/office/drawing/2014/main" val="606294366"/>
                  </a:ext>
                </a:extLst>
              </a:tr>
            </a:tbl>
          </a:graphicData>
        </a:graphic>
      </p:graphicFrame>
    </p:spTree>
    <p:extLst>
      <p:ext uri="{BB962C8B-B14F-4D97-AF65-F5344CB8AC3E}">
        <p14:creationId xmlns:p14="http://schemas.microsoft.com/office/powerpoint/2010/main" val="165275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BDFB5-C163-4B84-9A2E-CF31BE69A53D}"/>
              </a:ext>
            </a:extLst>
          </p:cNvPr>
          <p:cNvSpPr>
            <a:spLocks noGrp="1"/>
          </p:cNvSpPr>
          <p:nvPr>
            <p:ph type="title"/>
          </p:nvPr>
        </p:nvSpPr>
        <p:spPr/>
        <p:txBody>
          <a:bodyPr/>
          <a:lstStyle/>
          <a:p>
            <a:r>
              <a:rPr lang="es-MX" dirty="0"/>
              <a:t>PRESEDENCIA DE LOS OPERADORES</a:t>
            </a:r>
          </a:p>
        </p:txBody>
      </p:sp>
      <p:graphicFrame>
        <p:nvGraphicFramePr>
          <p:cNvPr id="3" name="Tabla 3">
            <a:extLst>
              <a:ext uri="{FF2B5EF4-FFF2-40B4-BE49-F238E27FC236}">
                <a16:creationId xmlns:a16="http://schemas.microsoft.com/office/drawing/2014/main" id="{0EFABCDC-2963-48FA-8309-DB0E050C98F5}"/>
              </a:ext>
            </a:extLst>
          </p:cNvPr>
          <p:cNvGraphicFramePr>
            <a:graphicFrameLocks noGrp="1"/>
          </p:cNvGraphicFramePr>
          <p:nvPr>
            <p:extLst>
              <p:ext uri="{D42A27DB-BD31-4B8C-83A1-F6EECF244321}">
                <p14:modId xmlns:p14="http://schemas.microsoft.com/office/powerpoint/2010/main" val="3481500829"/>
              </p:ext>
            </p:extLst>
          </p:nvPr>
        </p:nvGraphicFramePr>
        <p:xfrm>
          <a:off x="2032000" y="2111861"/>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0880669"/>
                    </a:ext>
                  </a:extLst>
                </a:gridCol>
                <a:gridCol w="4064000">
                  <a:extLst>
                    <a:ext uri="{9D8B030D-6E8A-4147-A177-3AD203B41FA5}">
                      <a16:colId xmlns:a16="http://schemas.microsoft.com/office/drawing/2014/main" val="2997179057"/>
                    </a:ext>
                  </a:extLst>
                </a:gridCol>
              </a:tblGrid>
              <a:tr h="370840">
                <a:tc>
                  <a:txBody>
                    <a:bodyPr/>
                    <a:lstStyle/>
                    <a:p>
                      <a:r>
                        <a:rPr lang="es-MX" dirty="0"/>
                        <a:t>Operadores</a:t>
                      </a:r>
                    </a:p>
                  </a:txBody>
                  <a:tcPr/>
                </a:tc>
                <a:tc>
                  <a:txBody>
                    <a:bodyPr/>
                    <a:lstStyle/>
                    <a:p>
                      <a:r>
                        <a:rPr lang="es-MX" dirty="0"/>
                        <a:t>Descripción</a:t>
                      </a:r>
                    </a:p>
                  </a:txBody>
                  <a:tcPr/>
                </a:tc>
                <a:extLst>
                  <a:ext uri="{0D108BD9-81ED-4DB2-BD59-A6C34878D82A}">
                    <a16:rowId xmlns:a16="http://schemas.microsoft.com/office/drawing/2014/main" val="1765271356"/>
                  </a:ext>
                </a:extLst>
              </a:tr>
              <a:tr h="370840">
                <a:tc>
                  <a:txBody>
                    <a:bodyPr/>
                    <a:lstStyle/>
                    <a:p>
                      <a:r>
                        <a:rPr lang="es-MX" dirty="0"/>
                        <a:t>&lt;&lt;, &gt;&gt;</a:t>
                      </a:r>
                    </a:p>
                  </a:txBody>
                  <a:tcPr/>
                </a:tc>
                <a:tc>
                  <a:txBody>
                    <a:bodyPr/>
                    <a:lstStyle/>
                    <a:p>
                      <a:r>
                        <a:rPr lang="es-MX" dirty="0"/>
                        <a:t>Desplazamiento izquierda y derecha</a:t>
                      </a:r>
                    </a:p>
                  </a:txBody>
                  <a:tcPr/>
                </a:tc>
                <a:extLst>
                  <a:ext uri="{0D108BD9-81ED-4DB2-BD59-A6C34878D82A}">
                    <a16:rowId xmlns:a16="http://schemas.microsoft.com/office/drawing/2014/main" val="2869280442"/>
                  </a:ext>
                </a:extLst>
              </a:tr>
              <a:tr h="370840">
                <a:tc>
                  <a:txBody>
                    <a:bodyPr/>
                    <a:lstStyle/>
                    <a:p>
                      <a:r>
                        <a:rPr lang="es-MX" dirty="0"/>
                        <a:t>+, -</a:t>
                      </a:r>
                    </a:p>
                  </a:txBody>
                  <a:tcPr/>
                </a:tc>
                <a:tc>
                  <a:txBody>
                    <a:bodyPr/>
                    <a:lstStyle/>
                    <a:p>
                      <a:r>
                        <a:rPr lang="es-MX" dirty="0"/>
                        <a:t>Suma, concatenación y resta</a:t>
                      </a:r>
                    </a:p>
                  </a:txBody>
                  <a:tcPr/>
                </a:tc>
                <a:extLst>
                  <a:ext uri="{0D108BD9-81ED-4DB2-BD59-A6C34878D82A}">
                    <a16:rowId xmlns:a16="http://schemas.microsoft.com/office/drawing/2014/main" val="3048079760"/>
                  </a:ext>
                </a:extLst>
              </a:tr>
              <a:tr h="370840">
                <a:tc>
                  <a:txBody>
                    <a:bodyPr/>
                    <a:lstStyle/>
                    <a:p>
                      <a:r>
                        <a:rPr lang="es-MX" dirty="0"/>
                        <a:t>*</a:t>
                      </a:r>
                    </a:p>
                  </a:txBody>
                  <a:tcPr/>
                </a:tc>
                <a:tc>
                  <a:txBody>
                    <a:bodyPr/>
                    <a:lstStyle/>
                    <a:p>
                      <a:r>
                        <a:rPr lang="es-MX" dirty="0"/>
                        <a:t>Multiplicación o repetición</a:t>
                      </a:r>
                    </a:p>
                  </a:txBody>
                  <a:tcPr/>
                </a:tc>
                <a:extLst>
                  <a:ext uri="{0D108BD9-81ED-4DB2-BD59-A6C34878D82A}">
                    <a16:rowId xmlns:a16="http://schemas.microsoft.com/office/drawing/2014/main" val="3204272564"/>
                  </a:ext>
                </a:extLst>
              </a:tr>
              <a:tr h="370840">
                <a:tc>
                  <a:txBody>
                    <a:bodyPr/>
                    <a:lstStyle/>
                    <a:p>
                      <a:r>
                        <a:rPr lang="es-MX" dirty="0"/>
                        <a:t>/, //, %</a:t>
                      </a:r>
                    </a:p>
                  </a:txBody>
                  <a:tcPr/>
                </a:tc>
                <a:tc>
                  <a:txBody>
                    <a:bodyPr/>
                    <a:lstStyle/>
                    <a:p>
                      <a:r>
                        <a:rPr lang="es-MX" dirty="0"/>
                        <a:t>División fraccionaria y entera, modulo</a:t>
                      </a:r>
                    </a:p>
                  </a:txBody>
                  <a:tcPr/>
                </a:tc>
                <a:extLst>
                  <a:ext uri="{0D108BD9-81ED-4DB2-BD59-A6C34878D82A}">
                    <a16:rowId xmlns:a16="http://schemas.microsoft.com/office/drawing/2014/main" val="2301739716"/>
                  </a:ext>
                </a:extLst>
              </a:tr>
              <a:tr h="370840">
                <a:tc>
                  <a:txBody>
                    <a:bodyPr/>
                    <a:lstStyle/>
                    <a:p>
                      <a:r>
                        <a:rPr lang="es-MX" dirty="0"/>
                        <a:t>-</a:t>
                      </a:r>
                    </a:p>
                  </a:txBody>
                  <a:tcPr/>
                </a:tc>
                <a:tc>
                  <a:txBody>
                    <a:bodyPr/>
                    <a:lstStyle/>
                    <a:p>
                      <a:r>
                        <a:rPr lang="es-MX" dirty="0"/>
                        <a:t>Negación unaria</a:t>
                      </a:r>
                    </a:p>
                  </a:txBody>
                  <a:tcPr/>
                </a:tc>
                <a:extLst>
                  <a:ext uri="{0D108BD9-81ED-4DB2-BD59-A6C34878D82A}">
                    <a16:rowId xmlns:a16="http://schemas.microsoft.com/office/drawing/2014/main" val="2874337772"/>
                  </a:ext>
                </a:extLst>
              </a:tr>
            </a:tbl>
          </a:graphicData>
        </a:graphic>
      </p:graphicFrame>
    </p:spTree>
    <p:extLst>
      <p:ext uri="{BB962C8B-B14F-4D97-AF65-F5344CB8AC3E}">
        <p14:creationId xmlns:p14="http://schemas.microsoft.com/office/powerpoint/2010/main" val="747998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4EBC6-B50C-42FC-BDE3-6CBA7225CBF4}"/>
              </a:ext>
            </a:extLst>
          </p:cNvPr>
          <p:cNvSpPr>
            <a:spLocks noGrp="1"/>
          </p:cNvSpPr>
          <p:nvPr>
            <p:ph type="title"/>
          </p:nvPr>
        </p:nvSpPr>
        <p:spPr/>
        <p:txBody>
          <a:bodyPr/>
          <a:lstStyle/>
          <a:p>
            <a:r>
              <a:rPr lang="es-MX" dirty="0"/>
              <a:t>ENTRADA DE DATOS</a:t>
            </a:r>
          </a:p>
        </p:txBody>
      </p:sp>
      <p:sp>
        <p:nvSpPr>
          <p:cNvPr id="3" name="CuadroTexto 2">
            <a:extLst>
              <a:ext uri="{FF2B5EF4-FFF2-40B4-BE49-F238E27FC236}">
                <a16:creationId xmlns:a16="http://schemas.microsoft.com/office/drawing/2014/main" id="{702A9878-F0D9-4B7C-8DAE-0A8F5ED6CC57}"/>
              </a:ext>
            </a:extLst>
          </p:cNvPr>
          <p:cNvSpPr txBox="1"/>
          <p:nvPr/>
        </p:nvSpPr>
        <p:spPr>
          <a:xfrm>
            <a:off x="1186249" y="1828800"/>
            <a:ext cx="9969431" cy="4524315"/>
          </a:xfrm>
          <a:prstGeom prst="rect">
            <a:avLst/>
          </a:prstGeom>
          <a:noFill/>
        </p:spPr>
        <p:txBody>
          <a:bodyPr wrap="square" rtlCol="0">
            <a:spAutoFit/>
          </a:bodyPr>
          <a:lstStyle/>
          <a:p>
            <a:pPr marL="285750" indent="-285750">
              <a:buFont typeface="Wingdings" panose="05000000000000000000" pitchFamily="2" charset="2"/>
              <a:buChar char="Ø"/>
            </a:pPr>
            <a:r>
              <a:rPr lang="es-MX" dirty="0"/>
              <a:t>Función INPUT</a:t>
            </a:r>
          </a:p>
          <a:p>
            <a:endParaRPr lang="es-MX" dirty="0"/>
          </a:p>
          <a:p>
            <a:r>
              <a:rPr lang="es-MX" dirty="0"/>
              <a:t>La función input nos permite obtener datos desde la entrada estándar (</a:t>
            </a:r>
            <a:r>
              <a:rPr lang="es-MX" dirty="0" err="1"/>
              <a:t>stdin</a:t>
            </a:r>
            <a:r>
              <a:rPr lang="es-MX" dirty="0"/>
              <a:t>), esta entrada por lo general es el teclado.</a:t>
            </a:r>
          </a:p>
          <a:p>
            <a:endParaRPr lang="es-MX" dirty="0"/>
          </a:p>
          <a:p>
            <a:r>
              <a:rPr lang="es-MX" dirty="0"/>
              <a:t>Sintaxis.</a:t>
            </a:r>
          </a:p>
          <a:p>
            <a:endParaRPr lang="es-MX" dirty="0"/>
          </a:p>
          <a:p>
            <a:pPr algn="ctr"/>
            <a:r>
              <a:rPr lang="es-MX" dirty="0"/>
              <a:t>variable = input(</a:t>
            </a:r>
            <a:r>
              <a:rPr lang="es-MX" dirty="0" err="1"/>
              <a:t>promt</a:t>
            </a:r>
            <a:r>
              <a:rPr lang="es-MX" dirty="0"/>
              <a:t>)</a:t>
            </a:r>
          </a:p>
          <a:p>
            <a:pPr marL="285750" indent="-285750">
              <a:buFont typeface="Wingdings" panose="05000000000000000000" pitchFamily="2" charset="2"/>
              <a:buChar char="Ø"/>
            </a:pPr>
            <a:r>
              <a:rPr lang="es-MX" dirty="0"/>
              <a:t>Función </a:t>
            </a:r>
            <a:r>
              <a:rPr lang="es-MX" dirty="0" err="1"/>
              <a:t>int</a:t>
            </a:r>
            <a:r>
              <a:rPr lang="es-MX" dirty="0"/>
              <a:t>, </a:t>
            </a:r>
            <a:r>
              <a:rPr lang="es-MX" dirty="0" err="1"/>
              <a:t>float</a:t>
            </a:r>
            <a:r>
              <a:rPr lang="es-MX" dirty="0"/>
              <a:t>, </a:t>
            </a:r>
            <a:r>
              <a:rPr lang="es-MX" dirty="0" err="1"/>
              <a:t>eval</a:t>
            </a:r>
            <a:r>
              <a:rPr lang="es-MX" dirty="0"/>
              <a:t>.</a:t>
            </a:r>
          </a:p>
          <a:p>
            <a:endParaRPr lang="es-MX" dirty="0"/>
          </a:p>
          <a:p>
            <a:r>
              <a:rPr lang="es-MX" dirty="0" err="1"/>
              <a:t>int</a:t>
            </a:r>
            <a:r>
              <a:rPr lang="es-MX" dirty="0"/>
              <a:t>: Convierte un </a:t>
            </a:r>
            <a:r>
              <a:rPr lang="es-MX" dirty="0" err="1"/>
              <a:t>String</a:t>
            </a:r>
            <a:r>
              <a:rPr lang="es-MX" dirty="0"/>
              <a:t> entero a entero numérico.</a:t>
            </a:r>
          </a:p>
          <a:p>
            <a:endParaRPr lang="es-MX" dirty="0"/>
          </a:p>
          <a:p>
            <a:r>
              <a:rPr lang="es-MX" dirty="0" err="1"/>
              <a:t>float</a:t>
            </a:r>
            <a:r>
              <a:rPr lang="es-MX" dirty="0"/>
              <a:t>: Convierte un </a:t>
            </a:r>
            <a:r>
              <a:rPr lang="es-MX" dirty="0" err="1"/>
              <a:t>String</a:t>
            </a:r>
            <a:r>
              <a:rPr lang="es-MX" dirty="0"/>
              <a:t> real a numero de punto flotante.</a:t>
            </a:r>
          </a:p>
          <a:p>
            <a:endParaRPr lang="es-MX" dirty="0"/>
          </a:p>
          <a:p>
            <a:r>
              <a:rPr lang="es-MX" dirty="0" err="1"/>
              <a:t>eval</a:t>
            </a:r>
            <a:r>
              <a:rPr lang="es-MX" dirty="0"/>
              <a:t>: </a:t>
            </a:r>
            <a:r>
              <a:rPr lang="es-MX" dirty="0" err="1"/>
              <a:t>Eval</a:t>
            </a:r>
            <a:r>
              <a:rPr lang="es-MX" dirty="0"/>
              <a:t> </a:t>
            </a:r>
            <a:r>
              <a:rPr lang="es-MX" dirty="0" err="1"/>
              <a:t>evalua</a:t>
            </a:r>
            <a:r>
              <a:rPr lang="es-MX" dirty="0"/>
              <a:t> el tipo de cadena que se esta introduciendo si es un </a:t>
            </a:r>
            <a:r>
              <a:rPr lang="es-MX" dirty="0" err="1"/>
              <a:t>String</a:t>
            </a:r>
            <a:r>
              <a:rPr lang="es-MX" dirty="0"/>
              <a:t> entero se convierte a un numero entero si es un </a:t>
            </a:r>
            <a:r>
              <a:rPr lang="es-MX" dirty="0" err="1"/>
              <a:t>String</a:t>
            </a:r>
            <a:r>
              <a:rPr lang="es-MX" dirty="0"/>
              <a:t> real se convierte a numero de punto flotante.</a:t>
            </a:r>
          </a:p>
        </p:txBody>
      </p:sp>
    </p:spTree>
    <p:extLst>
      <p:ext uri="{BB962C8B-B14F-4D97-AF65-F5344CB8AC3E}">
        <p14:creationId xmlns:p14="http://schemas.microsoft.com/office/powerpoint/2010/main" val="402022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47DE7-A7BF-4400-B314-4DF4351BE124}"/>
              </a:ext>
            </a:extLst>
          </p:cNvPr>
          <p:cNvSpPr>
            <a:spLocks noGrp="1"/>
          </p:cNvSpPr>
          <p:nvPr>
            <p:ph type="title"/>
          </p:nvPr>
        </p:nvSpPr>
        <p:spPr/>
        <p:txBody>
          <a:bodyPr/>
          <a:lstStyle/>
          <a:p>
            <a:r>
              <a:rPr lang="es-MX" dirty="0"/>
              <a:t>SENTENCIA IF E IF – ELSE</a:t>
            </a:r>
          </a:p>
        </p:txBody>
      </p:sp>
      <p:sp>
        <p:nvSpPr>
          <p:cNvPr id="3" name="CuadroTexto 2">
            <a:extLst>
              <a:ext uri="{FF2B5EF4-FFF2-40B4-BE49-F238E27FC236}">
                <a16:creationId xmlns:a16="http://schemas.microsoft.com/office/drawing/2014/main" id="{C2C8D400-F28C-42F6-B983-A494F1AE4B1C}"/>
              </a:ext>
            </a:extLst>
          </p:cNvPr>
          <p:cNvSpPr txBox="1"/>
          <p:nvPr/>
        </p:nvSpPr>
        <p:spPr>
          <a:xfrm>
            <a:off x="1186249" y="1927654"/>
            <a:ext cx="9969431" cy="923330"/>
          </a:xfrm>
          <a:prstGeom prst="rect">
            <a:avLst/>
          </a:prstGeom>
          <a:noFill/>
        </p:spPr>
        <p:txBody>
          <a:bodyPr wrap="square" rtlCol="0">
            <a:spAutoFit/>
          </a:bodyPr>
          <a:lstStyle/>
          <a:p>
            <a:r>
              <a:rPr lang="es-MX" dirty="0"/>
              <a:t>La sentencia </a:t>
            </a:r>
            <a:r>
              <a:rPr lang="es-MX" dirty="0" err="1"/>
              <a:t>if</a:t>
            </a:r>
            <a:r>
              <a:rPr lang="es-MX" dirty="0"/>
              <a:t> nos permitirá evaluar una condición y dependiendo si esta condición es verdadera o falsa poder alterar el flujo del programa. La sintaxis del </a:t>
            </a:r>
            <a:r>
              <a:rPr lang="es-MX" dirty="0" err="1"/>
              <a:t>if</a:t>
            </a:r>
            <a:r>
              <a:rPr lang="es-MX" dirty="0"/>
              <a:t> es la siguiente. Condición es una expresión booleana.</a:t>
            </a:r>
          </a:p>
          <a:p>
            <a:endParaRPr lang="es-MX" dirty="0"/>
          </a:p>
        </p:txBody>
      </p:sp>
      <p:graphicFrame>
        <p:nvGraphicFramePr>
          <p:cNvPr id="5" name="Tabla 5">
            <a:extLst>
              <a:ext uri="{FF2B5EF4-FFF2-40B4-BE49-F238E27FC236}">
                <a16:creationId xmlns:a16="http://schemas.microsoft.com/office/drawing/2014/main" id="{D1C02F8C-A63B-4EF1-93A4-5CD6AFF6A68A}"/>
              </a:ext>
            </a:extLst>
          </p:cNvPr>
          <p:cNvGraphicFramePr>
            <a:graphicFrameLocks noGrp="1"/>
          </p:cNvGraphicFramePr>
          <p:nvPr>
            <p:extLst>
              <p:ext uri="{D42A27DB-BD31-4B8C-83A1-F6EECF244321}">
                <p14:modId xmlns:p14="http://schemas.microsoft.com/office/powerpoint/2010/main" val="1123210207"/>
              </p:ext>
            </p:extLst>
          </p:nvPr>
        </p:nvGraphicFramePr>
        <p:xfrm>
          <a:off x="1391645" y="2587373"/>
          <a:ext cx="9558638" cy="3723640"/>
        </p:xfrm>
        <a:graphic>
          <a:graphicData uri="http://schemas.openxmlformats.org/drawingml/2006/table">
            <a:tbl>
              <a:tblPr firstRow="1" bandRow="1">
                <a:tableStyleId>{5C22544A-7EE6-4342-B048-85BDC9FD1C3A}</a:tableStyleId>
              </a:tblPr>
              <a:tblGrid>
                <a:gridCol w="4779319">
                  <a:extLst>
                    <a:ext uri="{9D8B030D-6E8A-4147-A177-3AD203B41FA5}">
                      <a16:colId xmlns:a16="http://schemas.microsoft.com/office/drawing/2014/main" val="2573179618"/>
                    </a:ext>
                  </a:extLst>
                </a:gridCol>
                <a:gridCol w="4779319">
                  <a:extLst>
                    <a:ext uri="{9D8B030D-6E8A-4147-A177-3AD203B41FA5}">
                      <a16:colId xmlns:a16="http://schemas.microsoft.com/office/drawing/2014/main" val="1495604114"/>
                    </a:ext>
                  </a:extLst>
                </a:gridCol>
              </a:tblGrid>
              <a:tr h="370840">
                <a:tc>
                  <a:txBody>
                    <a:bodyPr/>
                    <a:lstStyle/>
                    <a:p>
                      <a:pPr algn="ctr"/>
                      <a:r>
                        <a:rPr lang="es-MX" dirty="0" err="1"/>
                        <a:t>if</a:t>
                      </a:r>
                      <a:r>
                        <a:rPr lang="es-MX" dirty="0"/>
                        <a:t> simple</a:t>
                      </a:r>
                    </a:p>
                  </a:txBody>
                  <a:tcPr/>
                </a:tc>
                <a:tc>
                  <a:txBody>
                    <a:bodyPr/>
                    <a:lstStyle/>
                    <a:p>
                      <a:pPr algn="ctr"/>
                      <a:r>
                        <a:rPr lang="es-MX" dirty="0" err="1"/>
                        <a:t>if</a:t>
                      </a:r>
                      <a:r>
                        <a:rPr lang="es-MX" dirty="0"/>
                        <a:t> compuesto</a:t>
                      </a:r>
                    </a:p>
                  </a:txBody>
                  <a:tcPr/>
                </a:tc>
                <a:extLst>
                  <a:ext uri="{0D108BD9-81ED-4DB2-BD59-A6C34878D82A}">
                    <a16:rowId xmlns:a16="http://schemas.microsoft.com/office/drawing/2014/main" val="1167102504"/>
                  </a:ext>
                </a:extLst>
              </a:tr>
              <a:tr h="370840">
                <a:tc>
                  <a:txBody>
                    <a:bodyPr/>
                    <a:lstStyle/>
                    <a:p>
                      <a:r>
                        <a:rPr lang="es-MX" sz="1600" dirty="0" err="1"/>
                        <a:t>if</a:t>
                      </a:r>
                      <a:r>
                        <a:rPr lang="es-MX" sz="1600" dirty="0"/>
                        <a:t> condición:			</a:t>
                      </a:r>
                    </a:p>
                    <a:p>
                      <a:r>
                        <a:rPr lang="es-MX" sz="1600" dirty="0"/>
                        <a:t>    instrucción en caso de ser verdadero</a:t>
                      </a:r>
                    </a:p>
                    <a:p>
                      <a:endParaRPr lang="es-MX" sz="1600" dirty="0"/>
                    </a:p>
                  </a:txBody>
                  <a:tcPr/>
                </a:tc>
                <a:tc>
                  <a:txBody>
                    <a:bodyPr/>
                    <a:lstStyle/>
                    <a:p>
                      <a:r>
                        <a:rPr lang="es-MX" sz="1600" dirty="0" err="1"/>
                        <a:t>if</a:t>
                      </a:r>
                      <a:r>
                        <a:rPr lang="es-MX" sz="1600" dirty="0"/>
                        <a:t> condición:</a:t>
                      </a:r>
                    </a:p>
                    <a:p>
                      <a:r>
                        <a:rPr lang="es-MX" sz="1600" dirty="0"/>
                        <a:t>    instrucción 1 </a:t>
                      </a:r>
                    </a:p>
                    <a:p>
                      <a:r>
                        <a:rPr lang="es-MX" sz="1600" dirty="0"/>
                        <a:t>    instrucción 2</a:t>
                      </a:r>
                    </a:p>
                    <a:p>
                      <a:r>
                        <a:rPr lang="es-MX" sz="1600" dirty="0"/>
                        <a:t>    instrucción 3</a:t>
                      </a:r>
                    </a:p>
                    <a:p>
                      <a:r>
                        <a:rPr lang="es-MX" sz="1600" dirty="0"/>
                        <a:t>    instrucción N</a:t>
                      </a:r>
                    </a:p>
                  </a:txBody>
                  <a:tcPr/>
                </a:tc>
                <a:extLst>
                  <a:ext uri="{0D108BD9-81ED-4DB2-BD59-A6C34878D82A}">
                    <a16:rowId xmlns:a16="http://schemas.microsoft.com/office/drawing/2014/main" val="3225092390"/>
                  </a:ext>
                </a:extLst>
              </a:tr>
              <a:tr h="370840">
                <a:tc>
                  <a:txBody>
                    <a:bodyPr/>
                    <a:lstStyle/>
                    <a:p>
                      <a:r>
                        <a:rPr lang="es-MX" sz="1600" dirty="0" err="1"/>
                        <a:t>if</a:t>
                      </a:r>
                      <a:r>
                        <a:rPr lang="es-MX" sz="1600" dirty="0"/>
                        <a:t> condición:</a:t>
                      </a:r>
                    </a:p>
                    <a:p>
                      <a:r>
                        <a:rPr lang="es-MX" sz="1600" dirty="0"/>
                        <a:t>    instrucción en caso de ser verdadero</a:t>
                      </a:r>
                    </a:p>
                    <a:p>
                      <a:r>
                        <a:rPr lang="es-MX" sz="1600" dirty="0" err="1"/>
                        <a:t>else</a:t>
                      </a:r>
                      <a:r>
                        <a:rPr lang="es-MX" sz="1600" dirty="0"/>
                        <a:t>:</a:t>
                      </a:r>
                    </a:p>
                    <a:p>
                      <a:r>
                        <a:rPr lang="es-MX" sz="1600" dirty="0"/>
                        <a:t>    instrucción en caso de ser </a:t>
                      </a:r>
                      <a:r>
                        <a:rPr lang="es-MX" sz="1600" dirty="0" err="1"/>
                        <a:t>flaso</a:t>
                      </a:r>
                      <a:endParaRPr lang="es-MX" sz="1600" dirty="0"/>
                    </a:p>
                    <a:p>
                      <a:endParaRPr lang="es-MX" sz="1600" dirty="0"/>
                    </a:p>
                  </a:txBody>
                  <a:tcPr/>
                </a:tc>
                <a:tc>
                  <a:txBody>
                    <a:bodyPr/>
                    <a:lstStyle/>
                    <a:p>
                      <a:r>
                        <a:rPr lang="es-MX" sz="1600" dirty="0" err="1"/>
                        <a:t>if</a:t>
                      </a:r>
                      <a:r>
                        <a:rPr lang="es-MX" sz="1600" dirty="0"/>
                        <a:t> condición:</a:t>
                      </a:r>
                    </a:p>
                    <a:p>
                      <a:r>
                        <a:rPr lang="es-MX" sz="1600" dirty="0"/>
                        <a:t>    instrucción 1 </a:t>
                      </a:r>
                    </a:p>
                    <a:p>
                      <a:r>
                        <a:rPr lang="es-MX" sz="1600" dirty="0"/>
                        <a:t>    instrucción 2</a:t>
                      </a:r>
                    </a:p>
                    <a:p>
                      <a:r>
                        <a:rPr lang="es-MX" sz="1600" dirty="0"/>
                        <a:t>    instrucción N</a:t>
                      </a:r>
                    </a:p>
                    <a:p>
                      <a:r>
                        <a:rPr lang="es-MX" sz="1600" dirty="0" err="1"/>
                        <a:t>else</a:t>
                      </a:r>
                      <a:r>
                        <a:rPr lang="es-MX" sz="1600" dirty="0"/>
                        <a:t>:</a:t>
                      </a:r>
                    </a:p>
                    <a:p>
                      <a:r>
                        <a:rPr lang="es-MX" sz="1600" dirty="0"/>
                        <a:t>    instrucción 1 </a:t>
                      </a:r>
                    </a:p>
                    <a:p>
                      <a:r>
                        <a:rPr lang="es-MX" sz="1600" dirty="0"/>
                        <a:t>    instrucción 2</a:t>
                      </a:r>
                    </a:p>
                    <a:p>
                      <a:r>
                        <a:rPr lang="es-MX" sz="1600" dirty="0"/>
                        <a:t>    instrucción N</a:t>
                      </a:r>
                    </a:p>
                  </a:txBody>
                  <a:tcPr/>
                </a:tc>
                <a:extLst>
                  <a:ext uri="{0D108BD9-81ED-4DB2-BD59-A6C34878D82A}">
                    <a16:rowId xmlns:a16="http://schemas.microsoft.com/office/drawing/2014/main" val="3098142670"/>
                  </a:ext>
                </a:extLst>
              </a:tr>
            </a:tbl>
          </a:graphicData>
        </a:graphic>
      </p:graphicFrame>
    </p:spTree>
    <p:extLst>
      <p:ext uri="{BB962C8B-B14F-4D97-AF65-F5344CB8AC3E}">
        <p14:creationId xmlns:p14="http://schemas.microsoft.com/office/powerpoint/2010/main" val="342847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C7AF39-640A-406E-BCC3-0EFE122B5ECB}"/>
              </a:ext>
            </a:extLst>
          </p:cNvPr>
          <p:cNvSpPr>
            <a:spLocks noGrp="1"/>
          </p:cNvSpPr>
          <p:nvPr>
            <p:ph type="title"/>
          </p:nvPr>
        </p:nvSpPr>
        <p:spPr/>
        <p:txBody>
          <a:bodyPr/>
          <a:lstStyle/>
          <a:p>
            <a:r>
              <a:rPr lang="es-MX" dirty="0"/>
              <a:t>HISTORIA DEL LENGUAJE.</a:t>
            </a:r>
          </a:p>
        </p:txBody>
      </p:sp>
      <p:sp>
        <p:nvSpPr>
          <p:cNvPr id="3" name="CuadroTexto 2">
            <a:extLst>
              <a:ext uri="{FF2B5EF4-FFF2-40B4-BE49-F238E27FC236}">
                <a16:creationId xmlns:a16="http://schemas.microsoft.com/office/drawing/2014/main" id="{FA8E05B9-C37E-42F2-841B-CE76074ED065}"/>
              </a:ext>
            </a:extLst>
          </p:cNvPr>
          <p:cNvSpPr txBox="1"/>
          <p:nvPr/>
        </p:nvSpPr>
        <p:spPr>
          <a:xfrm>
            <a:off x="1202724" y="1874933"/>
            <a:ext cx="9952956" cy="3139321"/>
          </a:xfrm>
          <a:prstGeom prst="rect">
            <a:avLst/>
          </a:prstGeom>
          <a:noFill/>
        </p:spPr>
        <p:txBody>
          <a:bodyPr wrap="square" rtlCol="0">
            <a:spAutoFit/>
          </a:bodyPr>
          <a:lstStyle/>
          <a:p>
            <a:pPr marL="285750" indent="-285750">
              <a:buFont typeface="Wingdings" panose="05000000000000000000" pitchFamily="2" charset="2"/>
              <a:buChar char="Ø"/>
            </a:pPr>
            <a:r>
              <a:rPr lang="es-MX" dirty="0"/>
              <a:t>Fue creado en diciembre de 1989.</a:t>
            </a:r>
          </a:p>
          <a:p>
            <a:pPr marL="285750" indent="-285750">
              <a:buFont typeface="Wingdings" panose="05000000000000000000" pitchFamily="2" charset="2"/>
              <a:buChar char="Ø"/>
            </a:pPr>
            <a:endParaRPr lang="es-MX" dirty="0"/>
          </a:p>
          <a:p>
            <a:pPr marL="285750" indent="-285750">
              <a:buFont typeface="Wingdings" panose="05000000000000000000" pitchFamily="2" charset="2"/>
              <a:buChar char="Ø"/>
            </a:pPr>
            <a:r>
              <a:rPr lang="es-MX" dirty="0"/>
              <a:t>Guido van Rossum.</a:t>
            </a:r>
          </a:p>
          <a:p>
            <a:pPr marL="285750" indent="-285750">
              <a:buFont typeface="Wingdings" panose="05000000000000000000" pitchFamily="2" charset="2"/>
              <a:buChar char="Ø"/>
            </a:pPr>
            <a:endParaRPr lang="es-MX" dirty="0"/>
          </a:p>
          <a:p>
            <a:pPr marL="285750" indent="-285750">
              <a:buFont typeface="Wingdings" panose="05000000000000000000" pitchFamily="2" charset="2"/>
              <a:buChar char="Ø"/>
            </a:pPr>
            <a:r>
              <a:rPr lang="es-MX" dirty="0"/>
              <a:t>Python nace como lenguaje de scripting para el sistema operativo </a:t>
            </a:r>
            <a:r>
              <a:rPr lang="es-MX" dirty="0" err="1"/>
              <a:t>Amoeba</a:t>
            </a:r>
            <a:r>
              <a:rPr lang="es-MX" dirty="0"/>
              <a:t>.</a:t>
            </a:r>
          </a:p>
          <a:p>
            <a:pPr marL="285750" indent="-285750">
              <a:buFont typeface="Wingdings" panose="05000000000000000000" pitchFamily="2" charset="2"/>
              <a:buChar char="Ø"/>
            </a:pPr>
            <a:endParaRPr lang="es-MX" dirty="0"/>
          </a:p>
          <a:p>
            <a:pPr marL="285750" indent="-285750">
              <a:buFont typeface="Wingdings" panose="05000000000000000000" pitchFamily="2" charset="2"/>
              <a:buChar char="Ø"/>
            </a:pPr>
            <a:r>
              <a:rPr lang="es-MX" dirty="0"/>
              <a:t>“Monty </a:t>
            </a:r>
            <a:r>
              <a:rPr lang="es-MX" dirty="0" err="1"/>
              <a:t>Python’s</a:t>
            </a:r>
            <a:r>
              <a:rPr lang="es-MX" dirty="0"/>
              <a:t> </a:t>
            </a:r>
            <a:r>
              <a:rPr lang="es-MX" dirty="0" err="1"/>
              <a:t>Flying</a:t>
            </a:r>
            <a:r>
              <a:rPr lang="es-MX" dirty="0"/>
              <a:t> </a:t>
            </a:r>
            <a:r>
              <a:rPr lang="es-MX" dirty="0" err="1"/>
              <a:t>Circus</a:t>
            </a:r>
            <a:r>
              <a:rPr lang="es-MX" dirty="0"/>
              <a:t>”.</a:t>
            </a:r>
          </a:p>
          <a:p>
            <a:pPr marL="285750" indent="-285750">
              <a:buFont typeface="Wingdings" panose="05000000000000000000" pitchFamily="2" charset="2"/>
              <a:buChar char="Ø"/>
            </a:pPr>
            <a:endParaRPr lang="es-MX" dirty="0"/>
          </a:p>
          <a:p>
            <a:pPr marL="285750" indent="-285750">
              <a:buFont typeface="Wingdings" panose="05000000000000000000" pitchFamily="2" charset="2"/>
              <a:buChar char="Ø"/>
            </a:pPr>
            <a:r>
              <a:rPr lang="es-MX" dirty="0"/>
              <a:t>En 1990 se finaliza la primera implementación del interprete de Python (0.9.0). </a:t>
            </a:r>
          </a:p>
          <a:p>
            <a:endParaRPr lang="es-MX" dirty="0"/>
          </a:p>
          <a:p>
            <a:endParaRPr lang="es-MX" dirty="0"/>
          </a:p>
        </p:txBody>
      </p:sp>
    </p:spTree>
    <p:extLst>
      <p:ext uri="{BB962C8B-B14F-4D97-AF65-F5344CB8AC3E}">
        <p14:creationId xmlns:p14="http://schemas.microsoft.com/office/powerpoint/2010/main" val="3349956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15B5A-EB3D-4C89-A442-EE49D47FB5A5}"/>
              </a:ext>
            </a:extLst>
          </p:cNvPr>
          <p:cNvSpPr>
            <a:spLocks noGrp="1"/>
          </p:cNvSpPr>
          <p:nvPr>
            <p:ph type="title"/>
          </p:nvPr>
        </p:nvSpPr>
        <p:spPr/>
        <p:txBody>
          <a:bodyPr/>
          <a:lstStyle/>
          <a:p>
            <a:r>
              <a:rPr lang="es-MX" dirty="0"/>
              <a:t>SENTENCIA IF – ELIF – ELSE </a:t>
            </a:r>
          </a:p>
        </p:txBody>
      </p:sp>
      <p:sp>
        <p:nvSpPr>
          <p:cNvPr id="3" name="CuadroTexto 2">
            <a:extLst>
              <a:ext uri="{FF2B5EF4-FFF2-40B4-BE49-F238E27FC236}">
                <a16:creationId xmlns:a16="http://schemas.microsoft.com/office/drawing/2014/main" id="{F1EC4298-F174-4CBB-836E-81829FD73406}"/>
              </a:ext>
            </a:extLst>
          </p:cNvPr>
          <p:cNvSpPr txBox="1"/>
          <p:nvPr/>
        </p:nvSpPr>
        <p:spPr>
          <a:xfrm>
            <a:off x="1202724" y="1911178"/>
            <a:ext cx="9952956" cy="923330"/>
          </a:xfrm>
          <a:prstGeom prst="rect">
            <a:avLst/>
          </a:prstGeom>
          <a:noFill/>
        </p:spPr>
        <p:txBody>
          <a:bodyPr wrap="square" rtlCol="0">
            <a:spAutoFit/>
          </a:bodyPr>
          <a:lstStyle/>
          <a:p>
            <a:r>
              <a:rPr lang="es-MX" dirty="0"/>
              <a:t>En algunos programas tendremos que evaluar varias condiciones y a diferencia de lenguajes derivados de C en Python no existe la instrucción </a:t>
            </a:r>
            <a:r>
              <a:rPr lang="es-MX" dirty="0" err="1"/>
              <a:t>switch</a:t>
            </a:r>
            <a:r>
              <a:rPr lang="es-MX" dirty="0"/>
              <a:t> para poder hacer múltiples evaluaciones usamos la estructura </a:t>
            </a:r>
            <a:r>
              <a:rPr lang="es-MX" dirty="0" err="1"/>
              <a:t>if</a:t>
            </a:r>
            <a:r>
              <a:rPr lang="es-MX" dirty="0"/>
              <a:t> – </a:t>
            </a:r>
            <a:r>
              <a:rPr lang="es-MX" dirty="0" err="1"/>
              <a:t>elif</a:t>
            </a:r>
            <a:r>
              <a:rPr lang="es-MX" dirty="0"/>
              <a:t> – </a:t>
            </a:r>
            <a:r>
              <a:rPr lang="es-MX" dirty="0" err="1"/>
              <a:t>else</a:t>
            </a:r>
            <a:r>
              <a:rPr lang="es-MX" dirty="0"/>
              <a:t>. La sintaxis es la siguiente. </a:t>
            </a:r>
          </a:p>
        </p:txBody>
      </p:sp>
      <p:graphicFrame>
        <p:nvGraphicFramePr>
          <p:cNvPr id="4" name="Tabla 4">
            <a:extLst>
              <a:ext uri="{FF2B5EF4-FFF2-40B4-BE49-F238E27FC236}">
                <a16:creationId xmlns:a16="http://schemas.microsoft.com/office/drawing/2014/main" id="{CB16188A-EF34-4AB1-BC7E-6D97C0396D6E}"/>
              </a:ext>
            </a:extLst>
          </p:cNvPr>
          <p:cNvGraphicFramePr>
            <a:graphicFrameLocks noGrp="1"/>
          </p:cNvGraphicFramePr>
          <p:nvPr>
            <p:extLst>
              <p:ext uri="{D42A27DB-BD31-4B8C-83A1-F6EECF244321}">
                <p14:modId xmlns:p14="http://schemas.microsoft.com/office/powerpoint/2010/main" val="2826229462"/>
              </p:ext>
            </p:extLst>
          </p:nvPr>
        </p:nvGraphicFramePr>
        <p:xfrm>
          <a:off x="2032000" y="3008326"/>
          <a:ext cx="8128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82945965"/>
                    </a:ext>
                  </a:extLst>
                </a:gridCol>
                <a:gridCol w="4064000">
                  <a:extLst>
                    <a:ext uri="{9D8B030D-6E8A-4147-A177-3AD203B41FA5}">
                      <a16:colId xmlns:a16="http://schemas.microsoft.com/office/drawing/2014/main" val="3537017254"/>
                    </a:ext>
                  </a:extLst>
                </a:gridCol>
              </a:tblGrid>
              <a:tr h="370840">
                <a:tc>
                  <a:txBody>
                    <a:bodyPr/>
                    <a:lstStyle/>
                    <a:p>
                      <a:r>
                        <a:rPr lang="es-MX" dirty="0"/>
                        <a:t>Sentencia </a:t>
                      </a:r>
                      <a:r>
                        <a:rPr lang="es-MX" dirty="0" err="1"/>
                        <a:t>if</a:t>
                      </a:r>
                      <a:r>
                        <a:rPr lang="es-MX" dirty="0"/>
                        <a:t> – </a:t>
                      </a:r>
                      <a:r>
                        <a:rPr lang="es-MX" dirty="0" err="1"/>
                        <a:t>elif</a:t>
                      </a:r>
                      <a:r>
                        <a:rPr lang="es-MX" dirty="0"/>
                        <a:t> – </a:t>
                      </a:r>
                      <a:r>
                        <a:rPr lang="es-MX" dirty="0" err="1"/>
                        <a:t>else</a:t>
                      </a:r>
                      <a:endParaRPr lang="es-MX" dirty="0"/>
                    </a:p>
                  </a:txBody>
                  <a:tcPr/>
                </a:tc>
                <a:tc>
                  <a:txBody>
                    <a:bodyPr/>
                    <a:lstStyle/>
                    <a:p>
                      <a:r>
                        <a:rPr lang="es-MX" dirty="0"/>
                        <a:t>Sentencia </a:t>
                      </a:r>
                      <a:r>
                        <a:rPr lang="es-MX" dirty="0" err="1"/>
                        <a:t>if</a:t>
                      </a:r>
                      <a:r>
                        <a:rPr lang="es-MX" dirty="0"/>
                        <a:t> – </a:t>
                      </a:r>
                      <a:r>
                        <a:rPr lang="es-MX" dirty="0" err="1"/>
                        <a:t>else</a:t>
                      </a:r>
                      <a:endParaRPr lang="es-MX" dirty="0"/>
                    </a:p>
                  </a:txBody>
                  <a:tcPr/>
                </a:tc>
                <a:extLst>
                  <a:ext uri="{0D108BD9-81ED-4DB2-BD59-A6C34878D82A}">
                    <a16:rowId xmlns:a16="http://schemas.microsoft.com/office/drawing/2014/main" val="3530207923"/>
                  </a:ext>
                </a:extLst>
              </a:tr>
              <a:tr h="370840">
                <a:tc>
                  <a:txBody>
                    <a:bodyPr/>
                    <a:lstStyle/>
                    <a:p>
                      <a:r>
                        <a:rPr lang="es-MX" dirty="0" err="1"/>
                        <a:t>if</a:t>
                      </a:r>
                      <a:r>
                        <a:rPr lang="es-MX" dirty="0"/>
                        <a:t> condición1:</a:t>
                      </a:r>
                    </a:p>
                    <a:p>
                      <a:r>
                        <a:rPr lang="es-MX" dirty="0"/>
                        <a:t>    instrucción_condición_1</a:t>
                      </a:r>
                    </a:p>
                    <a:p>
                      <a:r>
                        <a:rPr lang="es-MX" dirty="0" err="1"/>
                        <a:t>elif</a:t>
                      </a:r>
                      <a:r>
                        <a:rPr lang="es-MX" dirty="0"/>
                        <a:t> condición2:</a:t>
                      </a:r>
                    </a:p>
                    <a:p>
                      <a:r>
                        <a:rPr lang="es-MX" dirty="0"/>
                        <a:t>    instrucción_condición_2</a:t>
                      </a:r>
                    </a:p>
                    <a:p>
                      <a:r>
                        <a:rPr lang="es-MX" dirty="0" err="1"/>
                        <a:t>elif</a:t>
                      </a:r>
                      <a:r>
                        <a:rPr lang="es-MX" dirty="0"/>
                        <a:t> condición3:</a:t>
                      </a:r>
                    </a:p>
                    <a:p>
                      <a:r>
                        <a:rPr lang="es-MX" dirty="0"/>
                        <a:t>    instrucción_condición_3</a:t>
                      </a:r>
                    </a:p>
                    <a:p>
                      <a:r>
                        <a:rPr lang="es-MX" dirty="0" err="1"/>
                        <a:t>elif</a:t>
                      </a:r>
                      <a:r>
                        <a:rPr lang="es-MX" dirty="0"/>
                        <a:t> </a:t>
                      </a:r>
                      <a:r>
                        <a:rPr lang="es-MX" dirty="0" err="1"/>
                        <a:t>condiciónN</a:t>
                      </a:r>
                      <a:r>
                        <a:rPr lang="es-MX" dirty="0"/>
                        <a:t>:</a:t>
                      </a:r>
                    </a:p>
                    <a:p>
                      <a:r>
                        <a:rPr lang="es-MX" dirty="0"/>
                        <a:t>    </a:t>
                      </a:r>
                      <a:r>
                        <a:rPr lang="es-MX" dirty="0" err="1"/>
                        <a:t>instrucción_condición_N</a:t>
                      </a:r>
                      <a:endParaRPr lang="es-MX" dirty="0"/>
                    </a:p>
                    <a:p>
                      <a:r>
                        <a:rPr lang="es-MX" dirty="0"/>
                        <a:t>[</a:t>
                      </a:r>
                      <a:r>
                        <a:rPr lang="es-MX" dirty="0" err="1"/>
                        <a:t>else</a:t>
                      </a:r>
                      <a:r>
                        <a:rPr lang="es-MX" dirty="0"/>
                        <a:t>:</a:t>
                      </a:r>
                    </a:p>
                    <a:p>
                      <a:r>
                        <a:rPr lang="es-MX" dirty="0"/>
                        <a:t>     </a:t>
                      </a:r>
                      <a:r>
                        <a:rPr lang="es-MX" dirty="0" err="1"/>
                        <a:t>instrucción_else</a:t>
                      </a:r>
                      <a:r>
                        <a:rPr lang="es-MX" dirty="0"/>
                        <a:t>]</a:t>
                      </a:r>
                    </a:p>
                  </a:txBody>
                  <a:tcPr/>
                </a:tc>
                <a:tc>
                  <a:txBody>
                    <a:bodyPr/>
                    <a:lstStyle/>
                    <a:p>
                      <a:r>
                        <a:rPr lang="es-MX" dirty="0" err="1"/>
                        <a:t>if</a:t>
                      </a:r>
                      <a:r>
                        <a:rPr lang="es-MX" dirty="0"/>
                        <a:t> condición1:</a:t>
                      </a:r>
                    </a:p>
                    <a:p>
                      <a:r>
                        <a:rPr lang="es-MX" dirty="0"/>
                        <a:t>    instrucción_condición_1</a:t>
                      </a:r>
                    </a:p>
                    <a:p>
                      <a:r>
                        <a:rPr lang="es-MX" dirty="0" err="1"/>
                        <a:t>if</a:t>
                      </a:r>
                      <a:r>
                        <a:rPr lang="es-MX" dirty="0"/>
                        <a:t> condición2: </a:t>
                      </a:r>
                    </a:p>
                    <a:p>
                      <a:r>
                        <a:rPr lang="es-MX" dirty="0"/>
                        <a:t>    instrucción_condición_2</a:t>
                      </a:r>
                    </a:p>
                    <a:p>
                      <a:r>
                        <a:rPr lang="es-MX" dirty="0" err="1"/>
                        <a:t>if</a:t>
                      </a:r>
                      <a:r>
                        <a:rPr lang="es-MX" dirty="0"/>
                        <a:t> condición3:</a:t>
                      </a:r>
                    </a:p>
                    <a:p>
                      <a:r>
                        <a:rPr lang="es-MX" dirty="0"/>
                        <a:t>    instrucción_condición_3</a:t>
                      </a:r>
                    </a:p>
                    <a:p>
                      <a:r>
                        <a:rPr lang="es-MX" dirty="0" err="1"/>
                        <a:t>if</a:t>
                      </a:r>
                      <a:r>
                        <a:rPr lang="es-MX" dirty="0"/>
                        <a:t> </a:t>
                      </a:r>
                      <a:r>
                        <a:rPr lang="es-MX" dirty="0" err="1"/>
                        <a:t>condiciónN</a:t>
                      </a:r>
                      <a:r>
                        <a:rPr lang="es-MX" dirty="0"/>
                        <a:t>:</a:t>
                      </a:r>
                    </a:p>
                    <a:p>
                      <a:r>
                        <a:rPr lang="es-MX" dirty="0"/>
                        <a:t>    </a:t>
                      </a:r>
                      <a:r>
                        <a:rPr lang="es-MX" dirty="0" err="1"/>
                        <a:t>instrucción_condición_N</a:t>
                      </a:r>
                      <a:endParaRPr lang="es-MX" dirty="0"/>
                    </a:p>
                  </a:txBody>
                  <a:tcPr/>
                </a:tc>
                <a:extLst>
                  <a:ext uri="{0D108BD9-81ED-4DB2-BD59-A6C34878D82A}">
                    <a16:rowId xmlns:a16="http://schemas.microsoft.com/office/drawing/2014/main" val="33055324"/>
                  </a:ext>
                </a:extLst>
              </a:tr>
            </a:tbl>
          </a:graphicData>
        </a:graphic>
      </p:graphicFrame>
    </p:spTree>
    <p:extLst>
      <p:ext uri="{BB962C8B-B14F-4D97-AF65-F5344CB8AC3E}">
        <p14:creationId xmlns:p14="http://schemas.microsoft.com/office/powerpoint/2010/main" val="1385998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44AF1-BC12-4609-B80C-ACA40567C7EA}"/>
              </a:ext>
            </a:extLst>
          </p:cNvPr>
          <p:cNvSpPr>
            <a:spLocks noGrp="1"/>
          </p:cNvSpPr>
          <p:nvPr>
            <p:ph type="title"/>
          </p:nvPr>
        </p:nvSpPr>
        <p:spPr/>
        <p:txBody>
          <a:bodyPr/>
          <a:lstStyle/>
          <a:p>
            <a:r>
              <a:rPr lang="es-MX" dirty="0"/>
              <a:t>SENTENCIA FOR</a:t>
            </a:r>
          </a:p>
        </p:txBody>
      </p:sp>
      <p:sp>
        <p:nvSpPr>
          <p:cNvPr id="3" name="CuadroTexto 2">
            <a:extLst>
              <a:ext uri="{FF2B5EF4-FFF2-40B4-BE49-F238E27FC236}">
                <a16:creationId xmlns:a16="http://schemas.microsoft.com/office/drawing/2014/main" id="{742E0021-F171-4559-B0E4-15460861D45E}"/>
              </a:ext>
            </a:extLst>
          </p:cNvPr>
          <p:cNvSpPr txBox="1"/>
          <p:nvPr/>
        </p:nvSpPr>
        <p:spPr>
          <a:xfrm>
            <a:off x="1219200" y="1886465"/>
            <a:ext cx="9936480" cy="923330"/>
          </a:xfrm>
          <a:prstGeom prst="rect">
            <a:avLst/>
          </a:prstGeom>
          <a:noFill/>
        </p:spPr>
        <p:txBody>
          <a:bodyPr wrap="square" rtlCol="0">
            <a:spAutoFit/>
          </a:bodyPr>
          <a:lstStyle/>
          <a:p>
            <a:r>
              <a:rPr lang="es-MX" dirty="0"/>
              <a:t>La sentencia </a:t>
            </a:r>
            <a:r>
              <a:rPr lang="es-MX" dirty="0" err="1"/>
              <a:t>for</a:t>
            </a:r>
            <a:r>
              <a:rPr lang="es-MX" dirty="0"/>
              <a:t> de Python a diferencia del </a:t>
            </a:r>
            <a:r>
              <a:rPr lang="es-MX" dirty="0" err="1"/>
              <a:t>for</a:t>
            </a:r>
            <a:r>
              <a:rPr lang="es-MX" dirty="0"/>
              <a:t> de otros lenguajes el </a:t>
            </a:r>
            <a:r>
              <a:rPr lang="es-MX" dirty="0" err="1"/>
              <a:t>for</a:t>
            </a:r>
            <a:r>
              <a:rPr lang="es-MX" dirty="0"/>
              <a:t> de Python se usa para recorrer un elemento iterable (similar al </a:t>
            </a:r>
            <a:r>
              <a:rPr lang="es-MX" dirty="0" err="1"/>
              <a:t>foreach</a:t>
            </a:r>
            <a:r>
              <a:rPr lang="es-MX" dirty="0"/>
              <a:t> de C#). Un elemento iterable en Python puede ser una lista, tupla o una cadena de caracteres. La sentencia del </a:t>
            </a:r>
            <a:r>
              <a:rPr lang="es-MX" dirty="0" err="1"/>
              <a:t>for</a:t>
            </a:r>
            <a:r>
              <a:rPr lang="es-MX" dirty="0"/>
              <a:t> es la siguiente.</a:t>
            </a:r>
          </a:p>
        </p:txBody>
      </p:sp>
      <p:graphicFrame>
        <p:nvGraphicFramePr>
          <p:cNvPr id="4" name="Tabla 4">
            <a:extLst>
              <a:ext uri="{FF2B5EF4-FFF2-40B4-BE49-F238E27FC236}">
                <a16:creationId xmlns:a16="http://schemas.microsoft.com/office/drawing/2014/main" id="{C0C2502E-ED3A-43A5-87FD-8B8ED385E6C4}"/>
              </a:ext>
            </a:extLst>
          </p:cNvPr>
          <p:cNvGraphicFramePr>
            <a:graphicFrameLocks noGrp="1"/>
          </p:cNvGraphicFramePr>
          <p:nvPr>
            <p:extLst>
              <p:ext uri="{D42A27DB-BD31-4B8C-83A1-F6EECF244321}">
                <p14:modId xmlns:p14="http://schemas.microsoft.com/office/powerpoint/2010/main" val="2386426994"/>
              </p:ext>
            </p:extLst>
          </p:nvPr>
        </p:nvGraphicFramePr>
        <p:xfrm>
          <a:off x="4621427" y="2894456"/>
          <a:ext cx="3787483" cy="1651000"/>
        </p:xfrm>
        <a:graphic>
          <a:graphicData uri="http://schemas.openxmlformats.org/drawingml/2006/table">
            <a:tbl>
              <a:tblPr firstRow="1" bandRow="1">
                <a:tableStyleId>{5C22544A-7EE6-4342-B048-85BDC9FD1C3A}</a:tableStyleId>
              </a:tblPr>
              <a:tblGrid>
                <a:gridCol w="3787483">
                  <a:extLst>
                    <a:ext uri="{9D8B030D-6E8A-4147-A177-3AD203B41FA5}">
                      <a16:colId xmlns:a16="http://schemas.microsoft.com/office/drawing/2014/main" val="4103843280"/>
                    </a:ext>
                  </a:extLst>
                </a:gridCol>
              </a:tblGrid>
              <a:tr h="370840">
                <a:tc>
                  <a:txBody>
                    <a:bodyPr/>
                    <a:lstStyle/>
                    <a:p>
                      <a:pPr algn="ctr"/>
                      <a:r>
                        <a:rPr lang="es-MX" dirty="0"/>
                        <a:t>Sentencia </a:t>
                      </a:r>
                      <a:r>
                        <a:rPr lang="es-MX" dirty="0" err="1"/>
                        <a:t>for</a:t>
                      </a:r>
                      <a:endParaRPr lang="es-MX" dirty="0"/>
                    </a:p>
                  </a:txBody>
                  <a:tcPr/>
                </a:tc>
                <a:extLst>
                  <a:ext uri="{0D108BD9-81ED-4DB2-BD59-A6C34878D82A}">
                    <a16:rowId xmlns:a16="http://schemas.microsoft.com/office/drawing/2014/main" val="3678927954"/>
                  </a:ext>
                </a:extLst>
              </a:tr>
              <a:tr h="370840">
                <a:tc>
                  <a:txBody>
                    <a:bodyPr/>
                    <a:lstStyle/>
                    <a:p>
                      <a:r>
                        <a:rPr lang="es-MX" dirty="0" err="1"/>
                        <a:t>for</a:t>
                      </a:r>
                      <a:r>
                        <a:rPr lang="es-MX" dirty="0"/>
                        <a:t> “variable” in “elemento iterable”:</a:t>
                      </a:r>
                    </a:p>
                    <a:p>
                      <a:r>
                        <a:rPr lang="es-MX" dirty="0"/>
                        <a:t>    instrucción</a:t>
                      </a:r>
                    </a:p>
                  </a:txBody>
                  <a:tcPr/>
                </a:tc>
                <a:extLst>
                  <a:ext uri="{0D108BD9-81ED-4DB2-BD59-A6C34878D82A}">
                    <a16:rowId xmlns:a16="http://schemas.microsoft.com/office/drawing/2014/main" val="1304125596"/>
                  </a:ext>
                </a:extLst>
              </a:tr>
              <a:tr h="370840">
                <a:tc>
                  <a:txBody>
                    <a:bodyPr/>
                    <a:lstStyle/>
                    <a:p>
                      <a:r>
                        <a:rPr lang="es-MX" dirty="0" err="1"/>
                        <a:t>for</a:t>
                      </a:r>
                      <a:r>
                        <a:rPr lang="es-MX" dirty="0"/>
                        <a:t> x in “Hola”:</a:t>
                      </a:r>
                    </a:p>
                    <a:p>
                      <a:r>
                        <a:rPr lang="es-MX" dirty="0"/>
                        <a:t>    </a:t>
                      </a:r>
                      <a:r>
                        <a:rPr lang="es-MX" dirty="0" err="1"/>
                        <a:t>print</a:t>
                      </a:r>
                      <a:r>
                        <a:rPr lang="es-MX" dirty="0"/>
                        <a:t>(x)</a:t>
                      </a:r>
                    </a:p>
                  </a:txBody>
                  <a:tcPr/>
                </a:tc>
                <a:extLst>
                  <a:ext uri="{0D108BD9-81ED-4DB2-BD59-A6C34878D82A}">
                    <a16:rowId xmlns:a16="http://schemas.microsoft.com/office/drawing/2014/main" val="711984340"/>
                  </a:ext>
                </a:extLst>
              </a:tr>
            </a:tbl>
          </a:graphicData>
        </a:graphic>
      </p:graphicFrame>
      <p:sp>
        <p:nvSpPr>
          <p:cNvPr id="6" name="CuadroTexto 5">
            <a:extLst>
              <a:ext uri="{FF2B5EF4-FFF2-40B4-BE49-F238E27FC236}">
                <a16:creationId xmlns:a16="http://schemas.microsoft.com/office/drawing/2014/main" id="{F9533367-D4A4-41AD-AEA1-577F3284327F}"/>
              </a:ext>
            </a:extLst>
          </p:cNvPr>
          <p:cNvSpPr txBox="1"/>
          <p:nvPr/>
        </p:nvSpPr>
        <p:spPr>
          <a:xfrm>
            <a:off x="1293341" y="4843849"/>
            <a:ext cx="9936480" cy="646331"/>
          </a:xfrm>
          <a:prstGeom prst="rect">
            <a:avLst/>
          </a:prstGeom>
          <a:noFill/>
        </p:spPr>
        <p:txBody>
          <a:bodyPr wrap="square" rtlCol="0">
            <a:spAutoFit/>
          </a:bodyPr>
          <a:lstStyle/>
          <a:p>
            <a:r>
              <a:rPr lang="es-MX" dirty="0"/>
              <a:t>Si deseamos usar el </a:t>
            </a:r>
            <a:r>
              <a:rPr lang="es-MX" dirty="0" err="1"/>
              <a:t>for</a:t>
            </a:r>
            <a:r>
              <a:rPr lang="es-MX" dirty="0"/>
              <a:t> para iterar una o varias instrucciones tenemos que usar la función </a:t>
            </a:r>
            <a:r>
              <a:rPr lang="es-MX" dirty="0" err="1"/>
              <a:t>range</a:t>
            </a:r>
            <a:r>
              <a:rPr lang="es-MX" dirty="0"/>
              <a:t>(). La función </a:t>
            </a:r>
            <a:r>
              <a:rPr lang="es-MX" dirty="0" err="1"/>
              <a:t>range</a:t>
            </a:r>
            <a:r>
              <a:rPr lang="es-MX" dirty="0"/>
              <a:t> genera una secuencia de números. La sintaxis es la siguiente. </a:t>
            </a:r>
          </a:p>
        </p:txBody>
      </p:sp>
      <p:graphicFrame>
        <p:nvGraphicFramePr>
          <p:cNvPr id="7" name="Tabla 7">
            <a:extLst>
              <a:ext uri="{FF2B5EF4-FFF2-40B4-BE49-F238E27FC236}">
                <a16:creationId xmlns:a16="http://schemas.microsoft.com/office/drawing/2014/main" id="{A7D2CB3C-0960-4F67-A1A3-A3E14FFF1575}"/>
              </a:ext>
            </a:extLst>
          </p:cNvPr>
          <p:cNvGraphicFramePr>
            <a:graphicFrameLocks noGrp="1"/>
          </p:cNvGraphicFramePr>
          <p:nvPr>
            <p:extLst>
              <p:ext uri="{D42A27DB-BD31-4B8C-83A1-F6EECF244321}">
                <p14:modId xmlns:p14="http://schemas.microsoft.com/office/powerpoint/2010/main" val="1116760112"/>
              </p:ext>
            </p:extLst>
          </p:nvPr>
        </p:nvGraphicFramePr>
        <p:xfrm>
          <a:off x="4695566" y="5545444"/>
          <a:ext cx="3787483" cy="741680"/>
        </p:xfrm>
        <a:graphic>
          <a:graphicData uri="http://schemas.openxmlformats.org/drawingml/2006/table">
            <a:tbl>
              <a:tblPr firstRow="1" bandRow="1">
                <a:tableStyleId>{5C22544A-7EE6-4342-B048-85BDC9FD1C3A}</a:tableStyleId>
              </a:tblPr>
              <a:tblGrid>
                <a:gridCol w="3787483">
                  <a:extLst>
                    <a:ext uri="{9D8B030D-6E8A-4147-A177-3AD203B41FA5}">
                      <a16:colId xmlns:a16="http://schemas.microsoft.com/office/drawing/2014/main" val="3636860023"/>
                    </a:ext>
                  </a:extLst>
                </a:gridCol>
              </a:tblGrid>
              <a:tr h="370840">
                <a:tc>
                  <a:txBody>
                    <a:bodyPr/>
                    <a:lstStyle/>
                    <a:p>
                      <a:pPr algn="ctr"/>
                      <a:r>
                        <a:rPr lang="es-MX" dirty="0" err="1"/>
                        <a:t>Funcion</a:t>
                      </a:r>
                      <a:r>
                        <a:rPr lang="es-MX" dirty="0"/>
                        <a:t> </a:t>
                      </a:r>
                      <a:r>
                        <a:rPr lang="es-MX" dirty="0" err="1"/>
                        <a:t>range</a:t>
                      </a:r>
                      <a:endParaRPr lang="es-MX" dirty="0"/>
                    </a:p>
                  </a:txBody>
                  <a:tcPr/>
                </a:tc>
                <a:extLst>
                  <a:ext uri="{0D108BD9-81ED-4DB2-BD59-A6C34878D82A}">
                    <a16:rowId xmlns:a16="http://schemas.microsoft.com/office/drawing/2014/main" val="459017613"/>
                  </a:ext>
                </a:extLst>
              </a:tr>
              <a:tr h="370840">
                <a:tc>
                  <a:txBody>
                    <a:bodyPr/>
                    <a:lstStyle/>
                    <a:p>
                      <a:pPr algn="ctr"/>
                      <a:r>
                        <a:rPr lang="es-MX" dirty="0" err="1"/>
                        <a:t>range</a:t>
                      </a:r>
                      <a:r>
                        <a:rPr lang="es-MX" dirty="0"/>
                        <a:t>(</a:t>
                      </a:r>
                      <a:r>
                        <a:rPr lang="es-MX" dirty="0" err="1"/>
                        <a:t>start</a:t>
                      </a:r>
                      <a:r>
                        <a:rPr lang="es-MX" dirty="0"/>
                        <a:t>, stop, step)</a:t>
                      </a:r>
                    </a:p>
                  </a:txBody>
                  <a:tcPr/>
                </a:tc>
                <a:extLst>
                  <a:ext uri="{0D108BD9-81ED-4DB2-BD59-A6C34878D82A}">
                    <a16:rowId xmlns:a16="http://schemas.microsoft.com/office/drawing/2014/main" val="1038790086"/>
                  </a:ext>
                </a:extLst>
              </a:tr>
            </a:tbl>
          </a:graphicData>
        </a:graphic>
      </p:graphicFrame>
    </p:spTree>
    <p:extLst>
      <p:ext uri="{BB962C8B-B14F-4D97-AF65-F5344CB8AC3E}">
        <p14:creationId xmlns:p14="http://schemas.microsoft.com/office/powerpoint/2010/main" val="489070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1A7AA-621F-4CD6-BA6F-A186E944A380}"/>
              </a:ext>
            </a:extLst>
          </p:cNvPr>
          <p:cNvSpPr>
            <a:spLocks noGrp="1"/>
          </p:cNvSpPr>
          <p:nvPr>
            <p:ph type="title"/>
          </p:nvPr>
        </p:nvSpPr>
        <p:spPr/>
        <p:txBody>
          <a:bodyPr/>
          <a:lstStyle/>
          <a:p>
            <a:r>
              <a:rPr lang="es-MX" dirty="0"/>
              <a:t>SENTENCIA FOR</a:t>
            </a:r>
          </a:p>
        </p:txBody>
      </p:sp>
      <p:sp>
        <p:nvSpPr>
          <p:cNvPr id="3" name="CuadroTexto 2">
            <a:extLst>
              <a:ext uri="{FF2B5EF4-FFF2-40B4-BE49-F238E27FC236}">
                <a16:creationId xmlns:a16="http://schemas.microsoft.com/office/drawing/2014/main" id="{34F1A96A-6855-425C-BB8A-F7BFD33FDE4E}"/>
              </a:ext>
            </a:extLst>
          </p:cNvPr>
          <p:cNvSpPr txBox="1"/>
          <p:nvPr/>
        </p:nvSpPr>
        <p:spPr>
          <a:xfrm>
            <a:off x="1194486" y="1977081"/>
            <a:ext cx="9961194" cy="1754326"/>
          </a:xfrm>
          <a:prstGeom prst="rect">
            <a:avLst/>
          </a:prstGeom>
          <a:noFill/>
        </p:spPr>
        <p:txBody>
          <a:bodyPr wrap="square" rtlCol="0">
            <a:spAutoFit/>
          </a:bodyPr>
          <a:lstStyle/>
          <a:p>
            <a:r>
              <a:rPr lang="es-MX" dirty="0"/>
              <a:t>La función </a:t>
            </a:r>
            <a:r>
              <a:rPr lang="es-MX" dirty="0" err="1"/>
              <a:t>range</a:t>
            </a:r>
            <a:r>
              <a:rPr lang="es-MX" dirty="0"/>
              <a:t> genera una secuencia de numero iniciando desde </a:t>
            </a:r>
            <a:r>
              <a:rPr lang="es-MX" dirty="0" err="1"/>
              <a:t>start</a:t>
            </a:r>
            <a:r>
              <a:rPr lang="es-MX" dirty="0"/>
              <a:t>, si </a:t>
            </a:r>
            <a:r>
              <a:rPr lang="es-MX" dirty="0" err="1"/>
              <a:t>start</a:t>
            </a:r>
            <a:r>
              <a:rPr lang="es-MX" dirty="0"/>
              <a:t> no es especificado </a:t>
            </a:r>
            <a:r>
              <a:rPr lang="es-MX" dirty="0" err="1"/>
              <a:t>range</a:t>
            </a:r>
            <a:r>
              <a:rPr lang="es-MX" dirty="0"/>
              <a:t> inicia desde cero, y finaliza de generar la secuencia de numero hasta stop – 1, y step indica el incremento si step no es especificado el incremento es de uno en uno.</a:t>
            </a:r>
          </a:p>
          <a:p>
            <a:endParaRPr lang="es-MX" dirty="0"/>
          </a:p>
          <a:p>
            <a:r>
              <a:rPr lang="es-MX" dirty="0"/>
              <a:t>Usando la función </a:t>
            </a:r>
            <a:r>
              <a:rPr lang="es-MX" dirty="0" err="1"/>
              <a:t>range</a:t>
            </a:r>
            <a:r>
              <a:rPr lang="es-MX" dirty="0"/>
              <a:t> en conjunto con la sentencia </a:t>
            </a:r>
            <a:r>
              <a:rPr lang="es-MX" dirty="0" err="1"/>
              <a:t>for</a:t>
            </a:r>
            <a:r>
              <a:rPr lang="es-MX" dirty="0"/>
              <a:t> podremos crear un ciclo que pueda repetirse n – veces de la siguiente forma.</a:t>
            </a:r>
          </a:p>
        </p:txBody>
      </p:sp>
      <p:graphicFrame>
        <p:nvGraphicFramePr>
          <p:cNvPr id="4" name="Tabla 4">
            <a:extLst>
              <a:ext uri="{FF2B5EF4-FFF2-40B4-BE49-F238E27FC236}">
                <a16:creationId xmlns:a16="http://schemas.microsoft.com/office/drawing/2014/main" id="{A5A50D6E-6F7C-46A8-89DA-101D10CC612E}"/>
              </a:ext>
            </a:extLst>
          </p:cNvPr>
          <p:cNvGraphicFramePr>
            <a:graphicFrameLocks noGrp="1"/>
          </p:cNvGraphicFramePr>
          <p:nvPr>
            <p:extLst>
              <p:ext uri="{D42A27DB-BD31-4B8C-83A1-F6EECF244321}">
                <p14:modId xmlns:p14="http://schemas.microsoft.com/office/powerpoint/2010/main" val="3265720717"/>
              </p:ext>
            </p:extLst>
          </p:nvPr>
        </p:nvGraphicFramePr>
        <p:xfrm>
          <a:off x="2032000" y="3949389"/>
          <a:ext cx="8128000" cy="1833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89689888"/>
                    </a:ext>
                  </a:extLst>
                </a:gridCol>
                <a:gridCol w="4064000">
                  <a:extLst>
                    <a:ext uri="{9D8B030D-6E8A-4147-A177-3AD203B41FA5}">
                      <a16:colId xmlns:a16="http://schemas.microsoft.com/office/drawing/2014/main" val="215978624"/>
                    </a:ext>
                  </a:extLst>
                </a:gridCol>
              </a:tblGrid>
              <a:tr h="370840">
                <a:tc>
                  <a:txBody>
                    <a:bodyPr/>
                    <a:lstStyle/>
                    <a:p>
                      <a:r>
                        <a:rPr lang="es-MX" dirty="0"/>
                        <a:t>Sentencia </a:t>
                      </a:r>
                      <a:r>
                        <a:rPr lang="es-MX" dirty="0" err="1"/>
                        <a:t>for</a:t>
                      </a:r>
                      <a:r>
                        <a:rPr lang="es-MX" dirty="0"/>
                        <a:t> sencilla</a:t>
                      </a:r>
                    </a:p>
                  </a:txBody>
                  <a:tcPr/>
                </a:tc>
                <a:tc>
                  <a:txBody>
                    <a:bodyPr/>
                    <a:lstStyle/>
                    <a:p>
                      <a:r>
                        <a:rPr lang="es-MX" dirty="0"/>
                        <a:t>Sentencia </a:t>
                      </a:r>
                      <a:r>
                        <a:rPr lang="es-MX" dirty="0" err="1"/>
                        <a:t>for</a:t>
                      </a:r>
                      <a:r>
                        <a:rPr lang="es-MX" dirty="0"/>
                        <a:t> compuesta</a:t>
                      </a:r>
                    </a:p>
                  </a:txBody>
                  <a:tcPr/>
                </a:tc>
                <a:extLst>
                  <a:ext uri="{0D108BD9-81ED-4DB2-BD59-A6C34878D82A}">
                    <a16:rowId xmlns:a16="http://schemas.microsoft.com/office/drawing/2014/main" val="1561394391"/>
                  </a:ext>
                </a:extLst>
              </a:tr>
              <a:tr h="370840">
                <a:tc>
                  <a:txBody>
                    <a:bodyPr/>
                    <a:lstStyle/>
                    <a:p>
                      <a:r>
                        <a:rPr lang="es-MX" dirty="0" err="1"/>
                        <a:t>for</a:t>
                      </a:r>
                      <a:r>
                        <a:rPr lang="es-MX" dirty="0"/>
                        <a:t> “variable” in </a:t>
                      </a:r>
                      <a:r>
                        <a:rPr lang="es-MX" dirty="0" err="1"/>
                        <a:t>range</a:t>
                      </a:r>
                      <a:r>
                        <a:rPr lang="es-MX" dirty="0"/>
                        <a:t>(stop):</a:t>
                      </a:r>
                    </a:p>
                    <a:p>
                      <a:r>
                        <a:rPr lang="es-MX" dirty="0"/>
                        <a:t>    instrucción</a:t>
                      </a:r>
                    </a:p>
                  </a:txBody>
                  <a:tcPr/>
                </a:tc>
                <a:tc>
                  <a:txBody>
                    <a:bodyPr/>
                    <a:lstStyle/>
                    <a:p>
                      <a:r>
                        <a:rPr lang="es-MX" dirty="0" err="1"/>
                        <a:t>for</a:t>
                      </a:r>
                      <a:r>
                        <a:rPr lang="es-MX" dirty="0"/>
                        <a:t> “variable” in </a:t>
                      </a:r>
                      <a:r>
                        <a:rPr lang="es-MX" dirty="0" err="1"/>
                        <a:t>range</a:t>
                      </a:r>
                      <a:r>
                        <a:rPr lang="es-MX" dirty="0"/>
                        <a:t>(stop):</a:t>
                      </a:r>
                    </a:p>
                    <a:p>
                      <a:r>
                        <a:rPr lang="es-MX" dirty="0"/>
                        <a:t>    instrucción 1</a:t>
                      </a:r>
                    </a:p>
                    <a:p>
                      <a:r>
                        <a:rPr lang="es-MX" dirty="0"/>
                        <a:t>    instrucción 2</a:t>
                      </a:r>
                    </a:p>
                    <a:p>
                      <a:r>
                        <a:rPr lang="es-MX" dirty="0"/>
                        <a:t>    instrucción 3</a:t>
                      </a:r>
                    </a:p>
                    <a:p>
                      <a:r>
                        <a:rPr lang="es-MX" dirty="0"/>
                        <a:t>    instrucción N</a:t>
                      </a:r>
                    </a:p>
                  </a:txBody>
                  <a:tcPr/>
                </a:tc>
                <a:extLst>
                  <a:ext uri="{0D108BD9-81ED-4DB2-BD59-A6C34878D82A}">
                    <a16:rowId xmlns:a16="http://schemas.microsoft.com/office/drawing/2014/main" val="2689330122"/>
                  </a:ext>
                </a:extLst>
              </a:tr>
            </a:tbl>
          </a:graphicData>
        </a:graphic>
      </p:graphicFrame>
    </p:spTree>
    <p:extLst>
      <p:ext uri="{BB962C8B-B14F-4D97-AF65-F5344CB8AC3E}">
        <p14:creationId xmlns:p14="http://schemas.microsoft.com/office/powerpoint/2010/main" val="1194686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69312-4025-4C1E-9C78-AA6D7ED66C67}"/>
              </a:ext>
            </a:extLst>
          </p:cNvPr>
          <p:cNvSpPr>
            <a:spLocks noGrp="1"/>
          </p:cNvSpPr>
          <p:nvPr>
            <p:ph type="title"/>
          </p:nvPr>
        </p:nvSpPr>
        <p:spPr/>
        <p:txBody>
          <a:bodyPr/>
          <a:lstStyle/>
          <a:p>
            <a:r>
              <a:rPr lang="es-MX" dirty="0"/>
              <a:t>SENTENCIA WHILE</a:t>
            </a:r>
          </a:p>
        </p:txBody>
      </p:sp>
      <p:sp>
        <p:nvSpPr>
          <p:cNvPr id="3" name="CuadroTexto 2">
            <a:extLst>
              <a:ext uri="{FF2B5EF4-FFF2-40B4-BE49-F238E27FC236}">
                <a16:creationId xmlns:a16="http://schemas.microsoft.com/office/drawing/2014/main" id="{B2CF111E-F503-407F-9437-7458A24DE163}"/>
              </a:ext>
            </a:extLst>
          </p:cNvPr>
          <p:cNvSpPr txBox="1"/>
          <p:nvPr/>
        </p:nvSpPr>
        <p:spPr>
          <a:xfrm>
            <a:off x="1210962" y="1919416"/>
            <a:ext cx="9944718" cy="923330"/>
          </a:xfrm>
          <a:prstGeom prst="rect">
            <a:avLst/>
          </a:prstGeom>
          <a:noFill/>
        </p:spPr>
        <p:txBody>
          <a:bodyPr wrap="square" rtlCol="0">
            <a:spAutoFit/>
          </a:bodyPr>
          <a:lstStyle/>
          <a:p>
            <a:r>
              <a:rPr lang="es-MX" dirty="0"/>
              <a:t>La sentencia </a:t>
            </a:r>
            <a:r>
              <a:rPr lang="es-MX" dirty="0" err="1"/>
              <a:t>while</a:t>
            </a:r>
            <a:r>
              <a:rPr lang="es-MX" dirty="0"/>
              <a:t> es otra forma de poder iterar en Python. Este ciclo utiliza una condición, mientras esa condición sea verdadera el ciclo esta repitiendo la o las instrucciones dentro de el. Recuerde que todas las instrucciones dentro del </a:t>
            </a:r>
            <a:r>
              <a:rPr lang="es-MX" dirty="0" err="1"/>
              <a:t>while</a:t>
            </a:r>
            <a:r>
              <a:rPr lang="es-MX" dirty="0"/>
              <a:t> deben tener una indentacion. La sintaxis del </a:t>
            </a:r>
            <a:r>
              <a:rPr lang="es-MX" dirty="0" err="1"/>
              <a:t>while</a:t>
            </a:r>
            <a:r>
              <a:rPr lang="es-MX" dirty="0"/>
              <a:t> es la siguiente. </a:t>
            </a:r>
          </a:p>
        </p:txBody>
      </p:sp>
      <p:graphicFrame>
        <p:nvGraphicFramePr>
          <p:cNvPr id="4" name="Tabla 4">
            <a:extLst>
              <a:ext uri="{FF2B5EF4-FFF2-40B4-BE49-F238E27FC236}">
                <a16:creationId xmlns:a16="http://schemas.microsoft.com/office/drawing/2014/main" id="{BE289BBF-AA20-404B-9D23-2612AA591CAC}"/>
              </a:ext>
            </a:extLst>
          </p:cNvPr>
          <p:cNvGraphicFramePr>
            <a:graphicFrameLocks noGrp="1"/>
          </p:cNvGraphicFramePr>
          <p:nvPr>
            <p:extLst>
              <p:ext uri="{D42A27DB-BD31-4B8C-83A1-F6EECF244321}">
                <p14:modId xmlns:p14="http://schemas.microsoft.com/office/powerpoint/2010/main" val="1749605784"/>
              </p:ext>
            </p:extLst>
          </p:nvPr>
        </p:nvGraphicFramePr>
        <p:xfrm>
          <a:off x="3694121" y="3058160"/>
          <a:ext cx="4978400" cy="183388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1359694529"/>
                    </a:ext>
                  </a:extLst>
                </a:gridCol>
                <a:gridCol w="2489200">
                  <a:extLst>
                    <a:ext uri="{9D8B030D-6E8A-4147-A177-3AD203B41FA5}">
                      <a16:colId xmlns:a16="http://schemas.microsoft.com/office/drawing/2014/main" val="2337645687"/>
                    </a:ext>
                  </a:extLst>
                </a:gridCol>
              </a:tblGrid>
              <a:tr h="370840">
                <a:tc>
                  <a:txBody>
                    <a:bodyPr/>
                    <a:lstStyle/>
                    <a:p>
                      <a:pPr algn="ctr"/>
                      <a:r>
                        <a:rPr lang="es-MX" dirty="0" err="1"/>
                        <a:t>while</a:t>
                      </a:r>
                      <a:r>
                        <a:rPr lang="es-MX" dirty="0"/>
                        <a:t> simple</a:t>
                      </a:r>
                    </a:p>
                  </a:txBody>
                  <a:tcPr/>
                </a:tc>
                <a:tc>
                  <a:txBody>
                    <a:bodyPr/>
                    <a:lstStyle/>
                    <a:p>
                      <a:pPr algn="ctr"/>
                      <a:r>
                        <a:rPr lang="es-MX" dirty="0" err="1"/>
                        <a:t>while</a:t>
                      </a:r>
                      <a:r>
                        <a:rPr lang="es-MX" dirty="0"/>
                        <a:t> compuesto</a:t>
                      </a:r>
                    </a:p>
                  </a:txBody>
                  <a:tcPr/>
                </a:tc>
                <a:extLst>
                  <a:ext uri="{0D108BD9-81ED-4DB2-BD59-A6C34878D82A}">
                    <a16:rowId xmlns:a16="http://schemas.microsoft.com/office/drawing/2014/main" val="1886706950"/>
                  </a:ext>
                </a:extLst>
              </a:tr>
              <a:tr h="370840">
                <a:tc>
                  <a:txBody>
                    <a:bodyPr/>
                    <a:lstStyle/>
                    <a:p>
                      <a:r>
                        <a:rPr lang="es-MX" dirty="0" err="1"/>
                        <a:t>while</a:t>
                      </a:r>
                      <a:r>
                        <a:rPr lang="es-MX" dirty="0"/>
                        <a:t> condición:</a:t>
                      </a:r>
                    </a:p>
                    <a:p>
                      <a:r>
                        <a:rPr lang="es-MX" dirty="0"/>
                        <a:t>    instrucción</a:t>
                      </a:r>
                    </a:p>
                  </a:txBody>
                  <a:tcPr/>
                </a:tc>
                <a:tc>
                  <a:txBody>
                    <a:bodyPr/>
                    <a:lstStyle/>
                    <a:p>
                      <a:r>
                        <a:rPr lang="es-MX" dirty="0" err="1"/>
                        <a:t>while</a:t>
                      </a:r>
                      <a:r>
                        <a:rPr lang="es-MX" dirty="0"/>
                        <a:t> condición:</a:t>
                      </a:r>
                    </a:p>
                    <a:p>
                      <a:r>
                        <a:rPr lang="es-MX" dirty="0"/>
                        <a:t>    instrucción 1</a:t>
                      </a:r>
                    </a:p>
                    <a:p>
                      <a:r>
                        <a:rPr lang="es-MX" dirty="0"/>
                        <a:t>    instrucción 2</a:t>
                      </a:r>
                    </a:p>
                    <a:p>
                      <a:r>
                        <a:rPr lang="es-MX" dirty="0"/>
                        <a:t>    instrucción 3</a:t>
                      </a:r>
                    </a:p>
                    <a:p>
                      <a:r>
                        <a:rPr lang="es-MX" dirty="0"/>
                        <a:t>    instrucción N</a:t>
                      </a:r>
                    </a:p>
                  </a:txBody>
                  <a:tcPr/>
                </a:tc>
                <a:extLst>
                  <a:ext uri="{0D108BD9-81ED-4DB2-BD59-A6C34878D82A}">
                    <a16:rowId xmlns:a16="http://schemas.microsoft.com/office/drawing/2014/main" val="3924841004"/>
                  </a:ext>
                </a:extLst>
              </a:tr>
            </a:tbl>
          </a:graphicData>
        </a:graphic>
      </p:graphicFrame>
    </p:spTree>
    <p:extLst>
      <p:ext uri="{BB962C8B-B14F-4D97-AF65-F5344CB8AC3E}">
        <p14:creationId xmlns:p14="http://schemas.microsoft.com/office/powerpoint/2010/main" val="273368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5E870-BD13-4B54-903D-081161D2D7CE}"/>
              </a:ext>
            </a:extLst>
          </p:cNvPr>
          <p:cNvSpPr>
            <a:spLocks noGrp="1"/>
          </p:cNvSpPr>
          <p:nvPr>
            <p:ph type="title"/>
          </p:nvPr>
        </p:nvSpPr>
        <p:spPr/>
        <p:txBody>
          <a:bodyPr/>
          <a:lstStyle/>
          <a:p>
            <a:r>
              <a:rPr lang="es-MX" dirty="0"/>
              <a:t>CONTROLAR UN CICLO WHILE</a:t>
            </a:r>
          </a:p>
        </p:txBody>
      </p:sp>
      <p:sp>
        <p:nvSpPr>
          <p:cNvPr id="3" name="CuadroTexto 2">
            <a:extLst>
              <a:ext uri="{FF2B5EF4-FFF2-40B4-BE49-F238E27FC236}">
                <a16:creationId xmlns:a16="http://schemas.microsoft.com/office/drawing/2014/main" id="{CA14F33F-7765-451B-A9CA-9BF8A6D5ECC5}"/>
              </a:ext>
            </a:extLst>
          </p:cNvPr>
          <p:cNvSpPr txBox="1"/>
          <p:nvPr/>
        </p:nvSpPr>
        <p:spPr>
          <a:xfrm>
            <a:off x="1178011" y="1952368"/>
            <a:ext cx="10058400" cy="923330"/>
          </a:xfrm>
          <a:prstGeom prst="rect">
            <a:avLst/>
          </a:prstGeom>
          <a:noFill/>
        </p:spPr>
        <p:txBody>
          <a:bodyPr wrap="square" rtlCol="0">
            <a:spAutoFit/>
          </a:bodyPr>
          <a:lstStyle/>
          <a:p>
            <a:r>
              <a:rPr lang="es-MX" dirty="0"/>
              <a:t>Como en otros lenguajes de programación existen dos formas de controlar un ciclo </a:t>
            </a:r>
            <a:r>
              <a:rPr lang="es-MX" dirty="0" err="1"/>
              <a:t>while</a:t>
            </a:r>
            <a:r>
              <a:rPr lang="es-MX" dirty="0"/>
              <a:t> la primera y mas usada se llama ciclo controlado por un contador y la segunda se le llama ciclo controlado por un valor centinela. Veamos un ejemplo de cada uno.</a:t>
            </a:r>
          </a:p>
        </p:txBody>
      </p:sp>
      <p:graphicFrame>
        <p:nvGraphicFramePr>
          <p:cNvPr id="4" name="Tabla 4">
            <a:extLst>
              <a:ext uri="{FF2B5EF4-FFF2-40B4-BE49-F238E27FC236}">
                <a16:creationId xmlns:a16="http://schemas.microsoft.com/office/drawing/2014/main" id="{8B4709FA-19F8-49B6-9401-6484C03E7D95}"/>
              </a:ext>
            </a:extLst>
          </p:cNvPr>
          <p:cNvGraphicFramePr>
            <a:graphicFrameLocks noGrp="1"/>
          </p:cNvGraphicFramePr>
          <p:nvPr>
            <p:extLst>
              <p:ext uri="{D42A27DB-BD31-4B8C-83A1-F6EECF244321}">
                <p14:modId xmlns:p14="http://schemas.microsoft.com/office/powerpoint/2010/main" val="315534816"/>
              </p:ext>
            </p:extLst>
          </p:nvPr>
        </p:nvGraphicFramePr>
        <p:xfrm>
          <a:off x="2143211" y="3090706"/>
          <a:ext cx="8128000" cy="1833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78801904"/>
                    </a:ext>
                  </a:extLst>
                </a:gridCol>
                <a:gridCol w="4064000">
                  <a:extLst>
                    <a:ext uri="{9D8B030D-6E8A-4147-A177-3AD203B41FA5}">
                      <a16:colId xmlns:a16="http://schemas.microsoft.com/office/drawing/2014/main" val="116973403"/>
                    </a:ext>
                  </a:extLst>
                </a:gridCol>
              </a:tblGrid>
              <a:tr h="370840">
                <a:tc>
                  <a:txBody>
                    <a:bodyPr/>
                    <a:lstStyle/>
                    <a:p>
                      <a:r>
                        <a:rPr lang="es-MX" dirty="0"/>
                        <a:t>Ciclo controlado por contador</a:t>
                      </a:r>
                    </a:p>
                  </a:txBody>
                  <a:tcPr/>
                </a:tc>
                <a:tc>
                  <a:txBody>
                    <a:bodyPr/>
                    <a:lstStyle/>
                    <a:p>
                      <a:r>
                        <a:rPr lang="es-MX" dirty="0"/>
                        <a:t>Ciclo controlado por centinela</a:t>
                      </a:r>
                    </a:p>
                  </a:txBody>
                  <a:tcPr/>
                </a:tc>
                <a:extLst>
                  <a:ext uri="{0D108BD9-81ED-4DB2-BD59-A6C34878D82A}">
                    <a16:rowId xmlns:a16="http://schemas.microsoft.com/office/drawing/2014/main" val="407463533"/>
                  </a:ext>
                </a:extLst>
              </a:tr>
              <a:tr h="370840">
                <a:tc>
                  <a:txBody>
                    <a:bodyPr/>
                    <a:lstStyle/>
                    <a:p>
                      <a:r>
                        <a:rPr lang="es-MX" dirty="0"/>
                        <a:t>i = 0</a:t>
                      </a:r>
                    </a:p>
                    <a:p>
                      <a:r>
                        <a:rPr lang="es-MX" dirty="0" err="1"/>
                        <a:t>while</a:t>
                      </a:r>
                      <a:r>
                        <a:rPr lang="es-MX" dirty="0"/>
                        <a:t> i &lt; 10:</a:t>
                      </a:r>
                    </a:p>
                    <a:p>
                      <a:r>
                        <a:rPr lang="es-MX" dirty="0"/>
                        <a:t>    </a:t>
                      </a:r>
                      <a:r>
                        <a:rPr lang="es-MX" dirty="0" err="1"/>
                        <a:t>print</a:t>
                      </a:r>
                      <a:r>
                        <a:rPr lang="es-MX" dirty="0"/>
                        <a:t>(i)</a:t>
                      </a:r>
                    </a:p>
                    <a:p>
                      <a:r>
                        <a:rPr lang="es-MX" dirty="0"/>
                        <a:t>    i += 1</a:t>
                      </a:r>
                    </a:p>
                  </a:txBody>
                  <a:tcPr/>
                </a:tc>
                <a:tc>
                  <a:txBody>
                    <a:bodyPr/>
                    <a:lstStyle/>
                    <a:p>
                      <a:r>
                        <a:rPr lang="es-MX" dirty="0" err="1"/>
                        <a:t>accCal</a:t>
                      </a:r>
                      <a:r>
                        <a:rPr lang="es-MX" dirty="0"/>
                        <a:t> = 0</a:t>
                      </a:r>
                    </a:p>
                    <a:p>
                      <a:r>
                        <a:rPr lang="es-MX" dirty="0"/>
                        <a:t>cal = </a:t>
                      </a:r>
                      <a:r>
                        <a:rPr lang="es-MX" dirty="0" err="1"/>
                        <a:t>float</a:t>
                      </a:r>
                      <a:r>
                        <a:rPr lang="es-MX" dirty="0"/>
                        <a:t>(input(“</a:t>
                      </a:r>
                      <a:r>
                        <a:rPr lang="es-MX" dirty="0" err="1"/>
                        <a:t>Calificacion</a:t>
                      </a:r>
                      <a:r>
                        <a:rPr lang="es-MX" dirty="0"/>
                        <a:t>: “))</a:t>
                      </a:r>
                    </a:p>
                    <a:p>
                      <a:r>
                        <a:rPr lang="es-MX" dirty="0" err="1"/>
                        <a:t>while</a:t>
                      </a:r>
                      <a:r>
                        <a:rPr lang="es-MX" dirty="0"/>
                        <a:t> cal &gt;= 0:</a:t>
                      </a:r>
                    </a:p>
                    <a:p>
                      <a:r>
                        <a:rPr lang="es-MX" dirty="0"/>
                        <a:t>    </a:t>
                      </a:r>
                      <a:r>
                        <a:rPr lang="es-MX" dirty="0" err="1"/>
                        <a:t>accCal</a:t>
                      </a:r>
                      <a:r>
                        <a:rPr lang="es-MX" dirty="0"/>
                        <a:t> += cal</a:t>
                      </a:r>
                    </a:p>
                    <a:p>
                      <a:r>
                        <a:rPr lang="es-MX" dirty="0"/>
                        <a:t>    cal = </a:t>
                      </a:r>
                      <a:r>
                        <a:rPr lang="es-MX" dirty="0" err="1"/>
                        <a:t>float</a:t>
                      </a:r>
                      <a:r>
                        <a:rPr lang="es-MX" dirty="0"/>
                        <a:t>(input(“</a:t>
                      </a:r>
                      <a:r>
                        <a:rPr lang="es-MX" dirty="0" err="1"/>
                        <a:t>Calificacion</a:t>
                      </a:r>
                      <a:r>
                        <a:rPr lang="es-MX" dirty="0"/>
                        <a:t>: “)) </a:t>
                      </a:r>
                    </a:p>
                  </a:txBody>
                  <a:tcPr/>
                </a:tc>
                <a:extLst>
                  <a:ext uri="{0D108BD9-81ED-4DB2-BD59-A6C34878D82A}">
                    <a16:rowId xmlns:a16="http://schemas.microsoft.com/office/drawing/2014/main" val="1233875202"/>
                  </a:ext>
                </a:extLst>
              </a:tr>
            </a:tbl>
          </a:graphicData>
        </a:graphic>
      </p:graphicFrame>
      <p:sp>
        <p:nvSpPr>
          <p:cNvPr id="5" name="CuadroTexto 4">
            <a:extLst>
              <a:ext uri="{FF2B5EF4-FFF2-40B4-BE49-F238E27FC236}">
                <a16:creationId xmlns:a16="http://schemas.microsoft.com/office/drawing/2014/main" id="{DED5E444-4386-4C33-8C7F-FD6ACD1A72A0}"/>
              </a:ext>
            </a:extLst>
          </p:cNvPr>
          <p:cNvSpPr txBox="1"/>
          <p:nvPr/>
        </p:nvSpPr>
        <p:spPr>
          <a:xfrm>
            <a:off x="1178011" y="5173362"/>
            <a:ext cx="9977669" cy="1200329"/>
          </a:xfrm>
          <a:prstGeom prst="rect">
            <a:avLst/>
          </a:prstGeom>
          <a:noFill/>
        </p:spPr>
        <p:txBody>
          <a:bodyPr wrap="square" rtlCol="0">
            <a:spAutoFit/>
          </a:bodyPr>
          <a:lstStyle/>
          <a:p>
            <a:r>
              <a:rPr lang="es-MX" dirty="0"/>
              <a:t>Nota: En el caso del ciclo controlado por un contador debe tenerse especial atención que el contador se inicialice antes de entrar al </a:t>
            </a:r>
            <a:r>
              <a:rPr lang="es-MX" dirty="0" err="1"/>
              <a:t>while</a:t>
            </a:r>
            <a:r>
              <a:rPr lang="es-MX" dirty="0"/>
              <a:t> y se incrementa dentro del mismo, pero si se omite el incremento del contador puede verse que como el contador nuca se incrementa la condición siempre será verdadera y el ciclo se ejecutara infinitamente.</a:t>
            </a:r>
          </a:p>
        </p:txBody>
      </p:sp>
    </p:spTree>
    <p:extLst>
      <p:ext uri="{BB962C8B-B14F-4D97-AF65-F5344CB8AC3E}">
        <p14:creationId xmlns:p14="http://schemas.microsoft.com/office/powerpoint/2010/main" val="20826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10124-FFE5-44C9-89FC-CE720EE14B2A}"/>
              </a:ext>
            </a:extLst>
          </p:cNvPr>
          <p:cNvSpPr>
            <a:spLocks noGrp="1"/>
          </p:cNvSpPr>
          <p:nvPr>
            <p:ph type="title"/>
          </p:nvPr>
        </p:nvSpPr>
        <p:spPr/>
        <p:txBody>
          <a:bodyPr/>
          <a:lstStyle/>
          <a:p>
            <a:r>
              <a:rPr lang="es-MX" dirty="0"/>
              <a:t>INSTRUCCIÓN BREAK Y CONTINUE</a:t>
            </a:r>
          </a:p>
        </p:txBody>
      </p:sp>
      <p:sp>
        <p:nvSpPr>
          <p:cNvPr id="4" name="CuadroTexto 3">
            <a:extLst>
              <a:ext uri="{FF2B5EF4-FFF2-40B4-BE49-F238E27FC236}">
                <a16:creationId xmlns:a16="http://schemas.microsoft.com/office/drawing/2014/main" id="{C36008FB-0532-4F19-87E0-2B0CC237184B}"/>
              </a:ext>
            </a:extLst>
          </p:cNvPr>
          <p:cNvSpPr txBox="1"/>
          <p:nvPr/>
        </p:nvSpPr>
        <p:spPr>
          <a:xfrm>
            <a:off x="1194486" y="1968843"/>
            <a:ext cx="9961194" cy="923330"/>
          </a:xfrm>
          <a:prstGeom prst="rect">
            <a:avLst/>
          </a:prstGeom>
          <a:noFill/>
        </p:spPr>
        <p:txBody>
          <a:bodyPr wrap="square" rtlCol="0">
            <a:spAutoFit/>
          </a:bodyPr>
          <a:lstStyle/>
          <a:p>
            <a:r>
              <a:rPr lang="es-MX" dirty="0"/>
              <a:t>Las instrucciones break y </a:t>
            </a:r>
            <a:r>
              <a:rPr lang="es-MX" dirty="0" err="1"/>
              <a:t>continue</a:t>
            </a:r>
            <a:r>
              <a:rPr lang="es-MX" dirty="0"/>
              <a:t> funcionan casi igual que en C. La instrucción break rompe abruptamente cualquier ciclo mientras que la instrucción </a:t>
            </a:r>
            <a:r>
              <a:rPr lang="es-MX" dirty="0" err="1"/>
              <a:t>continue</a:t>
            </a:r>
            <a:r>
              <a:rPr lang="es-MX" dirty="0"/>
              <a:t> puede omitir una iteración tanto del ciclo </a:t>
            </a:r>
            <a:r>
              <a:rPr lang="es-MX" dirty="0" err="1"/>
              <a:t>while</a:t>
            </a:r>
            <a:r>
              <a:rPr lang="es-MX" dirty="0"/>
              <a:t> como del ciclo </a:t>
            </a:r>
            <a:r>
              <a:rPr lang="es-MX" dirty="0" err="1"/>
              <a:t>for</a:t>
            </a:r>
            <a:r>
              <a:rPr lang="es-MX" dirty="0"/>
              <a:t>. A continuación se da un ejemplo de cada instrucción.</a:t>
            </a:r>
          </a:p>
        </p:txBody>
      </p:sp>
      <p:graphicFrame>
        <p:nvGraphicFramePr>
          <p:cNvPr id="5" name="Tabla 5">
            <a:extLst>
              <a:ext uri="{FF2B5EF4-FFF2-40B4-BE49-F238E27FC236}">
                <a16:creationId xmlns:a16="http://schemas.microsoft.com/office/drawing/2014/main" id="{FA3C7020-AAFD-4748-A74F-C6837D3FA91C}"/>
              </a:ext>
            </a:extLst>
          </p:cNvPr>
          <p:cNvGraphicFramePr>
            <a:graphicFrameLocks noGrp="1"/>
          </p:cNvGraphicFramePr>
          <p:nvPr>
            <p:extLst>
              <p:ext uri="{D42A27DB-BD31-4B8C-83A1-F6EECF244321}">
                <p14:modId xmlns:p14="http://schemas.microsoft.com/office/powerpoint/2010/main" val="2779770922"/>
              </p:ext>
            </p:extLst>
          </p:nvPr>
        </p:nvGraphicFramePr>
        <p:xfrm>
          <a:off x="2954363" y="3058160"/>
          <a:ext cx="6283274" cy="2108200"/>
        </p:xfrm>
        <a:graphic>
          <a:graphicData uri="http://schemas.openxmlformats.org/drawingml/2006/table">
            <a:tbl>
              <a:tblPr firstRow="1" bandRow="1">
                <a:tableStyleId>{5C22544A-7EE6-4342-B048-85BDC9FD1C3A}</a:tableStyleId>
              </a:tblPr>
              <a:tblGrid>
                <a:gridCol w="3141637">
                  <a:extLst>
                    <a:ext uri="{9D8B030D-6E8A-4147-A177-3AD203B41FA5}">
                      <a16:colId xmlns:a16="http://schemas.microsoft.com/office/drawing/2014/main" val="3484602943"/>
                    </a:ext>
                  </a:extLst>
                </a:gridCol>
                <a:gridCol w="3141637">
                  <a:extLst>
                    <a:ext uri="{9D8B030D-6E8A-4147-A177-3AD203B41FA5}">
                      <a16:colId xmlns:a16="http://schemas.microsoft.com/office/drawing/2014/main" val="3144925678"/>
                    </a:ext>
                  </a:extLst>
                </a:gridCol>
              </a:tblGrid>
              <a:tr h="370840">
                <a:tc>
                  <a:txBody>
                    <a:bodyPr/>
                    <a:lstStyle/>
                    <a:p>
                      <a:pPr algn="ctr"/>
                      <a:r>
                        <a:rPr lang="es-MX" dirty="0"/>
                        <a:t>break</a:t>
                      </a:r>
                    </a:p>
                  </a:txBody>
                  <a:tcPr/>
                </a:tc>
                <a:tc>
                  <a:txBody>
                    <a:bodyPr/>
                    <a:lstStyle/>
                    <a:p>
                      <a:pPr algn="ctr"/>
                      <a:r>
                        <a:rPr lang="es-MX" dirty="0" err="1"/>
                        <a:t>continue</a:t>
                      </a:r>
                      <a:endParaRPr lang="es-MX" dirty="0"/>
                    </a:p>
                  </a:txBody>
                  <a:tcPr/>
                </a:tc>
                <a:extLst>
                  <a:ext uri="{0D108BD9-81ED-4DB2-BD59-A6C34878D82A}">
                    <a16:rowId xmlns:a16="http://schemas.microsoft.com/office/drawing/2014/main" val="3730021048"/>
                  </a:ext>
                </a:extLst>
              </a:tr>
              <a:tr h="370840">
                <a:tc>
                  <a:txBody>
                    <a:bodyPr/>
                    <a:lstStyle/>
                    <a:p>
                      <a:r>
                        <a:rPr lang="es-MX" dirty="0" err="1"/>
                        <a:t>for</a:t>
                      </a:r>
                      <a:r>
                        <a:rPr lang="es-MX" dirty="0"/>
                        <a:t> i in </a:t>
                      </a:r>
                      <a:r>
                        <a:rPr lang="es-MX" dirty="0" err="1"/>
                        <a:t>range</a:t>
                      </a:r>
                      <a:r>
                        <a:rPr lang="es-MX" dirty="0"/>
                        <a:t>(50):</a:t>
                      </a:r>
                    </a:p>
                    <a:p>
                      <a:r>
                        <a:rPr lang="es-MX" dirty="0"/>
                        <a:t>    </a:t>
                      </a:r>
                      <a:r>
                        <a:rPr lang="es-MX" dirty="0" err="1"/>
                        <a:t>print</a:t>
                      </a:r>
                      <a:r>
                        <a:rPr lang="es-MX" dirty="0"/>
                        <a:t>(i)</a:t>
                      </a:r>
                    </a:p>
                    <a:p>
                      <a:r>
                        <a:rPr lang="es-MX" dirty="0"/>
                        <a:t>    </a:t>
                      </a:r>
                      <a:r>
                        <a:rPr lang="es-MX" dirty="0" err="1"/>
                        <a:t>if</a:t>
                      </a:r>
                      <a:r>
                        <a:rPr lang="es-MX" dirty="0"/>
                        <a:t> i == 25:</a:t>
                      </a:r>
                    </a:p>
                    <a:p>
                      <a:r>
                        <a:rPr lang="es-MX" dirty="0"/>
                        <a:t>        break</a:t>
                      </a:r>
                    </a:p>
                  </a:txBody>
                  <a:tcPr/>
                </a:tc>
                <a:tc>
                  <a:txBody>
                    <a:bodyPr/>
                    <a:lstStyle/>
                    <a:p>
                      <a:r>
                        <a:rPr lang="es-MX" dirty="0"/>
                        <a:t>i = 0</a:t>
                      </a:r>
                    </a:p>
                    <a:p>
                      <a:r>
                        <a:rPr lang="es-MX" dirty="0" err="1"/>
                        <a:t>while</a:t>
                      </a:r>
                      <a:r>
                        <a:rPr lang="es-MX" dirty="0"/>
                        <a:t> i &lt; 10:</a:t>
                      </a:r>
                    </a:p>
                    <a:p>
                      <a:r>
                        <a:rPr lang="es-MX" dirty="0"/>
                        <a:t>    i += 1</a:t>
                      </a:r>
                    </a:p>
                    <a:p>
                      <a:r>
                        <a:rPr lang="es-MX" dirty="0"/>
                        <a:t>    </a:t>
                      </a:r>
                      <a:r>
                        <a:rPr lang="es-MX" dirty="0" err="1"/>
                        <a:t>if</a:t>
                      </a:r>
                      <a:r>
                        <a:rPr lang="es-MX" dirty="0"/>
                        <a:t> i == 5:</a:t>
                      </a:r>
                    </a:p>
                    <a:p>
                      <a:r>
                        <a:rPr lang="es-MX" dirty="0"/>
                        <a:t>        </a:t>
                      </a:r>
                      <a:r>
                        <a:rPr lang="es-MX" dirty="0" err="1"/>
                        <a:t>continue</a:t>
                      </a:r>
                      <a:endParaRPr lang="es-MX" dirty="0"/>
                    </a:p>
                    <a:p>
                      <a:r>
                        <a:rPr lang="es-MX" dirty="0"/>
                        <a:t>    </a:t>
                      </a:r>
                      <a:r>
                        <a:rPr lang="es-MX" dirty="0" err="1"/>
                        <a:t>print</a:t>
                      </a:r>
                      <a:r>
                        <a:rPr lang="es-MX" dirty="0"/>
                        <a:t>(i)</a:t>
                      </a:r>
                    </a:p>
                  </a:txBody>
                  <a:tcPr/>
                </a:tc>
                <a:extLst>
                  <a:ext uri="{0D108BD9-81ED-4DB2-BD59-A6C34878D82A}">
                    <a16:rowId xmlns:a16="http://schemas.microsoft.com/office/drawing/2014/main" val="290356476"/>
                  </a:ext>
                </a:extLst>
              </a:tr>
            </a:tbl>
          </a:graphicData>
        </a:graphic>
      </p:graphicFrame>
    </p:spTree>
    <p:extLst>
      <p:ext uri="{BB962C8B-B14F-4D97-AF65-F5344CB8AC3E}">
        <p14:creationId xmlns:p14="http://schemas.microsoft.com/office/powerpoint/2010/main" val="424472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2EA97-8775-4D2A-9D70-AD57A232B5EC}"/>
              </a:ext>
            </a:extLst>
          </p:cNvPr>
          <p:cNvSpPr>
            <a:spLocks noGrp="1"/>
          </p:cNvSpPr>
          <p:nvPr>
            <p:ph type="title"/>
          </p:nvPr>
        </p:nvSpPr>
        <p:spPr/>
        <p:txBody>
          <a:bodyPr/>
          <a:lstStyle/>
          <a:p>
            <a:r>
              <a:rPr lang="es-MX" dirty="0"/>
              <a:t>LENGUAJE INTERPRETADO VS LENGUAJE COMPILADO.</a:t>
            </a:r>
          </a:p>
        </p:txBody>
      </p:sp>
      <p:sp>
        <p:nvSpPr>
          <p:cNvPr id="3" name="CuadroTexto 2">
            <a:extLst>
              <a:ext uri="{FF2B5EF4-FFF2-40B4-BE49-F238E27FC236}">
                <a16:creationId xmlns:a16="http://schemas.microsoft.com/office/drawing/2014/main" id="{A22F4B72-0281-46CF-A8B6-325A0E599F90}"/>
              </a:ext>
            </a:extLst>
          </p:cNvPr>
          <p:cNvSpPr txBox="1"/>
          <p:nvPr/>
        </p:nvSpPr>
        <p:spPr>
          <a:xfrm>
            <a:off x="1194486" y="1927654"/>
            <a:ext cx="9961194" cy="2585323"/>
          </a:xfrm>
          <a:prstGeom prst="rect">
            <a:avLst/>
          </a:prstGeom>
          <a:noFill/>
        </p:spPr>
        <p:txBody>
          <a:bodyPr wrap="square" rtlCol="0">
            <a:spAutoFit/>
          </a:bodyPr>
          <a:lstStyle/>
          <a:p>
            <a:pPr marL="285750" indent="-285750">
              <a:buFont typeface="Wingdings" panose="05000000000000000000" pitchFamily="2" charset="2"/>
              <a:buChar char="§"/>
            </a:pPr>
            <a:r>
              <a:rPr lang="es-MX" dirty="0"/>
              <a:t>Lenguaje Compilado.</a:t>
            </a:r>
          </a:p>
          <a:p>
            <a:endParaRPr lang="es-MX" dirty="0"/>
          </a:p>
          <a:p>
            <a:r>
              <a:rPr lang="es-MX" dirty="0"/>
              <a:t>El lenguaje compilado usa un programa llamado compilador para traducir el código fuente a su equivalente en código maquina o ejecutable.</a:t>
            </a:r>
          </a:p>
          <a:p>
            <a:endParaRPr lang="es-MX" dirty="0"/>
          </a:p>
          <a:p>
            <a:pPr marL="285750" indent="-285750">
              <a:buFont typeface="Wingdings" panose="05000000000000000000" pitchFamily="2" charset="2"/>
              <a:buChar char="§"/>
            </a:pPr>
            <a:r>
              <a:rPr lang="es-MX" dirty="0"/>
              <a:t>Lenguaje Interpretado.</a:t>
            </a:r>
          </a:p>
          <a:p>
            <a:endParaRPr lang="es-MX" dirty="0"/>
          </a:p>
          <a:p>
            <a:r>
              <a:rPr lang="es-MX" dirty="0"/>
              <a:t>El lenguaje Interpretado utiliza un programa llamado interprete que va ejecutando cada instrucción que están contenidas dentro de un archivo llamado script.</a:t>
            </a:r>
          </a:p>
        </p:txBody>
      </p:sp>
    </p:spTree>
    <p:extLst>
      <p:ext uri="{BB962C8B-B14F-4D97-AF65-F5344CB8AC3E}">
        <p14:creationId xmlns:p14="http://schemas.microsoft.com/office/powerpoint/2010/main" val="195585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0F8F3-8610-D2C8-1899-DA9D27A56A14}"/>
              </a:ext>
            </a:extLst>
          </p:cNvPr>
          <p:cNvSpPr>
            <a:spLocks noGrp="1"/>
          </p:cNvSpPr>
          <p:nvPr>
            <p:ph type="title"/>
          </p:nvPr>
        </p:nvSpPr>
        <p:spPr/>
        <p:txBody>
          <a:bodyPr/>
          <a:lstStyle/>
          <a:p>
            <a:r>
              <a:rPr lang="es-MX" dirty="0"/>
              <a:t>EL ZEN DE PYTHON</a:t>
            </a:r>
          </a:p>
        </p:txBody>
      </p:sp>
      <p:sp>
        <p:nvSpPr>
          <p:cNvPr id="3" name="CuadroTexto 2">
            <a:extLst>
              <a:ext uri="{FF2B5EF4-FFF2-40B4-BE49-F238E27FC236}">
                <a16:creationId xmlns:a16="http://schemas.microsoft.com/office/drawing/2014/main" id="{F0120EAE-7B54-9B94-C319-480283A8CB30}"/>
              </a:ext>
            </a:extLst>
          </p:cNvPr>
          <p:cNvSpPr txBox="1"/>
          <p:nvPr/>
        </p:nvSpPr>
        <p:spPr>
          <a:xfrm>
            <a:off x="1097281" y="1977080"/>
            <a:ext cx="10058400" cy="3970318"/>
          </a:xfrm>
          <a:prstGeom prst="rect">
            <a:avLst/>
          </a:prstGeom>
          <a:noFill/>
        </p:spPr>
        <p:txBody>
          <a:bodyPr wrap="square" rtlCol="0">
            <a:spAutoFit/>
          </a:bodyPr>
          <a:lstStyle/>
          <a:p>
            <a:r>
              <a:rPr lang="es-MX" dirty="0"/>
              <a:t>El 3 de Junio de 1999, Patrick </a:t>
            </a:r>
            <a:r>
              <a:rPr lang="es-MX" dirty="0" err="1"/>
              <a:t>Phalen</a:t>
            </a:r>
            <a:r>
              <a:rPr lang="es-MX" dirty="0"/>
              <a:t> envió un mensaje a la </a:t>
            </a:r>
            <a:r>
              <a:rPr lang="es-MX" dirty="0" err="1"/>
              <a:t>python-list</a:t>
            </a:r>
            <a:r>
              <a:rPr lang="es-MX" dirty="0"/>
              <a:t>, titulado: </a:t>
            </a:r>
            <a:r>
              <a:rPr lang="es-MX" dirty="0" err="1"/>
              <a:t>The</a:t>
            </a:r>
            <a:r>
              <a:rPr lang="es-MX" dirty="0"/>
              <a:t> Python </a:t>
            </a:r>
            <a:r>
              <a:rPr lang="es-MX" dirty="0" err="1"/>
              <a:t>Way</a:t>
            </a:r>
            <a:r>
              <a:rPr lang="es-MX" dirty="0"/>
              <a:t>. En el básicamente sugería a Guido van Rossum y Tim Peters escribir un documento con 10 a 20 aforismos que pudieran resumir el espíritu del lenguaje, una especie de Zen de Python.</a:t>
            </a:r>
          </a:p>
          <a:p>
            <a:pPr algn="l"/>
            <a:endParaRPr lang="es-MX" dirty="0"/>
          </a:p>
          <a:p>
            <a:pPr marL="342900" indent="-342900" algn="l">
              <a:buFont typeface="+mj-lt"/>
              <a:buAutoNum type="arabicPeriod"/>
            </a:pPr>
            <a:r>
              <a:rPr lang="es-MX" b="0" i="0" dirty="0">
                <a:solidFill>
                  <a:srgbClr val="212529"/>
                </a:solidFill>
                <a:effectLst/>
                <a:latin typeface="-apple-system"/>
              </a:rPr>
              <a:t>Bello es mejor que feo.</a:t>
            </a:r>
          </a:p>
          <a:p>
            <a:pPr marL="342900" indent="-342900" algn="l">
              <a:buFont typeface="+mj-lt"/>
              <a:buAutoNum type="arabicPeriod"/>
            </a:pPr>
            <a:r>
              <a:rPr lang="es-MX" b="0" i="0" dirty="0">
                <a:solidFill>
                  <a:srgbClr val="212529"/>
                </a:solidFill>
                <a:effectLst/>
                <a:latin typeface="-apple-system"/>
              </a:rPr>
              <a:t>Explícito es mejor que implícito.</a:t>
            </a:r>
          </a:p>
          <a:p>
            <a:pPr marL="342900" indent="-342900" algn="l">
              <a:buFont typeface="+mj-lt"/>
              <a:buAutoNum type="arabicPeriod"/>
            </a:pPr>
            <a:r>
              <a:rPr lang="es-MX" b="0" i="0" dirty="0">
                <a:solidFill>
                  <a:srgbClr val="212529"/>
                </a:solidFill>
                <a:effectLst/>
                <a:latin typeface="-apple-system"/>
              </a:rPr>
              <a:t>Simple es mejor que complejo.</a:t>
            </a:r>
          </a:p>
          <a:p>
            <a:pPr marL="342900" indent="-342900" algn="l">
              <a:buFont typeface="+mj-lt"/>
              <a:buAutoNum type="arabicPeriod"/>
            </a:pPr>
            <a:r>
              <a:rPr lang="es-MX" b="0" i="0" dirty="0">
                <a:solidFill>
                  <a:srgbClr val="212529"/>
                </a:solidFill>
                <a:effectLst/>
                <a:latin typeface="-apple-system"/>
              </a:rPr>
              <a:t>Complejo es mejor que complicado.</a:t>
            </a:r>
          </a:p>
          <a:p>
            <a:pPr marL="342900" indent="-342900" algn="l">
              <a:buFont typeface="+mj-lt"/>
              <a:buAutoNum type="arabicPeriod"/>
            </a:pPr>
            <a:r>
              <a:rPr lang="es-MX" b="0" i="0" dirty="0">
                <a:solidFill>
                  <a:srgbClr val="212529"/>
                </a:solidFill>
                <a:effectLst/>
                <a:latin typeface="-apple-system"/>
              </a:rPr>
              <a:t>Plano es mejor que anidado.</a:t>
            </a:r>
          </a:p>
          <a:p>
            <a:pPr marL="342900" indent="-342900" algn="l">
              <a:buFont typeface="+mj-lt"/>
              <a:buAutoNum type="arabicPeriod"/>
            </a:pPr>
            <a:r>
              <a:rPr lang="es-MX" b="0" i="0" dirty="0">
                <a:solidFill>
                  <a:srgbClr val="212529"/>
                </a:solidFill>
                <a:effectLst/>
                <a:latin typeface="-apple-system"/>
              </a:rPr>
              <a:t>Disperso es mejor que denso.</a:t>
            </a:r>
          </a:p>
          <a:p>
            <a:pPr marL="342900" indent="-342900" algn="l">
              <a:buFont typeface="+mj-lt"/>
              <a:buAutoNum type="arabicPeriod"/>
            </a:pPr>
            <a:r>
              <a:rPr lang="es-MX" b="0" i="0" dirty="0">
                <a:solidFill>
                  <a:srgbClr val="212529"/>
                </a:solidFill>
                <a:effectLst/>
                <a:latin typeface="-apple-system"/>
              </a:rPr>
              <a:t>La legibilidad cuenta.</a:t>
            </a:r>
          </a:p>
          <a:p>
            <a:pPr marL="342900" indent="-342900" algn="l">
              <a:buFont typeface="+mj-lt"/>
              <a:buAutoNum type="arabicPeriod"/>
            </a:pPr>
            <a:r>
              <a:rPr lang="es-MX" b="0" i="0" dirty="0">
                <a:solidFill>
                  <a:srgbClr val="212529"/>
                </a:solidFill>
                <a:effectLst/>
                <a:latin typeface="-apple-system"/>
              </a:rPr>
              <a:t>Los casos especiales no son tan especiales como para quebrantar las reglas.</a:t>
            </a:r>
          </a:p>
          <a:p>
            <a:pPr marL="342900" indent="-342900" algn="l">
              <a:buFont typeface="+mj-lt"/>
              <a:buAutoNum type="arabicPeriod"/>
            </a:pPr>
            <a:r>
              <a:rPr lang="es-MX" b="0" i="0" dirty="0">
                <a:solidFill>
                  <a:srgbClr val="212529"/>
                </a:solidFill>
                <a:effectLst/>
                <a:latin typeface="-apple-system"/>
              </a:rPr>
              <a:t>Aunque lo práctico gana a la pureza.</a:t>
            </a:r>
          </a:p>
          <a:p>
            <a:pPr marL="342900" indent="-342900" algn="l">
              <a:buFont typeface="+mj-lt"/>
              <a:buAutoNum type="arabicPeriod"/>
            </a:pPr>
            <a:r>
              <a:rPr lang="es-MX" b="0" i="0" dirty="0">
                <a:solidFill>
                  <a:srgbClr val="212529"/>
                </a:solidFill>
                <a:effectLst/>
                <a:latin typeface="-apple-system"/>
              </a:rPr>
              <a:t>Los errores nunca deberían dejarse pasar silenciosamente.</a:t>
            </a:r>
          </a:p>
        </p:txBody>
      </p:sp>
    </p:spTree>
    <p:extLst>
      <p:ext uri="{BB962C8B-B14F-4D97-AF65-F5344CB8AC3E}">
        <p14:creationId xmlns:p14="http://schemas.microsoft.com/office/powerpoint/2010/main" val="205095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495A34-EB0B-E254-5393-BAF8119002A0}"/>
              </a:ext>
            </a:extLst>
          </p:cNvPr>
          <p:cNvSpPr>
            <a:spLocks noGrp="1"/>
          </p:cNvSpPr>
          <p:nvPr>
            <p:ph type="title"/>
          </p:nvPr>
        </p:nvSpPr>
        <p:spPr/>
        <p:txBody>
          <a:bodyPr/>
          <a:lstStyle/>
          <a:p>
            <a:r>
              <a:rPr lang="es-MX" dirty="0"/>
              <a:t>EL ZEN DE PYTHON</a:t>
            </a:r>
          </a:p>
        </p:txBody>
      </p:sp>
      <p:sp>
        <p:nvSpPr>
          <p:cNvPr id="3" name="CuadroTexto 2">
            <a:extLst>
              <a:ext uri="{FF2B5EF4-FFF2-40B4-BE49-F238E27FC236}">
                <a16:creationId xmlns:a16="http://schemas.microsoft.com/office/drawing/2014/main" id="{1DF8A2A3-D493-AB0A-A6B5-BCD00B77E286}"/>
              </a:ext>
            </a:extLst>
          </p:cNvPr>
          <p:cNvSpPr txBox="1"/>
          <p:nvPr/>
        </p:nvSpPr>
        <p:spPr>
          <a:xfrm>
            <a:off x="1097280" y="2001795"/>
            <a:ext cx="10058400" cy="4247317"/>
          </a:xfrm>
          <a:prstGeom prst="rect">
            <a:avLst/>
          </a:prstGeom>
          <a:noFill/>
        </p:spPr>
        <p:txBody>
          <a:bodyPr wrap="square" rtlCol="0">
            <a:spAutoFit/>
          </a:bodyPr>
          <a:lstStyle/>
          <a:p>
            <a:pPr marL="342900" indent="-342900" algn="l">
              <a:buFont typeface="+mj-lt"/>
              <a:buAutoNum type="arabicPeriod" startAt="11"/>
            </a:pPr>
            <a:r>
              <a:rPr lang="es-MX" b="0" i="0" dirty="0">
                <a:solidFill>
                  <a:srgbClr val="212529"/>
                </a:solidFill>
                <a:effectLst/>
                <a:latin typeface="-apple-system"/>
              </a:rPr>
              <a:t>A menos que hayan sido silenciados explícitamente.</a:t>
            </a:r>
          </a:p>
          <a:p>
            <a:pPr marL="342900" indent="-342900" algn="l">
              <a:buFont typeface="+mj-lt"/>
              <a:buAutoNum type="arabicPeriod" startAt="11"/>
            </a:pPr>
            <a:r>
              <a:rPr lang="es-MX" b="0" i="0" dirty="0">
                <a:solidFill>
                  <a:srgbClr val="212529"/>
                </a:solidFill>
                <a:effectLst/>
                <a:latin typeface="-apple-system"/>
              </a:rPr>
              <a:t>Frente a la ambigüedad, rechaza la tentación de adivinar.</a:t>
            </a:r>
          </a:p>
          <a:p>
            <a:pPr marL="342900" indent="-342900" algn="l">
              <a:buFont typeface="+mj-lt"/>
              <a:buAutoNum type="arabicPeriod" startAt="11"/>
            </a:pPr>
            <a:r>
              <a:rPr lang="es-MX" b="0" i="0" dirty="0">
                <a:solidFill>
                  <a:srgbClr val="212529"/>
                </a:solidFill>
                <a:effectLst/>
                <a:latin typeface="-apple-system"/>
              </a:rPr>
              <a:t>Debería haber una —y preferiblemente sólo una— manera obvia de hacerlo.</a:t>
            </a:r>
          </a:p>
          <a:p>
            <a:pPr marL="342900" indent="-342900" algn="l">
              <a:buFont typeface="+mj-lt"/>
              <a:buAutoNum type="arabicPeriod" startAt="11"/>
            </a:pPr>
            <a:r>
              <a:rPr lang="es-MX" b="0" i="0" dirty="0">
                <a:solidFill>
                  <a:srgbClr val="212529"/>
                </a:solidFill>
                <a:effectLst/>
                <a:latin typeface="-apple-system"/>
              </a:rPr>
              <a:t>Aunque esa manera puede no ser obvia al principio a menos que usted sea holandés (Guido van Rossum).</a:t>
            </a:r>
          </a:p>
          <a:p>
            <a:pPr marL="342900" indent="-342900" algn="l">
              <a:buFont typeface="+mj-lt"/>
              <a:buAutoNum type="arabicPeriod" startAt="11"/>
            </a:pPr>
            <a:r>
              <a:rPr lang="es-MX" b="0" i="0" dirty="0">
                <a:solidFill>
                  <a:srgbClr val="212529"/>
                </a:solidFill>
                <a:effectLst/>
                <a:latin typeface="-apple-system"/>
              </a:rPr>
              <a:t>Ahora es mejor que nunca.</a:t>
            </a:r>
          </a:p>
          <a:p>
            <a:pPr marL="342900" indent="-342900" algn="l">
              <a:buFont typeface="+mj-lt"/>
              <a:buAutoNum type="arabicPeriod" startAt="11"/>
            </a:pPr>
            <a:r>
              <a:rPr lang="es-MX" b="0" i="0" dirty="0">
                <a:solidFill>
                  <a:srgbClr val="212529"/>
                </a:solidFill>
                <a:effectLst/>
                <a:latin typeface="-apple-system"/>
              </a:rPr>
              <a:t>Aunque nunca es a menudo mejor que ya mismo.</a:t>
            </a:r>
          </a:p>
          <a:p>
            <a:pPr marL="342900" indent="-342900" algn="l">
              <a:buFont typeface="+mj-lt"/>
              <a:buAutoNum type="arabicPeriod" startAt="11"/>
            </a:pPr>
            <a:r>
              <a:rPr lang="es-MX" b="0" i="0" dirty="0">
                <a:solidFill>
                  <a:srgbClr val="212529"/>
                </a:solidFill>
                <a:effectLst/>
                <a:latin typeface="-apple-system"/>
              </a:rPr>
              <a:t>Si la implementación es difícil de explicar, es una mala idea.</a:t>
            </a:r>
          </a:p>
          <a:p>
            <a:pPr marL="342900" indent="-342900" algn="l">
              <a:buFont typeface="+mj-lt"/>
              <a:buAutoNum type="arabicPeriod" startAt="11"/>
            </a:pPr>
            <a:r>
              <a:rPr lang="es-MX" b="0" i="0" dirty="0">
                <a:solidFill>
                  <a:srgbClr val="212529"/>
                </a:solidFill>
                <a:effectLst/>
                <a:latin typeface="-apple-system"/>
              </a:rPr>
              <a:t>Si la implementación es fácil de explicar, puede que sea una buena idea.</a:t>
            </a:r>
          </a:p>
          <a:p>
            <a:pPr marL="342900" indent="-342900" algn="l">
              <a:buFont typeface="+mj-lt"/>
              <a:buAutoNum type="arabicPeriod" startAt="11"/>
            </a:pPr>
            <a:r>
              <a:rPr lang="es-MX" b="0" i="0" dirty="0">
                <a:solidFill>
                  <a:srgbClr val="212529"/>
                </a:solidFill>
                <a:effectLst/>
                <a:latin typeface="-apple-system"/>
              </a:rPr>
              <a:t>Los "</a:t>
            </a:r>
            <a:r>
              <a:rPr lang="es-MX" b="0" i="0" dirty="0" err="1">
                <a:solidFill>
                  <a:srgbClr val="212529"/>
                </a:solidFill>
                <a:effectLst/>
                <a:latin typeface="-apple-system"/>
              </a:rPr>
              <a:t>namespaces</a:t>
            </a:r>
            <a:r>
              <a:rPr lang="es-MX" b="0" i="0" dirty="0">
                <a:solidFill>
                  <a:srgbClr val="212529"/>
                </a:solidFill>
                <a:effectLst/>
                <a:latin typeface="-apple-system"/>
              </a:rPr>
              <a:t>" son una gran idea ¡Hagamos más de esas cosas!.</a:t>
            </a:r>
          </a:p>
          <a:p>
            <a:pPr marL="342900" indent="-342900" algn="l">
              <a:buFont typeface="+mj-lt"/>
              <a:buAutoNum type="arabicPeriod" startAt="11"/>
            </a:pPr>
            <a:endParaRPr lang="es-MX" dirty="0">
              <a:solidFill>
                <a:srgbClr val="212529"/>
              </a:solidFill>
              <a:latin typeface="-apple-system"/>
            </a:endParaRPr>
          </a:p>
          <a:p>
            <a:pPr marL="342900" indent="-342900" algn="l">
              <a:buFont typeface="+mj-lt"/>
              <a:buAutoNum type="arabicPeriod" startAt="11"/>
            </a:pPr>
            <a:endParaRPr lang="es-MX" dirty="0">
              <a:solidFill>
                <a:srgbClr val="212529"/>
              </a:solidFill>
              <a:latin typeface="-apple-system"/>
            </a:endParaRPr>
          </a:p>
          <a:p>
            <a:pPr marL="342900" indent="-342900" algn="l">
              <a:buFont typeface="+mj-lt"/>
              <a:buAutoNum type="arabicPeriod" startAt="11"/>
            </a:pPr>
            <a:endParaRPr lang="es-MX" dirty="0">
              <a:solidFill>
                <a:srgbClr val="212529"/>
              </a:solidFill>
              <a:latin typeface="-apple-system"/>
            </a:endParaRPr>
          </a:p>
          <a:p>
            <a:pPr marL="342900" indent="-342900" algn="l">
              <a:buFont typeface="+mj-lt"/>
              <a:buAutoNum type="arabicPeriod" startAt="11"/>
            </a:pPr>
            <a:endParaRPr lang="es-MX" dirty="0">
              <a:solidFill>
                <a:srgbClr val="212529"/>
              </a:solidFill>
              <a:latin typeface="-apple-system"/>
            </a:endParaRPr>
          </a:p>
          <a:p>
            <a:pPr algn="l"/>
            <a:r>
              <a:rPr lang="es-MX" b="0" i="0" dirty="0">
                <a:solidFill>
                  <a:srgbClr val="212529"/>
                </a:solidFill>
                <a:effectLst/>
                <a:latin typeface="-apple-system"/>
              </a:rPr>
              <a:t>https://elpythonista.com/zen-de-python</a:t>
            </a:r>
          </a:p>
        </p:txBody>
      </p:sp>
    </p:spTree>
    <p:extLst>
      <p:ext uri="{BB962C8B-B14F-4D97-AF65-F5344CB8AC3E}">
        <p14:creationId xmlns:p14="http://schemas.microsoft.com/office/powerpoint/2010/main" val="2154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9C696-E27C-4883-87B9-46B5E6C836CD}"/>
              </a:ext>
            </a:extLst>
          </p:cNvPr>
          <p:cNvSpPr>
            <a:spLocks noGrp="1"/>
          </p:cNvSpPr>
          <p:nvPr>
            <p:ph type="title"/>
          </p:nvPr>
        </p:nvSpPr>
        <p:spPr/>
        <p:txBody>
          <a:bodyPr/>
          <a:lstStyle/>
          <a:p>
            <a:r>
              <a:rPr lang="es-MX" dirty="0"/>
              <a:t>MOSTRAR INFORMACIÓN EN PANTALLA.</a:t>
            </a:r>
          </a:p>
        </p:txBody>
      </p:sp>
      <p:sp>
        <p:nvSpPr>
          <p:cNvPr id="3" name="CuadroTexto 2">
            <a:extLst>
              <a:ext uri="{FF2B5EF4-FFF2-40B4-BE49-F238E27FC236}">
                <a16:creationId xmlns:a16="http://schemas.microsoft.com/office/drawing/2014/main" id="{56B863A8-7385-4590-A65C-7DEC726947DD}"/>
              </a:ext>
            </a:extLst>
          </p:cNvPr>
          <p:cNvSpPr txBox="1"/>
          <p:nvPr/>
        </p:nvSpPr>
        <p:spPr>
          <a:xfrm>
            <a:off x="1210962" y="1902941"/>
            <a:ext cx="10140779" cy="3139321"/>
          </a:xfrm>
          <a:prstGeom prst="rect">
            <a:avLst/>
          </a:prstGeom>
          <a:noFill/>
        </p:spPr>
        <p:txBody>
          <a:bodyPr wrap="square" rtlCol="0">
            <a:spAutoFit/>
          </a:bodyPr>
          <a:lstStyle/>
          <a:p>
            <a:r>
              <a:rPr lang="es-MX" dirty="0"/>
              <a:t>Instrucción PRINT.</a:t>
            </a:r>
          </a:p>
          <a:p>
            <a:endParaRPr lang="es-MX" dirty="0"/>
          </a:p>
          <a:p>
            <a:r>
              <a:rPr lang="es-MX" dirty="0"/>
              <a:t>La instrucción </a:t>
            </a:r>
            <a:r>
              <a:rPr lang="es-MX" dirty="0" err="1"/>
              <a:t>print</a:t>
            </a:r>
            <a:r>
              <a:rPr lang="es-MX" dirty="0"/>
              <a:t> sirve para desplegar información en pantalla, esta instrucción utiliza la salida estándar (</a:t>
            </a:r>
            <a:r>
              <a:rPr lang="es-MX" dirty="0" err="1"/>
              <a:t>stdout</a:t>
            </a:r>
            <a:r>
              <a:rPr lang="es-MX" dirty="0"/>
              <a:t>) por default pero puede direccionarse para que sea un archivo por ejemplo.</a:t>
            </a:r>
          </a:p>
          <a:p>
            <a:endParaRPr lang="es-MX" dirty="0"/>
          </a:p>
          <a:p>
            <a:r>
              <a:rPr lang="es-MX" dirty="0"/>
              <a:t>El formato de la instrucción </a:t>
            </a:r>
            <a:r>
              <a:rPr lang="es-MX" dirty="0" err="1"/>
              <a:t>print</a:t>
            </a:r>
            <a:r>
              <a:rPr lang="es-MX" dirty="0"/>
              <a:t> es la siguiente.</a:t>
            </a:r>
          </a:p>
          <a:p>
            <a:endParaRPr lang="es-MX" dirty="0"/>
          </a:p>
          <a:p>
            <a:pPr algn="ctr"/>
            <a:r>
              <a:rPr lang="es-MX" dirty="0" err="1"/>
              <a:t>print</a:t>
            </a:r>
            <a:r>
              <a:rPr lang="es-MX" dirty="0"/>
              <a:t>(*</a:t>
            </a:r>
            <a:r>
              <a:rPr lang="es-MX" dirty="0" err="1"/>
              <a:t>object</a:t>
            </a:r>
            <a:r>
              <a:rPr lang="es-MX" dirty="0"/>
              <a:t>, </a:t>
            </a:r>
            <a:r>
              <a:rPr lang="es-MX" dirty="0" err="1"/>
              <a:t>sep</a:t>
            </a:r>
            <a:r>
              <a:rPr lang="es-MX" dirty="0"/>
              <a:t>=‘ ‘, </a:t>
            </a:r>
            <a:r>
              <a:rPr lang="es-MX" dirty="0" err="1"/>
              <a:t>end</a:t>
            </a:r>
            <a:r>
              <a:rPr lang="es-MX" dirty="0"/>
              <a:t>=‘\n’, file=</a:t>
            </a:r>
            <a:r>
              <a:rPr lang="es-MX" dirty="0" err="1"/>
              <a:t>sys.stdout</a:t>
            </a:r>
            <a:r>
              <a:rPr lang="es-MX" dirty="0"/>
              <a:t>, </a:t>
            </a:r>
            <a:r>
              <a:rPr lang="es-MX" dirty="0" err="1"/>
              <a:t>flush</a:t>
            </a:r>
            <a:r>
              <a:rPr lang="es-MX" dirty="0"/>
              <a:t>=False)</a:t>
            </a:r>
          </a:p>
          <a:p>
            <a:pPr algn="ctr"/>
            <a:endParaRPr lang="es-MX" dirty="0"/>
          </a:p>
          <a:p>
            <a:r>
              <a:rPr lang="es-MX" dirty="0"/>
              <a:t>Nota: Python 3 es un lenguaje sensible a minúsculas y mayúsculas, por lo que </a:t>
            </a:r>
            <a:r>
              <a:rPr lang="es-MX" dirty="0" err="1"/>
              <a:t>Print</a:t>
            </a:r>
            <a:r>
              <a:rPr lang="es-MX" dirty="0"/>
              <a:t> no es una instrucción que reconozca el interprete y por lo tanto cause un error de sintaxis.</a:t>
            </a:r>
          </a:p>
        </p:txBody>
      </p:sp>
    </p:spTree>
    <p:extLst>
      <p:ext uri="{BB962C8B-B14F-4D97-AF65-F5344CB8AC3E}">
        <p14:creationId xmlns:p14="http://schemas.microsoft.com/office/powerpoint/2010/main" val="94855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1C1BE-B0ED-44AC-A583-3A9DF2FC7346}"/>
              </a:ext>
            </a:extLst>
          </p:cNvPr>
          <p:cNvSpPr>
            <a:spLocks noGrp="1"/>
          </p:cNvSpPr>
          <p:nvPr>
            <p:ph type="title"/>
          </p:nvPr>
        </p:nvSpPr>
        <p:spPr/>
        <p:txBody>
          <a:bodyPr/>
          <a:lstStyle/>
          <a:p>
            <a:r>
              <a:rPr lang="es-MX" dirty="0"/>
              <a:t>CARACTERES DE ESCAPE</a:t>
            </a:r>
          </a:p>
        </p:txBody>
      </p:sp>
      <p:graphicFrame>
        <p:nvGraphicFramePr>
          <p:cNvPr id="4" name="Tabla 4">
            <a:extLst>
              <a:ext uri="{FF2B5EF4-FFF2-40B4-BE49-F238E27FC236}">
                <a16:creationId xmlns:a16="http://schemas.microsoft.com/office/drawing/2014/main" id="{E5D827B8-CC8B-4B8C-880F-3948631799B8}"/>
              </a:ext>
            </a:extLst>
          </p:cNvPr>
          <p:cNvGraphicFramePr>
            <a:graphicFrameLocks noGrp="1"/>
          </p:cNvGraphicFramePr>
          <p:nvPr>
            <p:extLst>
              <p:ext uri="{D42A27DB-BD31-4B8C-83A1-F6EECF244321}">
                <p14:modId xmlns:p14="http://schemas.microsoft.com/office/powerpoint/2010/main" val="2430244718"/>
              </p:ext>
            </p:extLst>
          </p:nvPr>
        </p:nvGraphicFramePr>
        <p:xfrm>
          <a:off x="2062480" y="1970354"/>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75617329"/>
                    </a:ext>
                  </a:extLst>
                </a:gridCol>
                <a:gridCol w="4064000">
                  <a:extLst>
                    <a:ext uri="{9D8B030D-6E8A-4147-A177-3AD203B41FA5}">
                      <a16:colId xmlns:a16="http://schemas.microsoft.com/office/drawing/2014/main" val="2476662868"/>
                    </a:ext>
                  </a:extLst>
                </a:gridCol>
              </a:tblGrid>
              <a:tr h="370840">
                <a:tc>
                  <a:txBody>
                    <a:bodyPr/>
                    <a:lstStyle/>
                    <a:p>
                      <a:pPr algn="ctr"/>
                      <a:r>
                        <a:rPr lang="es-MX" dirty="0"/>
                        <a:t>Carácter de escape</a:t>
                      </a:r>
                    </a:p>
                  </a:txBody>
                  <a:tcPr/>
                </a:tc>
                <a:tc>
                  <a:txBody>
                    <a:bodyPr/>
                    <a:lstStyle/>
                    <a:p>
                      <a:pPr algn="ctr"/>
                      <a:r>
                        <a:rPr lang="es-MX" dirty="0" err="1"/>
                        <a:t>Explicacion</a:t>
                      </a:r>
                      <a:endParaRPr lang="es-MX" dirty="0"/>
                    </a:p>
                  </a:txBody>
                  <a:tcPr/>
                </a:tc>
                <a:extLst>
                  <a:ext uri="{0D108BD9-81ED-4DB2-BD59-A6C34878D82A}">
                    <a16:rowId xmlns:a16="http://schemas.microsoft.com/office/drawing/2014/main" val="1083414271"/>
                  </a:ext>
                </a:extLst>
              </a:tr>
              <a:tr h="370840">
                <a:tc>
                  <a:txBody>
                    <a:bodyPr/>
                    <a:lstStyle/>
                    <a:p>
                      <a:pPr algn="ctr"/>
                      <a:r>
                        <a:rPr lang="es-MX" dirty="0"/>
                        <a:t>\\</a:t>
                      </a:r>
                    </a:p>
                  </a:txBody>
                  <a:tcPr/>
                </a:tc>
                <a:tc>
                  <a:txBody>
                    <a:bodyPr/>
                    <a:lstStyle/>
                    <a:p>
                      <a:r>
                        <a:rPr lang="es-MX" dirty="0"/>
                        <a:t>Inserta una diagonal invertida.</a:t>
                      </a:r>
                    </a:p>
                  </a:txBody>
                  <a:tcPr/>
                </a:tc>
                <a:extLst>
                  <a:ext uri="{0D108BD9-81ED-4DB2-BD59-A6C34878D82A}">
                    <a16:rowId xmlns:a16="http://schemas.microsoft.com/office/drawing/2014/main" val="3685178774"/>
                  </a:ext>
                </a:extLst>
              </a:tr>
              <a:tr h="370840">
                <a:tc>
                  <a:txBody>
                    <a:bodyPr/>
                    <a:lstStyle/>
                    <a:p>
                      <a:pPr algn="ctr"/>
                      <a:r>
                        <a:rPr lang="es-MX" dirty="0"/>
                        <a:t>\’</a:t>
                      </a:r>
                    </a:p>
                  </a:txBody>
                  <a:tcPr/>
                </a:tc>
                <a:tc>
                  <a:txBody>
                    <a:bodyPr/>
                    <a:lstStyle/>
                    <a:p>
                      <a:r>
                        <a:rPr lang="es-MX" dirty="0"/>
                        <a:t>Inserta una comilla simple.</a:t>
                      </a:r>
                    </a:p>
                  </a:txBody>
                  <a:tcPr/>
                </a:tc>
                <a:extLst>
                  <a:ext uri="{0D108BD9-81ED-4DB2-BD59-A6C34878D82A}">
                    <a16:rowId xmlns:a16="http://schemas.microsoft.com/office/drawing/2014/main" val="1723640710"/>
                  </a:ext>
                </a:extLst>
              </a:tr>
              <a:tr h="370840">
                <a:tc>
                  <a:txBody>
                    <a:bodyPr/>
                    <a:lstStyle/>
                    <a:p>
                      <a:pPr algn="ctr"/>
                      <a:r>
                        <a:rPr lang="es-MX" dirty="0"/>
                        <a:t>\”</a:t>
                      </a:r>
                    </a:p>
                  </a:txBody>
                  <a:tcPr/>
                </a:tc>
                <a:tc>
                  <a:txBody>
                    <a:bodyPr/>
                    <a:lstStyle/>
                    <a:p>
                      <a:r>
                        <a:rPr lang="es-MX" dirty="0"/>
                        <a:t>Inserta una comilla doble.</a:t>
                      </a:r>
                    </a:p>
                  </a:txBody>
                  <a:tcPr/>
                </a:tc>
                <a:extLst>
                  <a:ext uri="{0D108BD9-81ED-4DB2-BD59-A6C34878D82A}">
                    <a16:rowId xmlns:a16="http://schemas.microsoft.com/office/drawing/2014/main" val="3598871807"/>
                  </a:ext>
                </a:extLst>
              </a:tr>
              <a:tr h="370840">
                <a:tc>
                  <a:txBody>
                    <a:bodyPr/>
                    <a:lstStyle/>
                    <a:p>
                      <a:pPr algn="ctr"/>
                      <a:r>
                        <a:rPr lang="es-MX" dirty="0"/>
                        <a:t>\a</a:t>
                      </a:r>
                    </a:p>
                  </a:txBody>
                  <a:tcPr/>
                </a:tc>
                <a:tc>
                  <a:txBody>
                    <a:bodyPr/>
                    <a:lstStyle/>
                    <a:p>
                      <a:r>
                        <a:rPr lang="es-MX" dirty="0"/>
                        <a:t>Bell</a:t>
                      </a:r>
                    </a:p>
                  </a:txBody>
                  <a:tcPr/>
                </a:tc>
                <a:extLst>
                  <a:ext uri="{0D108BD9-81ED-4DB2-BD59-A6C34878D82A}">
                    <a16:rowId xmlns:a16="http://schemas.microsoft.com/office/drawing/2014/main" val="169222997"/>
                  </a:ext>
                </a:extLst>
              </a:tr>
              <a:tr h="370840">
                <a:tc>
                  <a:txBody>
                    <a:bodyPr/>
                    <a:lstStyle/>
                    <a:p>
                      <a:pPr algn="ctr"/>
                      <a:r>
                        <a:rPr lang="es-MX" dirty="0"/>
                        <a:t>\b</a:t>
                      </a:r>
                    </a:p>
                  </a:txBody>
                  <a:tcPr/>
                </a:tc>
                <a:tc>
                  <a:txBody>
                    <a:bodyPr/>
                    <a:lstStyle/>
                    <a:p>
                      <a:r>
                        <a:rPr lang="es-MX" dirty="0"/>
                        <a:t>Retroceso</a:t>
                      </a:r>
                    </a:p>
                  </a:txBody>
                  <a:tcPr/>
                </a:tc>
                <a:extLst>
                  <a:ext uri="{0D108BD9-81ED-4DB2-BD59-A6C34878D82A}">
                    <a16:rowId xmlns:a16="http://schemas.microsoft.com/office/drawing/2014/main" val="2762690018"/>
                  </a:ext>
                </a:extLst>
              </a:tr>
              <a:tr h="370840">
                <a:tc>
                  <a:txBody>
                    <a:bodyPr/>
                    <a:lstStyle/>
                    <a:p>
                      <a:pPr algn="ctr"/>
                      <a:r>
                        <a:rPr lang="es-MX" dirty="0"/>
                        <a:t>\n</a:t>
                      </a:r>
                    </a:p>
                  </a:txBody>
                  <a:tcPr/>
                </a:tc>
                <a:tc>
                  <a:txBody>
                    <a:bodyPr/>
                    <a:lstStyle/>
                    <a:p>
                      <a:r>
                        <a:rPr lang="es-MX" dirty="0"/>
                        <a:t>Nueva Línea</a:t>
                      </a:r>
                    </a:p>
                  </a:txBody>
                  <a:tcPr/>
                </a:tc>
                <a:extLst>
                  <a:ext uri="{0D108BD9-81ED-4DB2-BD59-A6C34878D82A}">
                    <a16:rowId xmlns:a16="http://schemas.microsoft.com/office/drawing/2014/main" val="2500501602"/>
                  </a:ext>
                </a:extLst>
              </a:tr>
              <a:tr h="370840">
                <a:tc>
                  <a:txBody>
                    <a:bodyPr/>
                    <a:lstStyle/>
                    <a:p>
                      <a:pPr algn="ctr"/>
                      <a:r>
                        <a:rPr lang="es-MX" dirty="0"/>
                        <a:t>\r</a:t>
                      </a:r>
                    </a:p>
                  </a:txBody>
                  <a:tcPr/>
                </a:tc>
                <a:tc>
                  <a:txBody>
                    <a:bodyPr/>
                    <a:lstStyle/>
                    <a:p>
                      <a:r>
                        <a:rPr lang="es-MX" dirty="0" err="1"/>
                        <a:t>Carriage</a:t>
                      </a:r>
                      <a:r>
                        <a:rPr lang="es-MX" dirty="0"/>
                        <a:t> </a:t>
                      </a:r>
                      <a:r>
                        <a:rPr lang="es-MX" dirty="0" err="1"/>
                        <a:t>Return</a:t>
                      </a:r>
                      <a:endParaRPr lang="es-MX" dirty="0"/>
                    </a:p>
                  </a:txBody>
                  <a:tcPr/>
                </a:tc>
                <a:extLst>
                  <a:ext uri="{0D108BD9-81ED-4DB2-BD59-A6C34878D82A}">
                    <a16:rowId xmlns:a16="http://schemas.microsoft.com/office/drawing/2014/main" val="4274732318"/>
                  </a:ext>
                </a:extLst>
              </a:tr>
              <a:tr h="370840">
                <a:tc>
                  <a:txBody>
                    <a:bodyPr/>
                    <a:lstStyle/>
                    <a:p>
                      <a:pPr algn="ctr"/>
                      <a:r>
                        <a:rPr lang="es-MX" dirty="0"/>
                        <a:t>\t</a:t>
                      </a:r>
                    </a:p>
                  </a:txBody>
                  <a:tcPr/>
                </a:tc>
                <a:tc>
                  <a:txBody>
                    <a:bodyPr/>
                    <a:lstStyle/>
                    <a:p>
                      <a:r>
                        <a:rPr lang="es-MX" dirty="0"/>
                        <a:t>Tabulador Horizontal</a:t>
                      </a:r>
                    </a:p>
                  </a:txBody>
                  <a:tcPr/>
                </a:tc>
                <a:extLst>
                  <a:ext uri="{0D108BD9-81ED-4DB2-BD59-A6C34878D82A}">
                    <a16:rowId xmlns:a16="http://schemas.microsoft.com/office/drawing/2014/main" val="845165620"/>
                  </a:ext>
                </a:extLst>
              </a:tr>
            </a:tbl>
          </a:graphicData>
        </a:graphic>
      </p:graphicFrame>
    </p:spTree>
    <p:extLst>
      <p:ext uri="{BB962C8B-B14F-4D97-AF65-F5344CB8AC3E}">
        <p14:creationId xmlns:p14="http://schemas.microsoft.com/office/powerpoint/2010/main" val="219196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B4188-85E7-4A38-932D-D4336077394E}"/>
              </a:ext>
            </a:extLst>
          </p:cNvPr>
          <p:cNvSpPr>
            <a:spLocks noGrp="1"/>
          </p:cNvSpPr>
          <p:nvPr>
            <p:ph type="title"/>
          </p:nvPr>
        </p:nvSpPr>
        <p:spPr/>
        <p:txBody>
          <a:bodyPr/>
          <a:lstStyle/>
          <a:p>
            <a:r>
              <a:rPr lang="es-MX" dirty="0"/>
              <a:t>VARIABLES</a:t>
            </a:r>
          </a:p>
        </p:txBody>
      </p:sp>
      <p:sp>
        <p:nvSpPr>
          <p:cNvPr id="3" name="CuadroTexto 2">
            <a:extLst>
              <a:ext uri="{FF2B5EF4-FFF2-40B4-BE49-F238E27FC236}">
                <a16:creationId xmlns:a16="http://schemas.microsoft.com/office/drawing/2014/main" id="{3B7F33BE-51C5-401D-B19D-0424F8740DA6}"/>
              </a:ext>
            </a:extLst>
          </p:cNvPr>
          <p:cNvSpPr txBox="1"/>
          <p:nvPr/>
        </p:nvSpPr>
        <p:spPr>
          <a:xfrm>
            <a:off x="1202724" y="1738184"/>
            <a:ext cx="9952956" cy="4524315"/>
          </a:xfrm>
          <a:prstGeom prst="rect">
            <a:avLst/>
          </a:prstGeom>
          <a:noFill/>
        </p:spPr>
        <p:txBody>
          <a:bodyPr wrap="square" rtlCol="0">
            <a:spAutoFit/>
          </a:bodyPr>
          <a:lstStyle/>
          <a:p>
            <a:r>
              <a:rPr lang="es-MX" dirty="0"/>
              <a:t>Una variable es un espacio en memoria que contiene un valor que va cambiando durante la ejecución del programa. Una variable puede contener diferentes tipos de datos, puede contener números enteros, números de punto flotante, caracteres, etc.</a:t>
            </a:r>
          </a:p>
          <a:p>
            <a:endParaRPr lang="es-MX" dirty="0"/>
          </a:p>
          <a:p>
            <a:pPr marL="285750" indent="-285750">
              <a:buFont typeface="Arial" panose="020B0604020202020204" pitchFamily="34" charset="0"/>
              <a:buChar char="•"/>
            </a:pPr>
            <a:r>
              <a:rPr lang="es-MX" dirty="0"/>
              <a:t>Las variables pueden contener numero, letras y guiones bajos. Pueden iniciar con una letra o guion bajo pero no con un numero.</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Los espacios en blanco no se permiten en el nombre de las variables lo normal es usar guiones bajos para separar las palabras que pueda tener una variable.</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Hay que evitar usar palabras reservadas de Python como nombres de variables de igual forma evitar usar nombres de funciones como nombres de variables.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Los nombres de las variables deben ser cortos pero descriptivos.</a:t>
            </a:r>
          </a:p>
          <a:p>
            <a:endParaRPr lang="es-MX" dirty="0"/>
          </a:p>
          <a:p>
            <a:r>
              <a:rPr lang="es-MX" dirty="0"/>
              <a:t>OJO: PYTHON ES SENSIBLE A MAYUSCULAS Y MINUSCULAS.</a:t>
            </a:r>
          </a:p>
        </p:txBody>
      </p:sp>
    </p:spTree>
    <p:extLst>
      <p:ext uri="{BB962C8B-B14F-4D97-AF65-F5344CB8AC3E}">
        <p14:creationId xmlns:p14="http://schemas.microsoft.com/office/powerpoint/2010/main" val="134095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5929B-C622-4CD3-B5E3-1E9B4AAA64E8}"/>
              </a:ext>
            </a:extLst>
          </p:cNvPr>
          <p:cNvSpPr>
            <a:spLocks noGrp="1"/>
          </p:cNvSpPr>
          <p:nvPr>
            <p:ph type="title"/>
          </p:nvPr>
        </p:nvSpPr>
        <p:spPr/>
        <p:txBody>
          <a:bodyPr/>
          <a:lstStyle/>
          <a:p>
            <a:r>
              <a:rPr lang="es-MX" dirty="0"/>
              <a:t>INDENTACIÓN</a:t>
            </a:r>
          </a:p>
        </p:txBody>
      </p:sp>
      <p:sp>
        <p:nvSpPr>
          <p:cNvPr id="4" name="CuadroTexto 3">
            <a:extLst>
              <a:ext uri="{FF2B5EF4-FFF2-40B4-BE49-F238E27FC236}">
                <a16:creationId xmlns:a16="http://schemas.microsoft.com/office/drawing/2014/main" id="{69E91965-E7AF-4E01-BB09-BD6D83655563}"/>
              </a:ext>
            </a:extLst>
          </p:cNvPr>
          <p:cNvSpPr txBox="1"/>
          <p:nvPr/>
        </p:nvSpPr>
        <p:spPr>
          <a:xfrm>
            <a:off x="1227438" y="1935892"/>
            <a:ext cx="9928242" cy="2308324"/>
          </a:xfrm>
          <a:prstGeom prst="rect">
            <a:avLst/>
          </a:prstGeom>
          <a:noFill/>
        </p:spPr>
        <p:txBody>
          <a:bodyPr wrap="square" rtlCol="0">
            <a:spAutoFit/>
          </a:bodyPr>
          <a:lstStyle/>
          <a:p>
            <a:r>
              <a:rPr lang="es-MX" dirty="0"/>
              <a:t>La indentación es un termino que en otros lenguajes de programación se conoce como sangría básicamente es la sangría que se usa para darle legibilidad al código que escribimos en lenguajes como C, C++, Java o C#. En Python la sangría o la indentacion no es opcional es obligatoria ya que Python no cuenta con expresiones explicitas que indiquen la apertura y cierre de un bloque de código como son las llaves ({ }) en los lenguajes mencionados anteriormente.</a:t>
            </a:r>
          </a:p>
          <a:p>
            <a:endParaRPr lang="es-MX" dirty="0"/>
          </a:p>
          <a:p>
            <a:r>
              <a:rPr lang="es-MX" dirty="0"/>
              <a:t>Nota: A la hora de escribir programar en Python y usar la indentación se pueden usar cuatro espacios o la tecla TAB, pero no se recomienda mezclar tabulaciones con espacios.</a:t>
            </a:r>
          </a:p>
        </p:txBody>
      </p:sp>
    </p:spTree>
    <p:extLst>
      <p:ext uri="{BB962C8B-B14F-4D97-AF65-F5344CB8AC3E}">
        <p14:creationId xmlns:p14="http://schemas.microsoft.com/office/powerpoint/2010/main" val="2880566826"/>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1374</TotalTime>
  <Words>2176</Words>
  <Application>Microsoft Office PowerPoint</Application>
  <PresentationFormat>Panorámica</PresentationFormat>
  <Paragraphs>430</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-apple-system</vt:lpstr>
      <vt:lpstr>Arial</vt:lpstr>
      <vt:lpstr>Calibri</vt:lpstr>
      <vt:lpstr>Calibri Light</vt:lpstr>
      <vt:lpstr>Wingdings</vt:lpstr>
      <vt:lpstr>Retrospección</vt:lpstr>
      <vt:lpstr>INTRODUCCIÓN A PYTHON</vt:lpstr>
      <vt:lpstr>HISTORIA DEL LENGUAJE.</vt:lpstr>
      <vt:lpstr>LENGUAJE INTERPRETADO VS LENGUAJE COMPILADO.</vt:lpstr>
      <vt:lpstr>EL ZEN DE PYTHON</vt:lpstr>
      <vt:lpstr>EL ZEN DE PYTHON</vt:lpstr>
      <vt:lpstr>MOSTRAR INFORMACIÓN EN PANTALLA.</vt:lpstr>
      <vt:lpstr>CARACTERES DE ESCAPE</vt:lpstr>
      <vt:lpstr>VARIABLES</vt:lpstr>
      <vt:lpstr>INDENTACIÓN</vt:lpstr>
      <vt:lpstr>COMENTARIOS</vt:lpstr>
      <vt:lpstr>OPERADORES ARITMETICOS</vt:lpstr>
      <vt:lpstr>OPERADORES EN ASIGNACION</vt:lpstr>
      <vt:lpstr>OPERADORES RELACIONALES</vt:lpstr>
      <vt:lpstr>OPERADORES BOOLEANOS</vt:lpstr>
      <vt:lpstr>OPREADORES DE BITS</vt:lpstr>
      <vt:lpstr>PRESEDENCIA DE LOS OPERADORES</vt:lpstr>
      <vt:lpstr>PRESEDENCIA DE LOS OPERADORES</vt:lpstr>
      <vt:lpstr>ENTRADA DE DATOS</vt:lpstr>
      <vt:lpstr>SENTENCIA IF E IF – ELSE</vt:lpstr>
      <vt:lpstr>SENTENCIA IF – ELIF – ELSE </vt:lpstr>
      <vt:lpstr>SENTENCIA FOR</vt:lpstr>
      <vt:lpstr>SENTENCIA FOR</vt:lpstr>
      <vt:lpstr>SENTENCIA WHILE</vt:lpstr>
      <vt:lpstr>CONTROLAR UN CICLO WHILE</vt:lpstr>
      <vt:lpstr>INSTRUCCIÓN BREAK Y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PYTHON 3</dc:title>
  <dc:creator>Eduardo Mireles</dc:creator>
  <cp:lastModifiedBy>Eduardo Mireles</cp:lastModifiedBy>
  <cp:revision>67</cp:revision>
  <dcterms:created xsi:type="dcterms:W3CDTF">2021-01-06T19:39:50Z</dcterms:created>
  <dcterms:modified xsi:type="dcterms:W3CDTF">2024-09-09T07:32:00Z</dcterms:modified>
</cp:coreProperties>
</file>