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20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9" r:id="rId11"/>
    <p:sldId id="264" r:id="rId12"/>
    <p:sldId id="267" r:id="rId13"/>
    <p:sldId id="266" r:id="rId14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87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9604" y="474846"/>
            <a:ext cx="8333460" cy="1485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3" y="597250"/>
            <a:ext cx="6472555" cy="1890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DFD5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826741" y="7726552"/>
            <a:ext cx="141604" cy="40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snake-game-rch4.onrender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39195" y="7749540"/>
              <a:ext cx="1724024" cy="409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D10A0083-E577-EAAE-C318-013688F3DEB7}"/>
              </a:ext>
            </a:extLst>
          </p:cNvPr>
          <p:cNvSpPr/>
          <p:nvPr/>
        </p:nvSpPr>
        <p:spPr>
          <a:xfrm>
            <a:off x="793790" y="3025021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Postavljanje Snake igrice pomoću Docker i Render platforme</a:t>
            </a:r>
            <a:endParaRPr lang="en-US" sz="4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90A61-2132-BC2D-88B3-9B68C8DD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2C9308C-6C6F-0D24-E050-71881821D6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01" y="1697097"/>
            <a:ext cx="13230224" cy="352424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A32E193-D214-1F68-30D8-1287BC29F1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9604" y="474846"/>
            <a:ext cx="12966396" cy="808493"/>
          </a:xfrm>
          <a:prstGeom prst="rect">
            <a:avLst/>
          </a:prstGeom>
        </p:spPr>
        <p:txBody>
          <a:bodyPr vert="horz" wrap="square" lIns="0" tIns="11487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tabLst>
                <a:tab pos="3047365" algn="l"/>
                <a:tab pos="5925820" algn="l"/>
                <a:tab pos="6644005" algn="l"/>
              </a:tabLst>
            </a:pPr>
            <a:r>
              <a:rPr lang="bs-Latn-BA" sz="4500" spc="-10" dirty="0">
                <a:solidFill>
                  <a:srgbClr val="FF8AAF"/>
                </a:solidFill>
              </a:rPr>
              <a:t>Pushanje kontejnera na Docker Hub</a:t>
            </a:r>
            <a:endParaRPr sz="45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297B07-B19F-003D-6E7D-D9ADD05CB0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23DEC4-529C-4726-B791-305E0D065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25" y="2501900"/>
            <a:ext cx="960755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4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798" y="3370449"/>
            <a:ext cx="13592174" cy="3514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767" y="1936499"/>
            <a:ext cx="647699" cy="647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79332" y="1967483"/>
            <a:ext cx="647699" cy="647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8203" y="459833"/>
            <a:ext cx="9467850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dirty="0">
                <a:solidFill>
                  <a:srgbClr val="FF8AAF"/>
                </a:solidFill>
              </a:rPr>
              <a:t>Deploy</a:t>
            </a:r>
            <a:r>
              <a:rPr sz="4650" spc="-60" dirty="0">
                <a:solidFill>
                  <a:srgbClr val="FF8AAF"/>
                </a:solidFill>
              </a:rPr>
              <a:t> </a:t>
            </a:r>
            <a:r>
              <a:rPr sz="4650" dirty="0">
                <a:solidFill>
                  <a:srgbClr val="FF8AAF"/>
                </a:solidFill>
              </a:rPr>
              <a:t>aplikacije</a:t>
            </a:r>
            <a:r>
              <a:rPr sz="4650" spc="-60" dirty="0">
                <a:solidFill>
                  <a:srgbClr val="FF8AAF"/>
                </a:solidFill>
              </a:rPr>
              <a:t> </a:t>
            </a:r>
            <a:r>
              <a:rPr sz="4650" dirty="0">
                <a:solidFill>
                  <a:srgbClr val="FF8AAF"/>
                </a:solidFill>
              </a:rPr>
              <a:t>na</a:t>
            </a:r>
            <a:r>
              <a:rPr sz="4650" spc="-60" dirty="0">
                <a:solidFill>
                  <a:srgbClr val="FF8AAF"/>
                </a:solidFill>
              </a:rPr>
              <a:t> </a:t>
            </a:r>
            <a:r>
              <a:rPr sz="4650" dirty="0">
                <a:solidFill>
                  <a:srgbClr val="FF8AAF"/>
                </a:solidFill>
              </a:rPr>
              <a:t>Render</a:t>
            </a:r>
            <a:r>
              <a:rPr sz="4650" spc="-60" dirty="0">
                <a:solidFill>
                  <a:srgbClr val="FF8AAF"/>
                </a:solidFill>
              </a:rPr>
              <a:t> </a:t>
            </a:r>
            <a:r>
              <a:rPr sz="4650" spc="-10" dirty="0">
                <a:solidFill>
                  <a:srgbClr val="FF8AAF"/>
                </a:solidFill>
              </a:rPr>
              <a:t>platformu</a:t>
            </a:r>
            <a:endParaRPr sz="465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8750" y="2060292"/>
            <a:ext cx="29686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Deployanje</a:t>
            </a:r>
            <a:r>
              <a:rPr sz="2300" b="1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Web</a:t>
            </a:r>
            <a:r>
              <a:rPr sz="2300" b="1" spc="-5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Servisa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1615" y="2001426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DFD5DE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7172" y="2083226"/>
            <a:ext cx="185547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Pregled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servisa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1563" y="1990683"/>
            <a:ext cx="205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solidFill>
                  <a:srgbClr val="DFD5DE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EB472-3E6B-3253-9598-B63C4AA5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0348CC39-755C-72C7-2832-9001D3DF473E}"/>
              </a:ext>
            </a:extLst>
          </p:cNvPr>
          <p:cNvSpPr/>
          <p:nvPr/>
        </p:nvSpPr>
        <p:spPr>
          <a:xfrm>
            <a:off x="732711" y="577453"/>
            <a:ext cx="7470219" cy="686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Pristup i korištenje aplikacije</a:t>
            </a:r>
            <a:endParaRPr lang="en-US" sz="430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CA056CE8-5A5E-6445-D877-ED92D1821FE8}"/>
              </a:ext>
            </a:extLst>
          </p:cNvPr>
          <p:cNvSpPr/>
          <p:nvPr/>
        </p:nvSpPr>
        <p:spPr>
          <a:xfrm>
            <a:off x="732711" y="1587676"/>
            <a:ext cx="9660226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Aplikacija</a:t>
            </a: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je javna i ne zahtijeva autentikaciju. </a:t>
            </a:r>
            <a:endParaRPr lang="bs-Latn-BA" sz="1600" dirty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algn="l">
              <a:lnSpc>
                <a:spcPts val="2600"/>
              </a:lnSpc>
            </a:pPr>
            <a:r>
              <a:rPr lang="en-US" sz="160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Pristup</a:t>
            </a: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je </a:t>
            </a:r>
            <a:r>
              <a:rPr lang="en-US" sz="160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</a:t>
            </a:r>
            <a:r>
              <a:rPr lang="bs-Latn-BA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</a:t>
            </a: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</a:t>
            </a:r>
            <a:r>
              <a:rPr lang="bs-Latn-BA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</a:t>
            </a: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bez logina putem </a:t>
            </a:r>
            <a:r>
              <a:rPr lang="en-US" sz="160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linka</a:t>
            </a: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r>
              <a:rPr lang="bs-Latn-BA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u="sng" dirty="0">
                <a:solidFill>
                  <a:srgbClr val="876CD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https://snake-game-rch4.onrender.com</a:t>
            </a:r>
            <a:endParaRPr lang="en-US" sz="1600" dirty="0"/>
          </a:p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E6382A8C-FC16-0597-E25B-36A178652D4D}"/>
              </a:ext>
            </a:extLst>
          </p:cNvPr>
          <p:cNvSpPr/>
          <p:nvPr/>
        </p:nvSpPr>
        <p:spPr>
          <a:xfrm>
            <a:off x="692816" y="2211705"/>
            <a:ext cx="632710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2AD936A-AC6E-2CDA-D6C3-7D82815220BA}"/>
              </a:ext>
            </a:extLst>
          </p:cNvPr>
          <p:cNvSpPr/>
          <p:nvPr/>
        </p:nvSpPr>
        <p:spPr>
          <a:xfrm>
            <a:off x="7578209" y="1766768"/>
            <a:ext cx="632710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1C5B8C38-5B1E-864D-39B0-EA1C3A7D14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103" y="2719845"/>
            <a:ext cx="9136194" cy="513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503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0C545D83-4C8F-F27D-4D94-854FD504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F87DE2D7-A37A-C2E1-984A-3BD951F9D295}"/>
              </a:ext>
            </a:extLst>
          </p:cNvPr>
          <p:cNvSpPr/>
          <p:nvPr/>
        </p:nvSpPr>
        <p:spPr>
          <a:xfrm>
            <a:off x="793790" y="103048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Zaključak i refleksija</a:t>
            </a:r>
            <a:endParaRPr lang="en-US" sz="4650" dirty="0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65CCD08D-F6C7-D999-14DF-92D2975A1857}"/>
              </a:ext>
            </a:extLst>
          </p:cNvPr>
          <p:cNvSpPr/>
          <p:nvPr/>
        </p:nvSpPr>
        <p:spPr>
          <a:xfrm>
            <a:off x="793790" y="2114907"/>
            <a:ext cx="3664863" cy="2791539"/>
          </a:xfrm>
          <a:prstGeom prst="roundRect">
            <a:avLst>
              <a:gd name="adj" fmla="val 341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6799F277-2C5C-6C2A-3F56-0DB9DDE41D17}"/>
              </a:ext>
            </a:extLst>
          </p:cNvPr>
          <p:cNvSpPr/>
          <p:nvPr/>
        </p:nvSpPr>
        <p:spPr>
          <a:xfrm>
            <a:off x="1028224" y="234934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Ste</a:t>
            </a:r>
            <a:r>
              <a:rPr lang="bs-Latn-BA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</a:t>
            </a:r>
            <a:r>
              <a:rPr lang="en-US" sz="2300" b="1" dirty="0" err="1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ene</a:t>
            </a: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vještine</a:t>
            </a:r>
            <a:endParaRPr lang="en-US" sz="23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FA260322-3741-B751-E828-BFAEA1F8D2BC}"/>
              </a:ext>
            </a:extLst>
          </p:cNvPr>
          <p:cNvSpPr/>
          <p:nvPr/>
        </p:nvSpPr>
        <p:spPr>
          <a:xfrm>
            <a:off x="1028224" y="2857500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Razvili smo interaktivnu web igru, upravljali logikom igre u JavaScriptu i dockerizirali aplikaciju.</a:t>
            </a:r>
            <a:endParaRPr lang="en-US" sz="175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5F2BD81A-4439-3BE1-C951-817ECEE53FA7}"/>
              </a:ext>
            </a:extLst>
          </p:cNvPr>
          <p:cNvSpPr/>
          <p:nvPr/>
        </p:nvSpPr>
        <p:spPr>
          <a:xfrm>
            <a:off x="4685467" y="2114907"/>
            <a:ext cx="3664863" cy="2791539"/>
          </a:xfrm>
          <a:prstGeom prst="roundRect">
            <a:avLst>
              <a:gd name="adj" fmla="val 341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09F8F963-6DBF-9C6B-070C-FDA58B4ABADE}"/>
              </a:ext>
            </a:extLst>
          </p:cNvPr>
          <p:cNvSpPr/>
          <p:nvPr/>
        </p:nvSpPr>
        <p:spPr>
          <a:xfrm>
            <a:off x="4919901" y="234934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DevOps i cloud</a:t>
            </a:r>
            <a:endParaRPr lang="en-US" sz="2300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8E17279F-EF11-398F-6DB1-C0AA2474B618}"/>
              </a:ext>
            </a:extLst>
          </p:cNvPr>
          <p:cNvSpPr/>
          <p:nvPr/>
        </p:nvSpPr>
        <p:spPr>
          <a:xfrm>
            <a:off x="4919901" y="2857500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Koristili smo Git, GitHub i Render za verzionisanje i cloud deploy, te stekli osnovno razumijevanje DevOps principa.</a:t>
            </a:r>
            <a:endParaRPr lang="en-US" sz="1750" dirty="0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A3E55887-0A97-9971-FA2F-51DA03029BC3}"/>
              </a:ext>
            </a:extLst>
          </p:cNvPr>
          <p:cNvSpPr/>
          <p:nvPr/>
        </p:nvSpPr>
        <p:spPr>
          <a:xfrm>
            <a:off x="793790" y="5133261"/>
            <a:ext cx="7556421" cy="2065734"/>
          </a:xfrm>
          <a:prstGeom prst="roundRect">
            <a:avLst>
              <a:gd name="adj" fmla="val 4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7263893-0342-F3D1-4B5D-EB09621A8652}"/>
              </a:ext>
            </a:extLst>
          </p:cNvPr>
          <p:cNvSpPr/>
          <p:nvPr/>
        </p:nvSpPr>
        <p:spPr>
          <a:xfrm>
            <a:off x="1028224" y="53676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Praktično iskustvo</a:t>
            </a:r>
            <a:endParaRPr lang="en-US" sz="230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D4C0E9EA-2830-1D1C-CEDC-AC7CAD07463F}"/>
              </a:ext>
            </a:extLst>
          </p:cNvPr>
          <p:cNvSpPr/>
          <p:nvPr/>
        </p:nvSpPr>
        <p:spPr>
          <a:xfrm>
            <a:off x="1028224" y="5875853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Projekat je omogućio povezivanje frontend razvoja sa kontejnerizacijom i cloud hostingom, čime smo postali sigurniji u moderne alate.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71BF36F-60D3-4D31-7D4B-5CA5F15B5151}"/>
              </a:ext>
            </a:extLst>
          </p:cNvPr>
          <p:cNvSpPr/>
          <p:nvPr/>
        </p:nvSpPr>
        <p:spPr>
          <a:xfrm>
            <a:off x="6280190" y="32075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Ova prezentacija prikazuje razvoj interaktivne web aplikacije Snake, 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izrađene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koriš</a:t>
            </a:r>
            <a:r>
              <a:rPr lang="bs-Latn-BA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enjem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HTML, CSS i JavaScript tehnologija. Cilj projekta  je spojiti frontend razvoj sa kontejnerizacijom i cloud hostingom, koristeći Docker za 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kontejnerizaciju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bs-Latn-BA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 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Render za postavljanje aplikacije online.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F95FB94B-4C75-2E34-CCDE-0287990ED2A7}"/>
              </a:ext>
            </a:extLst>
          </p:cNvPr>
          <p:cNvSpPr/>
          <p:nvPr/>
        </p:nvSpPr>
        <p:spPr>
          <a:xfrm>
            <a:off x="762119" y="599837"/>
            <a:ext cx="5715953" cy="714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5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Kreiranje aplikacije</a:t>
            </a:r>
            <a:endParaRPr lang="en-US" sz="4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0DEF08F-A1A7-B0BD-BD7B-8010D3A24BB3}"/>
              </a:ext>
            </a:extLst>
          </p:cNvPr>
          <p:cNvSpPr/>
          <p:nvPr/>
        </p:nvSpPr>
        <p:spPr>
          <a:xfrm>
            <a:off x="5363170" y="1640919"/>
            <a:ext cx="3903940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index.html, style.css i game.js </a:t>
            </a:r>
            <a:endParaRPr lang="en-US" sz="2250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018F5ED1-F716-C13B-6042-E4884A94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40" y="2324695"/>
            <a:ext cx="9606289" cy="53997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0">
            <a:extLst>
              <a:ext uri="{FF2B5EF4-FFF2-40B4-BE49-F238E27FC236}">
                <a16:creationId xmlns:a16="http://schemas.microsoft.com/office/drawing/2014/main" id="{6911125C-1B7A-2075-4556-94EB2A41E516}"/>
              </a:ext>
            </a:extLst>
          </p:cNvPr>
          <p:cNvSpPr/>
          <p:nvPr/>
        </p:nvSpPr>
        <p:spPr>
          <a:xfrm>
            <a:off x="793790" y="633871"/>
            <a:ext cx="710029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Testiranje igre u browseru</a:t>
            </a:r>
            <a:endParaRPr lang="en-US" sz="465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CDE03120-D405-DB13-EAB6-0D39B62A8CF7}"/>
              </a:ext>
            </a:extLst>
          </p:cNvPr>
          <p:cNvSpPr/>
          <p:nvPr/>
        </p:nvSpPr>
        <p:spPr>
          <a:xfrm>
            <a:off x="793790" y="1718293"/>
            <a:ext cx="112458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Testiranje igre izvršeno je direktno u browseru kako bi se provjerila 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funkcionalnost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igrice</a:t>
            </a: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odnosno ispravnost kretanja zmije i interakcija sa voćem.</a:t>
            </a:r>
            <a:endParaRPr lang="en-US" sz="175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E496CF06-9109-7868-08B1-98B0AB8563C2}"/>
              </a:ext>
            </a:extLst>
          </p:cNvPr>
          <p:cNvSpPr/>
          <p:nvPr/>
        </p:nvSpPr>
        <p:spPr>
          <a:xfrm>
            <a:off x="793790" y="51474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Slika 13">
            <a:extLst>
              <a:ext uri="{FF2B5EF4-FFF2-40B4-BE49-F238E27FC236}">
                <a16:creationId xmlns:a16="http://schemas.microsoft.com/office/drawing/2014/main" id="{EBFA84A7-788F-57F6-B08D-E9E1656962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23" y="3147162"/>
            <a:ext cx="8052118" cy="4523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1FBDB45-7731-04F6-33DB-765A28774712}"/>
              </a:ext>
            </a:extLst>
          </p:cNvPr>
          <p:cNvSpPr/>
          <p:nvPr/>
        </p:nvSpPr>
        <p:spPr>
          <a:xfrm>
            <a:off x="793790" y="777597"/>
            <a:ext cx="654308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Dockerizacija aplikacije</a:t>
            </a:r>
            <a:endParaRPr lang="en-US" sz="4650" dirty="0"/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E2212BEA-A90D-79EB-1EFB-8E3EEE8C76A0}"/>
              </a:ext>
            </a:extLst>
          </p:cNvPr>
          <p:cNvSpPr/>
          <p:nvPr/>
        </p:nvSpPr>
        <p:spPr>
          <a:xfrm>
            <a:off x="793790" y="20888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Dockerfile</a:t>
            </a:r>
            <a:endParaRPr lang="en-US" sz="23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1601ABBF-A09C-7675-BC4D-8502E6D473FD}"/>
              </a:ext>
            </a:extLst>
          </p:cNvPr>
          <p:cNvSpPr/>
          <p:nvPr/>
        </p:nvSpPr>
        <p:spPr>
          <a:xfrm>
            <a:off x="7599521" y="20888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nginx.conf</a:t>
            </a:r>
            <a:endParaRPr lang="en-US" sz="23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923BD1B0-A60F-777E-A882-3D36DC810BF3}"/>
              </a:ext>
            </a:extLst>
          </p:cNvPr>
          <p:cNvSpPr/>
          <p:nvPr/>
        </p:nvSpPr>
        <p:spPr>
          <a:xfrm>
            <a:off x="7599521" y="68849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3" name="Picture 2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91E0A692-FD58-2AFE-1109-B671A32D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778124"/>
            <a:ext cx="5257801" cy="4106784"/>
          </a:xfrm>
          <a:prstGeom prst="rect">
            <a:avLst/>
          </a:prstGeom>
        </p:spPr>
      </p:pic>
      <p:pic>
        <p:nvPicPr>
          <p:cNvPr id="5" name="Picture 4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F5246A97-6D4F-AB6D-2988-6AEDE9D6A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920" y="2778123"/>
            <a:ext cx="5633880" cy="41067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784" y="2682744"/>
            <a:ext cx="1133474" cy="1419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784" y="4297679"/>
            <a:ext cx="1133474" cy="1362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784" y="5912634"/>
            <a:ext cx="1133474" cy="14192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95254" y="863222"/>
            <a:ext cx="4762499" cy="3114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5254" y="4291079"/>
            <a:ext cx="4857749" cy="7238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7259" y="5321074"/>
            <a:ext cx="4791074" cy="26860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dirty="0">
                <a:solidFill>
                  <a:srgbClr val="FF8AAF"/>
                </a:solidFill>
              </a:rPr>
              <a:t>Lokalno</a:t>
            </a:r>
            <a:r>
              <a:rPr sz="4650" spc="-100" dirty="0">
                <a:solidFill>
                  <a:srgbClr val="FF8AAF"/>
                </a:solidFill>
              </a:rPr>
              <a:t> </a:t>
            </a:r>
            <a:r>
              <a:rPr sz="4650" spc="-10" dirty="0">
                <a:solidFill>
                  <a:srgbClr val="FF8AAF"/>
                </a:solidFill>
              </a:rPr>
              <a:t>testiranje</a:t>
            </a:r>
            <a:endParaRPr sz="465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5650" y="3116805"/>
            <a:ext cx="23761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Build</a:t>
            </a:r>
            <a:r>
              <a:rPr sz="2300" b="1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Docker</a:t>
            </a:r>
            <a:r>
              <a:rPr sz="2300" b="1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spc="-20" dirty="0">
                <a:solidFill>
                  <a:srgbClr val="DFD5DE"/>
                </a:solidFill>
                <a:latin typeface="Calibri"/>
                <a:cs typeface="Calibri"/>
              </a:rPr>
              <a:t>image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55650" y="4702907"/>
            <a:ext cx="272859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Pokretanje</a:t>
            </a:r>
            <a:r>
              <a:rPr sz="2300" b="1" spc="-6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containera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55650" y="6396394"/>
            <a:ext cx="221170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b="1" dirty="0">
                <a:solidFill>
                  <a:srgbClr val="DFD5DE"/>
                </a:solidFill>
                <a:latin typeface="Calibri"/>
                <a:cs typeface="Calibri"/>
              </a:rPr>
              <a:t>Prikaz u </a:t>
            </a:r>
            <a:r>
              <a:rPr sz="2300" b="1" spc="-10" dirty="0">
                <a:solidFill>
                  <a:srgbClr val="DFD5DE"/>
                </a:solidFill>
                <a:latin typeface="Calibri"/>
                <a:cs typeface="Calibri"/>
              </a:rPr>
              <a:t>browseru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B398E-0069-835E-FAFE-3ED92895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52A627-0DAA-3C31-9EEC-E1A8EDD385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01" y="1697097"/>
            <a:ext cx="13230224" cy="352424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7B968CD-29B0-64C5-D8DF-EF38B18019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87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tabLst>
                <a:tab pos="3047365" algn="l"/>
                <a:tab pos="5925820" algn="l"/>
                <a:tab pos="6644005" algn="l"/>
              </a:tabLst>
            </a:pPr>
            <a:r>
              <a:rPr sz="4500" spc="-10" dirty="0">
                <a:solidFill>
                  <a:srgbClr val="FF8AAF"/>
                </a:solidFill>
              </a:rPr>
              <a:t>Postavljanje</a:t>
            </a:r>
            <a:r>
              <a:rPr sz="4500" dirty="0">
                <a:solidFill>
                  <a:srgbClr val="FF8AAF"/>
                </a:solidFill>
              </a:rPr>
              <a:t>	</a:t>
            </a:r>
            <a:r>
              <a:rPr sz="4500" spc="-10" dirty="0">
                <a:solidFill>
                  <a:srgbClr val="FF8AAF"/>
                </a:solidFill>
              </a:rPr>
              <a:t>repozitorija</a:t>
            </a:r>
            <a:r>
              <a:rPr sz="4500" dirty="0">
                <a:solidFill>
                  <a:srgbClr val="FF8AAF"/>
                </a:solidFill>
              </a:rPr>
              <a:t>	</a:t>
            </a:r>
            <a:r>
              <a:rPr sz="4500" spc="-25" dirty="0">
                <a:solidFill>
                  <a:srgbClr val="FF8AAF"/>
                </a:solidFill>
              </a:rPr>
              <a:t>na</a:t>
            </a:r>
            <a:r>
              <a:rPr sz="4500" dirty="0">
                <a:solidFill>
                  <a:srgbClr val="FF8AAF"/>
                </a:solidFill>
              </a:rPr>
              <a:t>	</a:t>
            </a:r>
            <a:r>
              <a:rPr sz="4500" spc="-10" dirty="0">
                <a:solidFill>
                  <a:srgbClr val="FF8AAF"/>
                </a:solidFill>
              </a:rPr>
              <a:t>GitHub</a:t>
            </a:r>
            <a:endParaRPr sz="450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51B4D94-6140-694C-C935-FEBDDE2D9C0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CE6A32B-4F75-A10E-4082-105E949ADDCB}"/>
              </a:ext>
            </a:extLst>
          </p:cNvPr>
          <p:cNvSpPr txBox="1"/>
          <p:nvPr/>
        </p:nvSpPr>
        <p:spPr>
          <a:xfrm>
            <a:off x="756310" y="2283234"/>
            <a:ext cx="43491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1.</a:t>
            </a:r>
            <a:r>
              <a:rPr sz="2250" b="1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Kreiranje</a:t>
            </a:r>
            <a:r>
              <a:rPr sz="2250" b="1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repozitorija</a:t>
            </a:r>
            <a:r>
              <a:rPr sz="2250" b="1" spc="-3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na</a:t>
            </a:r>
            <a:r>
              <a:rPr sz="2250" b="1" spc="-3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spc="-10" dirty="0">
                <a:solidFill>
                  <a:srgbClr val="DFD5DE"/>
                </a:solidFill>
                <a:latin typeface="Calibri"/>
                <a:cs typeface="Calibri"/>
              </a:rPr>
              <a:t>GitHub-</a:t>
            </a:r>
            <a:r>
              <a:rPr sz="2250" b="1" spc="-50" dirty="0">
                <a:solidFill>
                  <a:srgbClr val="DFD5DE"/>
                </a:solidFill>
                <a:latin typeface="Calibri"/>
                <a:cs typeface="Calibri"/>
              </a:rPr>
              <a:t>u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D0384DE-A232-65F4-0541-0DAF22E53C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895600"/>
            <a:ext cx="7142163" cy="50544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78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01" y="531876"/>
            <a:ext cx="13239749" cy="352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01" y="4119371"/>
            <a:ext cx="13239749" cy="352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714" y="1746627"/>
            <a:ext cx="7248524" cy="2190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714" y="5334180"/>
            <a:ext cx="7219949" cy="22955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50214" y="4701441"/>
            <a:ext cx="30245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3.</a:t>
            </a:r>
            <a:r>
              <a:rPr sz="2250" b="1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Commit</a:t>
            </a:r>
            <a:r>
              <a:rPr sz="2250" b="1" spc="-10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dirty="0">
                <a:solidFill>
                  <a:srgbClr val="DFD5DE"/>
                </a:solidFill>
                <a:latin typeface="Calibri"/>
                <a:cs typeface="Calibri"/>
              </a:rPr>
              <a:t>i</a:t>
            </a:r>
            <a:r>
              <a:rPr sz="2250" b="1" spc="-5" dirty="0">
                <a:solidFill>
                  <a:srgbClr val="DFD5DE"/>
                </a:solidFill>
                <a:latin typeface="Calibri"/>
                <a:cs typeface="Calibri"/>
              </a:rPr>
              <a:t> </a:t>
            </a:r>
            <a:r>
              <a:rPr sz="2250" b="1" spc="-10" dirty="0">
                <a:solidFill>
                  <a:srgbClr val="DFD5DE"/>
                </a:solidFill>
                <a:latin typeface="Calibri"/>
                <a:cs typeface="Calibri"/>
              </a:rPr>
              <a:t>verzionisanje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30" dirty="0"/>
              <a:t> </a:t>
            </a:r>
            <a:r>
              <a:rPr dirty="0"/>
              <a:t>Inicializacija</a:t>
            </a:r>
            <a:r>
              <a:rPr spc="-30" dirty="0"/>
              <a:t> </a:t>
            </a:r>
            <a:r>
              <a:rPr spc="-10" dirty="0"/>
              <a:t>repozitorija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601" y="1697097"/>
            <a:ext cx="13230224" cy="352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749604" y="474846"/>
            <a:ext cx="12966396" cy="808493"/>
          </a:xfrm>
          <a:prstGeom prst="rect">
            <a:avLst/>
          </a:prstGeom>
        </p:spPr>
        <p:txBody>
          <a:bodyPr vert="horz" wrap="square" lIns="0" tIns="114874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  <a:tabLst>
                <a:tab pos="3047365" algn="l"/>
                <a:tab pos="5925820" algn="l"/>
                <a:tab pos="6644005" algn="l"/>
              </a:tabLst>
            </a:pPr>
            <a:r>
              <a:rPr lang="bs-Latn-BA" sz="4500" spc="-10" dirty="0">
                <a:solidFill>
                  <a:srgbClr val="FF8AAF"/>
                </a:solidFill>
              </a:rPr>
              <a:t>Bash skripta za pokretanje i pushanje kontejnera</a:t>
            </a:r>
            <a:endParaRPr sz="45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pre</a:t>
            </a:r>
            <a:r>
              <a:rPr spc="5" dirty="0"/>
              <a:t> </a:t>
            </a:r>
            <a:r>
              <a:rPr spc="10" dirty="0"/>
              <a:t>e</a:t>
            </a:r>
            <a:r>
              <a:rPr spc="5" dirty="0"/>
              <a:t> </a:t>
            </a:r>
            <a:r>
              <a:rPr spc="10" dirty="0"/>
              <a:t>ncode</a:t>
            </a:r>
            <a:r>
              <a:rPr spc="5" dirty="0"/>
              <a:t> </a:t>
            </a:r>
            <a:r>
              <a:rPr spc="10" dirty="0"/>
              <a:t>d.</a:t>
            </a:r>
            <a:r>
              <a:rPr spc="5" dirty="0"/>
              <a:t> </a:t>
            </a:r>
            <a:r>
              <a:rPr spc="-25" dirty="0"/>
              <a:t>png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495464-AF35-4502-9607-59701B3AB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09800"/>
            <a:ext cx="6667500" cy="5753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66BD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298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Inter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Lokalno testiranje</vt:lpstr>
      <vt:lpstr>Postavljanje repozitorija na GitHub</vt:lpstr>
      <vt:lpstr>2. Inicializacija repozitorija</vt:lpstr>
      <vt:lpstr>Bash skripta za pokretanje i pushanje kontejnera</vt:lpstr>
      <vt:lpstr>Pushanje kontejnera na Docker Hub</vt:lpstr>
      <vt:lpstr>Deploy aplikacije na Render platformu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prezentacija.pdf</dc:title>
  <dc:creator>Anes Ćurić</dc:creator>
  <cp:keywords>DAGpZW4T1pU,BAFDGpAPZN4,0</cp:keywords>
  <cp:lastModifiedBy>Emir Genjac</cp:lastModifiedBy>
  <cp:revision>2</cp:revision>
  <dcterms:created xsi:type="dcterms:W3CDTF">2025-06-04T13:32:49Z</dcterms:created>
  <dcterms:modified xsi:type="dcterms:W3CDTF">2025-06-04T16:52:18Z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2025-06-04T00:00:00Z</vt:filetime>
  </property>
  <property fmtid="{D5CDD505-2E9C-101B-9397-08002B2CF9AE}" pid="5" name="Producer">
    <vt:lpwstr>Canva</vt:lpwstr>
  </property>
</Properties>
</file>