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1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6950839-158C-41C7-A715-9B5B9408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CBDD54-266F-4841-BCC4-B00A93CC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B5EBED-BAB7-4EB9-8B30-AB84EF29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EAA072-E893-4065-9E64-F628F9F7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4DEC1C-5DDD-456B-A9CB-BE06AE26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690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960430-AF7F-4560-A88B-7F0BFAD0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498D0B-3893-41E7-ABCD-8E4147C8A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A1D8BF-E94D-4CA5-BBC1-AEF1E674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3ECA3F-8C51-45E2-9214-82FFDF94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DD820A-8576-4428-BD36-4A467BB5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9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E306BE-825E-4105-9F9B-7DD3B29E2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AC7C77-D230-4D34-8019-C0DC0246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E1F748-37CA-4B93-A161-53912CAC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FA0AD5-48D7-4783-A88C-42BE971B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8268F9-91A9-43B1-929F-0554AD84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285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833655-9CD8-442D-BAFE-C04DA218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B1D497-797F-42AE-8A07-BD9C3618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A3A74-1B80-4846-B417-6560C687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5FE7C5-ED75-4333-8AF0-8DF7A5FE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4B7768-2376-4806-96BC-0A3183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4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53ECC2-C6FF-492C-8204-8E2ACEF1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B62CBB-D1D3-4C50-9232-54E4211E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30A291-06AF-4901-B9FF-22CCA995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E51806-8B39-4CA3-8C01-16421B7D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EA81AE-0656-4660-B9C8-C2DAE4F4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7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DCEBDD-F388-4811-92D9-F1829066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CEC7F8-8EBF-4B5E-8AD7-EFFF27FFF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737B23-D20F-44F6-B50F-CDDD640CB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D76A65-2C2F-425B-96C6-F15960D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B5FF41-582C-46DE-BB82-0625062F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618CEF-4974-4071-BF34-81BF993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72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E8A8E7-8E77-4615-8434-5B6AC9C9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A188F3-60F9-42D1-AFAC-A52D9972D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26A2764-1117-4477-8CF6-A5762735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744179F-6730-4BAE-BD72-F3CDA4BB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F7FF9A3-5D9E-4E6D-B660-0861B9496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4A2480D-4E51-4F86-8967-182E3B4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5FB3E90-1E3F-4627-96D1-120332C1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26E86C2-CD41-400B-B097-8507B9DF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29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276F2D-C3CE-47FC-BF35-7D2C835B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6B5FB6F-A1FA-439B-AC23-D10C3605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D6B067F-4536-4319-9255-7EEA7E9E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0B09040-F8E1-42D4-B298-A8D327F1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1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9613F87-A10E-44DC-90A3-B44C0FBA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B4877DC-75A6-4474-B655-A6FC7E2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25B876E-CF02-43AB-AD2D-D72813CD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33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E0237C-5F23-4573-AC77-B3701DD3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029F5E-36FB-44D2-807B-CDE4AD31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3A931A7-D0BD-4441-9AFA-78E58C6B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3A0D53-E656-4592-98D5-52E454A9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453B4F-1E76-40E4-8704-2679250A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B79336-7ED2-40CE-BE62-08115C3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8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FA36F5-57F6-4488-8E76-461BEB98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32F325A-E95A-4921-AB40-1F53E7FE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5025520-3C88-4CB3-9438-CC049A80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B12863-CB97-44C4-8841-E62D04E2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3B4BC8-4278-4712-BEC0-E44ED407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A8AA3-239E-4033-AD89-8AAB896C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3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7495951-9A37-4E84-8E08-353826C4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AF8F7B-1B73-4DEE-95D8-13B4BE8F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199A54-6E41-4737-A263-D404DA74D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03F4-5D86-4B16-BF4B-0FBB8912B4DA}" type="datetimeFigureOut">
              <a:rPr lang="tr-TR" smtClean="0"/>
              <a:t>26.04.2023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6C0CBE-F358-47A6-B059-3C315A6F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A7FC8D-F6F7-466F-97B9-3281ECBD0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94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CCEE68-4522-4194-9DF9-97A05DB65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Zero-</a:t>
            </a:r>
            <a:r>
              <a:rPr lang="tr-T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Shot</a:t>
            </a:r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-to-Image </a:t>
            </a:r>
            <a:r>
              <a:rPr lang="tr-T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Generation</a:t>
            </a:r>
            <a:endParaRPr lang="tr-T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AFEF3A-0706-4DDE-BAD6-9B6DCB98E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Aditya</a:t>
            </a:r>
            <a:r>
              <a:rPr lang="tr-TR" dirty="0"/>
              <a:t> </a:t>
            </a:r>
            <a:r>
              <a:rPr lang="tr-TR" dirty="0" err="1"/>
              <a:t>Ramesh</a:t>
            </a:r>
            <a:r>
              <a:rPr lang="tr-TR" dirty="0"/>
              <a:t>, </a:t>
            </a:r>
            <a:r>
              <a:rPr lang="tr-TR" dirty="0" err="1"/>
              <a:t>Mikhail</a:t>
            </a:r>
            <a:r>
              <a:rPr lang="tr-TR" dirty="0"/>
              <a:t> </a:t>
            </a:r>
            <a:r>
              <a:rPr lang="tr-TR" dirty="0" err="1"/>
              <a:t>Pavlov</a:t>
            </a:r>
            <a:r>
              <a:rPr lang="tr-TR" dirty="0"/>
              <a:t>, </a:t>
            </a:r>
            <a:r>
              <a:rPr lang="tr-TR" dirty="0" err="1"/>
              <a:t>Gabriel</a:t>
            </a:r>
            <a:r>
              <a:rPr lang="tr-TR" dirty="0"/>
              <a:t> </a:t>
            </a:r>
            <a:r>
              <a:rPr lang="tr-TR" dirty="0" err="1"/>
              <a:t>Goh</a:t>
            </a:r>
            <a:r>
              <a:rPr lang="tr-TR" dirty="0"/>
              <a:t>, </a:t>
            </a:r>
            <a:r>
              <a:rPr lang="tr-TR" dirty="0" err="1"/>
              <a:t>Scott</a:t>
            </a:r>
            <a:r>
              <a:rPr lang="tr-TR" dirty="0"/>
              <a:t> </a:t>
            </a:r>
            <a:r>
              <a:rPr lang="tr-TR" dirty="0" err="1"/>
              <a:t>Gray</a:t>
            </a:r>
            <a:r>
              <a:rPr lang="tr-TR" dirty="0"/>
              <a:t>,</a:t>
            </a:r>
            <a:br>
              <a:rPr lang="tr-TR" dirty="0"/>
            </a:br>
            <a:r>
              <a:rPr lang="tr-TR" dirty="0" err="1"/>
              <a:t>Chelsea</a:t>
            </a:r>
            <a:r>
              <a:rPr lang="tr-TR" dirty="0"/>
              <a:t> </a:t>
            </a:r>
            <a:r>
              <a:rPr lang="tr-TR" dirty="0" err="1"/>
              <a:t>Voss</a:t>
            </a:r>
            <a:r>
              <a:rPr lang="tr-TR" dirty="0"/>
              <a:t>, </a:t>
            </a:r>
            <a:r>
              <a:rPr lang="tr-TR" dirty="0" err="1"/>
              <a:t>Alec</a:t>
            </a:r>
            <a:r>
              <a:rPr lang="tr-TR" dirty="0"/>
              <a:t> </a:t>
            </a:r>
            <a:r>
              <a:rPr lang="tr-TR" dirty="0" err="1"/>
              <a:t>Radford</a:t>
            </a:r>
            <a:r>
              <a:rPr lang="tr-TR" dirty="0"/>
              <a:t>, Mark </a:t>
            </a:r>
            <a:r>
              <a:rPr lang="tr-TR" dirty="0" err="1"/>
              <a:t>Chen</a:t>
            </a:r>
            <a:r>
              <a:rPr lang="tr-TR" dirty="0"/>
              <a:t>, </a:t>
            </a:r>
            <a:r>
              <a:rPr lang="tr-TR" dirty="0" err="1"/>
              <a:t>Ilya</a:t>
            </a:r>
            <a:r>
              <a:rPr lang="tr-TR" dirty="0"/>
              <a:t> </a:t>
            </a:r>
            <a:r>
              <a:rPr lang="tr-TR" dirty="0" err="1"/>
              <a:t>Sutskever</a:t>
            </a:r>
            <a:endParaRPr lang="tr-TR" dirty="0"/>
          </a:p>
          <a:p>
            <a:r>
              <a:rPr lang="tr-TR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3842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20D23C-0EB8-40F6-AC85-D11F97D5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2- Cevap Üretme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ACC722EE-8D43-45E9-AF71-E1D564A92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2" t="44002" r="4656" b="1290"/>
          <a:stretch/>
        </p:blipFill>
        <p:spPr>
          <a:xfrm>
            <a:off x="2970713" y="1563684"/>
            <a:ext cx="6010183" cy="487522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6875C3D9-AE87-44D6-B8B8-31FA699B9A83}"/>
              </a:ext>
            </a:extLst>
          </p:cNvPr>
          <p:cNvSpPr/>
          <p:nvPr/>
        </p:nvSpPr>
        <p:spPr>
          <a:xfrm>
            <a:off x="5143076" y="6492875"/>
            <a:ext cx="1665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ByteByteGo</a:t>
            </a:r>
            <a:r>
              <a:rPr lang="tr-TR" sz="1400" dirty="0"/>
              <a:t>, </a:t>
            </a:r>
            <a:r>
              <a:rPr lang="tr-TR" sz="1400" dirty="0" err="1"/>
              <a:t>Alex</a:t>
            </a:r>
            <a:r>
              <a:rPr lang="tr-TR" sz="1400" dirty="0"/>
              <a:t> </a:t>
            </a:r>
            <a:r>
              <a:rPr lang="tr-TR" sz="1400" dirty="0" err="1"/>
              <a:t>Xu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97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F2D06D-3F2C-4669-87ED-435BC2F0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Önceden sinir ağları nasıl resim üretiyordu? GAN nedir? GAN ve DALLE Temel Farkı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8C7525B-1149-4FDD-AA66-7F8E5589F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48" y="1781238"/>
            <a:ext cx="8605303" cy="3752848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1B22AB3-94FE-4680-8C05-2C9077748E32}"/>
              </a:ext>
            </a:extLst>
          </p:cNvPr>
          <p:cNvSpPr/>
          <p:nvPr/>
        </p:nvSpPr>
        <p:spPr>
          <a:xfrm>
            <a:off x="97655" y="6214967"/>
            <a:ext cx="1216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/>
              <a:t>Goodfellow</a:t>
            </a:r>
            <a:r>
              <a:rPr lang="tr-TR" sz="1400" dirty="0"/>
              <a:t>, I. J., </a:t>
            </a:r>
            <a:r>
              <a:rPr lang="tr-TR" sz="1400" dirty="0" err="1"/>
              <a:t>Pouget-Abadie</a:t>
            </a:r>
            <a:r>
              <a:rPr lang="tr-TR" sz="1400" dirty="0"/>
              <a:t>, J., Mirza, M., </a:t>
            </a:r>
            <a:r>
              <a:rPr lang="tr-TR" sz="1400" dirty="0" err="1"/>
              <a:t>Xu</a:t>
            </a:r>
            <a:r>
              <a:rPr lang="tr-TR" sz="1400" dirty="0"/>
              <a:t>, B., </a:t>
            </a:r>
            <a:r>
              <a:rPr lang="tr-TR" sz="1400" dirty="0" err="1"/>
              <a:t>Warde-Farley</a:t>
            </a:r>
            <a:r>
              <a:rPr lang="tr-TR" sz="1400" dirty="0"/>
              <a:t>, D., </a:t>
            </a:r>
            <a:r>
              <a:rPr lang="tr-TR" sz="1400" dirty="0" err="1"/>
              <a:t>Ozair</a:t>
            </a:r>
            <a:r>
              <a:rPr lang="tr-TR" sz="1400" dirty="0"/>
              <a:t>, S., ... &amp; </a:t>
            </a:r>
            <a:r>
              <a:rPr lang="tr-TR" sz="1400" dirty="0" err="1"/>
              <a:t>Bengio</a:t>
            </a:r>
            <a:r>
              <a:rPr lang="tr-TR" sz="1400" dirty="0"/>
              <a:t>, Y. (2014). </a:t>
            </a:r>
            <a:r>
              <a:rPr lang="tr-TR" sz="1400" dirty="0" err="1"/>
              <a:t>Generative</a:t>
            </a:r>
            <a:r>
              <a:rPr lang="tr-TR" sz="1400" dirty="0"/>
              <a:t> </a:t>
            </a:r>
            <a:r>
              <a:rPr lang="tr-TR" sz="1400" dirty="0" err="1"/>
              <a:t>adversarial</a:t>
            </a:r>
            <a:r>
              <a:rPr lang="tr-TR" sz="1400" dirty="0"/>
              <a:t> </a:t>
            </a:r>
            <a:r>
              <a:rPr lang="tr-TR" sz="1400" dirty="0" err="1"/>
              <a:t>networks</a:t>
            </a:r>
            <a:r>
              <a:rPr lang="tr-TR" sz="1400" dirty="0"/>
              <a:t>. </a:t>
            </a:r>
            <a:r>
              <a:rPr lang="tr-TR" sz="1400" dirty="0" err="1"/>
              <a:t>arXiv</a:t>
            </a:r>
            <a:r>
              <a:rPr lang="tr-TR" sz="1400" dirty="0"/>
              <a:t> e-</a:t>
            </a:r>
            <a:r>
              <a:rPr lang="tr-TR" sz="1400" dirty="0" err="1"/>
              <a:t>prints</a:t>
            </a:r>
            <a:r>
              <a:rPr lang="tr-TR" sz="1400" dirty="0"/>
              <a:t>. </a:t>
            </a:r>
            <a:r>
              <a:rPr lang="tr-TR" sz="1400" i="1" dirty="0" err="1"/>
              <a:t>arXiv</a:t>
            </a:r>
            <a:r>
              <a:rPr lang="tr-TR" sz="1400" i="1" dirty="0"/>
              <a:t> </a:t>
            </a:r>
            <a:r>
              <a:rPr lang="tr-TR" sz="1400" i="1" dirty="0" err="1"/>
              <a:t>preprint</a:t>
            </a:r>
            <a:r>
              <a:rPr lang="tr-TR" sz="1400" i="1" dirty="0"/>
              <a:t> arXiv:1406.2661</a:t>
            </a:r>
            <a:r>
              <a:rPr lang="tr-TR" sz="1400" dirty="0"/>
              <a:t>, </a:t>
            </a:r>
            <a:r>
              <a:rPr lang="tr-TR" sz="1400" i="1" dirty="0"/>
              <a:t>1406</a:t>
            </a:r>
            <a:r>
              <a:rPr lang="tr-TR" sz="1400" dirty="0"/>
              <a:t>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425881F-E87C-460D-B444-E4B5460D05B9}"/>
              </a:ext>
            </a:extLst>
          </p:cNvPr>
          <p:cNvSpPr/>
          <p:nvPr/>
        </p:nvSpPr>
        <p:spPr>
          <a:xfrm>
            <a:off x="97655" y="5720638"/>
            <a:ext cx="1216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İki farklı kayıp fonksiyonu</a:t>
            </a:r>
          </a:p>
        </p:txBody>
      </p:sp>
    </p:spTree>
    <p:extLst>
      <p:ext uri="{BB962C8B-B14F-4D97-AF65-F5344CB8AC3E}">
        <p14:creationId xmlns:p14="http://schemas.microsoft.com/office/powerpoint/2010/main" val="40097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D9D43A0-AB78-445D-A835-2898F1E2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Makaledeki Terimler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EBCA6B-6C92-44E7-934E-E5EE27BA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Token</a:t>
            </a:r>
            <a:r>
              <a:rPr lang="tr-TR" dirty="0"/>
              <a:t> ve </a:t>
            </a:r>
            <a:r>
              <a:rPr lang="tr-TR" dirty="0" err="1"/>
              <a:t>Tokenizasyon</a:t>
            </a:r>
            <a:r>
              <a:rPr lang="en-US" dirty="0"/>
              <a:t> (BPE, </a:t>
            </a:r>
            <a:r>
              <a:rPr lang="en-US" dirty="0" err="1"/>
              <a:t>Ngram</a:t>
            </a:r>
            <a:r>
              <a:rPr lang="en-US" dirty="0"/>
              <a:t>)</a:t>
            </a:r>
            <a:r>
              <a:rPr lang="tr-TR" dirty="0"/>
              <a:t>: </a:t>
            </a:r>
          </a:p>
          <a:p>
            <a:r>
              <a:rPr lang="tr-TR" dirty="0"/>
              <a:t>«Emirhan sunum sunuyor» --&gt; [«Emirhan sunum», «sunum sunuyor»]</a:t>
            </a:r>
          </a:p>
          <a:p>
            <a:r>
              <a:rPr lang="tr-TR" dirty="0"/>
              <a:t>«Emirhan sunum sunuyor» --&gt;  [«E», «mir», «h», «an», «sun», «um», «sun», «uy», «</a:t>
            </a:r>
            <a:r>
              <a:rPr lang="tr-TR" dirty="0" err="1"/>
              <a:t>or</a:t>
            </a:r>
            <a:r>
              <a:rPr lang="tr-TR" dirty="0"/>
              <a:t>»]</a:t>
            </a:r>
          </a:p>
          <a:p>
            <a:endParaRPr lang="tr-TR" dirty="0"/>
          </a:p>
          <a:p>
            <a:r>
              <a:rPr lang="en-US" dirty="0" err="1"/>
              <a:t>AutoEncoder</a:t>
            </a:r>
            <a:r>
              <a:rPr lang="tr-TR" dirty="0"/>
              <a:t>(Oto Kodlayıcı), </a:t>
            </a:r>
            <a:r>
              <a:rPr lang="en-US" dirty="0"/>
              <a:t>Variational</a:t>
            </a:r>
            <a:r>
              <a:rPr lang="tr-TR" dirty="0"/>
              <a:t>(Değişken)</a:t>
            </a:r>
            <a:r>
              <a:rPr lang="en-US" dirty="0"/>
              <a:t> </a:t>
            </a:r>
            <a:r>
              <a:rPr lang="en-US" dirty="0" err="1"/>
              <a:t>AutoEncoder</a:t>
            </a:r>
            <a:r>
              <a:rPr lang="tr-TR" dirty="0"/>
              <a:t> ---&gt; GAN </a:t>
            </a:r>
          </a:p>
          <a:p>
            <a:endParaRPr lang="tr-TR" dirty="0"/>
          </a:p>
          <a:p>
            <a:r>
              <a:rPr lang="en-US" dirty="0"/>
              <a:t>Transformer, </a:t>
            </a:r>
            <a:r>
              <a:rPr lang="en-US" dirty="0" err="1"/>
              <a:t>AutoRegressive</a:t>
            </a:r>
            <a:r>
              <a:rPr lang="tr-TR" dirty="0"/>
              <a:t> (</a:t>
            </a:r>
            <a:r>
              <a:rPr lang="tr-TR" dirty="0" err="1"/>
              <a:t>Özbağlanımlı</a:t>
            </a:r>
            <a:r>
              <a:rPr lang="tr-TR" dirty="0"/>
              <a:t>)</a:t>
            </a:r>
            <a:r>
              <a:rPr lang="en-US" dirty="0"/>
              <a:t> Transformer</a:t>
            </a:r>
            <a:r>
              <a:rPr lang="tr-TR" dirty="0"/>
              <a:t> ve RNN (Yinelemeli Sinir Ağı)!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2D333BF-221D-4836-A251-D6E9BAABD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90" y="1924050"/>
            <a:ext cx="557022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1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EA80CB7-6BE5-4DAB-87BA-C3EEDAEF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1- Eğitim Basamağı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79891C-59C5-41E7-8BF3-B90F4693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İki ana basamaktan oluşur:</a:t>
            </a:r>
          </a:p>
          <a:p>
            <a:endParaRPr lang="tr-TR" dirty="0"/>
          </a:p>
          <a:p>
            <a:pPr marL="914400" lvl="1" indent="-457200">
              <a:buAutoNum type="alphaLcPeriod"/>
            </a:pPr>
            <a:r>
              <a:rPr lang="tr-TR" dirty="0"/>
              <a:t>VQ-VAE (Vektör </a:t>
            </a:r>
            <a:r>
              <a:rPr lang="tr-TR" dirty="0" err="1"/>
              <a:t>Kuantalayıcı-Varyasyonel</a:t>
            </a:r>
            <a:r>
              <a:rPr lang="tr-TR" dirty="0"/>
              <a:t> </a:t>
            </a:r>
            <a:r>
              <a:rPr lang="tr-TR" dirty="0" err="1"/>
              <a:t>Özkodlayıcı</a:t>
            </a:r>
            <a:r>
              <a:rPr lang="tr-TR" dirty="0"/>
              <a:t>)</a:t>
            </a:r>
          </a:p>
          <a:p>
            <a:pPr marL="457200" lvl="1" indent="0">
              <a:buNone/>
            </a:pPr>
            <a:r>
              <a:rPr lang="tr-TR" dirty="0"/>
              <a:t>VQ-VAE, görüntüleri daha düşük boyutlu, ayrık temsillere dönüştürür ve sıkıştırır.</a:t>
            </a:r>
          </a:p>
          <a:p>
            <a:pPr marL="914400" lvl="1" indent="-457200">
              <a:buAutoNum type="alphaLcPeriod"/>
            </a:pPr>
            <a:endParaRPr lang="tr-TR" dirty="0"/>
          </a:p>
          <a:p>
            <a:pPr marL="914400" lvl="1" indent="-457200">
              <a:buAutoNum type="alphaLcPeriod" startAt="2"/>
            </a:pPr>
            <a:r>
              <a:rPr lang="tr-TR" dirty="0" err="1"/>
              <a:t>Autoregressive</a:t>
            </a:r>
            <a:r>
              <a:rPr lang="tr-TR" dirty="0"/>
              <a:t> </a:t>
            </a:r>
            <a:r>
              <a:rPr lang="tr-TR" dirty="0" err="1"/>
              <a:t>Transformer</a:t>
            </a:r>
            <a:r>
              <a:rPr lang="tr-TR" dirty="0"/>
              <a:t> (</a:t>
            </a:r>
            <a:r>
              <a:rPr lang="tr-TR" dirty="0" err="1"/>
              <a:t>Özbağlanımlı</a:t>
            </a:r>
            <a:r>
              <a:rPr lang="tr-TR" dirty="0"/>
              <a:t> Dönüştürücü) </a:t>
            </a:r>
          </a:p>
          <a:p>
            <a:pPr marL="457200" lvl="1" indent="0">
              <a:buNone/>
            </a:pPr>
            <a:r>
              <a:rPr lang="tr-TR" dirty="0"/>
              <a:t>Metin açıklamalarını ve bunlara karşılık gelen düşük çözünürlükteki görüntü </a:t>
            </a:r>
            <a:r>
              <a:rPr lang="tr-TR" dirty="0" err="1"/>
              <a:t>tokenlerini</a:t>
            </a:r>
            <a:r>
              <a:rPr lang="tr-TR" dirty="0"/>
              <a:t> alır ve görüntü </a:t>
            </a:r>
            <a:r>
              <a:rPr lang="tr-TR" dirty="0" err="1"/>
              <a:t>tokenlerini</a:t>
            </a:r>
            <a:r>
              <a:rPr lang="tr-TR" dirty="0"/>
              <a:t> tahmin etmeye çalışır.</a:t>
            </a:r>
          </a:p>
          <a:p>
            <a:pPr marL="457200" lvl="1" indent="0">
              <a:buNone/>
            </a:pPr>
            <a:r>
              <a:rPr lang="tr-TR" dirty="0"/>
              <a:t>Girdi : Hem metin </a:t>
            </a:r>
            <a:r>
              <a:rPr lang="tr-TR" dirty="0" err="1"/>
              <a:t>tokeni</a:t>
            </a:r>
            <a:r>
              <a:rPr lang="tr-TR" dirty="0"/>
              <a:t> hem de uygun görüntü </a:t>
            </a:r>
            <a:r>
              <a:rPr lang="tr-TR" dirty="0" err="1"/>
              <a:t>tokeninin</a:t>
            </a:r>
            <a:r>
              <a:rPr lang="tr-TR" dirty="0"/>
              <a:t> kombinasyonu</a:t>
            </a:r>
          </a:p>
          <a:p>
            <a:pPr marL="457200" lvl="1" indent="0">
              <a:buNone/>
            </a:pPr>
            <a:r>
              <a:rPr lang="tr-TR" dirty="0"/>
              <a:t>Çıktı: Sadece görüntü </a:t>
            </a:r>
            <a:r>
              <a:rPr lang="tr-TR" dirty="0" err="1"/>
              <a:t>tokeni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97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E00EB1A-1990-44E3-ABB2-1887A00A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a. VQ-VAE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AB4A80-9A4C-4EAE-9C6D-69E18134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7" y="2129539"/>
            <a:ext cx="9117368" cy="365104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2C51334A-E635-43CB-9F35-DB6F7FC942E6}"/>
              </a:ext>
            </a:extLst>
          </p:cNvPr>
          <p:cNvSpPr/>
          <p:nvPr/>
        </p:nvSpPr>
        <p:spPr>
          <a:xfrm>
            <a:off x="758301" y="6404098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Van Den Oord, A., &amp; </a:t>
            </a:r>
            <a:r>
              <a:rPr lang="en-US" sz="1400" dirty="0" err="1"/>
              <a:t>Vinyals</a:t>
            </a:r>
            <a:r>
              <a:rPr lang="en-US" sz="1400" dirty="0"/>
              <a:t>, O. (2017). Neural discrete representation learning. Advances in neural information processing systems, 30.</a:t>
            </a:r>
            <a:endParaRPr lang="tr-TR" sz="14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9960CE8-FE11-4728-83EB-F2ED14D5E61A}"/>
              </a:ext>
            </a:extLst>
          </p:cNvPr>
          <p:cNvSpPr txBox="1"/>
          <p:nvPr/>
        </p:nvSpPr>
        <p:spPr>
          <a:xfrm>
            <a:off x="1186702" y="1506022"/>
            <a:ext cx="866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İlk olarak, VQ-VAE, görüntüleri daha düşük boyutlu, ayrık temsillere dönüştürür ve sıkıştırır.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24D4655-A484-497A-9D59-140B5D4EA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21" y="252532"/>
            <a:ext cx="508706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8165BD-9D83-4043-8A52-913C9AF2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b. </a:t>
            </a:r>
            <a:r>
              <a:rPr lang="tr-TR" b="1" dirty="0" err="1"/>
              <a:t>AutoRegressive</a:t>
            </a:r>
            <a:r>
              <a:rPr lang="tr-TR" b="1" dirty="0"/>
              <a:t> </a:t>
            </a:r>
            <a:r>
              <a:rPr lang="tr-TR" b="1" dirty="0" err="1"/>
              <a:t>Transformer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8A9EEF-E923-4100-B53D-813E81F7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233" y="1275386"/>
            <a:ext cx="4087533" cy="5059394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C8BF62BB-9EB2-400D-83BA-ADEDC857CF90}"/>
              </a:ext>
            </a:extLst>
          </p:cNvPr>
          <p:cNvSpPr/>
          <p:nvPr/>
        </p:nvSpPr>
        <p:spPr>
          <a:xfrm>
            <a:off x="355108" y="6334780"/>
            <a:ext cx="12224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/>
              <a:t>Vaswani</a:t>
            </a:r>
            <a:r>
              <a:rPr lang="tr-TR" sz="1400" dirty="0"/>
              <a:t>, A., </a:t>
            </a:r>
            <a:r>
              <a:rPr lang="tr-TR" sz="1400" dirty="0" err="1"/>
              <a:t>Shazeer</a:t>
            </a:r>
            <a:r>
              <a:rPr lang="tr-TR" sz="1400" dirty="0"/>
              <a:t>, N., </a:t>
            </a:r>
            <a:r>
              <a:rPr lang="tr-TR" sz="1400" dirty="0" err="1"/>
              <a:t>Parmar</a:t>
            </a:r>
            <a:r>
              <a:rPr lang="tr-TR" sz="1400" dirty="0"/>
              <a:t>, N., </a:t>
            </a:r>
            <a:r>
              <a:rPr lang="tr-TR" sz="1400" dirty="0" err="1"/>
              <a:t>Uszkoreit</a:t>
            </a:r>
            <a:r>
              <a:rPr lang="tr-TR" sz="1400" dirty="0"/>
              <a:t>, J., </a:t>
            </a:r>
            <a:r>
              <a:rPr lang="tr-TR" sz="1400" dirty="0" err="1"/>
              <a:t>Jones</a:t>
            </a:r>
            <a:r>
              <a:rPr lang="tr-TR" sz="1400" dirty="0"/>
              <a:t>, L., </a:t>
            </a:r>
            <a:r>
              <a:rPr lang="tr-TR" sz="1400" dirty="0" err="1"/>
              <a:t>Gomez</a:t>
            </a:r>
            <a:r>
              <a:rPr lang="tr-TR" sz="1400" dirty="0"/>
              <a:t>, A. N., ... &amp; </a:t>
            </a:r>
            <a:r>
              <a:rPr lang="tr-TR" sz="1400" dirty="0" err="1"/>
              <a:t>Polosukhin</a:t>
            </a:r>
            <a:r>
              <a:rPr lang="tr-TR" sz="1400" dirty="0"/>
              <a:t>, I. (2017). </a:t>
            </a:r>
            <a:r>
              <a:rPr lang="tr-TR" sz="1400" dirty="0" err="1"/>
              <a:t>Attention</a:t>
            </a:r>
            <a:r>
              <a:rPr lang="tr-TR" sz="1400" dirty="0"/>
              <a:t> is </a:t>
            </a:r>
            <a:r>
              <a:rPr lang="tr-TR" sz="1400" dirty="0" err="1"/>
              <a:t>all</a:t>
            </a:r>
            <a:r>
              <a:rPr lang="tr-TR" sz="1400" dirty="0"/>
              <a:t> </a:t>
            </a:r>
            <a:r>
              <a:rPr lang="tr-TR" sz="1400" dirty="0" err="1"/>
              <a:t>you</a:t>
            </a:r>
            <a:r>
              <a:rPr lang="tr-TR" sz="1400" dirty="0"/>
              <a:t> </a:t>
            </a:r>
            <a:r>
              <a:rPr lang="tr-TR" sz="1400" dirty="0" err="1"/>
              <a:t>need</a:t>
            </a:r>
            <a:r>
              <a:rPr lang="tr-TR" sz="1400" dirty="0"/>
              <a:t>. </a:t>
            </a:r>
            <a:r>
              <a:rPr lang="tr-TR" sz="1400" dirty="0" err="1"/>
              <a:t>Advances</a:t>
            </a:r>
            <a:r>
              <a:rPr lang="tr-TR" sz="1400" dirty="0"/>
              <a:t> in </a:t>
            </a:r>
            <a:r>
              <a:rPr lang="tr-TR" sz="1400" dirty="0" err="1"/>
              <a:t>neural</a:t>
            </a:r>
            <a:r>
              <a:rPr lang="tr-TR" sz="1400" dirty="0"/>
              <a:t> </a:t>
            </a:r>
            <a:r>
              <a:rPr lang="tr-TR" sz="1400" dirty="0" err="1"/>
              <a:t>information</a:t>
            </a:r>
            <a:r>
              <a:rPr lang="tr-TR" sz="1400" dirty="0"/>
              <a:t> </a:t>
            </a:r>
            <a:r>
              <a:rPr lang="tr-TR" sz="1400" dirty="0" err="1"/>
              <a:t>processing</a:t>
            </a:r>
            <a:r>
              <a:rPr lang="tr-TR" sz="1400" dirty="0"/>
              <a:t> </a:t>
            </a:r>
            <a:r>
              <a:rPr lang="tr-TR" sz="1400" dirty="0" err="1"/>
              <a:t>systems</a:t>
            </a:r>
            <a:r>
              <a:rPr lang="tr-TR" sz="1400" dirty="0"/>
              <a:t>, 30.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11CC1F5B-EDE9-48F0-BC1B-6307FAE3685F}"/>
              </a:ext>
            </a:extLst>
          </p:cNvPr>
          <p:cNvSpPr/>
          <p:nvPr/>
        </p:nvSpPr>
        <p:spPr>
          <a:xfrm>
            <a:off x="1390095" y="1398300"/>
            <a:ext cx="400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Transformer</a:t>
            </a:r>
            <a:r>
              <a:rPr lang="tr-TR" dirty="0"/>
              <a:t>: paralel hesaplama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7D7D334-D652-46AA-9FE7-1C05F2E1161F}"/>
              </a:ext>
            </a:extLst>
          </p:cNvPr>
          <p:cNvSpPr/>
          <p:nvPr/>
        </p:nvSpPr>
        <p:spPr>
          <a:xfrm>
            <a:off x="1390094" y="1954855"/>
            <a:ext cx="4006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Girdi: hem metin hem görüntü</a:t>
            </a:r>
          </a:p>
          <a:p>
            <a:r>
              <a:rPr lang="tr-TR" dirty="0"/>
              <a:t>Çıktı: sadece görüntü 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EC44E2F-05AD-44A3-B958-65AE8CC78C30}"/>
              </a:ext>
            </a:extLst>
          </p:cNvPr>
          <p:cNvSpPr/>
          <p:nvPr/>
        </p:nvSpPr>
        <p:spPr>
          <a:xfrm>
            <a:off x="7546019" y="1398300"/>
            <a:ext cx="4556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dirty="0" err="1"/>
              <a:t>Positional</a:t>
            </a:r>
            <a:r>
              <a:rPr lang="tr-TR" dirty="0"/>
              <a:t> </a:t>
            </a:r>
            <a:r>
              <a:rPr lang="tr-TR" dirty="0" err="1"/>
              <a:t>Encoding</a:t>
            </a:r>
            <a:r>
              <a:rPr lang="tr-TR" dirty="0"/>
              <a:t> (</a:t>
            </a:r>
            <a:r>
              <a:rPr lang="tr-TR" dirty="0" err="1"/>
              <a:t>Konumsal</a:t>
            </a:r>
            <a:r>
              <a:rPr lang="tr-TR" dirty="0"/>
              <a:t> Kodlama)</a:t>
            </a:r>
            <a:br>
              <a:rPr lang="tr-TR" dirty="0"/>
            </a:br>
            <a:endParaRPr lang="tr-TR" dirty="0"/>
          </a:p>
          <a:p>
            <a:pPr lvl="1"/>
            <a:r>
              <a:rPr lang="tr-TR" dirty="0" err="1"/>
              <a:t>Attention</a:t>
            </a:r>
            <a:r>
              <a:rPr lang="tr-TR" dirty="0"/>
              <a:t> (Dikkat)</a:t>
            </a:r>
          </a:p>
        </p:txBody>
      </p:sp>
    </p:spTree>
    <p:extLst>
      <p:ext uri="{BB962C8B-B14F-4D97-AF65-F5344CB8AC3E}">
        <p14:creationId xmlns:p14="http://schemas.microsoft.com/office/powerpoint/2010/main" val="22473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F923DC-6E7C-4619-87DD-F9F68103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2- Cevap Üretme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264DDE-3A48-4C4A-B629-C4231CDA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Metin girdisi </a:t>
            </a:r>
            <a:r>
              <a:rPr lang="tr-TR" dirty="0" err="1"/>
              <a:t>tokenizasyonu</a:t>
            </a:r>
            <a:r>
              <a:rPr lang="tr-TR" dirty="0"/>
              <a:t>: Girdiler </a:t>
            </a:r>
            <a:r>
              <a:rPr lang="tr-TR" dirty="0" err="1"/>
              <a:t>tokenize</a:t>
            </a:r>
            <a:r>
              <a:rPr lang="tr-TR" dirty="0"/>
              <a:t> edilir.</a:t>
            </a:r>
          </a:p>
          <a:p>
            <a:r>
              <a:rPr lang="tr-TR" dirty="0"/>
              <a:t>Görüntü </a:t>
            </a:r>
            <a:r>
              <a:rPr lang="tr-TR" dirty="0" err="1"/>
              <a:t>tokenlerinin</a:t>
            </a:r>
            <a:r>
              <a:rPr lang="tr-TR" dirty="0"/>
              <a:t> tahmin edilmesi: Daha sonra, model </a:t>
            </a:r>
            <a:r>
              <a:rPr lang="tr-TR" dirty="0" err="1"/>
              <a:t>Autoregressive</a:t>
            </a:r>
            <a:r>
              <a:rPr lang="tr-TR" dirty="0"/>
              <a:t> </a:t>
            </a:r>
            <a:r>
              <a:rPr lang="tr-TR" dirty="0" err="1"/>
              <a:t>Transformer</a:t>
            </a:r>
            <a:r>
              <a:rPr lang="tr-TR" dirty="0"/>
              <a:t> kullanarak, metin girdisine dayalı olarak her bir görüntü </a:t>
            </a:r>
            <a:r>
              <a:rPr lang="tr-TR" dirty="0" err="1"/>
              <a:t>tokenini</a:t>
            </a:r>
            <a:r>
              <a:rPr lang="tr-TR" dirty="0"/>
              <a:t> sırasıyla tahmin eder. (</a:t>
            </a:r>
            <a:r>
              <a:rPr lang="tr-TR" dirty="0" err="1"/>
              <a:t>autoregressive</a:t>
            </a:r>
            <a:r>
              <a:rPr lang="tr-TR" dirty="0"/>
              <a:t>, </a:t>
            </a:r>
            <a:r>
              <a:rPr lang="tr-TR" dirty="0" err="1"/>
              <a:t>özbağlanımlı</a:t>
            </a:r>
            <a:r>
              <a:rPr lang="tr-TR" dirty="0"/>
              <a:t>)</a:t>
            </a:r>
          </a:p>
          <a:p>
            <a:r>
              <a:rPr lang="tr-TR" dirty="0"/>
              <a:t>Görüntü üretimi: Tahmin edilen </a:t>
            </a:r>
            <a:r>
              <a:rPr lang="tr-TR" dirty="0" err="1"/>
              <a:t>tokenler</a:t>
            </a:r>
            <a:r>
              <a:rPr lang="tr-TR" dirty="0"/>
              <a:t> kullanılarak görüntü oluşturulur. (VQ-VAE)</a:t>
            </a:r>
          </a:p>
        </p:txBody>
      </p:sp>
    </p:spTree>
    <p:extLst>
      <p:ext uri="{BB962C8B-B14F-4D97-AF65-F5344CB8AC3E}">
        <p14:creationId xmlns:p14="http://schemas.microsoft.com/office/powerpoint/2010/main" val="209395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395271-99AA-4F5F-92FF-83FC5E7A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Difüzyon Modelleri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EF7AC7-CE29-4319-B4D8-8740EB31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728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2900" b="1" dirty="0" err="1"/>
              <a:t>Veri</a:t>
            </a:r>
            <a:r>
              <a:rPr lang="en-US" sz="2900" b="1" dirty="0"/>
              <a:t> </a:t>
            </a:r>
            <a:r>
              <a:rPr lang="en-US" sz="2900" b="1" dirty="0" err="1"/>
              <a:t>dağılımı</a:t>
            </a:r>
            <a:r>
              <a:rPr lang="en-US" sz="2900" dirty="0"/>
              <a:t>: Diffusion </a:t>
            </a:r>
            <a:r>
              <a:rPr lang="en-US" sz="2900" dirty="0" err="1"/>
              <a:t>modelleri</a:t>
            </a:r>
            <a:r>
              <a:rPr lang="en-US" sz="2900" dirty="0"/>
              <a:t>, </a:t>
            </a:r>
            <a:r>
              <a:rPr lang="en-US" sz="2900" dirty="0" err="1"/>
              <a:t>öncelikle</a:t>
            </a:r>
            <a:r>
              <a:rPr lang="en-US" sz="2900" dirty="0"/>
              <a:t> </a:t>
            </a:r>
            <a:r>
              <a:rPr lang="en-US" sz="2900" dirty="0" err="1"/>
              <a:t>öğrenilmesi</a:t>
            </a:r>
            <a:r>
              <a:rPr lang="en-US" sz="2900" dirty="0"/>
              <a:t> </a:t>
            </a:r>
            <a:r>
              <a:rPr lang="en-US" sz="2900" dirty="0" err="1"/>
              <a:t>gereken</a:t>
            </a:r>
            <a:r>
              <a:rPr lang="en-US" sz="2900" dirty="0"/>
              <a:t> </a:t>
            </a:r>
            <a:r>
              <a:rPr lang="en-US" sz="2900" dirty="0" err="1"/>
              <a:t>veri</a:t>
            </a:r>
            <a:r>
              <a:rPr lang="en-US" sz="2900" dirty="0"/>
              <a:t> </a:t>
            </a:r>
            <a:r>
              <a:rPr lang="en-US" sz="2900" dirty="0" err="1"/>
              <a:t>dağılımını</a:t>
            </a:r>
            <a:r>
              <a:rPr lang="en-US" sz="2900" dirty="0"/>
              <a:t> (</a:t>
            </a:r>
            <a:r>
              <a:rPr lang="en-US" sz="2900" dirty="0" err="1"/>
              <a:t>örneğin</a:t>
            </a:r>
            <a:r>
              <a:rPr lang="en-US" sz="2900" dirty="0"/>
              <a:t>, </a:t>
            </a:r>
            <a:r>
              <a:rPr lang="en-US" sz="2900" dirty="0" err="1"/>
              <a:t>gerçek</a:t>
            </a:r>
            <a:r>
              <a:rPr lang="en-US" sz="2900" dirty="0"/>
              <a:t> </a:t>
            </a:r>
            <a:r>
              <a:rPr lang="en-US" sz="2900" dirty="0" err="1"/>
              <a:t>dünya</a:t>
            </a:r>
            <a:r>
              <a:rPr lang="en-US" sz="2900" dirty="0"/>
              <a:t> </a:t>
            </a:r>
            <a:r>
              <a:rPr lang="en-US" sz="2900" dirty="0" err="1"/>
              <a:t>görüntülerinin</a:t>
            </a:r>
            <a:r>
              <a:rPr lang="en-US" sz="2900" dirty="0"/>
              <a:t> </a:t>
            </a:r>
            <a:r>
              <a:rPr lang="en-US" sz="2900" dirty="0" err="1"/>
              <a:t>dağılımı</a:t>
            </a:r>
            <a:r>
              <a:rPr lang="en-US" sz="2900" dirty="0"/>
              <a:t>) </a:t>
            </a:r>
            <a:r>
              <a:rPr lang="en-US" sz="2900" dirty="0" err="1"/>
              <a:t>tanımlar</a:t>
            </a:r>
            <a:r>
              <a:rPr lang="en-US" sz="2900" dirty="0"/>
              <a:t>. Bu </a:t>
            </a:r>
            <a:r>
              <a:rPr lang="en-US" sz="2900" dirty="0" err="1"/>
              <a:t>dağılım</a:t>
            </a:r>
            <a:r>
              <a:rPr lang="en-US" sz="2900" dirty="0"/>
              <a:t>, </a:t>
            </a:r>
            <a:r>
              <a:rPr lang="en-US" sz="2900" dirty="0" err="1"/>
              <a:t>verinin</a:t>
            </a:r>
            <a:r>
              <a:rPr lang="en-US" sz="2900" dirty="0"/>
              <a:t> </a:t>
            </a:r>
            <a:r>
              <a:rPr lang="en-US" sz="2900" dirty="0" err="1"/>
              <a:t>temel</a:t>
            </a:r>
            <a:r>
              <a:rPr lang="en-US" sz="2900" dirty="0"/>
              <a:t> </a:t>
            </a:r>
            <a:r>
              <a:rPr lang="en-US" sz="2900" dirty="0" err="1"/>
              <a:t>yapılarını</a:t>
            </a:r>
            <a:r>
              <a:rPr lang="en-US" sz="2900" dirty="0"/>
              <a:t> </a:t>
            </a:r>
            <a:r>
              <a:rPr lang="en-US" sz="2900" dirty="0" err="1"/>
              <a:t>ve</a:t>
            </a:r>
            <a:r>
              <a:rPr lang="en-US" sz="2900" dirty="0"/>
              <a:t> </a:t>
            </a:r>
            <a:r>
              <a:rPr lang="en-US" sz="2900" dirty="0" err="1"/>
              <a:t>özelliklerini</a:t>
            </a:r>
            <a:r>
              <a:rPr lang="en-US" sz="2900" dirty="0"/>
              <a:t> </a:t>
            </a:r>
            <a:r>
              <a:rPr lang="en-US" sz="2900" dirty="0" err="1"/>
              <a:t>içerir</a:t>
            </a:r>
            <a:r>
              <a:rPr lang="en-US" sz="2900" dirty="0"/>
              <a:t>.</a:t>
            </a:r>
            <a:endParaRPr lang="tr-TR" sz="2900" dirty="0"/>
          </a:p>
          <a:p>
            <a:pPr lvl="0"/>
            <a:r>
              <a:rPr lang="en-US" sz="2900" b="1" dirty="0" err="1"/>
              <a:t>Stokastik</a:t>
            </a:r>
            <a:r>
              <a:rPr lang="en-US" sz="2900" b="1" dirty="0"/>
              <a:t> </a:t>
            </a:r>
            <a:r>
              <a:rPr lang="en-US" sz="2900" b="1" dirty="0" err="1"/>
              <a:t>süreç</a:t>
            </a:r>
            <a:r>
              <a:rPr lang="en-US" sz="2900" dirty="0"/>
              <a:t>: Diffusion </a:t>
            </a:r>
            <a:r>
              <a:rPr lang="en-US" sz="2900" dirty="0" err="1"/>
              <a:t>modeli</a:t>
            </a:r>
            <a:r>
              <a:rPr lang="en-US" sz="2900" dirty="0"/>
              <a:t>, </a:t>
            </a:r>
            <a:r>
              <a:rPr lang="en-US" sz="2900" dirty="0" err="1"/>
              <a:t>öğrenilmesi</a:t>
            </a:r>
            <a:r>
              <a:rPr lang="en-US" sz="2900" dirty="0"/>
              <a:t> </a:t>
            </a:r>
            <a:r>
              <a:rPr lang="en-US" sz="2900" dirty="0" err="1"/>
              <a:t>gereken</a:t>
            </a:r>
            <a:r>
              <a:rPr lang="en-US" sz="2900" dirty="0"/>
              <a:t> </a:t>
            </a:r>
            <a:r>
              <a:rPr lang="en-US" sz="2900" dirty="0" err="1"/>
              <a:t>karmaşık</a:t>
            </a:r>
            <a:r>
              <a:rPr lang="en-US" sz="2900" dirty="0"/>
              <a:t> </a:t>
            </a:r>
            <a:r>
              <a:rPr lang="en-US" sz="2900" dirty="0" err="1"/>
              <a:t>veri</a:t>
            </a:r>
            <a:r>
              <a:rPr lang="en-US" sz="2900" dirty="0"/>
              <a:t> </a:t>
            </a:r>
            <a:r>
              <a:rPr lang="en-US" sz="2900" dirty="0" err="1"/>
              <a:t>dağılımını</a:t>
            </a:r>
            <a:r>
              <a:rPr lang="en-US" sz="2900" dirty="0"/>
              <a:t>, </a:t>
            </a:r>
            <a:r>
              <a:rPr lang="en-US" sz="2900" dirty="0" err="1"/>
              <a:t>daha</a:t>
            </a:r>
            <a:r>
              <a:rPr lang="en-US" sz="2900" dirty="0"/>
              <a:t> </a:t>
            </a:r>
            <a:r>
              <a:rPr lang="en-US" sz="2900" dirty="0" err="1"/>
              <a:t>basit</a:t>
            </a:r>
            <a:r>
              <a:rPr lang="en-US" sz="2900" dirty="0"/>
              <a:t> </a:t>
            </a:r>
            <a:r>
              <a:rPr lang="en-US" sz="2900" dirty="0" err="1"/>
              <a:t>ve</a:t>
            </a:r>
            <a:r>
              <a:rPr lang="en-US" sz="2900" dirty="0"/>
              <a:t> </a:t>
            </a:r>
            <a:r>
              <a:rPr lang="en-US" sz="2900" dirty="0" err="1"/>
              <a:t>önceden</a:t>
            </a:r>
            <a:r>
              <a:rPr lang="en-US" sz="2900" dirty="0"/>
              <a:t> </a:t>
            </a:r>
            <a:r>
              <a:rPr lang="en-US" sz="2900" dirty="0" err="1"/>
              <a:t>belirlenmiş</a:t>
            </a:r>
            <a:r>
              <a:rPr lang="en-US" sz="2900" dirty="0"/>
              <a:t> </a:t>
            </a:r>
            <a:r>
              <a:rPr lang="en-US" sz="2900" dirty="0" err="1"/>
              <a:t>bir</a:t>
            </a:r>
            <a:r>
              <a:rPr lang="en-US" sz="2900" dirty="0"/>
              <a:t> </a:t>
            </a:r>
            <a:r>
              <a:rPr lang="en-US" sz="2900" dirty="0" err="1"/>
              <a:t>dağılıma</a:t>
            </a:r>
            <a:r>
              <a:rPr lang="en-US" sz="2900" dirty="0"/>
              <a:t> (</a:t>
            </a:r>
            <a:r>
              <a:rPr lang="en-US" sz="2900" dirty="0" err="1"/>
              <a:t>örneğin</a:t>
            </a:r>
            <a:r>
              <a:rPr lang="en-US" sz="2900" dirty="0"/>
              <a:t>, Gaussian </a:t>
            </a:r>
            <a:r>
              <a:rPr lang="en-US" sz="2900" dirty="0" err="1"/>
              <a:t>dağılımı</a:t>
            </a:r>
            <a:r>
              <a:rPr lang="en-US" sz="2900" dirty="0"/>
              <a:t>) </a:t>
            </a:r>
            <a:r>
              <a:rPr lang="en-US" sz="2900" dirty="0" err="1"/>
              <a:t>doğru</a:t>
            </a:r>
            <a:r>
              <a:rPr lang="en-US" sz="2900" dirty="0"/>
              <a:t> </a:t>
            </a:r>
            <a:r>
              <a:rPr lang="en-US" sz="2900" dirty="0" err="1"/>
              <a:t>stokastik</a:t>
            </a:r>
            <a:r>
              <a:rPr lang="en-US" sz="2900" dirty="0"/>
              <a:t> </a:t>
            </a:r>
            <a:r>
              <a:rPr lang="en-US" sz="2900" dirty="0" err="1"/>
              <a:t>bir</a:t>
            </a:r>
            <a:r>
              <a:rPr lang="en-US" sz="2900" dirty="0"/>
              <a:t> </a:t>
            </a:r>
            <a:r>
              <a:rPr lang="en-US" sz="2900" dirty="0" err="1"/>
              <a:t>süreçle</a:t>
            </a:r>
            <a:r>
              <a:rPr lang="en-US" sz="2900" dirty="0"/>
              <a:t> </a:t>
            </a:r>
            <a:r>
              <a:rPr lang="en-US" sz="2900" dirty="0" err="1"/>
              <a:t>dönüştürür</a:t>
            </a:r>
            <a:r>
              <a:rPr lang="en-US" sz="2900" dirty="0"/>
              <a:t>. Bu </a:t>
            </a:r>
            <a:r>
              <a:rPr lang="en-US" sz="2900" dirty="0" err="1"/>
              <a:t>süreç</a:t>
            </a:r>
            <a:r>
              <a:rPr lang="en-US" sz="2900" dirty="0"/>
              <a:t>, </a:t>
            </a:r>
            <a:r>
              <a:rPr lang="en-US" sz="2900" dirty="0" err="1"/>
              <a:t>belirli</a:t>
            </a:r>
            <a:r>
              <a:rPr lang="en-US" sz="2900" dirty="0"/>
              <a:t> </a:t>
            </a:r>
            <a:r>
              <a:rPr lang="en-US" sz="2900" dirty="0" err="1"/>
              <a:t>bir</a:t>
            </a:r>
            <a:r>
              <a:rPr lang="en-US" sz="2900" dirty="0"/>
              <a:t> </a:t>
            </a:r>
            <a:r>
              <a:rPr lang="en-US" sz="2900" dirty="0" err="1"/>
              <a:t>sayıda</a:t>
            </a:r>
            <a:r>
              <a:rPr lang="en-US" sz="2900" dirty="0"/>
              <a:t> zaman </a:t>
            </a:r>
            <a:r>
              <a:rPr lang="en-US" sz="2900" dirty="0" err="1"/>
              <a:t>adımında</a:t>
            </a:r>
            <a:r>
              <a:rPr lang="en-US" sz="2900" dirty="0"/>
              <a:t> </a:t>
            </a:r>
            <a:r>
              <a:rPr lang="en-US" sz="2900" dirty="0" err="1"/>
              <a:t>rastgele</a:t>
            </a:r>
            <a:r>
              <a:rPr lang="en-US" sz="2900" dirty="0"/>
              <a:t> </a:t>
            </a:r>
            <a:r>
              <a:rPr lang="en-US" sz="2900" dirty="0" err="1"/>
              <a:t>gürültü</a:t>
            </a:r>
            <a:r>
              <a:rPr lang="en-US" sz="2900" dirty="0"/>
              <a:t> </a:t>
            </a:r>
            <a:r>
              <a:rPr lang="en-US" sz="2900" dirty="0" err="1"/>
              <a:t>ekleme</a:t>
            </a:r>
            <a:r>
              <a:rPr lang="en-US" sz="2900" dirty="0"/>
              <a:t> </a:t>
            </a:r>
            <a:r>
              <a:rPr lang="en-US" sz="2900" dirty="0" err="1"/>
              <a:t>adımlarından</a:t>
            </a:r>
            <a:r>
              <a:rPr lang="en-US" sz="2900" dirty="0"/>
              <a:t> </a:t>
            </a:r>
            <a:r>
              <a:rPr lang="en-US" sz="2900" dirty="0" err="1"/>
              <a:t>oluşur</a:t>
            </a:r>
            <a:r>
              <a:rPr lang="en-US" sz="2900" dirty="0"/>
              <a:t>. Her </a:t>
            </a:r>
            <a:r>
              <a:rPr lang="en-US" sz="2900" dirty="0" err="1"/>
              <a:t>adımda</a:t>
            </a:r>
            <a:r>
              <a:rPr lang="en-US" sz="2900" dirty="0"/>
              <a:t>, </a:t>
            </a:r>
            <a:r>
              <a:rPr lang="en-US" sz="2900" dirty="0" err="1"/>
              <a:t>verinin</a:t>
            </a:r>
            <a:r>
              <a:rPr lang="en-US" sz="2900" dirty="0"/>
              <a:t> </a:t>
            </a:r>
            <a:r>
              <a:rPr lang="en-US" sz="2900" dirty="0" err="1"/>
              <a:t>karmaşıklığı</a:t>
            </a:r>
            <a:r>
              <a:rPr lang="en-US" sz="2900" dirty="0"/>
              <a:t> </a:t>
            </a:r>
            <a:r>
              <a:rPr lang="en-US" sz="2900" dirty="0" err="1"/>
              <a:t>azalır</a:t>
            </a:r>
            <a:r>
              <a:rPr lang="en-US" sz="2900" dirty="0"/>
              <a:t> </a:t>
            </a:r>
            <a:r>
              <a:rPr lang="en-US" sz="2900" dirty="0" err="1"/>
              <a:t>ve</a:t>
            </a:r>
            <a:r>
              <a:rPr lang="en-US" sz="2900" dirty="0"/>
              <a:t> </a:t>
            </a:r>
            <a:r>
              <a:rPr lang="en-US" sz="2900" dirty="0" err="1"/>
              <a:t>sonunda</a:t>
            </a:r>
            <a:r>
              <a:rPr lang="en-US" sz="2900" dirty="0"/>
              <a:t> </a:t>
            </a:r>
            <a:r>
              <a:rPr lang="en-US" sz="2900" dirty="0" err="1"/>
              <a:t>basit</a:t>
            </a:r>
            <a:r>
              <a:rPr lang="en-US" sz="2900" dirty="0"/>
              <a:t> </a:t>
            </a:r>
            <a:r>
              <a:rPr lang="en-US" sz="2900" dirty="0" err="1"/>
              <a:t>bir</a:t>
            </a:r>
            <a:r>
              <a:rPr lang="en-US" sz="2900" dirty="0"/>
              <a:t> </a:t>
            </a:r>
            <a:r>
              <a:rPr lang="en-US" sz="2900" dirty="0" err="1"/>
              <a:t>dağılıma</a:t>
            </a:r>
            <a:r>
              <a:rPr lang="en-US" sz="2900" dirty="0"/>
              <a:t> </a:t>
            </a:r>
            <a:r>
              <a:rPr lang="en-US" sz="2900" dirty="0" err="1"/>
              <a:t>dönüşür</a:t>
            </a:r>
            <a:r>
              <a:rPr lang="en-US" sz="2900" dirty="0"/>
              <a:t>.</a:t>
            </a:r>
            <a:endParaRPr lang="tr-TR" sz="2900" dirty="0"/>
          </a:p>
          <a:p>
            <a:pPr lvl="0"/>
            <a:r>
              <a:rPr lang="en-US" sz="2900" b="1" dirty="0" err="1"/>
              <a:t>Difüzyon</a:t>
            </a:r>
            <a:r>
              <a:rPr lang="en-US" sz="2900" b="1" dirty="0"/>
              <a:t> </a:t>
            </a:r>
            <a:r>
              <a:rPr lang="en-US" sz="2900" b="1" dirty="0" err="1"/>
              <a:t>denklemleri</a:t>
            </a:r>
            <a:r>
              <a:rPr lang="en-US" sz="2900" dirty="0"/>
              <a:t>: Diffusion </a:t>
            </a:r>
            <a:r>
              <a:rPr lang="en-US" sz="2900" dirty="0" err="1"/>
              <a:t>modeli</a:t>
            </a:r>
            <a:r>
              <a:rPr lang="en-US" sz="2900" dirty="0"/>
              <a:t>, </a:t>
            </a:r>
            <a:r>
              <a:rPr lang="en-US" sz="2900" dirty="0" err="1"/>
              <a:t>stokastik</a:t>
            </a:r>
            <a:r>
              <a:rPr lang="en-US" sz="2900" dirty="0"/>
              <a:t> </a:t>
            </a:r>
            <a:r>
              <a:rPr lang="en-US" sz="2900" dirty="0" err="1"/>
              <a:t>sürecin</a:t>
            </a:r>
            <a:r>
              <a:rPr lang="en-US" sz="2900" dirty="0"/>
              <a:t> </a:t>
            </a:r>
            <a:r>
              <a:rPr lang="en-US" sz="2900" dirty="0" err="1"/>
              <a:t>tersini</a:t>
            </a:r>
            <a:r>
              <a:rPr lang="en-US" sz="2900" dirty="0"/>
              <a:t> </a:t>
            </a:r>
            <a:r>
              <a:rPr lang="en-US" sz="2900" dirty="0" err="1"/>
              <a:t>kullanarak</a:t>
            </a:r>
            <a:r>
              <a:rPr lang="en-US" sz="2900" dirty="0"/>
              <a:t>, </a:t>
            </a:r>
            <a:r>
              <a:rPr lang="en-US" sz="2900" dirty="0" err="1"/>
              <a:t>basit</a:t>
            </a:r>
            <a:r>
              <a:rPr lang="en-US" sz="2900" dirty="0"/>
              <a:t> </a:t>
            </a:r>
            <a:r>
              <a:rPr lang="en-US" sz="2900" dirty="0" err="1"/>
              <a:t>dağılımdan</a:t>
            </a:r>
            <a:r>
              <a:rPr lang="en-US" sz="2900" dirty="0"/>
              <a:t> </a:t>
            </a:r>
            <a:r>
              <a:rPr lang="en-US" sz="2900" dirty="0" err="1"/>
              <a:t>karmaşık</a:t>
            </a:r>
            <a:r>
              <a:rPr lang="en-US" sz="2900" dirty="0"/>
              <a:t> </a:t>
            </a:r>
            <a:r>
              <a:rPr lang="en-US" sz="2900" dirty="0" err="1"/>
              <a:t>veri</a:t>
            </a:r>
            <a:r>
              <a:rPr lang="en-US" sz="2900" dirty="0"/>
              <a:t> </a:t>
            </a:r>
            <a:r>
              <a:rPr lang="en-US" sz="2900" dirty="0" err="1"/>
              <a:t>dağılımına</a:t>
            </a:r>
            <a:r>
              <a:rPr lang="en-US" sz="2900" dirty="0"/>
              <a:t> </a:t>
            </a:r>
            <a:r>
              <a:rPr lang="en-US" sz="2900" dirty="0" err="1"/>
              <a:t>doğru</a:t>
            </a:r>
            <a:r>
              <a:rPr lang="en-US" sz="2900" dirty="0"/>
              <a:t> </a:t>
            </a:r>
            <a:r>
              <a:rPr lang="en-US" sz="2900" dirty="0" err="1"/>
              <a:t>geri</a:t>
            </a:r>
            <a:r>
              <a:rPr lang="en-US" sz="2900" dirty="0"/>
              <a:t> </a:t>
            </a:r>
            <a:r>
              <a:rPr lang="en-US" sz="2900" dirty="0" err="1"/>
              <a:t>giderek</a:t>
            </a:r>
            <a:r>
              <a:rPr lang="en-US" sz="2900" dirty="0"/>
              <a:t> </a:t>
            </a:r>
            <a:r>
              <a:rPr lang="en-US" sz="2900" dirty="0" err="1"/>
              <a:t>örnekler</a:t>
            </a:r>
            <a:r>
              <a:rPr lang="en-US" sz="2900" dirty="0"/>
              <a:t> </a:t>
            </a:r>
            <a:r>
              <a:rPr lang="en-US" sz="2900" dirty="0" err="1"/>
              <a:t>üretir</a:t>
            </a:r>
            <a:r>
              <a:rPr lang="en-US" sz="2900" dirty="0"/>
              <a:t>. Bu </a:t>
            </a:r>
            <a:r>
              <a:rPr lang="en-US" sz="2900" dirty="0" err="1"/>
              <a:t>geri</a:t>
            </a:r>
            <a:r>
              <a:rPr lang="en-US" sz="2900" dirty="0"/>
              <a:t> </a:t>
            </a:r>
            <a:r>
              <a:rPr lang="en-US" sz="2900" dirty="0" err="1"/>
              <a:t>dönüş</a:t>
            </a:r>
            <a:r>
              <a:rPr lang="en-US" sz="2900" dirty="0"/>
              <a:t> </a:t>
            </a:r>
            <a:r>
              <a:rPr lang="en-US" sz="2900" dirty="0" err="1"/>
              <a:t>süreci</a:t>
            </a:r>
            <a:r>
              <a:rPr lang="en-US" sz="2900" dirty="0"/>
              <a:t>, </a:t>
            </a:r>
            <a:r>
              <a:rPr lang="en-US" sz="2900" dirty="0" err="1"/>
              <a:t>difüzyon</a:t>
            </a:r>
            <a:r>
              <a:rPr lang="en-US" sz="2900" dirty="0"/>
              <a:t> </a:t>
            </a:r>
            <a:r>
              <a:rPr lang="en-US" sz="2900" dirty="0" err="1"/>
              <a:t>denklemleri</a:t>
            </a:r>
            <a:r>
              <a:rPr lang="en-US" sz="2900" dirty="0"/>
              <a:t> </a:t>
            </a:r>
            <a:r>
              <a:rPr lang="en-US" sz="2900" dirty="0" err="1"/>
              <a:t>kullanılarak</a:t>
            </a:r>
            <a:r>
              <a:rPr lang="en-US" sz="2900" dirty="0"/>
              <a:t> </a:t>
            </a:r>
            <a:r>
              <a:rPr lang="en-US" sz="2900" dirty="0" err="1"/>
              <a:t>modellenir</a:t>
            </a:r>
            <a:r>
              <a:rPr lang="en-US" sz="2900" dirty="0"/>
              <a:t> </a:t>
            </a:r>
            <a:r>
              <a:rPr lang="en-US" sz="2900" dirty="0" err="1"/>
              <a:t>ve</a:t>
            </a:r>
            <a:r>
              <a:rPr lang="en-US" sz="2900" dirty="0"/>
              <a:t> </a:t>
            </a:r>
            <a:r>
              <a:rPr lang="en-US" sz="2900" dirty="0" err="1"/>
              <a:t>modelin</a:t>
            </a:r>
            <a:r>
              <a:rPr lang="en-US" sz="2900" dirty="0"/>
              <a:t> </a:t>
            </a:r>
            <a:r>
              <a:rPr lang="en-US" sz="2900" dirty="0" err="1"/>
              <a:t>öğrenme</a:t>
            </a:r>
            <a:r>
              <a:rPr lang="en-US" sz="2900" dirty="0"/>
              <a:t> </a:t>
            </a:r>
            <a:r>
              <a:rPr lang="en-US" sz="2900" dirty="0" err="1"/>
              <a:t>süreci</a:t>
            </a:r>
            <a:r>
              <a:rPr lang="en-US" sz="2900" dirty="0"/>
              <a:t> </a:t>
            </a:r>
            <a:r>
              <a:rPr lang="en-US" sz="2900" dirty="0" err="1"/>
              <a:t>boyunca</a:t>
            </a:r>
            <a:r>
              <a:rPr lang="en-US" sz="2900" dirty="0"/>
              <a:t> optimize </a:t>
            </a:r>
            <a:r>
              <a:rPr lang="en-US" sz="2900" dirty="0" err="1"/>
              <a:t>edilir</a:t>
            </a:r>
            <a:r>
              <a:rPr lang="en-US" sz="2900" dirty="0"/>
              <a:t>.</a:t>
            </a:r>
            <a:endParaRPr lang="tr-TR" sz="2900" dirty="0"/>
          </a:p>
          <a:p>
            <a:pPr lvl="0"/>
            <a:r>
              <a:rPr lang="en-US" sz="2900" b="1" dirty="0" err="1"/>
              <a:t>Öğrenme</a:t>
            </a:r>
            <a:r>
              <a:rPr lang="en-US" sz="2900" b="1" dirty="0"/>
              <a:t> </a:t>
            </a:r>
            <a:r>
              <a:rPr lang="en-US" sz="2900" b="1" dirty="0" err="1"/>
              <a:t>süreci</a:t>
            </a:r>
            <a:r>
              <a:rPr lang="en-US" sz="2900" dirty="0"/>
              <a:t>: Model, </a:t>
            </a:r>
            <a:r>
              <a:rPr lang="en-US" sz="2900" dirty="0" err="1"/>
              <a:t>veri</a:t>
            </a:r>
            <a:r>
              <a:rPr lang="en-US" sz="2900" dirty="0"/>
              <a:t> </a:t>
            </a:r>
            <a:r>
              <a:rPr lang="en-US" sz="2900" dirty="0" err="1"/>
              <a:t>dağılımının</a:t>
            </a:r>
            <a:r>
              <a:rPr lang="en-US" sz="2900" dirty="0"/>
              <a:t> </a:t>
            </a:r>
            <a:r>
              <a:rPr lang="en-US" sz="2900" dirty="0" err="1"/>
              <a:t>özelliklerini</a:t>
            </a:r>
            <a:r>
              <a:rPr lang="en-US" sz="2900" dirty="0"/>
              <a:t> </a:t>
            </a:r>
            <a:r>
              <a:rPr lang="en-US" sz="2900" dirty="0" err="1"/>
              <a:t>öğrenmeye</a:t>
            </a:r>
            <a:r>
              <a:rPr lang="en-US" sz="2900" dirty="0"/>
              <a:t> </a:t>
            </a:r>
            <a:r>
              <a:rPr lang="en-US" sz="2900" dirty="0" err="1"/>
              <a:t>çalışırken</a:t>
            </a:r>
            <a:r>
              <a:rPr lang="en-US" sz="2900" dirty="0"/>
              <a:t>, </a:t>
            </a:r>
            <a:r>
              <a:rPr lang="en-US" sz="2900" dirty="0" err="1"/>
              <a:t>stokastik</a:t>
            </a:r>
            <a:r>
              <a:rPr lang="en-US" sz="2900" dirty="0"/>
              <a:t> </a:t>
            </a:r>
            <a:r>
              <a:rPr lang="en-US" sz="2900" dirty="0" err="1"/>
              <a:t>süreç</a:t>
            </a:r>
            <a:r>
              <a:rPr lang="en-US" sz="2900" dirty="0"/>
              <a:t> </a:t>
            </a:r>
            <a:r>
              <a:rPr lang="en-US" sz="2900" dirty="0" err="1"/>
              <a:t>ve</a:t>
            </a:r>
            <a:r>
              <a:rPr lang="en-US" sz="2900" dirty="0"/>
              <a:t> </a:t>
            </a:r>
            <a:r>
              <a:rPr lang="en-US" sz="2900" dirty="0" err="1"/>
              <a:t>difüzyon</a:t>
            </a:r>
            <a:r>
              <a:rPr lang="en-US" sz="2900" dirty="0"/>
              <a:t> </a:t>
            </a:r>
            <a:r>
              <a:rPr lang="en-US" sz="2900" dirty="0" err="1"/>
              <a:t>denklemlerini</a:t>
            </a:r>
            <a:r>
              <a:rPr lang="en-US" sz="2900" dirty="0"/>
              <a:t> </a:t>
            </a:r>
            <a:r>
              <a:rPr lang="en-US" sz="2900" dirty="0" err="1"/>
              <a:t>kullanarak</a:t>
            </a:r>
            <a:r>
              <a:rPr lang="en-US" sz="2900" dirty="0"/>
              <a:t> </a:t>
            </a:r>
            <a:r>
              <a:rPr lang="en-US" sz="2900" dirty="0" err="1"/>
              <a:t>öğrenme</a:t>
            </a:r>
            <a:r>
              <a:rPr lang="en-US" sz="2900" dirty="0"/>
              <a:t> </a:t>
            </a:r>
            <a:r>
              <a:rPr lang="en-US" sz="2900" dirty="0" err="1"/>
              <a:t>sürecini</a:t>
            </a:r>
            <a:r>
              <a:rPr lang="en-US" sz="2900" dirty="0"/>
              <a:t> </a:t>
            </a:r>
            <a:r>
              <a:rPr lang="en-US" sz="2900" dirty="0" err="1"/>
              <a:t>yönlendirir</a:t>
            </a:r>
            <a:r>
              <a:rPr lang="en-US" sz="2900" dirty="0"/>
              <a:t>. Model, </a:t>
            </a:r>
            <a:r>
              <a:rPr lang="en-US" sz="2900" dirty="0" err="1"/>
              <a:t>gerçek</a:t>
            </a:r>
            <a:r>
              <a:rPr lang="en-US" sz="2900" dirty="0"/>
              <a:t> </a:t>
            </a:r>
            <a:r>
              <a:rPr lang="en-US" sz="2900" dirty="0" err="1"/>
              <a:t>veri</a:t>
            </a:r>
            <a:r>
              <a:rPr lang="en-US" sz="2900" dirty="0"/>
              <a:t> </a:t>
            </a:r>
            <a:r>
              <a:rPr lang="en-US" sz="2900" dirty="0" err="1"/>
              <a:t>dağılımı</a:t>
            </a:r>
            <a:r>
              <a:rPr lang="en-US" sz="2900" dirty="0"/>
              <a:t> </a:t>
            </a:r>
            <a:r>
              <a:rPr lang="en-US" sz="2900" dirty="0" err="1"/>
              <a:t>ile</a:t>
            </a:r>
            <a:r>
              <a:rPr lang="en-US" sz="2900" dirty="0"/>
              <a:t> </a:t>
            </a:r>
            <a:r>
              <a:rPr lang="en-US" sz="2900" dirty="0" err="1"/>
              <a:t>basit</a:t>
            </a:r>
            <a:r>
              <a:rPr lang="en-US" sz="2900" dirty="0"/>
              <a:t> </a:t>
            </a:r>
            <a:r>
              <a:rPr lang="en-US" sz="2900" dirty="0" err="1"/>
              <a:t>dağılım</a:t>
            </a:r>
            <a:r>
              <a:rPr lang="en-US" sz="2900" dirty="0"/>
              <a:t> </a:t>
            </a:r>
            <a:r>
              <a:rPr lang="en-US" sz="2900" dirty="0" err="1"/>
              <a:t>arasındaki</a:t>
            </a:r>
            <a:r>
              <a:rPr lang="en-US" sz="2900" dirty="0"/>
              <a:t> </a:t>
            </a:r>
            <a:r>
              <a:rPr lang="en-US" sz="2900" dirty="0" err="1"/>
              <a:t>ilişkileri</a:t>
            </a:r>
            <a:r>
              <a:rPr lang="en-US" sz="2900" dirty="0"/>
              <a:t> </a:t>
            </a:r>
            <a:r>
              <a:rPr lang="en-US" sz="2900" dirty="0" err="1"/>
              <a:t>öğrenir</a:t>
            </a:r>
            <a:r>
              <a:rPr lang="en-US" sz="2900" dirty="0"/>
              <a:t> </a:t>
            </a:r>
            <a:r>
              <a:rPr lang="en-US" sz="2900" dirty="0" err="1"/>
              <a:t>ve</a:t>
            </a:r>
            <a:r>
              <a:rPr lang="en-US" sz="2900" dirty="0"/>
              <a:t> </a:t>
            </a:r>
            <a:r>
              <a:rPr lang="en-US" sz="2900" dirty="0" err="1"/>
              <a:t>bu</a:t>
            </a:r>
            <a:r>
              <a:rPr lang="en-US" sz="2900" dirty="0"/>
              <a:t> </a:t>
            </a:r>
            <a:r>
              <a:rPr lang="en-US" sz="2900" dirty="0" err="1"/>
              <a:t>ilişkileri</a:t>
            </a:r>
            <a:r>
              <a:rPr lang="en-US" sz="2900" dirty="0"/>
              <a:t> </a:t>
            </a:r>
            <a:r>
              <a:rPr lang="en-US" sz="2900" dirty="0" err="1"/>
              <a:t>kullanarak</a:t>
            </a:r>
            <a:r>
              <a:rPr lang="en-US" sz="2900" dirty="0"/>
              <a:t> </a:t>
            </a:r>
            <a:r>
              <a:rPr lang="en-US" sz="2900" dirty="0" err="1"/>
              <a:t>karmaşık</a:t>
            </a:r>
            <a:r>
              <a:rPr lang="en-US" sz="2900" dirty="0"/>
              <a:t> </a:t>
            </a:r>
            <a:r>
              <a:rPr lang="en-US" sz="2900" dirty="0" err="1"/>
              <a:t>veri</a:t>
            </a:r>
            <a:r>
              <a:rPr lang="en-US" sz="2900" dirty="0"/>
              <a:t> </a:t>
            </a:r>
            <a:r>
              <a:rPr lang="en-US" sz="2900" dirty="0" err="1"/>
              <a:t>dağılımından</a:t>
            </a:r>
            <a:r>
              <a:rPr lang="en-US" sz="2900" dirty="0"/>
              <a:t> </a:t>
            </a:r>
            <a:r>
              <a:rPr lang="en-US" sz="2900" dirty="0" err="1"/>
              <a:t>örnekler</a:t>
            </a:r>
            <a:r>
              <a:rPr lang="en-US" sz="2900" dirty="0"/>
              <a:t> </a:t>
            </a:r>
            <a:r>
              <a:rPr lang="en-US" sz="2900" dirty="0" err="1"/>
              <a:t>üretir</a:t>
            </a:r>
            <a:r>
              <a:rPr lang="en-US" sz="2900" dirty="0"/>
              <a:t>.</a:t>
            </a:r>
            <a:endParaRPr lang="tr-TR" sz="2900" dirty="0"/>
          </a:p>
          <a:p>
            <a:pPr lvl="0"/>
            <a:r>
              <a:rPr lang="en-US" sz="2900" b="1" dirty="0" err="1"/>
              <a:t>Örnek</a:t>
            </a:r>
            <a:r>
              <a:rPr lang="en-US" sz="2900" b="1" dirty="0"/>
              <a:t> </a:t>
            </a:r>
            <a:r>
              <a:rPr lang="en-US" sz="2900" b="1" dirty="0" err="1"/>
              <a:t>üretimi</a:t>
            </a:r>
            <a:r>
              <a:rPr lang="en-US" sz="2900" dirty="0"/>
              <a:t>: Model </a:t>
            </a:r>
            <a:r>
              <a:rPr lang="en-US" sz="2900" dirty="0" err="1"/>
              <a:t>öğrenme</a:t>
            </a:r>
            <a:r>
              <a:rPr lang="en-US" sz="2900" dirty="0"/>
              <a:t> </a:t>
            </a:r>
            <a:r>
              <a:rPr lang="en-US" sz="2900" dirty="0" err="1"/>
              <a:t>sürecini</a:t>
            </a:r>
            <a:r>
              <a:rPr lang="en-US" sz="2900" dirty="0"/>
              <a:t> </a:t>
            </a:r>
            <a:r>
              <a:rPr lang="en-US" sz="2900" dirty="0" err="1"/>
              <a:t>tamamladığında</a:t>
            </a:r>
            <a:r>
              <a:rPr lang="en-US" sz="2900" dirty="0"/>
              <a:t>, </a:t>
            </a:r>
            <a:r>
              <a:rPr lang="en-US" sz="2900" dirty="0" err="1"/>
              <a:t>basit</a:t>
            </a:r>
            <a:r>
              <a:rPr lang="en-US" sz="2900" dirty="0"/>
              <a:t> </a:t>
            </a:r>
            <a:r>
              <a:rPr lang="en-US" sz="2900" dirty="0" err="1"/>
              <a:t>dağılımdan</a:t>
            </a:r>
            <a:r>
              <a:rPr lang="en-US" sz="2900" dirty="0"/>
              <a:t> </a:t>
            </a:r>
            <a:r>
              <a:rPr lang="en-US" sz="2900" dirty="0" err="1"/>
              <a:t>örnekler</a:t>
            </a:r>
            <a:r>
              <a:rPr lang="en-US" sz="2900" dirty="0"/>
              <a:t> </a:t>
            </a:r>
            <a:r>
              <a:rPr lang="en-US" sz="2900" dirty="0" err="1"/>
              <a:t>alır</a:t>
            </a:r>
            <a:r>
              <a:rPr lang="en-US" sz="2900" dirty="0"/>
              <a:t> </a:t>
            </a:r>
            <a:r>
              <a:rPr lang="en-US" sz="2900" dirty="0" err="1"/>
              <a:t>ve</a:t>
            </a:r>
            <a:r>
              <a:rPr lang="en-US" sz="2900" dirty="0"/>
              <a:t> </a:t>
            </a:r>
            <a:r>
              <a:rPr lang="en-US" sz="2900" dirty="0" err="1"/>
              <a:t>öğrenilen</a:t>
            </a:r>
            <a:r>
              <a:rPr lang="en-US" sz="2900" dirty="0"/>
              <a:t> </a:t>
            </a:r>
            <a:r>
              <a:rPr lang="en-US" sz="2900" dirty="0" err="1"/>
              <a:t>difüzyon</a:t>
            </a:r>
            <a:r>
              <a:rPr lang="en-US" sz="2900" dirty="0"/>
              <a:t> </a:t>
            </a:r>
            <a:r>
              <a:rPr lang="en-US" sz="2900" dirty="0" err="1"/>
              <a:t>denklemlerini</a:t>
            </a:r>
            <a:r>
              <a:rPr lang="en-US" sz="2900" dirty="0"/>
              <a:t> </a:t>
            </a:r>
            <a:r>
              <a:rPr lang="en-US" sz="2900" dirty="0" err="1"/>
              <a:t>kullanarak</a:t>
            </a:r>
            <a:r>
              <a:rPr lang="en-US" sz="2900" dirty="0"/>
              <a:t> </a:t>
            </a:r>
            <a:r>
              <a:rPr lang="en-US" sz="2900" dirty="0" err="1"/>
              <a:t>bu</a:t>
            </a:r>
            <a:r>
              <a:rPr lang="en-US" sz="2900" dirty="0"/>
              <a:t> </a:t>
            </a:r>
            <a:r>
              <a:rPr lang="en-US" sz="2900" dirty="0" err="1"/>
              <a:t>örnekleri</a:t>
            </a:r>
            <a:r>
              <a:rPr lang="en-US" sz="2900" dirty="0"/>
              <a:t> </a:t>
            </a:r>
            <a:r>
              <a:rPr lang="en-US" sz="2900" dirty="0" err="1"/>
              <a:t>karmaşık</a:t>
            </a:r>
            <a:r>
              <a:rPr lang="en-US" sz="2900" dirty="0"/>
              <a:t> </a:t>
            </a:r>
            <a:r>
              <a:rPr lang="en-US" sz="2900" dirty="0" err="1"/>
              <a:t>veri</a:t>
            </a:r>
            <a:r>
              <a:rPr lang="en-US" sz="2900" dirty="0"/>
              <a:t> </a:t>
            </a:r>
            <a:r>
              <a:rPr lang="en-US" sz="2900" dirty="0" err="1"/>
              <a:t>dağılımına</a:t>
            </a:r>
            <a:r>
              <a:rPr lang="en-US" sz="2900" dirty="0"/>
              <a:t> </a:t>
            </a:r>
            <a:r>
              <a:rPr lang="en-US" sz="2900" dirty="0" err="1"/>
              <a:t>geri</a:t>
            </a:r>
            <a:r>
              <a:rPr lang="en-US" sz="2900" dirty="0"/>
              <a:t> </a:t>
            </a:r>
            <a:r>
              <a:rPr lang="en-US" sz="2900" dirty="0" err="1"/>
              <a:t>dönüştürür</a:t>
            </a:r>
            <a:r>
              <a:rPr lang="en-US" sz="2900" dirty="0"/>
              <a:t>. Bu </a:t>
            </a:r>
            <a:r>
              <a:rPr lang="en-US" sz="2900" dirty="0" err="1"/>
              <a:t>süreç</a:t>
            </a:r>
            <a:r>
              <a:rPr lang="en-US" sz="2900" dirty="0"/>
              <a:t>, </a:t>
            </a:r>
            <a:r>
              <a:rPr lang="en-US" sz="2900" dirty="0" err="1"/>
              <a:t>yüksek</a:t>
            </a:r>
            <a:r>
              <a:rPr lang="en-US" sz="2900" dirty="0"/>
              <a:t> </a:t>
            </a:r>
            <a:r>
              <a:rPr lang="en-US" sz="2900" dirty="0" err="1"/>
              <a:t>kaliteli</a:t>
            </a:r>
            <a:r>
              <a:rPr lang="en-US" sz="2900" dirty="0"/>
              <a:t> </a:t>
            </a:r>
            <a:r>
              <a:rPr lang="en-US" sz="2900" dirty="0" err="1"/>
              <a:t>örnekler</a:t>
            </a:r>
            <a:r>
              <a:rPr lang="en-US" sz="2900" dirty="0"/>
              <a:t> </a:t>
            </a:r>
            <a:r>
              <a:rPr lang="en-US" sz="2900" dirty="0" err="1"/>
              <a:t>üreten</a:t>
            </a:r>
            <a:r>
              <a:rPr lang="en-US" sz="2900" dirty="0"/>
              <a:t> </a:t>
            </a:r>
            <a:r>
              <a:rPr lang="en-US" sz="2900" dirty="0" err="1"/>
              <a:t>bir</a:t>
            </a:r>
            <a:r>
              <a:rPr lang="en-US" sz="2900" dirty="0"/>
              <a:t> generative model </a:t>
            </a:r>
            <a:r>
              <a:rPr lang="en-US" sz="2900" dirty="0" err="1"/>
              <a:t>sağlar</a:t>
            </a:r>
            <a:r>
              <a:rPr lang="en-US" sz="2900" dirty="0"/>
              <a:t>.</a:t>
            </a:r>
            <a:endParaRPr lang="tr-TR" sz="2900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DALLE-2</a:t>
            </a:r>
          </a:p>
          <a:p>
            <a:r>
              <a:rPr lang="tr-TR" dirty="0" err="1"/>
              <a:t>MidJourney</a:t>
            </a:r>
            <a:endParaRPr lang="tr-TR" dirty="0"/>
          </a:p>
          <a:p>
            <a:r>
              <a:rPr lang="tr-TR" dirty="0" err="1"/>
              <a:t>Stable</a:t>
            </a:r>
            <a:r>
              <a:rPr lang="tr-TR" dirty="0"/>
              <a:t> </a:t>
            </a:r>
            <a:r>
              <a:rPr lang="tr-TR" dirty="0" err="1"/>
              <a:t>Diffusion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697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5A839E0-1423-4306-8DC2-63E4A2D8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ChatGPT</a:t>
            </a:r>
            <a:br>
              <a:rPr lang="tr-TR" dirty="0"/>
            </a:br>
            <a:r>
              <a:rPr lang="tr-TR" sz="3600" dirty="0"/>
              <a:t>1- Eğitim Basamağı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DDE02C3-FDA0-41E6-B5C0-10B55F722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0" t="6343" r="4219" b="55857"/>
          <a:stretch/>
        </p:blipFill>
        <p:spPr>
          <a:xfrm>
            <a:off x="2168513" y="2107306"/>
            <a:ext cx="7854974" cy="4385569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3CE41D38-C275-4A07-90F1-6BA5B7BE3972}"/>
              </a:ext>
            </a:extLst>
          </p:cNvPr>
          <p:cNvSpPr/>
          <p:nvPr/>
        </p:nvSpPr>
        <p:spPr>
          <a:xfrm>
            <a:off x="5263272" y="6492875"/>
            <a:ext cx="1665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ByteByteGo</a:t>
            </a:r>
            <a:r>
              <a:rPr lang="tr-TR" sz="1400" dirty="0"/>
              <a:t>, </a:t>
            </a:r>
            <a:r>
              <a:rPr lang="tr-TR" sz="1400" dirty="0" err="1"/>
              <a:t>Alex</a:t>
            </a:r>
            <a:r>
              <a:rPr lang="tr-TR" sz="1400" dirty="0"/>
              <a:t> </a:t>
            </a:r>
            <a:r>
              <a:rPr lang="tr-TR" sz="1400" dirty="0" err="1"/>
              <a:t>Xu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42502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657</Words>
  <Application>Microsoft Office PowerPoint</Application>
  <PresentationFormat>Geniş ekran</PresentationFormat>
  <Paragraphs>52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Teması</vt:lpstr>
      <vt:lpstr>Zero-Shot Text-to-Image Generation</vt:lpstr>
      <vt:lpstr>Önceden sinir ağları nasıl resim üretiyordu? GAN nedir? GAN ve DALLE Temel Farkı</vt:lpstr>
      <vt:lpstr>Makaledeki Terimler</vt:lpstr>
      <vt:lpstr>1- Eğitim Basamağı</vt:lpstr>
      <vt:lpstr>a. VQ-VAE</vt:lpstr>
      <vt:lpstr>b. AutoRegressive Transformer</vt:lpstr>
      <vt:lpstr>2- Cevap Üretme</vt:lpstr>
      <vt:lpstr>Difüzyon Modelleri </vt:lpstr>
      <vt:lpstr>ChatGPT 1- Eğitim Basamağı</vt:lpstr>
      <vt:lpstr>2- Cevap Üretme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Text-to-Image Generation</dc:title>
  <dc:creator>emirhano</dc:creator>
  <cp:lastModifiedBy>emirhano</cp:lastModifiedBy>
  <cp:revision>24</cp:revision>
  <dcterms:created xsi:type="dcterms:W3CDTF">2023-04-26T11:14:37Z</dcterms:created>
  <dcterms:modified xsi:type="dcterms:W3CDTF">2023-04-26T16:26:39Z</dcterms:modified>
</cp:coreProperties>
</file>