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78" r:id="rId6"/>
    <p:sldId id="275" r:id="rId7"/>
    <p:sldId id="270" r:id="rId8"/>
    <p:sldId id="276" r:id="rId9"/>
    <p:sldId id="272" r:id="rId10"/>
    <p:sldId id="279" r:id="rId11"/>
    <p:sldId id="269" r:id="rId12"/>
    <p:sldId id="271" r:id="rId13"/>
    <p:sldId id="274" r:id="rId14"/>
    <p:sldId id="266" r:id="rId15"/>
    <p:sldId id="267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6950839-158C-41C7-A715-9B5B9408B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5CBDD54-266F-4841-BCC4-B00A93CCD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FB5EBED-BAB7-4EB9-8B30-AB84EF293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19.07.2023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EEAA072-E893-4065-9E64-F628F9F7B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E4DEC1C-5DDD-456B-A9CB-BE06AE26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690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2960430-AF7F-4560-A88B-7F0BFAD0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B498D0B-3893-41E7-ABCD-8E4147C8A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4A1D8BF-E94D-4CA5-BBC1-AEF1E674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19.07.2023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A3ECA3F-8C51-45E2-9214-82FFDF94D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4DD820A-8576-4428-BD36-4A467BB5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594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5E306BE-825E-4105-9F9B-7DD3B29E2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8AC7C77-D230-4D34-8019-C0DC02468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7E1F748-37CA-4B93-A161-53912CAC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19.07.2023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8FA0AD5-48D7-4783-A88C-42BE971B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A8268F9-91A9-43B1-929F-0554AD84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285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7833655-9CD8-442D-BAFE-C04DA218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B1D497-797F-42AE-8A07-BD9C36189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3EA3A74-1B80-4846-B417-6560C687E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19.07.2023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75FE7C5-ED75-4333-8AF0-8DF7A5FE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94B7768-2376-4806-96BC-0A3183DF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741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E53ECC2-C6FF-492C-8204-8E2ACEF1E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AB62CBB-D1D3-4C50-9232-54E4211E1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830A291-06AF-4901-B9FF-22CCA995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19.07.2023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7E51806-8B39-4CA3-8C01-16421B7D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8EA81AE-0656-4660-B9C8-C2DAE4F4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878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7DCEBDD-F388-4811-92D9-F1829066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ACEC7F8-8EBF-4B5E-8AD7-EFFF27FFF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0737B23-D20F-44F6-B50F-CDDD640CB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DD76A65-2C2F-425B-96C6-F15960D7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19.07.2023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2B5FF41-582C-46DE-BB82-0625062FF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D618CEF-4974-4071-BF34-81BF9937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472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AE8A8E7-8E77-4615-8434-5B6AC9C94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3A188F3-60F9-42D1-AFAC-A52D9972D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26A2764-1117-4477-8CF6-A5762735F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744179F-6730-4BAE-BD72-F3CDA4BB1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F7FF9A3-5D9E-4E6D-B660-0861B9496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4A2480D-4E51-4F86-8967-182E3B429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19.07.2023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5FB3E90-1E3F-4627-96D1-120332C1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26E86C2-CD41-400B-B097-8507B9DF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329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8276F2D-C3CE-47FC-BF35-7D2C835B5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6B5FB6F-A1FA-439B-AC23-D10C36057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19.07.2023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D6B067F-4536-4319-9255-7EEA7E9E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0B09040-F8E1-42D4-B298-A8D327F1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51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C9613F87-A10E-44DC-90A3-B44C0FBA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19.07.2023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B4877DC-75A6-4474-B655-A6FC7E2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25B876E-CF02-43AB-AD2D-D72813CD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733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9E0237C-5F23-4573-AC77-B3701DD3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029F5E-36FB-44D2-807B-CDE4AD31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3A931A7-D0BD-4441-9AFA-78E58C6B0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03A0D53-E656-4592-98D5-52E454A9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19.07.2023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D453B4F-1E76-40E4-8704-2679250A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2B79336-7ED2-40CE-BE62-08115C37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388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FFA36F5-57F6-4488-8E76-461BEB988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32F325A-E95A-4921-AB40-1F53E7FE9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5025520-3C88-4CB3-9438-CC049A806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6B12863-CB97-44C4-8841-E62D04E28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19.07.2023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63B4BC8-4278-4712-BEC0-E44ED407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DBA8AA3-239E-4033-AD89-8AAB896C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831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7495951-9A37-4E84-8E08-353826C4C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9AF8F7B-1B73-4DEE-95D8-13B4BE8F1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6199A54-6E41-4737-A263-D404DA74D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703F4-5D86-4B16-BF4B-0FBB8912B4DA}" type="datetimeFigureOut">
              <a:rPr lang="tr-TR" smtClean="0"/>
              <a:t>19.07.2023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D6C0CBE-F358-47A6-B059-3C315A6F5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CA7FC8D-F6F7-466F-97B9-3281ECBD0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994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9CCEE68-4522-4194-9DF9-97A05DB65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57514" y="1600200"/>
            <a:ext cx="13307028" cy="1193800"/>
          </a:xfrm>
        </p:spPr>
        <p:txBody>
          <a:bodyPr>
            <a:normAutofit/>
          </a:bodyPr>
          <a:lstStyle/>
          <a:p>
            <a:r>
              <a:rPr lang="tr-TR" sz="6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Attention</a:t>
            </a:r>
            <a:r>
              <a:rPr lang="tr-TR" sz="6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</a:t>
            </a:r>
            <a:r>
              <a:rPr lang="tr-TR" sz="6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</a:t>
            </a:r>
            <a:r>
              <a:rPr lang="tr-TR" sz="6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6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</a:t>
            </a:r>
            <a:r>
              <a:rPr lang="tr-TR" sz="6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6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</a:t>
            </a:r>
            <a:endParaRPr lang="tr-TR" sz="6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EAFEF3A-0706-4DDE-BAD6-9B6DCB98EC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Ashish</a:t>
            </a:r>
            <a:r>
              <a:rPr lang="tr-TR" dirty="0"/>
              <a:t> </a:t>
            </a:r>
            <a:r>
              <a:rPr lang="tr-TR" dirty="0" err="1"/>
              <a:t>Vaswani</a:t>
            </a:r>
            <a:r>
              <a:rPr lang="tr-TR" dirty="0"/>
              <a:t>, </a:t>
            </a:r>
            <a:r>
              <a:rPr lang="tr-TR" dirty="0" err="1"/>
              <a:t>Noam</a:t>
            </a:r>
            <a:r>
              <a:rPr lang="tr-TR" dirty="0"/>
              <a:t> </a:t>
            </a:r>
            <a:r>
              <a:rPr lang="tr-TR" dirty="0" err="1"/>
              <a:t>Shazeer</a:t>
            </a:r>
            <a:r>
              <a:rPr lang="tr-TR" dirty="0"/>
              <a:t>, </a:t>
            </a:r>
            <a:r>
              <a:rPr lang="tr-TR" dirty="0" err="1"/>
              <a:t>Niki</a:t>
            </a:r>
            <a:r>
              <a:rPr lang="tr-TR" dirty="0"/>
              <a:t> </a:t>
            </a:r>
            <a:r>
              <a:rPr lang="tr-TR" dirty="0" err="1"/>
              <a:t>Parmar</a:t>
            </a:r>
            <a:r>
              <a:rPr lang="tr-TR" dirty="0"/>
              <a:t>, </a:t>
            </a:r>
            <a:r>
              <a:rPr lang="tr-TR" dirty="0" err="1"/>
              <a:t>Jakob</a:t>
            </a:r>
            <a:r>
              <a:rPr lang="tr-TR" dirty="0"/>
              <a:t> </a:t>
            </a:r>
            <a:r>
              <a:rPr lang="tr-TR" dirty="0" err="1"/>
              <a:t>Uszkoreit</a:t>
            </a:r>
            <a:r>
              <a:rPr lang="tr-TR" dirty="0"/>
              <a:t>,</a:t>
            </a:r>
            <a:br>
              <a:rPr lang="tr-TR" dirty="0"/>
            </a:br>
            <a:r>
              <a:rPr lang="tr-TR" dirty="0" err="1"/>
              <a:t>Llion</a:t>
            </a:r>
            <a:r>
              <a:rPr lang="tr-TR" dirty="0"/>
              <a:t> </a:t>
            </a:r>
            <a:r>
              <a:rPr lang="tr-TR" dirty="0" err="1"/>
              <a:t>Jones</a:t>
            </a:r>
            <a:r>
              <a:rPr lang="tr-TR" dirty="0"/>
              <a:t>, </a:t>
            </a:r>
            <a:r>
              <a:rPr lang="tr-TR" dirty="0" err="1"/>
              <a:t>Aidan</a:t>
            </a:r>
            <a:r>
              <a:rPr lang="tr-TR" dirty="0"/>
              <a:t> N. </a:t>
            </a:r>
            <a:r>
              <a:rPr lang="tr-TR" dirty="0" err="1"/>
              <a:t>Gomez</a:t>
            </a:r>
            <a:r>
              <a:rPr lang="tr-TR" dirty="0"/>
              <a:t>, </a:t>
            </a:r>
            <a:r>
              <a:rPr lang="tr-TR" dirty="0" err="1"/>
              <a:t>Łukasz</a:t>
            </a:r>
            <a:r>
              <a:rPr lang="tr-TR" dirty="0"/>
              <a:t> </a:t>
            </a:r>
            <a:r>
              <a:rPr lang="tr-TR" dirty="0" err="1"/>
              <a:t>Kaiser</a:t>
            </a:r>
            <a:r>
              <a:rPr lang="tr-TR" dirty="0"/>
              <a:t>, </a:t>
            </a:r>
            <a:r>
              <a:rPr lang="tr-TR" dirty="0" err="1"/>
              <a:t>Illia</a:t>
            </a:r>
            <a:r>
              <a:rPr lang="tr-TR" dirty="0"/>
              <a:t> </a:t>
            </a:r>
            <a:r>
              <a:rPr lang="tr-TR" dirty="0" err="1"/>
              <a:t>Polosukhin</a:t>
            </a:r>
            <a:endParaRPr lang="tr-TR" dirty="0"/>
          </a:p>
          <a:p>
            <a:r>
              <a:rPr lang="tr-TR" dirty="0"/>
              <a:t>Google</a:t>
            </a:r>
          </a:p>
          <a:p>
            <a:r>
              <a:rPr lang="tr-TR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38426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029EC5A-2B71-496C-AB0F-F7F10073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Örnek </a:t>
            </a:r>
            <a:r>
              <a:rPr lang="tr-TR" sz="2400" i="1" dirty="0"/>
              <a:t>(Temsili Değerler)</a:t>
            </a:r>
            <a:endParaRPr lang="tr-TR" i="1" dirty="0"/>
          </a:p>
        </p:txBody>
      </p:sp>
      <p:sp>
        <p:nvSpPr>
          <p:cNvPr id="5" name="AutoShape 4" descr="blob:https://web.whatsapp.com/75497bfd-a495-4b1d-b460-2c5edf42c790">
            <a:extLst>
              <a:ext uri="{FF2B5EF4-FFF2-40B4-BE49-F238E27FC236}">
                <a16:creationId xmlns:a16="http://schemas.microsoft.com/office/drawing/2014/main" id="{B4F70133-1907-413A-ADB9-04D01B3EE0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E98FFC6-E86E-4C48-9EC6-148669BEA0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53"/>
          <a:stretch/>
        </p:blipFill>
        <p:spPr>
          <a:xfrm>
            <a:off x="2670810" y="2233891"/>
            <a:ext cx="6850380" cy="2390217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7A4DC8D8-3A39-4DAF-8E87-3C6390751D6E}"/>
              </a:ext>
            </a:extLst>
          </p:cNvPr>
          <p:cNvSpPr/>
          <p:nvPr/>
        </p:nvSpPr>
        <p:spPr>
          <a:xfrm>
            <a:off x="3952240" y="6586865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100" dirty="0"/>
              <a:t>https://www.youtube.com/watch?v=TQQlZhbC5ps&amp;ab_channel=CodeEmporium</a:t>
            </a:r>
          </a:p>
        </p:txBody>
      </p:sp>
    </p:spTree>
    <p:extLst>
      <p:ext uri="{BB962C8B-B14F-4D97-AF65-F5344CB8AC3E}">
        <p14:creationId xmlns:p14="http://schemas.microsoft.com/office/powerpoint/2010/main" val="54556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eedforward Neural Networks | SpringerLink">
            <a:extLst>
              <a:ext uri="{FF2B5EF4-FFF2-40B4-BE49-F238E27FC236}">
                <a16:creationId xmlns:a16="http://schemas.microsoft.com/office/drawing/2014/main" id="{5B5FC25D-E95D-4E88-B3EC-9C8EDCD9A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06" y="2336291"/>
            <a:ext cx="5076116" cy="342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Unvan 1">
            <a:extLst>
              <a:ext uri="{FF2B5EF4-FFF2-40B4-BE49-F238E27FC236}">
                <a16:creationId xmlns:a16="http://schemas.microsoft.com/office/drawing/2014/main" id="{379A14EF-56F3-4F7C-8327-D4F0A1E3B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06" y="352868"/>
            <a:ext cx="10515600" cy="1325563"/>
          </a:xfrm>
        </p:spPr>
        <p:txBody>
          <a:bodyPr/>
          <a:lstStyle/>
          <a:p>
            <a:r>
              <a:rPr lang="tr-TR" b="1" dirty="0"/>
              <a:t>Kodlayıcı (Encoder) Yapısı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33E51DA-BA14-4007-AC1D-7391FA424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771" y="671536"/>
            <a:ext cx="4747723" cy="5876552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D0395E85-A423-41A7-968B-E6F1F87DFD0B}"/>
              </a:ext>
            </a:extLst>
          </p:cNvPr>
          <p:cNvSpPr/>
          <p:nvPr/>
        </p:nvSpPr>
        <p:spPr>
          <a:xfrm>
            <a:off x="7060557" y="2685326"/>
            <a:ext cx="2083443" cy="3646026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74E6290-AFBD-4109-B376-51AB349D4D7C}"/>
              </a:ext>
            </a:extLst>
          </p:cNvPr>
          <p:cNvSpPr/>
          <p:nvPr/>
        </p:nvSpPr>
        <p:spPr>
          <a:xfrm>
            <a:off x="336054" y="6525651"/>
            <a:ext cx="115198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Dixon, M. F., Halperin, I.,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Bilokon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P., Dixon, M. F., Halperin, I., &amp;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Bilokon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P. (2020). Feedforward Neural Networks. </a:t>
            </a:r>
            <a:r>
              <a:rPr lang="en-US" sz="1100" i="1" dirty="0">
                <a:solidFill>
                  <a:srgbClr val="222222"/>
                </a:solidFill>
                <a:latin typeface="Arial" panose="020B0604020202020204" pitchFamily="34" charset="0"/>
              </a:rPr>
              <a:t>Machine Learning in Finance: From Theory to Practice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111-166.</a:t>
            </a:r>
            <a:endParaRPr lang="tr-TR" sz="1100" dirty="0"/>
          </a:p>
        </p:txBody>
      </p:sp>
    </p:spTree>
    <p:extLst>
      <p:ext uri="{BB962C8B-B14F-4D97-AF65-F5344CB8AC3E}">
        <p14:creationId xmlns:p14="http://schemas.microsoft.com/office/powerpoint/2010/main" val="845294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C33E51DA-BA14-4007-AC1D-7391FA424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771" y="671536"/>
            <a:ext cx="4747723" cy="5876552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D0395E85-A423-41A7-968B-E6F1F87DFD0B}"/>
              </a:ext>
            </a:extLst>
          </p:cNvPr>
          <p:cNvSpPr/>
          <p:nvPr/>
        </p:nvSpPr>
        <p:spPr>
          <a:xfrm>
            <a:off x="9086127" y="671536"/>
            <a:ext cx="2131979" cy="5876552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379A14EF-56F3-4F7C-8327-D4F0A1E3B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06" y="410743"/>
            <a:ext cx="10515600" cy="1325563"/>
          </a:xfrm>
        </p:spPr>
        <p:txBody>
          <a:bodyPr/>
          <a:lstStyle/>
          <a:p>
            <a:r>
              <a:rPr lang="tr-TR" b="1" dirty="0"/>
              <a:t>Kod Çözücü (</a:t>
            </a:r>
            <a:r>
              <a:rPr lang="tr-TR" b="1" dirty="0" err="1"/>
              <a:t>Decoder</a:t>
            </a:r>
            <a:r>
              <a:rPr lang="tr-TR" b="1" dirty="0"/>
              <a:t>) Yapısı</a:t>
            </a:r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D6AAF610-C3D1-4796-A055-F83AAB4C5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tr-TR" dirty="0" err="1"/>
              <a:t>Masked</a:t>
            </a:r>
            <a:r>
              <a:rPr lang="tr-TR" dirty="0"/>
              <a:t> Multi-</a:t>
            </a:r>
            <a:r>
              <a:rPr lang="tr-TR" dirty="0" err="1"/>
              <a:t>Head</a:t>
            </a:r>
            <a:r>
              <a:rPr lang="tr-TR" dirty="0"/>
              <a:t> </a:t>
            </a:r>
            <a:r>
              <a:rPr lang="tr-TR" dirty="0" err="1"/>
              <a:t>Attention</a:t>
            </a:r>
            <a:endParaRPr lang="tr-TR" dirty="0"/>
          </a:p>
          <a:p>
            <a:r>
              <a:rPr lang="tr-TR" dirty="0"/>
              <a:t>(Maskelenmiş Çok Başlı Dikkat)</a:t>
            </a:r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graphicFrame>
        <p:nvGraphicFramePr>
          <p:cNvPr id="7" name="Tablo 6">
            <a:extLst>
              <a:ext uri="{FF2B5EF4-FFF2-40B4-BE49-F238E27FC236}">
                <a16:creationId xmlns:a16="http://schemas.microsoft.com/office/drawing/2014/main" id="{C56CE6B4-6155-4DE9-831B-9B232C8EB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853773"/>
              </p:ext>
            </p:extLst>
          </p:nvPr>
        </p:nvGraphicFramePr>
        <p:xfrm>
          <a:off x="1752598" y="4410633"/>
          <a:ext cx="3434080" cy="1017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8520">
                  <a:extLst>
                    <a:ext uri="{9D8B030D-6E8A-4147-A177-3AD203B41FA5}">
                      <a16:colId xmlns:a16="http://schemas.microsoft.com/office/drawing/2014/main" val="102156594"/>
                    </a:ext>
                  </a:extLst>
                </a:gridCol>
                <a:gridCol w="858520">
                  <a:extLst>
                    <a:ext uri="{9D8B030D-6E8A-4147-A177-3AD203B41FA5}">
                      <a16:colId xmlns:a16="http://schemas.microsoft.com/office/drawing/2014/main" val="2478750489"/>
                    </a:ext>
                  </a:extLst>
                </a:gridCol>
                <a:gridCol w="858520">
                  <a:extLst>
                    <a:ext uri="{9D8B030D-6E8A-4147-A177-3AD203B41FA5}">
                      <a16:colId xmlns:a16="http://schemas.microsoft.com/office/drawing/2014/main" val="274769556"/>
                    </a:ext>
                  </a:extLst>
                </a:gridCol>
                <a:gridCol w="858520">
                  <a:extLst>
                    <a:ext uri="{9D8B030D-6E8A-4147-A177-3AD203B41FA5}">
                      <a16:colId xmlns:a16="http://schemas.microsoft.com/office/drawing/2014/main" val="1044080390"/>
                    </a:ext>
                  </a:extLst>
                </a:gridCol>
              </a:tblGrid>
              <a:tr h="50884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&lt;sos&gt;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na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sıl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sın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9467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2434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901375"/>
                  </a:ext>
                </a:extLst>
              </a:tr>
            </a:tbl>
          </a:graphicData>
        </a:graphic>
      </p:graphicFrame>
      <p:sp>
        <p:nvSpPr>
          <p:cNvPr id="9" name="Dikdörtgen 8">
            <a:extLst>
              <a:ext uri="{FF2B5EF4-FFF2-40B4-BE49-F238E27FC236}">
                <a16:creationId xmlns:a16="http://schemas.microsoft.com/office/drawing/2014/main" id="{BE8BDE8C-3FBC-4125-89E4-2D6F5678DFD9}"/>
              </a:ext>
            </a:extLst>
          </p:cNvPr>
          <p:cNvSpPr/>
          <p:nvPr/>
        </p:nvSpPr>
        <p:spPr>
          <a:xfrm>
            <a:off x="1361921" y="3354963"/>
            <a:ext cx="19192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 err="1"/>
              <a:t>Özbağlanımlı</a:t>
            </a:r>
            <a:r>
              <a:rPr lang="tr-TR" dirty="0"/>
              <a:t> (</a:t>
            </a:r>
            <a:r>
              <a:rPr lang="tr-TR" dirty="0" err="1"/>
              <a:t>Autoregressive</a:t>
            </a:r>
            <a:r>
              <a:rPr lang="tr-TR" dirty="0"/>
              <a:t>)</a:t>
            </a:r>
          </a:p>
        </p:txBody>
      </p:sp>
      <p:cxnSp>
        <p:nvCxnSpPr>
          <p:cNvPr id="15" name="Bağlayıcı: Dirsek 14">
            <a:extLst>
              <a:ext uri="{FF2B5EF4-FFF2-40B4-BE49-F238E27FC236}">
                <a16:creationId xmlns:a16="http://schemas.microsoft.com/office/drawing/2014/main" id="{92FD9376-AC76-4AB8-A726-10ACBC4B5745}"/>
              </a:ext>
            </a:extLst>
          </p:cNvPr>
          <p:cNvCxnSpPr>
            <a:cxnSpLocks/>
          </p:cNvCxnSpPr>
          <p:nvPr/>
        </p:nvCxnSpPr>
        <p:spPr>
          <a:xfrm>
            <a:off x="2804160" y="4124960"/>
            <a:ext cx="6502400" cy="221488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170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C33E51DA-BA14-4007-AC1D-7391FA424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771" y="671536"/>
            <a:ext cx="4747723" cy="5876552"/>
          </a:xfrm>
          <a:prstGeom prst="rect">
            <a:avLst/>
          </a:prstGeom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F52E6989-FA57-43A3-9D3D-FABEFEA80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67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1- Eğitim Basamağı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2- Cevap Üretme Basamağı</a:t>
            </a:r>
          </a:p>
        </p:txBody>
      </p:sp>
      <p:sp>
        <p:nvSpPr>
          <p:cNvPr id="10" name="Unvan 1">
            <a:extLst>
              <a:ext uri="{FF2B5EF4-FFF2-40B4-BE49-F238E27FC236}">
                <a16:creationId xmlns:a16="http://schemas.microsoft.com/office/drawing/2014/main" id="{B9136279-3A74-48FB-AD86-52CD4A07E545}"/>
              </a:ext>
            </a:extLst>
          </p:cNvPr>
          <p:cNvSpPr txBox="1">
            <a:spLocks/>
          </p:cNvSpPr>
          <p:nvPr/>
        </p:nvSpPr>
        <p:spPr>
          <a:xfrm>
            <a:off x="838200" y="4596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/>
              <a:t>Eğitim ve Cevap Üretme Basamakları</a:t>
            </a:r>
          </a:p>
        </p:txBody>
      </p:sp>
    </p:spTree>
    <p:extLst>
      <p:ext uri="{BB962C8B-B14F-4D97-AF65-F5344CB8AC3E}">
        <p14:creationId xmlns:p14="http://schemas.microsoft.com/office/powerpoint/2010/main" val="184806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5A839E0-1423-4306-8DC2-63E4A2D8A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err="1"/>
              <a:t>ChatGPT</a:t>
            </a:r>
            <a:br>
              <a:rPr lang="tr-TR" dirty="0"/>
            </a:br>
            <a:r>
              <a:rPr lang="tr-TR" sz="3600" dirty="0"/>
              <a:t>1- Eğitim Basamağı</a:t>
            </a:r>
            <a:br>
              <a:rPr lang="tr-TR" sz="3600" dirty="0"/>
            </a:br>
            <a:r>
              <a:rPr lang="tr-TR" sz="3600" dirty="0" err="1"/>
              <a:t>Llora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DDE02C3-FDA0-41E6-B5C0-10B55F7222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10" t="6343" r="4219" b="55857"/>
          <a:stretch/>
        </p:blipFill>
        <p:spPr>
          <a:xfrm>
            <a:off x="2168513" y="2107306"/>
            <a:ext cx="7854974" cy="4385569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3CE41D38-C275-4A07-90F1-6BA5B7BE3972}"/>
              </a:ext>
            </a:extLst>
          </p:cNvPr>
          <p:cNvSpPr/>
          <p:nvPr/>
        </p:nvSpPr>
        <p:spPr>
          <a:xfrm>
            <a:off x="5263272" y="6492875"/>
            <a:ext cx="1665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err="1"/>
              <a:t>ByteByteGo</a:t>
            </a:r>
            <a:r>
              <a:rPr lang="tr-TR" sz="1400" dirty="0"/>
              <a:t>, </a:t>
            </a:r>
            <a:r>
              <a:rPr lang="tr-TR" sz="1400" dirty="0" err="1"/>
              <a:t>Alex</a:t>
            </a:r>
            <a:r>
              <a:rPr lang="tr-TR" sz="1400" dirty="0"/>
              <a:t> </a:t>
            </a:r>
            <a:r>
              <a:rPr lang="tr-TR" sz="1400" dirty="0" err="1"/>
              <a:t>Xu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3425027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120D23C-0EB8-40F6-AC85-D11F97D5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/>
              <a:t>2- Cevap Üretme</a:t>
            </a:r>
          </a:p>
        </p:txBody>
      </p:sp>
      <p:pic>
        <p:nvPicPr>
          <p:cNvPr id="4" name="İçerik Yer Tutucusu 4">
            <a:extLst>
              <a:ext uri="{FF2B5EF4-FFF2-40B4-BE49-F238E27FC236}">
                <a16:creationId xmlns:a16="http://schemas.microsoft.com/office/drawing/2014/main" id="{ACC722EE-8D43-45E9-AF71-E1D564A92E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22" t="44002" r="4656" b="1290"/>
          <a:stretch/>
        </p:blipFill>
        <p:spPr>
          <a:xfrm>
            <a:off x="2970713" y="1563684"/>
            <a:ext cx="6010183" cy="4875220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6875C3D9-AE87-44D6-B8B8-31FA699B9A83}"/>
              </a:ext>
            </a:extLst>
          </p:cNvPr>
          <p:cNvSpPr/>
          <p:nvPr/>
        </p:nvSpPr>
        <p:spPr>
          <a:xfrm>
            <a:off x="5143076" y="6492875"/>
            <a:ext cx="1665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err="1"/>
              <a:t>ByteByteGo</a:t>
            </a:r>
            <a:r>
              <a:rPr lang="tr-TR" sz="1400" dirty="0"/>
              <a:t>, </a:t>
            </a:r>
            <a:r>
              <a:rPr lang="tr-TR" sz="1400" dirty="0" err="1"/>
              <a:t>Alex</a:t>
            </a:r>
            <a:r>
              <a:rPr lang="tr-TR" sz="1400" dirty="0"/>
              <a:t> </a:t>
            </a:r>
            <a:r>
              <a:rPr lang="tr-TR" sz="1400" dirty="0" err="1"/>
              <a:t>Xu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0973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EF2D06D-3F2C-4669-87ED-435BC2F04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7089"/>
            <a:ext cx="10515600" cy="1325563"/>
          </a:xfrm>
        </p:spPr>
        <p:txBody>
          <a:bodyPr/>
          <a:lstStyle/>
          <a:p>
            <a:r>
              <a:rPr lang="tr-TR" b="1" dirty="0"/>
              <a:t>Önceden Ardışık Veriler(</a:t>
            </a:r>
            <a:r>
              <a:rPr lang="tr-TR" b="1" dirty="0" err="1"/>
              <a:t>Sequential</a:t>
            </a:r>
            <a:r>
              <a:rPr lang="tr-TR" b="1" dirty="0"/>
              <a:t> Data) Nasıl İşleniyordu?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734498F-63E4-4C5C-85E4-F68DDAD86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1989"/>
            <a:ext cx="10515600" cy="1994021"/>
          </a:xfrm>
        </p:spPr>
        <p:txBody>
          <a:bodyPr/>
          <a:lstStyle/>
          <a:p>
            <a:r>
              <a:rPr lang="tr-TR" dirty="0"/>
              <a:t>Elman Ağı</a:t>
            </a:r>
          </a:p>
          <a:p>
            <a:r>
              <a:rPr lang="tr-TR" dirty="0"/>
              <a:t>Yinelemeli Sinir Ağları (RNN)</a:t>
            </a:r>
          </a:p>
          <a:p>
            <a:r>
              <a:rPr lang="tr-TR" dirty="0"/>
              <a:t>Uzun-Kısa Süreli Bellek (LSTM)</a:t>
            </a:r>
          </a:p>
        </p:txBody>
      </p:sp>
    </p:spTree>
    <p:extLst>
      <p:ext uri="{BB962C8B-B14F-4D97-AF65-F5344CB8AC3E}">
        <p14:creationId xmlns:p14="http://schemas.microsoft.com/office/powerpoint/2010/main" val="400977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38165BD-9D83-4043-8A52-913C9AF2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Neden </a:t>
            </a:r>
            <a:r>
              <a:rPr lang="tr-TR" b="1" dirty="0" err="1"/>
              <a:t>Transformer</a:t>
            </a:r>
            <a:r>
              <a:rPr lang="tr-TR" b="1" dirty="0"/>
              <a:t>?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C8A9EEF-E923-4100-B53D-813E81F7D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068" y="490724"/>
            <a:ext cx="4747723" cy="5876552"/>
          </a:xfrm>
          <a:prstGeom prst="rect">
            <a:avLst/>
          </a:prstGeom>
        </p:spPr>
      </p:pic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DCA3B7C8-0149-4436-A050-12DFDBEDD30F}"/>
              </a:ext>
            </a:extLst>
          </p:cNvPr>
          <p:cNvSpPr txBox="1">
            <a:spLocks/>
          </p:cNvSpPr>
          <p:nvPr/>
        </p:nvSpPr>
        <p:spPr>
          <a:xfrm>
            <a:off x="838200" y="1978025"/>
            <a:ext cx="6417197" cy="32645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Paralel Hesaplama, donanımsal uyum</a:t>
            </a:r>
          </a:p>
          <a:p>
            <a:endParaRPr lang="tr-TR" dirty="0"/>
          </a:p>
          <a:p>
            <a:r>
              <a:rPr lang="tr-TR" dirty="0" err="1"/>
              <a:t>Konumsal</a:t>
            </a:r>
            <a:r>
              <a:rPr lang="tr-TR" dirty="0"/>
              <a:t> Kodlama (</a:t>
            </a:r>
            <a:r>
              <a:rPr lang="tr-TR" dirty="0" err="1"/>
              <a:t>Positional</a:t>
            </a:r>
            <a:r>
              <a:rPr lang="tr-TR" dirty="0"/>
              <a:t> </a:t>
            </a:r>
            <a:r>
              <a:rPr lang="tr-TR" dirty="0" err="1"/>
              <a:t>Encoding</a:t>
            </a:r>
            <a:r>
              <a:rPr lang="tr-TR" dirty="0"/>
              <a:t>)</a:t>
            </a:r>
          </a:p>
          <a:p>
            <a:pPr marL="0" indent="0">
              <a:buNone/>
            </a:pPr>
            <a:r>
              <a:rPr lang="tr-TR" dirty="0"/>
              <a:t>Aynı kelime cümlenin farklı yerinde farklı anlama gelebilir.</a:t>
            </a:r>
          </a:p>
          <a:p>
            <a:endParaRPr lang="tr-TR" dirty="0"/>
          </a:p>
          <a:p>
            <a:r>
              <a:rPr lang="tr-TR" dirty="0"/>
              <a:t>Dikkat (</a:t>
            </a:r>
            <a:r>
              <a:rPr lang="tr-TR" dirty="0" err="1"/>
              <a:t>Attention</a:t>
            </a:r>
            <a:r>
              <a:rPr lang="tr-TR" dirty="0"/>
              <a:t>) Mekanizması</a:t>
            </a:r>
          </a:p>
          <a:p>
            <a:pPr marL="0" indent="0">
              <a:buNone/>
            </a:pPr>
            <a:r>
              <a:rPr lang="tr-TR" dirty="0"/>
              <a:t>Cümledeki kelimelerin birbiri ile ilişkisini ve vurgusunu inceler.</a:t>
            </a:r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473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D9D43A0-AB78-445D-A835-2898F1E2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2965"/>
            <a:ext cx="10515600" cy="1325563"/>
          </a:xfrm>
        </p:spPr>
        <p:txBody>
          <a:bodyPr/>
          <a:lstStyle/>
          <a:p>
            <a:r>
              <a:rPr lang="tr-TR" b="1" dirty="0" err="1"/>
              <a:t>Tokenizasyon</a:t>
            </a:r>
            <a:r>
              <a:rPr lang="tr-TR" b="1" dirty="0"/>
              <a:t> ve Kelime Temsilleri (Word </a:t>
            </a:r>
            <a:r>
              <a:rPr lang="tr-TR" b="1" dirty="0" err="1"/>
              <a:t>Embeddings</a:t>
            </a:r>
            <a:r>
              <a:rPr lang="tr-TR" b="1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EBCA6B-6C92-44E7-934E-E5EE27BA0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26901"/>
            <a:ext cx="10515600" cy="1472015"/>
          </a:xfrm>
        </p:spPr>
        <p:txBody>
          <a:bodyPr>
            <a:normAutofit/>
          </a:bodyPr>
          <a:lstStyle/>
          <a:p>
            <a:r>
              <a:rPr lang="tr-TR" dirty="0"/>
              <a:t>Kelime Temsilleri</a:t>
            </a:r>
          </a:p>
          <a:p>
            <a:r>
              <a:rPr lang="tr-TR" dirty="0"/>
              <a:t>Vektör Araması</a:t>
            </a:r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06658E32-455A-403B-BE78-D71292433C00}"/>
              </a:ext>
            </a:extLst>
          </p:cNvPr>
          <p:cNvSpPr txBox="1">
            <a:spLocks/>
          </p:cNvSpPr>
          <p:nvPr/>
        </p:nvSpPr>
        <p:spPr>
          <a:xfrm>
            <a:off x="838200" y="2310289"/>
            <a:ext cx="10515600" cy="1644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Token</a:t>
            </a:r>
            <a:r>
              <a:rPr lang="tr-TR" dirty="0"/>
              <a:t> ve </a:t>
            </a:r>
            <a:r>
              <a:rPr lang="tr-TR" dirty="0" err="1"/>
              <a:t>Tokenizasyon</a:t>
            </a:r>
            <a:r>
              <a:rPr lang="en-US" dirty="0"/>
              <a:t> (BPE, </a:t>
            </a:r>
            <a:r>
              <a:rPr lang="en-US" dirty="0" err="1"/>
              <a:t>Ngram</a:t>
            </a:r>
            <a:r>
              <a:rPr lang="en-US" dirty="0"/>
              <a:t>)</a:t>
            </a:r>
            <a:r>
              <a:rPr lang="tr-TR" dirty="0"/>
              <a:t>: </a:t>
            </a:r>
          </a:p>
          <a:p>
            <a:r>
              <a:rPr lang="tr-TR" dirty="0"/>
              <a:t>«How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today</a:t>
            </a:r>
            <a:r>
              <a:rPr lang="tr-TR" dirty="0"/>
              <a:t>» --&gt; [«How </a:t>
            </a:r>
            <a:r>
              <a:rPr lang="tr-TR" dirty="0" err="1"/>
              <a:t>are</a:t>
            </a:r>
            <a:r>
              <a:rPr lang="tr-TR" dirty="0"/>
              <a:t>», «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», «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today</a:t>
            </a:r>
            <a:r>
              <a:rPr lang="tr-TR" dirty="0"/>
              <a:t>»]   2gram örneği</a:t>
            </a:r>
          </a:p>
        </p:txBody>
      </p:sp>
    </p:spTree>
    <p:extLst>
      <p:ext uri="{BB962C8B-B14F-4D97-AF65-F5344CB8AC3E}">
        <p14:creationId xmlns:p14="http://schemas.microsoft.com/office/powerpoint/2010/main" val="165171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8B10909-25B7-4460-A26F-6AAA358F3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Girdi Temsili (</a:t>
            </a:r>
            <a:r>
              <a:rPr lang="tr-TR" b="1" dirty="0" err="1"/>
              <a:t>Input</a:t>
            </a:r>
            <a:r>
              <a:rPr lang="tr-TR" b="1" dirty="0"/>
              <a:t> </a:t>
            </a:r>
            <a:r>
              <a:rPr lang="tr-TR" b="1" dirty="0" err="1"/>
              <a:t>Embedding</a:t>
            </a:r>
            <a:r>
              <a:rPr lang="tr-TR" b="1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16F073-966F-44F1-A82C-69A8CB082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/>
          <a:lstStyle/>
          <a:p>
            <a:r>
              <a:rPr lang="tr-TR" dirty="0"/>
              <a:t>How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:</a:t>
            </a:r>
            <a:br>
              <a:rPr lang="tr-TR" dirty="0"/>
            </a:br>
            <a:r>
              <a:rPr lang="tr-TR" dirty="0"/>
              <a:t>how, </a:t>
            </a:r>
            <a:r>
              <a:rPr lang="tr-TR" dirty="0" err="1"/>
              <a:t>are</a:t>
            </a:r>
            <a:r>
              <a:rPr lang="tr-TR" dirty="0"/>
              <a:t>, </a:t>
            </a:r>
            <a:r>
              <a:rPr lang="tr-TR" dirty="0" err="1"/>
              <a:t>you</a:t>
            </a:r>
            <a:r>
              <a:rPr lang="tr-TR" dirty="0"/>
              <a:t> (</a:t>
            </a:r>
            <a:r>
              <a:rPr lang="tr-TR" dirty="0" err="1"/>
              <a:t>tokenize</a:t>
            </a:r>
            <a:r>
              <a:rPr lang="tr-TR" dirty="0"/>
              <a:t> edildi)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2628729-DF9D-4A9A-9E6A-78BCEE55B2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61" t="72495" r="48299" b="3387"/>
          <a:stretch/>
        </p:blipFill>
        <p:spPr>
          <a:xfrm>
            <a:off x="8574999" y="681037"/>
            <a:ext cx="2778801" cy="1845919"/>
          </a:xfrm>
          <a:prstGeom prst="rect">
            <a:avLst/>
          </a:prstGeom>
        </p:spPr>
      </p:pic>
      <p:graphicFrame>
        <p:nvGraphicFramePr>
          <p:cNvPr id="6" name="Tablo 5">
            <a:extLst>
              <a:ext uri="{FF2B5EF4-FFF2-40B4-BE49-F238E27FC236}">
                <a16:creationId xmlns:a16="http://schemas.microsoft.com/office/drawing/2014/main" id="{2552A481-F9E5-411E-B15D-60924C3B6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34737"/>
              </p:ext>
            </p:extLst>
          </p:nvPr>
        </p:nvGraphicFramePr>
        <p:xfrm>
          <a:off x="1752598" y="4410633"/>
          <a:ext cx="3434079" cy="1017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4693">
                  <a:extLst>
                    <a:ext uri="{9D8B030D-6E8A-4147-A177-3AD203B41FA5}">
                      <a16:colId xmlns:a16="http://schemas.microsoft.com/office/drawing/2014/main" val="102156594"/>
                    </a:ext>
                  </a:extLst>
                </a:gridCol>
                <a:gridCol w="1144693">
                  <a:extLst>
                    <a:ext uri="{9D8B030D-6E8A-4147-A177-3AD203B41FA5}">
                      <a16:colId xmlns:a16="http://schemas.microsoft.com/office/drawing/2014/main" val="2478750489"/>
                    </a:ext>
                  </a:extLst>
                </a:gridCol>
                <a:gridCol w="1144693">
                  <a:extLst>
                    <a:ext uri="{9D8B030D-6E8A-4147-A177-3AD203B41FA5}">
                      <a16:colId xmlns:a16="http://schemas.microsoft.com/office/drawing/2014/main" val="1044080390"/>
                    </a:ext>
                  </a:extLst>
                </a:gridCol>
              </a:tblGrid>
              <a:tr h="50884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how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are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you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9467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18232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27744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901375"/>
                  </a:ext>
                </a:extLst>
              </a:tr>
            </a:tbl>
          </a:graphicData>
        </a:graphic>
      </p:graphicFrame>
      <p:sp>
        <p:nvSpPr>
          <p:cNvPr id="9" name="Dikdörtgen 8">
            <a:extLst>
              <a:ext uri="{FF2B5EF4-FFF2-40B4-BE49-F238E27FC236}">
                <a16:creationId xmlns:a16="http://schemas.microsoft.com/office/drawing/2014/main" id="{7A9B8AE7-FB74-414E-9629-5B2D8C03AAD3}"/>
              </a:ext>
            </a:extLst>
          </p:cNvPr>
          <p:cNvSpPr/>
          <p:nvPr/>
        </p:nvSpPr>
        <p:spPr>
          <a:xfrm>
            <a:off x="6716937" y="5544799"/>
            <a:ext cx="4108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[0.12, 0.23, …  0.25 ]</a:t>
            </a:r>
          </a:p>
        </p:txBody>
      </p:sp>
      <p:sp>
        <p:nvSpPr>
          <p:cNvPr id="30" name="Akış Çizelgesi: İşlem 29">
            <a:extLst>
              <a:ext uri="{FF2B5EF4-FFF2-40B4-BE49-F238E27FC236}">
                <a16:creationId xmlns:a16="http://schemas.microsoft.com/office/drawing/2014/main" id="{3366754D-5A09-49BD-A082-5878C3D0D607}"/>
              </a:ext>
            </a:extLst>
          </p:cNvPr>
          <p:cNvSpPr/>
          <p:nvPr/>
        </p:nvSpPr>
        <p:spPr>
          <a:xfrm>
            <a:off x="9346047" y="3926891"/>
            <a:ext cx="2372811" cy="2291788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1" name="Dikdörtgen 30">
            <a:extLst>
              <a:ext uri="{FF2B5EF4-FFF2-40B4-BE49-F238E27FC236}">
                <a16:creationId xmlns:a16="http://schemas.microsoft.com/office/drawing/2014/main" id="{61B0D689-E32B-40AD-9319-82CA421C6BCE}"/>
              </a:ext>
            </a:extLst>
          </p:cNvPr>
          <p:cNvSpPr/>
          <p:nvPr/>
        </p:nvSpPr>
        <p:spPr>
          <a:xfrm>
            <a:off x="9800102" y="6463643"/>
            <a:ext cx="1442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how, </a:t>
            </a:r>
            <a:r>
              <a:rPr lang="tr-TR" dirty="0" err="1"/>
              <a:t>are</a:t>
            </a:r>
            <a:r>
              <a:rPr lang="tr-TR" dirty="0"/>
              <a:t>, </a:t>
            </a:r>
            <a:r>
              <a:rPr lang="tr-TR" dirty="0" err="1"/>
              <a:t>you</a:t>
            </a:r>
            <a:endParaRPr lang="tr-TR" dirty="0"/>
          </a:p>
        </p:txBody>
      </p:sp>
      <p:sp>
        <p:nvSpPr>
          <p:cNvPr id="32" name="Sol Ayraç 31">
            <a:extLst>
              <a:ext uri="{FF2B5EF4-FFF2-40B4-BE49-F238E27FC236}">
                <a16:creationId xmlns:a16="http://schemas.microsoft.com/office/drawing/2014/main" id="{DA95F918-A724-4244-94E1-442409CA4EF1}"/>
              </a:ext>
            </a:extLst>
          </p:cNvPr>
          <p:cNvSpPr/>
          <p:nvPr/>
        </p:nvSpPr>
        <p:spPr>
          <a:xfrm>
            <a:off x="8798560" y="3935665"/>
            <a:ext cx="314960" cy="22830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Sağ Ayraç 32">
            <a:extLst>
              <a:ext uri="{FF2B5EF4-FFF2-40B4-BE49-F238E27FC236}">
                <a16:creationId xmlns:a16="http://schemas.microsoft.com/office/drawing/2014/main" id="{C5AEFFD1-8B30-48DF-8CEB-643384E02654}"/>
              </a:ext>
            </a:extLst>
          </p:cNvPr>
          <p:cNvSpPr/>
          <p:nvPr/>
        </p:nvSpPr>
        <p:spPr>
          <a:xfrm rot="16200000">
            <a:off x="10367918" y="2541387"/>
            <a:ext cx="306621" cy="23728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Akış Çizelgesi: İşlem 33">
            <a:extLst>
              <a:ext uri="{FF2B5EF4-FFF2-40B4-BE49-F238E27FC236}">
                <a16:creationId xmlns:a16="http://schemas.microsoft.com/office/drawing/2014/main" id="{A63DB239-1C22-4D63-A9B1-1087C568219D}"/>
              </a:ext>
            </a:extLst>
          </p:cNvPr>
          <p:cNvSpPr/>
          <p:nvPr/>
        </p:nvSpPr>
        <p:spPr>
          <a:xfrm>
            <a:off x="9346047" y="4255252"/>
            <a:ext cx="2372811" cy="155381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5" name="Akış Çizelgesi: İşlem 34">
            <a:extLst>
              <a:ext uri="{FF2B5EF4-FFF2-40B4-BE49-F238E27FC236}">
                <a16:creationId xmlns:a16="http://schemas.microsoft.com/office/drawing/2014/main" id="{FE1CC074-92A1-4440-955D-0C2D707EE19F}"/>
              </a:ext>
            </a:extLst>
          </p:cNvPr>
          <p:cNvSpPr/>
          <p:nvPr/>
        </p:nvSpPr>
        <p:spPr>
          <a:xfrm>
            <a:off x="9346045" y="5675815"/>
            <a:ext cx="2372811" cy="155381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6" name="Akış Çizelgesi: İşlem 35">
            <a:extLst>
              <a:ext uri="{FF2B5EF4-FFF2-40B4-BE49-F238E27FC236}">
                <a16:creationId xmlns:a16="http://schemas.microsoft.com/office/drawing/2014/main" id="{8E442752-6429-45FD-9B74-97256C60E5BC}"/>
              </a:ext>
            </a:extLst>
          </p:cNvPr>
          <p:cNvSpPr/>
          <p:nvPr/>
        </p:nvSpPr>
        <p:spPr>
          <a:xfrm>
            <a:off x="9346046" y="4610957"/>
            <a:ext cx="2372811" cy="155381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7" name="Dikdörtgen 36">
            <a:extLst>
              <a:ext uri="{FF2B5EF4-FFF2-40B4-BE49-F238E27FC236}">
                <a16:creationId xmlns:a16="http://schemas.microsoft.com/office/drawing/2014/main" id="{E1AEBD0E-B353-4E96-BD89-B87989C36F8B}"/>
              </a:ext>
            </a:extLst>
          </p:cNvPr>
          <p:cNvSpPr/>
          <p:nvPr/>
        </p:nvSpPr>
        <p:spPr>
          <a:xfrm>
            <a:off x="10283687" y="3131358"/>
            <a:ext cx="1435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512</a:t>
            </a:r>
          </a:p>
        </p:txBody>
      </p:sp>
      <p:cxnSp>
        <p:nvCxnSpPr>
          <p:cNvPr id="38" name="Düz Ok Bağlayıcısı 37">
            <a:extLst>
              <a:ext uri="{FF2B5EF4-FFF2-40B4-BE49-F238E27FC236}">
                <a16:creationId xmlns:a16="http://schemas.microsoft.com/office/drawing/2014/main" id="{BF282BE4-3FEF-4942-94F5-927CC4A8EB2B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0532450" y="6218679"/>
            <a:ext cx="3" cy="351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Dikdörtgen 38">
            <a:extLst>
              <a:ext uri="{FF2B5EF4-FFF2-40B4-BE49-F238E27FC236}">
                <a16:creationId xmlns:a16="http://schemas.microsoft.com/office/drawing/2014/main" id="{3214176A-4E13-419A-8C55-63ABC6039DFA}"/>
              </a:ext>
            </a:extLst>
          </p:cNvPr>
          <p:cNvSpPr/>
          <p:nvPr/>
        </p:nvSpPr>
        <p:spPr>
          <a:xfrm>
            <a:off x="11673375" y="5568839"/>
            <a:ext cx="600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how </a:t>
            </a:r>
          </a:p>
        </p:txBody>
      </p:sp>
      <p:sp>
        <p:nvSpPr>
          <p:cNvPr id="40" name="Dikdörtgen 39">
            <a:extLst>
              <a:ext uri="{FF2B5EF4-FFF2-40B4-BE49-F238E27FC236}">
                <a16:creationId xmlns:a16="http://schemas.microsoft.com/office/drawing/2014/main" id="{53CC419E-EA54-46E8-B5CD-28334D4E7A93}"/>
              </a:ext>
            </a:extLst>
          </p:cNvPr>
          <p:cNvSpPr/>
          <p:nvPr/>
        </p:nvSpPr>
        <p:spPr>
          <a:xfrm>
            <a:off x="11692752" y="4501620"/>
            <a:ext cx="600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are</a:t>
            </a:r>
            <a:endParaRPr lang="tr-TR" dirty="0"/>
          </a:p>
        </p:txBody>
      </p:sp>
      <p:sp>
        <p:nvSpPr>
          <p:cNvPr id="41" name="Dikdörtgen 40">
            <a:extLst>
              <a:ext uri="{FF2B5EF4-FFF2-40B4-BE49-F238E27FC236}">
                <a16:creationId xmlns:a16="http://schemas.microsoft.com/office/drawing/2014/main" id="{4C1BC54A-4B34-415C-91AC-70DE40336755}"/>
              </a:ext>
            </a:extLst>
          </p:cNvPr>
          <p:cNvSpPr/>
          <p:nvPr/>
        </p:nvSpPr>
        <p:spPr>
          <a:xfrm>
            <a:off x="11673374" y="4132288"/>
            <a:ext cx="600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you</a:t>
            </a:r>
            <a:endParaRPr lang="tr-TR" dirty="0"/>
          </a:p>
        </p:txBody>
      </p:sp>
      <p:sp>
        <p:nvSpPr>
          <p:cNvPr id="42" name="Dikdörtgen 41">
            <a:extLst>
              <a:ext uri="{FF2B5EF4-FFF2-40B4-BE49-F238E27FC236}">
                <a16:creationId xmlns:a16="http://schemas.microsoft.com/office/drawing/2014/main" id="{7CC97089-CA39-444F-87B4-78A0B8A898EE}"/>
              </a:ext>
            </a:extLst>
          </p:cNvPr>
          <p:cNvSpPr/>
          <p:nvPr/>
        </p:nvSpPr>
        <p:spPr>
          <a:xfrm>
            <a:off x="6716939" y="4549620"/>
            <a:ext cx="4108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[0.42, 0.13, …  0.95 ]</a:t>
            </a:r>
          </a:p>
        </p:txBody>
      </p:sp>
      <p:sp>
        <p:nvSpPr>
          <p:cNvPr id="43" name="Dikdörtgen 42">
            <a:extLst>
              <a:ext uri="{FF2B5EF4-FFF2-40B4-BE49-F238E27FC236}">
                <a16:creationId xmlns:a16="http://schemas.microsoft.com/office/drawing/2014/main" id="{B407D7A5-73FB-42E4-88E9-82E9E0FFC0E6}"/>
              </a:ext>
            </a:extLst>
          </p:cNvPr>
          <p:cNvSpPr/>
          <p:nvPr/>
        </p:nvSpPr>
        <p:spPr>
          <a:xfrm>
            <a:off x="6716939" y="4148028"/>
            <a:ext cx="4108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[0.40, 0.11, …  0.85 ]</a:t>
            </a:r>
          </a:p>
        </p:txBody>
      </p:sp>
      <p:sp>
        <p:nvSpPr>
          <p:cNvPr id="44" name="Dikdörtgen 43">
            <a:extLst>
              <a:ext uri="{FF2B5EF4-FFF2-40B4-BE49-F238E27FC236}">
                <a16:creationId xmlns:a16="http://schemas.microsoft.com/office/drawing/2014/main" id="{F9B53914-2E0A-4CCA-971F-4C6826423346}"/>
              </a:ext>
            </a:extLst>
          </p:cNvPr>
          <p:cNvSpPr/>
          <p:nvPr/>
        </p:nvSpPr>
        <p:spPr>
          <a:xfrm>
            <a:off x="7931062" y="4912635"/>
            <a:ext cx="840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30/35k</a:t>
            </a:r>
          </a:p>
        </p:txBody>
      </p:sp>
    </p:spTree>
    <p:extLst>
      <p:ext uri="{BB962C8B-B14F-4D97-AF65-F5344CB8AC3E}">
        <p14:creationId xmlns:p14="http://schemas.microsoft.com/office/powerpoint/2010/main" val="1681032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A3EDF094-7D0F-4CE7-8502-62A39B7357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61" t="72495" r="48299" b="3387"/>
          <a:stretch/>
        </p:blipFill>
        <p:spPr>
          <a:xfrm>
            <a:off x="8734130" y="1023987"/>
            <a:ext cx="2778801" cy="1845919"/>
          </a:xfrm>
          <a:prstGeom prst="rect">
            <a:avLst/>
          </a:prstGeom>
        </p:spPr>
      </p:pic>
      <p:sp>
        <p:nvSpPr>
          <p:cNvPr id="2" name="Unvan 1">
            <a:extLst>
              <a:ext uri="{FF2B5EF4-FFF2-40B4-BE49-F238E27FC236}">
                <a16:creationId xmlns:a16="http://schemas.microsoft.com/office/drawing/2014/main" id="{CA2AA2B2-DC95-4BB3-ABF8-40BDBB80C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756" y="100133"/>
            <a:ext cx="10515600" cy="1325563"/>
          </a:xfrm>
        </p:spPr>
        <p:txBody>
          <a:bodyPr/>
          <a:lstStyle/>
          <a:p>
            <a:r>
              <a:rPr lang="tr-TR" b="1" dirty="0" err="1"/>
              <a:t>Konumsal</a:t>
            </a:r>
            <a:r>
              <a:rPr lang="tr-TR" b="1" dirty="0"/>
              <a:t> Kodlama (</a:t>
            </a:r>
            <a:r>
              <a:rPr lang="tr-TR" b="1" dirty="0" err="1"/>
              <a:t>Positional</a:t>
            </a:r>
            <a:r>
              <a:rPr lang="tr-TR" b="1" dirty="0"/>
              <a:t> </a:t>
            </a:r>
            <a:r>
              <a:rPr lang="tr-TR" b="1" dirty="0" err="1"/>
              <a:t>Encoding</a:t>
            </a:r>
            <a:r>
              <a:rPr lang="tr-TR" b="1" dirty="0"/>
              <a:t>)</a:t>
            </a:r>
          </a:p>
        </p:txBody>
      </p:sp>
      <p:sp>
        <p:nvSpPr>
          <p:cNvPr id="4" name="Akış Çizelgesi: İşlem 3">
            <a:extLst>
              <a:ext uri="{FF2B5EF4-FFF2-40B4-BE49-F238E27FC236}">
                <a16:creationId xmlns:a16="http://schemas.microsoft.com/office/drawing/2014/main" id="{475C8CDF-992C-486D-9D29-D177B3FC8CDD}"/>
              </a:ext>
            </a:extLst>
          </p:cNvPr>
          <p:cNvSpPr/>
          <p:nvPr/>
        </p:nvSpPr>
        <p:spPr>
          <a:xfrm>
            <a:off x="9346047" y="3926891"/>
            <a:ext cx="2372811" cy="2291788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2CB1B09-CCD6-4282-8EBE-44543E7A2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40" y="1105170"/>
            <a:ext cx="6666053" cy="1384986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F1710552-881B-40C2-B7FA-0617AB12F124}"/>
              </a:ext>
            </a:extLst>
          </p:cNvPr>
          <p:cNvSpPr/>
          <p:nvPr/>
        </p:nvSpPr>
        <p:spPr>
          <a:xfrm>
            <a:off x="312351" y="2618104"/>
            <a:ext cx="64988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i: indeks</a:t>
            </a:r>
          </a:p>
          <a:p>
            <a:r>
              <a:rPr lang="tr-T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tr-T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temsil uzunluğu (512)</a:t>
            </a:r>
          </a:p>
          <a:p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pos: kelimenin cümledeki konumu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8C91EB7E-9AC1-413F-9634-8C7AAA071E50}"/>
              </a:ext>
            </a:extLst>
          </p:cNvPr>
          <p:cNvSpPr/>
          <p:nvPr/>
        </p:nvSpPr>
        <p:spPr>
          <a:xfrm>
            <a:off x="9800102" y="6463643"/>
            <a:ext cx="1442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how, </a:t>
            </a:r>
            <a:r>
              <a:rPr lang="tr-TR" dirty="0" err="1"/>
              <a:t>are</a:t>
            </a:r>
            <a:r>
              <a:rPr lang="tr-TR" dirty="0"/>
              <a:t>, </a:t>
            </a:r>
            <a:r>
              <a:rPr lang="tr-TR" dirty="0" err="1"/>
              <a:t>you</a:t>
            </a:r>
            <a:endParaRPr lang="tr-TR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6DE29E45-3814-4D42-BB01-919096CBCE51}"/>
              </a:ext>
            </a:extLst>
          </p:cNvPr>
          <p:cNvSpPr/>
          <p:nvPr/>
        </p:nvSpPr>
        <p:spPr>
          <a:xfrm>
            <a:off x="0" y="4449383"/>
            <a:ext cx="24008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/>
              <a:t>Neden? </a:t>
            </a:r>
            <a:br>
              <a:rPr lang="tr-TR" dirty="0"/>
            </a:br>
            <a:r>
              <a:rPr lang="tr-TR" dirty="0"/>
              <a:t>1- periyodiklik</a:t>
            </a:r>
          </a:p>
          <a:p>
            <a:pPr algn="ctr"/>
            <a:r>
              <a:rPr lang="tr-TR" dirty="0"/>
              <a:t>2- (-1,1) arası sınırlı değerler</a:t>
            </a:r>
          </a:p>
        </p:txBody>
      </p:sp>
      <p:sp>
        <p:nvSpPr>
          <p:cNvPr id="11" name="Sol Ayraç 10">
            <a:extLst>
              <a:ext uri="{FF2B5EF4-FFF2-40B4-BE49-F238E27FC236}">
                <a16:creationId xmlns:a16="http://schemas.microsoft.com/office/drawing/2014/main" id="{884D6B24-8D07-4C0E-85D0-E5FDB6C95DD8}"/>
              </a:ext>
            </a:extLst>
          </p:cNvPr>
          <p:cNvSpPr/>
          <p:nvPr/>
        </p:nvSpPr>
        <p:spPr>
          <a:xfrm>
            <a:off x="8798560" y="3935665"/>
            <a:ext cx="314960" cy="22830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Sağ Ayraç 11">
            <a:extLst>
              <a:ext uri="{FF2B5EF4-FFF2-40B4-BE49-F238E27FC236}">
                <a16:creationId xmlns:a16="http://schemas.microsoft.com/office/drawing/2014/main" id="{7FD49A94-B7AE-48F3-B9DA-F3F3361D1EE0}"/>
              </a:ext>
            </a:extLst>
          </p:cNvPr>
          <p:cNvSpPr/>
          <p:nvPr/>
        </p:nvSpPr>
        <p:spPr>
          <a:xfrm rot="16200000">
            <a:off x="10367918" y="2541387"/>
            <a:ext cx="306621" cy="23728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Akış Çizelgesi: İşlem 12">
            <a:extLst>
              <a:ext uri="{FF2B5EF4-FFF2-40B4-BE49-F238E27FC236}">
                <a16:creationId xmlns:a16="http://schemas.microsoft.com/office/drawing/2014/main" id="{40A32A55-3A12-4727-95CA-93EBFFA65EA5}"/>
              </a:ext>
            </a:extLst>
          </p:cNvPr>
          <p:cNvSpPr/>
          <p:nvPr/>
        </p:nvSpPr>
        <p:spPr>
          <a:xfrm>
            <a:off x="4372654" y="4255252"/>
            <a:ext cx="2372811" cy="155381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4" name="Akış Çizelgesi: İşlem 13">
            <a:extLst>
              <a:ext uri="{FF2B5EF4-FFF2-40B4-BE49-F238E27FC236}">
                <a16:creationId xmlns:a16="http://schemas.microsoft.com/office/drawing/2014/main" id="{72BB997F-496F-406B-A535-910E604B6D99}"/>
              </a:ext>
            </a:extLst>
          </p:cNvPr>
          <p:cNvSpPr/>
          <p:nvPr/>
        </p:nvSpPr>
        <p:spPr>
          <a:xfrm>
            <a:off x="9346047" y="4255252"/>
            <a:ext cx="2372811" cy="155381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5" name="Akış Çizelgesi: İşlem 14">
            <a:extLst>
              <a:ext uri="{FF2B5EF4-FFF2-40B4-BE49-F238E27FC236}">
                <a16:creationId xmlns:a16="http://schemas.microsoft.com/office/drawing/2014/main" id="{C3E3174C-523F-4DDD-BD36-946EFA15C59C}"/>
              </a:ext>
            </a:extLst>
          </p:cNvPr>
          <p:cNvSpPr/>
          <p:nvPr/>
        </p:nvSpPr>
        <p:spPr>
          <a:xfrm>
            <a:off x="9346045" y="5675815"/>
            <a:ext cx="2372811" cy="155381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6" name="Akış Çizelgesi: İşlem 15">
            <a:extLst>
              <a:ext uri="{FF2B5EF4-FFF2-40B4-BE49-F238E27FC236}">
                <a16:creationId xmlns:a16="http://schemas.microsoft.com/office/drawing/2014/main" id="{A4E60298-E931-40CB-8B8E-1C076E1F3FC6}"/>
              </a:ext>
            </a:extLst>
          </p:cNvPr>
          <p:cNvSpPr/>
          <p:nvPr/>
        </p:nvSpPr>
        <p:spPr>
          <a:xfrm>
            <a:off x="9346046" y="4610957"/>
            <a:ext cx="2372811" cy="155381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C2DD6AD8-2781-4D8A-A8C7-6178D112E8F6}"/>
              </a:ext>
            </a:extLst>
          </p:cNvPr>
          <p:cNvSpPr/>
          <p:nvPr/>
        </p:nvSpPr>
        <p:spPr>
          <a:xfrm>
            <a:off x="10283687" y="3131358"/>
            <a:ext cx="1435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512</a:t>
            </a:r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62BEBA90-B88C-4C68-A9C4-F3DEB7DF2399}"/>
              </a:ext>
            </a:extLst>
          </p:cNvPr>
          <p:cNvSpPr/>
          <p:nvPr/>
        </p:nvSpPr>
        <p:spPr>
          <a:xfrm>
            <a:off x="7951415" y="4919000"/>
            <a:ext cx="1435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30/35k</a:t>
            </a:r>
          </a:p>
        </p:txBody>
      </p: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99D6A6A4-112B-4CD3-906E-FE82B8B4AD3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0532450" y="6218679"/>
            <a:ext cx="3" cy="351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Dikdörtgen 22">
            <a:extLst>
              <a:ext uri="{FF2B5EF4-FFF2-40B4-BE49-F238E27FC236}">
                <a16:creationId xmlns:a16="http://schemas.microsoft.com/office/drawing/2014/main" id="{481C88B2-0DB6-4ED4-82EA-BAE6AD822C01}"/>
              </a:ext>
            </a:extLst>
          </p:cNvPr>
          <p:cNvSpPr/>
          <p:nvPr/>
        </p:nvSpPr>
        <p:spPr>
          <a:xfrm>
            <a:off x="11673375" y="5568839"/>
            <a:ext cx="600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how </a:t>
            </a:r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1CECCB0D-34F9-4572-9C55-C6DE92473846}"/>
              </a:ext>
            </a:extLst>
          </p:cNvPr>
          <p:cNvSpPr/>
          <p:nvPr/>
        </p:nvSpPr>
        <p:spPr>
          <a:xfrm>
            <a:off x="11692752" y="4501620"/>
            <a:ext cx="600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are</a:t>
            </a:r>
            <a:endParaRPr lang="tr-TR" dirty="0"/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3F2BA8C1-9CA4-4D3E-9626-8CDD32786EEB}"/>
              </a:ext>
            </a:extLst>
          </p:cNvPr>
          <p:cNvSpPr/>
          <p:nvPr/>
        </p:nvSpPr>
        <p:spPr>
          <a:xfrm>
            <a:off x="11673374" y="4132288"/>
            <a:ext cx="600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you</a:t>
            </a:r>
            <a:endParaRPr lang="tr-TR" dirty="0"/>
          </a:p>
        </p:txBody>
      </p:sp>
      <p:sp>
        <p:nvSpPr>
          <p:cNvPr id="26" name="Akış Çizelgesi: İşlem 25">
            <a:extLst>
              <a:ext uri="{FF2B5EF4-FFF2-40B4-BE49-F238E27FC236}">
                <a16:creationId xmlns:a16="http://schemas.microsoft.com/office/drawing/2014/main" id="{F57F95BE-2EF0-4165-9D5D-1B2BD5D23A33}"/>
              </a:ext>
            </a:extLst>
          </p:cNvPr>
          <p:cNvSpPr/>
          <p:nvPr/>
        </p:nvSpPr>
        <p:spPr>
          <a:xfrm>
            <a:off x="4372653" y="4680908"/>
            <a:ext cx="2372811" cy="155381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7" name="Akış Çizelgesi: İşlem 26">
            <a:extLst>
              <a:ext uri="{FF2B5EF4-FFF2-40B4-BE49-F238E27FC236}">
                <a16:creationId xmlns:a16="http://schemas.microsoft.com/office/drawing/2014/main" id="{9D50D9DD-D05B-4200-B6E5-E573F28C5B9A}"/>
              </a:ext>
            </a:extLst>
          </p:cNvPr>
          <p:cNvSpPr/>
          <p:nvPr/>
        </p:nvSpPr>
        <p:spPr>
          <a:xfrm>
            <a:off x="4372652" y="5681893"/>
            <a:ext cx="2372811" cy="155381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117128BD-430D-4578-8300-76561141E52B}"/>
              </a:ext>
            </a:extLst>
          </p:cNvPr>
          <p:cNvSpPr/>
          <p:nvPr/>
        </p:nvSpPr>
        <p:spPr>
          <a:xfrm>
            <a:off x="7279598" y="4610957"/>
            <a:ext cx="14351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600" dirty="0"/>
              <a:t>+</a:t>
            </a:r>
          </a:p>
        </p:txBody>
      </p:sp>
      <p:sp>
        <p:nvSpPr>
          <p:cNvPr id="30" name="Sağ Ayraç 29">
            <a:extLst>
              <a:ext uri="{FF2B5EF4-FFF2-40B4-BE49-F238E27FC236}">
                <a16:creationId xmlns:a16="http://schemas.microsoft.com/office/drawing/2014/main" id="{CA35EF8C-F57A-4199-ACA3-54B9CB599A00}"/>
              </a:ext>
            </a:extLst>
          </p:cNvPr>
          <p:cNvSpPr/>
          <p:nvPr/>
        </p:nvSpPr>
        <p:spPr>
          <a:xfrm rot="16200000">
            <a:off x="7458615" y="375261"/>
            <a:ext cx="214859" cy="54352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31" name="Düz Ok Bağlayıcısı 30">
            <a:extLst>
              <a:ext uri="{FF2B5EF4-FFF2-40B4-BE49-F238E27FC236}">
                <a16:creationId xmlns:a16="http://schemas.microsoft.com/office/drawing/2014/main" id="{59C7F8A5-0313-4D99-A3B7-B0BB12CDF0BA}"/>
              </a:ext>
            </a:extLst>
          </p:cNvPr>
          <p:cNvCxnSpPr>
            <a:cxnSpLocks/>
          </p:cNvCxnSpPr>
          <p:nvPr/>
        </p:nvCxnSpPr>
        <p:spPr>
          <a:xfrm flipV="1">
            <a:off x="7566044" y="2710544"/>
            <a:ext cx="3" cy="351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Dikdörtgen 31">
            <a:extLst>
              <a:ext uri="{FF2B5EF4-FFF2-40B4-BE49-F238E27FC236}">
                <a16:creationId xmlns:a16="http://schemas.microsoft.com/office/drawing/2014/main" id="{9471B9EC-0D5E-4466-8B4B-4BA19A4A9602}"/>
              </a:ext>
            </a:extLst>
          </p:cNvPr>
          <p:cNvSpPr/>
          <p:nvPr/>
        </p:nvSpPr>
        <p:spPr>
          <a:xfrm>
            <a:off x="2825958" y="4780500"/>
            <a:ext cx="14351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Konumsal</a:t>
            </a:r>
            <a:endParaRPr lang="tr-TR" dirty="0"/>
          </a:p>
          <a:p>
            <a:r>
              <a:rPr lang="tr-TR" dirty="0"/>
              <a:t>Kodlama</a:t>
            </a:r>
          </a:p>
        </p:txBody>
      </p:sp>
      <p:sp>
        <p:nvSpPr>
          <p:cNvPr id="33" name="Sol Ayraç 32">
            <a:extLst>
              <a:ext uri="{FF2B5EF4-FFF2-40B4-BE49-F238E27FC236}">
                <a16:creationId xmlns:a16="http://schemas.microsoft.com/office/drawing/2014/main" id="{474A0AE2-86AF-4275-93DD-8BB8CD4558EB}"/>
              </a:ext>
            </a:extLst>
          </p:cNvPr>
          <p:cNvSpPr/>
          <p:nvPr/>
        </p:nvSpPr>
        <p:spPr>
          <a:xfrm>
            <a:off x="4000755" y="3904503"/>
            <a:ext cx="314960" cy="22830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Dikdörtgen 34">
            <a:extLst>
              <a:ext uri="{FF2B5EF4-FFF2-40B4-BE49-F238E27FC236}">
                <a16:creationId xmlns:a16="http://schemas.microsoft.com/office/drawing/2014/main" id="{1C20E6B7-CEE1-4CA0-8EE9-89A7C6CCE9FA}"/>
              </a:ext>
            </a:extLst>
          </p:cNvPr>
          <p:cNvSpPr/>
          <p:nvPr/>
        </p:nvSpPr>
        <p:spPr>
          <a:xfrm>
            <a:off x="235069" y="6541644"/>
            <a:ext cx="82751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Zheng</a:t>
            </a:r>
            <a:r>
              <a:rPr lang="tr-TR" sz="1100" dirty="0">
                <a:solidFill>
                  <a:srgbClr val="222222"/>
                </a:solidFill>
                <a:latin typeface="Arial" panose="020B0604020202020204" pitchFamily="34" charset="0"/>
              </a:rPr>
              <a:t>, J., </a:t>
            </a:r>
            <a:r>
              <a:rPr lang="tr-TR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Ramasinghe</a:t>
            </a:r>
            <a:r>
              <a:rPr lang="tr-TR" sz="1100" dirty="0">
                <a:solidFill>
                  <a:srgbClr val="222222"/>
                </a:solidFill>
                <a:latin typeface="Arial" panose="020B0604020202020204" pitchFamily="34" charset="0"/>
              </a:rPr>
              <a:t>, S., &amp; </a:t>
            </a:r>
            <a:r>
              <a:rPr lang="tr-TR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Lucey</a:t>
            </a:r>
            <a:r>
              <a:rPr lang="tr-TR" sz="1100" dirty="0">
                <a:solidFill>
                  <a:srgbClr val="222222"/>
                </a:solidFill>
                <a:latin typeface="Arial" panose="020B0604020202020204" pitchFamily="34" charset="0"/>
              </a:rPr>
              <a:t>, S. (2021). </a:t>
            </a:r>
            <a:r>
              <a:rPr lang="tr-TR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Rethinking</a:t>
            </a:r>
            <a:r>
              <a:rPr lang="tr-TR" sz="11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tr-TR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positional</a:t>
            </a:r>
            <a:r>
              <a:rPr lang="tr-TR" sz="11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tr-TR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encoding</a:t>
            </a:r>
            <a:r>
              <a:rPr lang="tr-TR" sz="11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tr-TR" sz="11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tr-TR" sz="11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tr-TR" sz="1100" i="1" dirty="0" err="1">
                <a:solidFill>
                  <a:srgbClr val="222222"/>
                </a:solidFill>
                <a:latin typeface="Arial" panose="020B0604020202020204" pitchFamily="34" charset="0"/>
              </a:rPr>
              <a:t>preprint</a:t>
            </a:r>
            <a:r>
              <a:rPr lang="tr-TR" sz="1100" i="1" dirty="0">
                <a:solidFill>
                  <a:srgbClr val="222222"/>
                </a:solidFill>
                <a:latin typeface="Arial" panose="020B0604020202020204" pitchFamily="34" charset="0"/>
              </a:rPr>
              <a:t> arXiv:2107.02561</a:t>
            </a:r>
            <a:r>
              <a:rPr lang="tr-TR" sz="11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tr-TR" sz="1100" dirty="0"/>
          </a:p>
        </p:txBody>
      </p:sp>
      <p:sp>
        <p:nvSpPr>
          <p:cNvPr id="36" name="Akış Çizelgesi: İşlem 35">
            <a:extLst>
              <a:ext uri="{FF2B5EF4-FFF2-40B4-BE49-F238E27FC236}">
                <a16:creationId xmlns:a16="http://schemas.microsoft.com/office/drawing/2014/main" id="{A8142E45-D83B-47EB-9811-13845503FB53}"/>
              </a:ext>
            </a:extLst>
          </p:cNvPr>
          <p:cNvSpPr/>
          <p:nvPr/>
        </p:nvSpPr>
        <p:spPr>
          <a:xfrm>
            <a:off x="7037959" y="2434033"/>
            <a:ext cx="1112129" cy="96590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9" name="Akış Çizelgesi: İşlem 38">
            <a:extLst>
              <a:ext uri="{FF2B5EF4-FFF2-40B4-BE49-F238E27FC236}">
                <a16:creationId xmlns:a16="http://schemas.microsoft.com/office/drawing/2014/main" id="{12E6525A-B147-4C0A-A954-1300E0E3E6D1}"/>
              </a:ext>
            </a:extLst>
          </p:cNvPr>
          <p:cNvSpPr/>
          <p:nvPr/>
        </p:nvSpPr>
        <p:spPr>
          <a:xfrm>
            <a:off x="7037959" y="2261112"/>
            <a:ext cx="1112129" cy="96590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0" name="Akış Çizelgesi: İşlem 39">
            <a:extLst>
              <a:ext uri="{FF2B5EF4-FFF2-40B4-BE49-F238E27FC236}">
                <a16:creationId xmlns:a16="http://schemas.microsoft.com/office/drawing/2014/main" id="{4768FE43-D109-48B9-8EB8-6B605D697E79}"/>
              </a:ext>
            </a:extLst>
          </p:cNvPr>
          <p:cNvSpPr/>
          <p:nvPr/>
        </p:nvSpPr>
        <p:spPr>
          <a:xfrm>
            <a:off x="7037959" y="2077395"/>
            <a:ext cx="1112129" cy="96590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11098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6933A82-DA37-4A95-90D0-FC5904083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b="1" dirty="0"/>
              <a:t>Dikkat Mekanizması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107617B-6066-44EC-849F-2DAA01AE9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tr-TR" sz="2400" dirty="0"/>
              <a:t>Q (Query) : Sorgu </a:t>
            </a:r>
          </a:p>
          <a:p>
            <a:pPr marL="0" indent="0">
              <a:buNone/>
            </a:pPr>
            <a:r>
              <a:rPr lang="tr-TR" sz="2400" dirty="0"/>
              <a:t>Diğer kelimelere bakarak ilişkiyi çözmeye çalışan vektör</a:t>
            </a:r>
          </a:p>
          <a:p>
            <a:r>
              <a:rPr lang="tr-TR" sz="2400" dirty="0"/>
              <a:t>K (</a:t>
            </a:r>
            <a:r>
              <a:rPr lang="tr-TR" sz="2400" dirty="0" err="1"/>
              <a:t>Key</a:t>
            </a:r>
            <a:r>
              <a:rPr lang="tr-TR" sz="2400" dirty="0"/>
              <a:t>)       : Anahtar</a:t>
            </a:r>
          </a:p>
          <a:p>
            <a:pPr marL="0" indent="0">
              <a:buNone/>
            </a:pPr>
            <a:r>
              <a:rPr lang="tr-TR" sz="2400" dirty="0"/>
              <a:t>Diğer kelimelerin baktığı vektör</a:t>
            </a:r>
          </a:p>
          <a:p>
            <a:r>
              <a:rPr lang="tr-TR" sz="2400" dirty="0"/>
              <a:t>V (Value)   : Değer</a:t>
            </a:r>
          </a:p>
          <a:p>
            <a:pPr marL="0" indent="0">
              <a:buNone/>
            </a:pPr>
            <a:r>
              <a:rPr lang="tr-TR" sz="2400" dirty="0"/>
              <a:t>Temsil uzayındaki </a:t>
            </a:r>
            <a:r>
              <a:rPr lang="tr-TR" sz="2400" dirty="0" err="1"/>
              <a:t>token</a:t>
            </a:r>
            <a:r>
              <a:rPr lang="tr-TR" sz="2400" dirty="0"/>
              <a:t> vektörü</a:t>
            </a:r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1D7DF2B-D888-4B84-A238-654FEE616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430" y="1042374"/>
            <a:ext cx="3010320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23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Akış Çizelgesi: İşlem 91">
            <a:extLst>
              <a:ext uri="{FF2B5EF4-FFF2-40B4-BE49-F238E27FC236}">
                <a16:creationId xmlns:a16="http://schemas.microsoft.com/office/drawing/2014/main" id="{551B5096-F564-412A-B603-8D8FF62D6416}"/>
              </a:ext>
            </a:extLst>
          </p:cNvPr>
          <p:cNvSpPr/>
          <p:nvPr/>
        </p:nvSpPr>
        <p:spPr>
          <a:xfrm rot="2104929">
            <a:off x="5379290" y="1370499"/>
            <a:ext cx="327660" cy="3334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C2E2A500-FD7D-473F-A77E-881FCFCFE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b="1" dirty="0"/>
              <a:t>Matematik</a:t>
            </a: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126ACA2D-4FE9-46C8-8CF9-BD3089CCA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tr-TR" sz="1800" dirty="0"/>
              <a:t>Q (Query) : Sorgu</a:t>
            </a:r>
          </a:p>
          <a:p>
            <a:r>
              <a:rPr lang="tr-TR" sz="1800" dirty="0"/>
              <a:t>K (</a:t>
            </a:r>
            <a:r>
              <a:rPr lang="tr-TR" sz="1800" dirty="0" err="1"/>
              <a:t>Key</a:t>
            </a:r>
            <a:r>
              <a:rPr lang="tr-TR" sz="1800" dirty="0"/>
              <a:t>)       : Anahtar</a:t>
            </a:r>
          </a:p>
          <a:p>
            <a:r>
              <a:rPr lang="tr-TR" sz="1800" dirty="0"/>
              <a:t>V (Value)   : Değer</a:t>
            </a:r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6" name="Akış Çizelgesi: İşlem 5">
            <a:extLst>
              <a:ext uri="{FF2B5EF4-FFF2-40B4-BE49-F238E27FC236}">
                <a16:creationId xmlns:a16="http://schemas.microsoft.com/office/drawing/2014/main" id="{3893E457-BFF1-4A9F-901E-98BAE886FB11}"/>
              </a:ext>
            </a:extLst>
          </p:cNvPr>
          <p:cNvSpPr/>
          <p:nvPr/>
        </p:nvSpPr>
        <p:spPr>
          <a:xfrm>
            <a:off x="979214" y="4113012"/>
            <a:ext cx="2372811" cy="155381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" name="Akış Çizelgesi: İşlem 6">
            <a:extLst>
              <a:ext uri="{FF2B5EF4-FFF2-40B4-BE49-F238E27FC236}">
                <a16:creationId xmlns:a16="http://schemas.microsoft.com/office/drawing/2014/main" id="{C9A85B8C-BA58-49DC-A45B-640D4820BDDD}"/>
              </a:ext>
            </a:extLst>
          </p:cNvPr>
          <p:cNvSpPr/>
          <p:nvPr/>
        </p:nvSpPr>
        <p:spPr>
          <a:xfrm>
            <a:off x="979213" y="4628999"/>
            <a:ext cx="2372811" cy="155381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8" name="Akış Çizelgesi: İşlem 7">
            <a:extLst>
              <a:ext uri="{FF2B5EF4-FFF2-40B4-BE49-F238E27FC236}">
                <a16:creationId xmlns:a16="http://schemas.microsoft.com/office/drawing/2014/main" id="{EFA9AEA1-D96C-478B-864D-6D0C55A6CA49}"/>
              </a:ext>
            </a:extLst>
          </p:cNvPr>
          <p:cNvSpPr/>
          <p:nvPr/>
        </p:nvSpPr>
        <p:spPr>
          <a:xfrm>
            <a:off x="979214" y="5144987"/>
            <a:ext cx="2372811" cy="155381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A0DC20AE-6FC6-4DBB-B16A-12BA67E97812}"/>
              </a:ext>
            </a:extLst>
          </p:cNvPr>
          <p:cNvSpPr/>
          <p:nvPr/>
        </p:nvSpPr>
        <p:spPr>
          <a:xfrm>
            <a:off x="498042" y="4001294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Q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8A86D163-14B3-47AD-B30E-11F8F975B174}"/>
              </a:ext>
            </a:extLst>
          </p:cNvPr>
          <p:cNvSpPr/>
          <p:nvPr/>
        </p:nvSpPr>
        <p:spPr>
          <a:xfrm>
            <a:off x="498042" y="4522023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K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82F02D90-2FB3-4436-A7DA-442FDD5636FB}"/>
              </a:ext>
            </a:extLst>
          </p:cNvPr>
          <p:cNvSpPr/>
          <p:nvPr/>
        </p:nvSpPr>
        <p:spPr>
          <a:xfrm>
            <a:off x="484216" y="5038011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V</a:t>
            </a:r>
          </a:p>
        </p:txBody>
      </p:sp>
      <p:sp>
        <p:nvSpPr>
          <p:cNvPr id="12" name="Akış Çizelgesi: İşlem 11">
            <a:extLst>
              <a:ext uri="{FF2B5EF4-FFF2-40B4-BE49-F238E27FC236}">
                <a16:creationId xmlns:a16="http://schemas.microsoft.com/office/drawing/2014/main" id="{8D01CFD7-AC4F-43AF-9EF7-D369D3C0E854}"/>
              </a:ext>
            </a:extLst>
          </p:cNvPr>
          <p:cNvSpPr/>
          <p:nvPr/>
        </p:nvSpPr>
        <p:spPr>
          <a:xfrm>
            <a:off x="4829854" y="4105075"/>
            <a:ext cx="2372811" cy="155381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3" name="Akış Çizelgesi: İşlem 12">
            <a:extLst>
              <a:ext uri="{FF2B5EF4-FFF2-40B4-BE49-F238E27FC236}">
                <a16:creationId xmlns:a16="http://schemas.microsoft.com/office/drawing/2014/main" id="{4F080E62-A7A4-46C2-B5FD-EA929B795299}"/>
              </a:ext>
            </a:extLst>
          </p:cNvPr>
          <p:cNvSpPr/>
          <p:nvPr/>
        </p:nvSpPr>
        <p:spPr>
          <a:xfrm>
            <a:off x="4829853" y="4621062"/>
            <a:ext cx="2372811" cy="155381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4" name="Akış Çizelgesi: İşlem 13">
            <a:extLst>
              <a:ext uri="{FF2B5EF4-FFF2-40B4-BE49-F238E27FC236}">
                <a16:creationId xmlns:a16="http://schemas.microsoft.com/office/drawing/2014/main" id="{26C3D0F5-5D4E-4D71-87F0-4ADEA4CB06F8}"/>
              </a:ext>
            </a:extLst>
          </p:cNvPr>
          <p:cNvSpPr/>
          <p:nvPr/>
        </p:nvSpPr>
        <p:spPr>
          <a:xfrm>
            <a:off x="4829854" y="5137050"/>
            <a:ext cx="2372811" cy="155381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0FB70E47-339D-4F8C-94A5-DC803F2D63F7}"/>
              </a:ext>
            </a:extLst>
          </p:cNvPr>
          <p:cNvSpPr/>
          <p:nvPr/>
        </p:nvSpPr>
        <p:spPr>
          <a:xfrm>
            <a:off x="4348682" y="3993357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Q</a:t>
            </a:r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3DCCBA28-9656-41CE-A967-0D071C7085D2}"/>
              </a:ext>
            </a:extLst>
          </p:cNvPr>
          <p:cNvSpPr/>
          <p:nvPr/>
        </p:nvSpPr>
        <p:spPr>
          <a:xfrm>
            <a:off x="4348682" y="4514086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K</a:t>
            </a:r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8EAABF0B-A451-4F19-AFA2-E9B49297F235}"/>
              </a:ext>
            </a:extLst>
          </p:cNvPr>
          <p:cNvSpPr/>
          <p:nvPr/>
        </p:nvSpPr>
        <p:spPr>
          <a:xfrm>
            <a:off x="4334856" y="5030074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V</a:t>
            </a:r>
          </a:p>
        </p:txBody>
      </p:sp>
      <p:sp>
        <p:nvSpPr>
          <p:cNvPr id="18" name="Akış Çizelgesi: İşlem 17">
            <a:extLst>
              <a:ext uri="{FF2B5EF4-FFF2-40B4-BE49-F238E27FC236}">
                <a16:creationId xmlns:a16="http://schemas.microsoft.com/office/drawing/2014/main" id="{618F3196-67EB-4B2E-A73E-4497BDEA596F}"/>
              </a:ext>
            </a:extLst>
          </p:cNvPr>
          <p:cNvSpPr/>
          <p:nvPr/>
        </p:nvSpPr>
        <p:spPr>
          <a:xfrm>
            <a:off x="8821629" y="4105075"/>
            <a:ext cx="2372811" cy="155381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9" name="Akış Çizelgesi: İşlem 18">
            <a:extLst>
              <a:ext uri="{FF2B5EF4-FFF2-40B4-BE49-F238E27FC236}">
                <a16:creationId xmlns:a16="http://schemas.microsoft.com/office/drawing/2014/main" id="{94E2B1DE-2F8E-4614-912B-0F9DEE64FC4B}"/>
              </a:ext>
            </a:extLst>
          </p:cNvPr>
          <p:cNvSpPr/>
          <p:nvPr/>
        </p:nvSpPr>
        <p:spPr>
          <a:xfrm>
            <a:off x="8821628" y="4621062"/>
            <a:ext cx="2372811" cy="155381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0" name="Akış Çizelgesi: İşlem 19">
            <a:extLst>
              <a:ext uri="{FF2B5EF4-FFF2-40B4-BE49-F238E27FC236}">
                <a16:creationId xmlns:a16="http://schemas.microsoft.com/office/drawing/2014/main" id="{6B1517C0-4B0A-4322-B8D8-BF8686E2F11F}"/>
              </a:ext>
            </a:extLst>
          </p:cNvPr>
          <p:cNvSpPr/>
          <p:nvPr/>
        </p:nvSpPr>
        <p:spPr>
          <a:xfrm>
            <a:off x="8821629" y="5137050"/>
            <a:ext cx="2372811" cy="155381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C6BE5952-77A7-4276-AEC7-CE7EE6BA5AD3}"/>
              </a:ext>
            </a:extLst>
          </p:cNvPr>
          <p:cNvSpPr/>
          <p:nvPr/>
        </p:nvSpPr>
        <p:spPr>
          <a:xfrm>
            <a:off x="8340457" y="3993357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Q</a:t>
            </a:r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91CB8752-F086-4B67-A8C8-8876C1C2A20C}"/>
              </a:ext>
            </a:extLst>
          </p:cNvPr>
          <p:cNvSpPr/>
          <p:nvPr/>
        </p:nvSpPr>
        <p:spPr>
          <a:xfrm>
            <a:off x="8340457" y="4514086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K</a:t>
            </a:r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510B1D35-81B5-43F3-B400-01EC68DD37F8}"/>
              </a:ext>
            </a:extLst>
          </p:cNvPr>
          <p:cNvSpPr/>
          <p:nvPr/>
        </p:nvSpPr>
        <p:spPr>
          <a:xfrm>
            <a:off x="8326631" y="5030074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V</a:t>
            </a:r>
          </a:p>
        </p:txBody>
      </p:sp>
      <p:sp>
        <p:nvSpPr>
          <p:cNvPr id="30" name="Dikdörtgen 29">
            <a:extLst>
              <a:ext uri="{FF2B5EF4-FFF2-40B4-BE49-F238E27FC236}">
                <a16:creationId xmlns:a16="http://schemas.microsoft.com/office/drawing/2014/main" id="{BECD1A6D-1AE5-4592-9BF7-774C72AB64CC}"/>
              </a:ext>
            </a:extLst>
          </p:cNvPr>
          <p:cNvSpPr/>
          <p:nvPr/>
        </p:nvSpPr>
        <p:spPr>
          <a:xfrm>
            <a:off x="1869350" y="3647291"/>
            <a:ext cx="592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how</a:t>
            </a:r>
          </a:p>
        </p:txBody>
      </p:sp>
      <p:sp>
        <p:nvSpPr>
          <p:cNvPr id="31" name="Dikdörtgen 30">
            <a:extLst>
              <a:ext uri="{FF2B5EF4-FFF2-40B4-BE49-F238E27FC236}">
                <a16:creationId xmlns:a16="http://schemas.microsoft.com/office/drawing/2014/main" id="{7170A834-BB9A-4655-99F6-57A34D3AF4C1}"/>
              </a:ext>
            </a:extLst>
          </p:cNvPr>
          <p:cNvSpPr/>
          <p:nvPr/>
        </p:nvSpPr>
        <p:spPr>
          <a:xfrm>
            <a:off x="5799732" y="3647291"/>
            <a:ext cx="487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are</a:t>
            </a:r>
            <a:endParaRPr lang="tr-TR" dirty="0"/>
          </a:p>
        </p:txBody>
      </p:sp>
      <p:sp>
        <p:nvSpPr>
          <p:cNvPr id="32" name="Dikdörtgen 31">
            <a:extLst>
              <a:ext uri="{FF2B5EF4-FFF2-40B4-BE49-F238E27FC236}">
                <a16:creationId xmlns:a16="http://schemas.microsoft.com/office/drawing/2014/main" id="{69C5E387-D2D0-4736-A56D-5C0BE9F9AB5A}"/>
              </a:ext>
            </a:extLst>
          </p:cNvPr>
          <p:cNvSpPr/>
          <p:nvPr/>
        </p:nvSpPr>
        <p:spPr>
          <a:xfrm>
            <a:off x="9764120" y="3609293"/>
            <a:ext cx="529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you</a:t>
            </a:r>
            <a:endParaRPr lang="tr-TR" dirty="0"/>
          </a:p>
        </p:txBody>
      </p:sp>
      <p:cxnSp>
        <p:nvCxnSpPr>
          <p:cNvPr id="34" name="Düz Ok Bağlayıcısı 33">
            <a:extLst>
              <a:ext uri="{FF2B5EF4-FFF2-40B4-BE49-F238E27FC236}">
                <a16:creationId xmlns:a16="http://schemas.microsoft.com/office/drawing/2014/main" id="{20A3DBC9-D6DE-4757-8AD9-9A13EFD93DA5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2165620" y="4268393"/>
            <a:ext cx="3850639" cy="35266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Düz Ok Bağlayıcısı 34">
            <a:extLst>
              <a:ext uri="{FF2B5EF4-FFF2-40B4-BE49-F238E27FC236}">
                <a16:creationId xmlns:a16="http://schemas.microsoft.com/office/drawing/2014/main" id="{852CFA49-7383-418B-8F43-BAD23CF5F5C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019908" y="4268393"/>
            <a:ext cx="7988126" cy="35266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Düz Ok Bağlayıcısı 37">
            <a:extLst>
              <a:ext uri="{FF2B5EF4-FFF2-40B4-BE49-F238E27FC236}">
                <a16:creationId xmlns:a16="http://schemas.microsoft.com/office/drawing/2014/main" id="{1CD65734-4A25-46C2-9FE4-B496EC60D5A5}"/>
              </a:ext>
            </a:extLst>
          </p:cNvPr>
          <p:cNvCxnSpPr>
            <a:stCxn id="12" idx="2"/>
            <a:endCxn id="7" idx="0"/>
          </p:cNvCxnSpPr>
          <p:nvPr/>
        </p:nvCxnSpPr>
        <p:spPr>
          <a:xfrm flipH="1">
            <a:off x="2165619" y="4260456"/>
            <a:ext cx="3850641" cy="3685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Düz Ok Bağlayıcısı 38">
            <a:extLst>
              <a:ext uri="{FF2B5EF4-FFF2-40B4-BE49-F238E27FC236}">
                <a16:creationId xmlns:a16="http://schemas.microsoft.com/office/drawing/2014/main" id="{76B2F2CF-A1FB-4FA1-A185-76163FF90C2D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>
            <a:off x="6016260" y="4260456"/>
            <a:ext cx="3991774" cy="3606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Sağ Ayraç 41">
            <a:extLst>
              <a:ext uri="{FF2B5EF4-FFF2-40B4-BE49-F238E27FC236}">
                <a16:creationId xmlns:a16="http://schemas.microsoft.com/office/drawing/2014/main" id="{FFCE1B48-2307-4D3E-90BB-B42E110E4B41}"/>
              </a:ext>
            </a:extLst>
          </p:cNvPr>
          <p:cNvSpPr/>
          <p:nvPr/>
        </p:nvSpPr>
        <p:spPr>
          <a:xfrm rot="5400000">
            <a:off x="1983191" y="4450326"/>
            <a:ext cx="306621" cy="23728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Dikdörtgen 42">
            <a:extLst>
              <a:ext uri="{FF2B5EF4-FFF2-40B4-BE49-F238E27FC236}">
                <a16:creationId xmlns:a16="http://schemas.microsoft.com/office/drawing/2014/main" id="{EE2D3A38-18F8-4DB0-93D2-289896B748DC}"/>
              </a:ext>
            </a:extLst>
          </p:cNvPr>
          <p:cNvSpPr/>
          <p:nvPr/>
        </p:nvSpPr>
        <p:spPr>
          <a:xfrm>
            <a:off x="1887739" y="5856526"/>
            <a:ext cx="6522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512</a:t>
            </a:r>
          </a:p>
        </p:txBody>
      </p:sp>
      <p:cxnSp>
        <p:nvCxnSpPr>
          <p:cNvPr id="60" name="Düz Ok Bağlayıcısı 59">
            <a:extLst>
              <a:ext uri="{FF2B5EF4-FFF2-40B4-BE49-F238E27FC236}">
                <a16:creationId xmlns:a16="http://schemas.microsoft.com/office/drawing/2014/main" id="{1989DD74-EAEA-467C-B0FA-042E57F00885}"/>
              </a:ext>
            </a:extLst>
          </p:cNvPr>
          <p:cNvCxnSpPr>
            <a:stCxn id="18" idx="2"/>
            <a:endCxn id="13" idx="0"/>
          </p:cNvCxnSpPr>
          <p:nvPr/>
        </p:nvCxnSpPr>
        <p:spPr>
          <a:xfrm flipH="1">
            <a:off x="6016259" y="4260456"/>
            <a:ext cx="3991776" cy="3606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Düz Ok Bağlayıcısı 60">
            <a:extLst>
              <a:ext uri="{FF2B5EF4-FFF2-40B4-BE49-F238E27FC236}">
                <a16:creationId xmlns:a16="http://schemas.microsoft.com/office/drawing/2014/main" id="{C05B0919-6459-4199-B3A4-E270B628C64F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165619" y="4260077"/>
            <a:ext cx="7892074" cy="368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Dikdörtgen 62">
            <a:extLst>
              <a:ext uri="{FF2B5EF4-FFF2-40B4-BE49-F238E27FC236}">
                <a16:creationId xmlns:a16="http://schemas.microsoft.com/office/drawing/2014/main" id="{37960722-1CA3-4424-8AC6-57FEE22BD110}"/>
              </a:ext>
            </a:extLst>
          </p:cNvPr>
          <p:cNvSpPr/>
          <p:nvPr/>
        </p:nvSpPr>
        <p:spPr>
          <a:xfrm>
            <a:off x="5368103" y="6459558"/>
            <a:ext cx="2409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 /√ 64, </a:t>
            </a:r>
            <a:r>
              <a:rPr lang="tr-TR" dirty="0" err="1"/>
              <a:t>SoftMax</a:t>
            </a:r>
            <a:endParaRPr lang="tr-TR" dirty="0"/>
          </a:p>
        </p:txBody>
      </p:sp>
      <p:sp>
        <p:nvSpPr>
          <p:cNvPr id="64" name="Sağ Ayraç 63">
            <a:extLst>
              <a:ext uri="{FF2B5EF4-FFF2-40B4-BE49-F238E27FC236}">
                <a16:creationId xmlns:a16="http://schemas.microsoft.com/office/drawing/2014/main" id="{2B7CBEE0-11BD-485C-83A7-F0E38648271F}"/>
              </a:ext>
            </a:extLst>
          </p:cNvPr>
          <p:cNvSpPr/>
          <p:nvPr/>
        </p:nvSpPr>
        <p:spPr>
          <a:xfrm rot="5400000">
            <a:off x="5969139" y="1363824"/>
            <a:ext cx="243696" cy="99160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7" name="Düz Ok Bağlayıcısı 66">
            <a:extLst>
              <a:ext uri="{FF2B5EF4-FFF2-40B4-BE49-F238E27FC236}">
                <a16:creationId xmlns:a16="http://schemas.microsoft.com/office/drawing/2014/main" id="{DF56DB78-94A2-41AB-A494-2A9873C21184}"/>
              </a:ext>
            </a:extLst>
          </p:cNvPr>
          <p:cNvCxnSpPr>
            <a:cxnSpLocks/>
          </p:cNvCxnSpPr>
          <p:nvPr/>
        </p:nvCxnSpPr>
        <p:spPr>
          <a:xfrm flipV="1">
            <a:off x="5314350" y="600641"/>
            <a:ext cx="752591" cy="9603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Düz Ok Bağlayıcısı 68">
            <a:extLst>
              <a:ext uri="{FF2B5EF4-FFF2-40B4-BE49-F238E27FC236}">
                <a16:creationId xmlns:a16="http://schemas.microsoft.com/office/drawing/2014/main" id="{8AA8E9B3-6DE4-4EB8-B062-B7D89A41535D}"/>
              </a:ext>
            </a:extLst>
          </p:cNvPr>
          <p:cNvCxnSpPr>
            <a:cxnSpLocks/>
          </p:cNvCxnSpPr>
          <p:nvPr/>
        </p:nvCxnSpPr>
        <p:spPr>
          <a:xfrm flipV="1">
            <a:off x="5314350" y="1148225"/>
            <a:ext cx="1403818" cy="41280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Düz Ok Bağlayıcısı 71">
            <a:extLst>
              <a:ext uri="{FF2B5EF4-FFF2-40B4-BE49-F238E27FC236}">
                <a16:creationId xmlns:a16="http://schemas.microsoft.com/office/drawing/2014/main" id="{66B6D005-98E4-4627-9B62-2C6954DAE7A2}"/>
              </a:ext>
            </a:extLst>
          </p:cNvPr>
          <p:cNvCxnSpPr>
            <a:cxnSpLocks/>
          </p:cNvCxnSpPr>
          <p:nvPr/>
        </p:nvCxnSpPr>
        <p:spPr>
          <a:xfrm>
            <a:off x="5285026" y="1584051"/>
            <a:ext cx="1199080" cy="772995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Dikdörtgen 87">
            <a:extLst>
              <a:ext uri="{FF2B5EF4-FFF2-40B4-BE49-F238E27FC236}">
                <a16:creationId xmlns:a16="http://schemas.microsoft.com/office/drawing/2014/main" id="{471C417E-A814-4812-89CE-E3FFDD8E46D6}"/>
              </a:ext>
            </a:extLst>
          </p:cNvPr>
          <p:cNvSpPr/>
          <p:nvPr/>
        </p:nvSpPr>
        <p:spPr>
          <a:xfrm>
            <a:off x="6060215" y="247345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Q</a:t>
            </a:r>
          </a:p>
        </p:txBody>
      </p:sp>
      <p:sp>
        <p:nvSpPr>
          <p:cNvPr id="89" name="Dikdörtgen 88">
            <a:extLst>
              <a:ext uri="{FF2B5EF4-FFF2-40B4-BE49-F238E27FC236}">
                <a16:creationId xmlns:a16="http://schemas.microsoft.com/office/drawing/2014/main" id="{683FC143-2A91-446B-9E37-70933CEE08BC}"/>
              </a:ext>
            </a:extLst>
          </p:cNvPr>
          <p:cNvSpPr/>
          <p:nvPr/>
        </p:nvSpPr>
        <p:spPr>
          <a:xfrm>
            <a:off x="6718168" y="924553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K</a:t>
            </a:r>
          </a:p>
        </p:txBody>
      </p:sp>
      <p:sp>
        <p:nvSpPr>
          <p:cNvPr id="90" name="Dikdörtgen 89">
            <a:extLst>
              <a:ext uri="{FF2B5EF4-FFF2-40B4-BE49-F238E27FC236}">
                <a16:creationId xmlns:a16="http://schemas.microsoft.com/office/drawing/2014/main" id="{5A8CABE3-102D-4209-BCD0-921012941CFE}"/>
              </a:ext>
            </a:extLst>
          </p:cNvPr>
          <p:cNvSpPr/>
          <p:nvPr/>
        </p:nvSpPr>
        <p:spPr>
          <a:xfrm>
            <a:off x="6487733" y="2183893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K</a:t>
            </a:r>
          </a:p>
        </p:txBody>
      </p:sp>
      <p:pic>
        <p:nvPicPr>
          <p:cNvPr id="93" name="Picture 6" descr="Softmax vs LogSoftmax. softmax is a mathematical function… | by Abhirami V  S | Medium">
            <a:extLst>
              <a:ext uri="{FF2B5EF4-FFF2-40B4-BE49-F238E27FC236}">
                <a16:creationId xmlns:a16="http://schemas.microsoft.com/office/drawing/2014/main" id="{B6461DA9-C14F-4607-A7FE-DFD812454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137" y="526516"/>
            <a:ext cx="2656181" cy="177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32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9863766-8B67-4F2E-94F2-21922F6A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Self-</a:t>
            </a:r>
            <a:r>
              <a:rPr lang="tr-TR" b="1" dirty="0" err="1"/>
              <a:t>Attention</a:t>
            </a:r>
            <a:r>
              <a:rPr lang="tr-TR" b="1" dirty="0"/>
              <a:t> (Öz Dikkat) ve </a:t>
            </a:r>
            <a:br>
              <a:rPr lang="tr-TR" b="1" dirty="0"/>
            </a:br>
            <a:r>
              <a:rPr lang="tr-TR" b="1" dirty="0"/>
              <a:t>Multi-</a:t>
            </a:r>
            <a:r>
              <a:rPr lang="tr-TR" b="1" dirty="0" err="1"/>
              <a:t>Head</a:t>
            </a:r>
            <a:r>
              <a:rPr lang="tr-TR" b="1" dirty="0"/>
              <a:t> </a:t>
            </a:r>
            <a:r>
              <a:rPr lang="tr-TR" b="1" dirty="0" err="1"/>
              <a:t>Attention</a:t>
            </a:r>
            <a:r>
              <a:rPr lang="tr-TR" b="1" dirty="0"/>
              <a:t> (Çok Başlı Dikkat)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CA05B40-50B4-45CE-A7A4-C7FECB525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718" y="2209800"/>
            <a:ext cx="11095042" cy="3307080"/>
          </a:xfrm>
        </p:spPr>
        <p:txBody>
          <a:bodyPr>
            <a:normAutofit/>
          </a:bodyPr>
          <a:lstStyle/>
          <a:p>
            <a:r>
              <a:rPr lang="tr-TR" sz="2000" dirty="0"/>
              <a:t>Her "</a:t>
            </a:r>
            <a:r>
              <a:rPr lang="tr-TR" sz="2000" dirty="0" err="1"/>
              <a:t>head</a:t>
            </a:r>
            <a:r>
              <a:rPr lang="tr-TR" sz="2000" dirty="0"/>
              <a:t>" aynı giriş verisini alır, ancak kendi özel ağırlık matrisleriyle öğrenir ve bu sayede farklı dikkat dağılımlarını yakalar. </a:t>
            </a:r>
          </a:p>
          <a:p>
            <a:endParaRPr lang="tr-TR" sz="2000" dirty="0"/>
          </a:p>
          <a:p>
            <a:r>
              <a:rPr lang="tr-TR" sz="2000" dirty="0"/>
              <a:t>Örneğin, bir </a:t>
            </a:r>
            <a:r>
              <a:rPr lang="tr-TR" sz="2000" dirty="0" err="1"/>
              <a:t>head</a:t>
            </a:r>
            <a:r>
              <a:rPr lang="tr-TR" sz="2000" dirty="0"/>
              <a:t> belirli bir kelimenin öznelerle olan ilişkisine dikkat ederken, başka bir </a:t>
            </a:r>
            <a:r>
              <a:rPr lang="tr-TR" sz="2000" dirty="0" err="1"/>
              <a:t>head</a:t>
            </a:r>
            <a:r>
              <a:rPr lang="tr-TR" sz="2000" dirty="0"/>
              <a:t> belki de belirtilen kelimenin eylemlerle olan ilişkisine odaklanabilir.</a:t>
            </a:r>
          </a:p>
        </p:txBody>
      </p:sp>
      <p:sp>
        <p:nvSpPr>
          <p:cNvPr id="5" name="Akış Çizelgesi: İşlem 4">
            <a:extLst>
              <a:ext uri="{FF2B5EF4-FFF2-40B4-BE49-F238E27FC236}">
                <a16:creationId xmlns:a16="http://schemas.microsoft.com/office/drawing/2014/main" id="{F1DBD6B8-22DC-4F35-B620-FE4A958F7249}"/>
              </a:ext>
            </a:extLst>
          </p:cNvPr>
          <p:cNvSpPr/>
          <p:nvPr/>
        </p:nvSpPr>
        <p:spPr>
          <a:xfrm>
            <a:off x="3344550" y="4438944"/>
            <a:ext cx="5807377" cy="556456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3425DF3D-A3E8-48C6-8D70-5D3216D468BA}"/>
              </a:ext>
            </a:extLst>
          </p:cNvPr>
          <p:cNvCxnSpPr/>
          <p:nvPr/>
        </p:nvCxnSpPr>
        <p:spPr>
          <a:xfrm>
            <a:off x="4053489" y="4438944"/>
            <a:ext cx="0" cy="5564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7BE47FCF-A46C-473C-967A-EF9AFCCAB094}"/>
              </a:ext>
            </a:extLst>
          </p:cNvPr>
          <p:cNvCxnSpPr/>
          <p:nvPr/>
        </p:nvCxnSpPr>
        <p:spPr>
          <a:xfrm>
            <a:off x="4785009" y="4438944"/>
            <a:ext cx="0" cy="5564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A36B4D05-B02F-4925-A949-DF2B465118B5}"/>
              </a:ext>
            </a:extLst>
          </p:cNvPr>
          <p:cNvCxnSpPr/>
          <p:nvPr/>
        </p:nvCxnSpPr>
        <p:spPr>
          <a:xfrm>
            <a:off x="5486049" y="4438944"/>
            <a:ext cx="0" cy="5564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6FD18EE7-E2B9-40F7-B112-4F76BF31D46E}"/>
              </a:ext>
            </a:extLst>
          </p:cNvPr>
          <p:cNvCxnSpPr/>
          <p:nvPr/>
        </p:nvCxnSpPr>
        <p:spPr>
          <a:xfrm>
            <a:off x="6202840" y="4438944"/>
            <a:ext cx="0" cy="5564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310DB49E-3FE3-4943-84F8-5506676FD9CE}"/>
              </a:ext>
            </a:extLst>
          </p:cNvPr>
          <p:cNvCxnSpPr/>
          <p:nvPr/>
        </p:nvCxnSpPr>
        <p:spPr>
          <a:xfrm>
            <a:off x="6959249" y="4438944"/>
            <a:ext cx="0" cy="5564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ADB7CD1D-E2FC-4834-AA52-800F497B9662}"/>
              </a:ext>
            </a:extLst>
          </p:cNvPr>
          <p:cNvCxnSpPr/>
          <p:nvPr/>
        </p:nvCxnSpPr>
        <p:spPr>
          <a:xfrm>
            <a:off x="7721609" y="4438944"/>
            <a:ext cx="0" cy="5564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160D8F23-B75F-455D-B8BD-0EE50E3D0285}"/>
              </a:ext>
            </a:extLst>
          </p:cNvPr>
          <p:cNvCxnSpPr/>
          <p:nvPr/>
        </p:nvCxnSpPr>
        <p:spPr>
          <a:xfrm>
            <a:off x="8413994" y="4438944"/>
            <a:ext cx="0" cy="5564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ağ Ayraç 12">
            <a:extLst>
              <a:ext uri="{FF2B5EF4-FFF2-40B4-BE49-F238E27FC236}">
                <a16:creationId xmlns:a16="http://schemas.microsoft.com/office/drawing/2014/main" id="{F9F761D8-177C-4971-A6F5-D5A28A5F4C1F}"/>
              </a:ext>
            </a:extLst>
          </p:cNvPr>
          <p:cNvSpPr/>
          <p:nvPr/>
        </p:nvSpPr>
        <p:spPr>
          <a:xfrm rot="5400000">
            <a:off x="6096594" y="2445672"/>
            <a:ext cx="229912" cy="58807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A7AE1201-1711-4A56-9A88-1BDE13A62EC9}"/>
              </a:ext>
            </a:extLst>
          </p:cNvPr>
          <p:cNvSpPr/>
          <p:nvPr/>
        </p:nvSpPr>
        <p:spPr>
          <a:xfrm>
            <a:off x="5970155" y="5687328"/>
            <a:ext cx="13358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512</a:t>
            </a:r>
          </a:p>
        </p:txBody>
      </p:sp>
      <p:sp>
        <p:nvSpPr>
          <p:cNvPr id="15" name="Sağ Ayraç 14">
            <a:extLst>
              <a:ext uri="{FF2B5EF4-FFF2-40B4-BE49-F238E27FC236}">
                <a16:creationId xmlns:a16="http://schemas.microsoft.com/office/drawing/2014/main" id="{B8CB4CCC-3CC5-4BE3-AF34-55469479BEBD}"/>
              </a:ext>
            </a:extLst>
          </p:cNvPr>
          <p:cNvSpPr/>
          <p:nvPr/>
        </p:nvSpPr>
        <p:spPr>
          <a:xfrm rot="5400000">
            <a:off x="3297455" y="5178451"/>
            <a:ext cx="732472" cy="6203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CCE9DA16-315F-48A9-BC65-68F959FF0254}"/>
              </a:ext>
            </a:extLst>
          </p:cNvPr>
          <p:cNvSpPr/>
          <p:nvPr/>
        </p:nvSpPr>
        <p:spPr>
          <a:xfrm>
            <a:off x="3458469" y="5927805"/>
            <a:ext cx="6522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3013426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548</Words>
  <Application>Microsoft Office PowerPoint</Application>
  <PresentationFormat>Geniş ekran</PresentationFormat>
  <Paragraphs>113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Tahoma</vt:lpstr>
      <vt:lpstr>Times New Roman</vt:lpstr>
      <vt:lpstr>Office Teması</vt:lpstr>
      <vt:lpstr>Attention Is All You Need</vt:lpstr>
      <vt:lpstr>Önceden Ardışık Veriler(Sequential Data) Nasıl İşleniyordu?</vt:lpstr>
      <vt:lpstr>Neden Transformer?</vt:lpstr>
      <vt:lpstr>Tokenizasyon ve Kelime Temsilleri (Word Embeddings)</vt:lpstr>
      <vt:lpstr>Girdi Temsili (Input Embedding)</vt:lpstr>
      <vt:lpstr>Konumsal Kodlama (Positional Encoding)</vt:lpstr>
      <vt:lpstr>Dikkat Mekanizması</vt:lpstr>
      <vt:lpstr>Matematik</vt:lpstr>
      <vt:lpstr>Self-Attention (Öz Dikkat) ve  Multi-Head Attention (Çok Başlı Dikkat) </vt:lpstr>
      <vt:lpstr>Örnek (Temsili Değerler)</vt:lpstr>
      <vt:lpstr>Kodlayıcı (Encoder) Yapısı</vt:lpstr>
      <vt:lpstr>Kod Çözücü (Decoder) Yapısı</vt:lpstr>
      <vt:lpstr>PowerPoint Sunusu</vt:lpstr>
      <vt:lpstr>ChatGPT 1- Eğitim Basamağı Llora</vt:lpstr>
      <vt:lpstr>2- Cevap Üretme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Zero-Shot Text-to-Image Generation</dc:title>
  <dc:creator>emirhano</dc:creator>
  <cp:lastModifiedBy>emirhano</cp:lastModifiedBy>
  <cp:revision>56</cp:revision>
  <dcterms:created xsi:type="dcterms:W3CDTF">2023-04-26T11:14:37Z</dcterms:created>
  <dcterms:modified xsi:type="dcterms:W3CDTF">2023-07-19T18:05:51Z</dcterms:modified>
</cp:coreProperties>
</file>