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8" r:id="rId7"/>
    <p:sldId id="269" r:id="rId8"/>
    <p:sldId id="272" r:id="rId9"/>
    <p:sldId id="266" r:id="rId10"/>
    <p:sldId id="271" r:id="rId11"/>
    <p:sldId id="270" r:id="rId12"/>
    <p:sldId id="275" r:id="rId13"/>
    <p:sldId id="274" r:id="rId14"/>
    <p:sldId id="276" r:id="rId15"/>
    <p:sldId id="26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50839-158C-41C7-A715-9B5B9408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CBDD54-266F-4841-BCC4-B00A93CC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5EBED-BAB7-4EB9-8B30-AB84EF29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AA072-E893-4065-9E64-F628F9F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EC1C-5DDD-456B-A9CB-BE06AE2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960430-AF7F-4560-A88B-7F0BFAD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498D0B-3893-41E7-ABCD-8E4147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A1D8BF-E94D-4CA5-BBC1-AEF1E67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ECA3F-8C51-45E2-9214-82FFDF9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D820A-8576-4428-BD36-4A467BB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E306BE-825E-4105-9F9B-7DD3B29E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AC7C77-D230-4D34-8019-C0DC024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E1F748-37CA-4B93-A161-53912CA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A0AD5-48D7-4783-A88C-42BE971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268F9-91A9-43B1-929F-0554AD8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833655-9CD8-442D-BAFE-C04DA21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B1D497-797F-42AE-8A07-BD9C3618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A3A74-1B80-4846-B417-6560C687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FE7C5-ED75-4333-8AF0-8DF7A5F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B7768-2376-4806-96BC-0A3183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3ECC2-C6FF-492C-8204-8E2ACEF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62CBB-D1D3-4C50-9232-54E4211E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0A291-06AF-4901-B9FF-22CCA99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51806-8B39-4CA3-8C01-16421B7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EA81AE-0656-4660-B9C8-C2DAE4F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CEBDD-F388-4811-92D9-F182906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EC7F8-8EBF-4B5E-8AD7-EFFF27FF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737B23-D20F-44F6-B50F-CDDD640C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6A65-2C2F-425B-96C6-F15960D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5FF41-582C-46DE-BB82-0625062F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18CEF-4974-4071-BF34-81BF993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7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8A8E7-8E77-4615-8434-5B6AC9C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A188F3-60F9-42D1-AFAC-A52D9972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A2764-1117-4477-8CF6-A5762735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44179F-6730-4BAE-BD72-F3CDA4B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7FF9A3-5D9E-4E6D-B660-0861B949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A2480D-4E51-4F86-8967-182E3B4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FB3E90-1E3F-4627-96D1-120332C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6E86C2-CD41-400B-B097-8507B9DF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76F2D-C3CE-47FC-BF35-7D2C835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5FB6F-A1FA-439B-AC23-D10C360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6B067F-4536-4319-9255-7EEA7E9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B09040-F8E1-42D4-B298-A8D327F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613F87-A10E-44DC-90A3-B44C0F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4877DC-75A6-4474-B655-A6FC7E2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B876E-CF02-43AB-AD2D-D72813C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0237C-5F23-4573-AC77-B3701DD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9F5E-36FB-44D2-807B-CDE4AD3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A931A7-D0BD-4441-9AFA-78E58C6B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3A0D53-E656-4592-98D5-52E454A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53B4F-1E76-40E4-8704-2679250A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B79336-7ED2-40CE-BE62-08115C3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FA36F5-57F6-4488-8E76-461BEB9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2F325A-E95A-4921-AB40-1F53E7FE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025520-3C88-4CB3-9438-CC049A80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B12863-CB97-44C4-8841-E62D04E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3B4BC8-4278-4712-BEC0-E44ED407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A8AA3-239E-4033-AD89-8AAB896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495951-9A37-4E84-8E08-353826C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F8F7B-1B73-4DEE-95D8-13B4BE8F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99A54-6E41-4737-A263-D404DA74D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3F4-5D86-4B16-BF4B-0FBB8912B4DA}" type="datetimeFigureOut">
              <a:rPr lang="tr-TR" smtClean="0"/>
              <a:t>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C0CBE-F358-47A6-B059-3C315A6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A7FC8D-F6F7-466F-97B9-3281ECBD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CCEE68-4522-4194-9DF9-97A05DB6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2823" y="1600200"/>
            <a:ext cx="13307028" cy="1193800"/>
          </a:xfrm>
        </p:spPr>
        <p:txBody>
          <a:bodyPr>
            <a:normAutofit/>
          </a:bodyPr>
          <a:lstStyle/>
          <a:p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Difüzyon Modelleri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94F3C-3176-4CC3-935D-F854719D84A3}"/>
              </a:ext>
            </a:extLst>
          </p:cNvPr>
          <p:cNvSpPr/>
          <p:nvPr/>
        </p:nvSpPr>
        <p:spPr>
          <a:xfrm>
            <a:off x="1544257" y="3074282"/>
            <a:ext cx="8712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</a:rPr>
              <a:t>Denoising Diffusion Probabilistic Models</a:t>
            </a:r>
            <a:endParaRPr lang="tr-TR" sz="2400" dirty="0">
              <a:latin typeface="Arial" panose="020B0604020202020204" pitchFamily="34" charset="0"/>
            </a:endParaRPr>
          </a:p>
          <a:p>
            <a:pPr algn="ctr"/>
            <a:r>
              <a:rPr lang="tr-TR" sz="2400" dirty="0">
                <a:latin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</a:rPr>
              <a:t>Ho</a:t>
            </a:r>
            <a:r>
              <a:rPr lang="tr-TR" sz="2400" dirty="0">
                <a:latin typeface="Arial" panose="020B0604020202020204" pitchFamily="34" charset="0"/>
              </a:rPr>
              <a:t>, J. et al. (2020)</a:t>
            </a:r>
            <a:endParaRPr lang="tr-TR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0F4CF-3716-46AB-9B96-0295B2EFC966}"/>
              </a:ext>
            </a:extLst>
          </p:cNvPr>
          <p:cNvSpPr/>
          <p:nvPr/>
        </p:nvSpPr>
        <p:spPr>
          <a:xfrm>
            <a:off x="502523" y="4185561"/>
            <a:ext cx="10796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</a:rPr>
              <a:t>High-Resolution Image Synthesis with Latent Diffusion Models</a:t>
            </a:r>
            <a:endParaRPr lang="tr-TR" sz="2400" dirty="0">
              <a:latin typeface="Arial" panose="020B0604020202020204" pitchFamily="34" charset="0"/>
            </a:endParaRPr>
          </a:p>
          <a:p>
            <a:pPr algn="ctr"/>
            <a:r>
              <a:rPr lang="tr-TR" sz="2400" dirty="0" err="1">
                <a:latin typeface="Arial" panose="020B0604020202020204" pitchFamily="34" charset="0"/>
              </a:rPr>
              <a:t>Rombach</a:t>
            </a:r>
            <a:r>
              <a:rPr lang="tr-TR" sz="2400" dirty="0">
                <a:latin typeface="Arial" panose="020B0604020202020204" pitchFamily="34" charset="0"/>
              </a:rPr>
              <a:t>, R. et al. (2022)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84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2761-7591-474F-A4A2-0558810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Gürültüyü Kaldırma Mimarisi</a:t>
            </a:r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DDF03523-E8A7-420B-B199-52C8409D9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35935" y="1921351"/>
            <a:ext cx="6120130" cy="41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7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3769-037F-4C08-B6FE-4D28F0DB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Gizli (</a:t>
            </a:r>
            <a:r>
              <a:rPr lang="tr-TR" b="1" dirty="0" err="1"/>
              <a:t>Latent</a:t>
            </a:r>
            <a:r>
              <a:rPr lang="tr-TR" b="1" dirty="0"/>
              <a:t>) Difüzyon Modellerinin Farkı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E9F3-202A-43AF-A290-B8569868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en-US" dirty="0"/>
              <a:t>However, since these models typically operate directly in pixel space, optimization of powerful DMs often consumes hundreds of GPU days and inference is expensive due to sequential evaluations.</a:t>
            </a:r>
            <a:endParaRPr lang="tr-TR" dirty="0"/>
          </a:p>
          <a:p>
            <a:r>
              <a:rPr lang="en-US" dirty="0"/>
              <a:t>To enable DM training on limited computational resources while retaining their quality and flexibility, we apply them in the latent space of powerful pretrained autoencoders.</a:t>
            </a:r>
            <a:r>
              <a:rPr lang="tr-TR" dirty="0"/>
              <a:t>»</a:t>
            </a:r>
          </a:p>
          <a:p>
            <a:endParaRPr lang="tr-TR" dirty="0"/>
          </a:p>
          <a:p>
            <a:r>
              <a:rPr lang="tr-TR" dirty="0"/>
              <a:t>Herkes evinde kullanabilir.</a:t>
            </a:r>
          </a:p>
        </p:txBody>
      </p:sp>
    </p:spTree>
    <p:extLst>
      <p:ext uri="{BB962C8B-B14F-4D97-AF65-F5344CB8AC3E}">
        <p14:creationId xmlns:p14="http://schemas.microsoft.com/office/powerpoint/2010/main" val="218024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727B-CC55-4E36-9DE5-81163584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Genel Mimari ve Özet</a:t>
            </a:r>
          </a:p>
        </p:txBody>
      </p:sp>
      <p:pic>
        <p:nvPicPr>
          <p:cNvPr id="3074" name="Picture 2" descr="What are Diffusion Models? | Lil'Log">
            <a:extLst>
              <a:ext uri="{FF2B5EF4-FFF2-40B4-BE49-F238E27FC236}">
                <a16:creationId xmlns:a16="http://schemas.microsoft.com/office/drawing/2014/main" id="{799E7744-1D48-4E69-9764-144137EC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89" y="1764982"/>
            <a:ext cx="7573421" cy="37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6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D679-72CC-4490-8AD1-58F55C7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Geri Süreçteki Kayıp Fonksiyonu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F30E-994E-4EC4-ABA1-225E20A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KL-Farkı (</a:t>
            </a:r>
            <a:r>
              <a:rPr lang="tr-TR" dirty="0" err="1"/>
              <a:t>Divergence</a:t>
            </a:r>
            <a:r>
              <a:rPr lang="tr-TR" dirty="0"/>
              <a:t>)</a:t>
            </a:r>
          </a:p>
          <a:p>
            <a:r>
              <a:rPr lang="tr-TR" dirty="0"/>
              <a:t>Logaritmanın Avantajları, </a:t>
            </a:r>
            <a:r>
              <a:rPr lang="tr-TR" dirty="0" err="1"/>
              <a:t>Log-Likelihood</a:t>
            </a:r>
            <a:endParaRPr lang="tr-TR" dirty="0"/>
          </a:p>
          <a:p>
            <a:r>
              <a:rPr lang="tr-TR" dirty="0" err="1"/>
              <a:t>Entropi</a:t>
            </a:r>
            <a:r>
              <a:rPr lang="tr-TR" dirty="0"/>
              <a:t>, Çapraz </a:t>
            </a:r>
            <a:r>
              <a:rPr lang="tr-TR" dirty="0" err="1"/>
              <a:t>Entropi</a:t>
            </a:r>
            <a:r>
              <a:rPr lang="tr-TR" dirty="0"/>
              <a:t> (Cross </a:t>
            </a:r>
            <a:r>
              <a:rPr lang="tr-TR" dirty="0" err="1"/>
              <a:t>Entropy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A25CCE-8A28-40A2-9CF9-600D01735FD4}"/>
              </a:ext>
            </a:extLst>
          </p:cNvPr>
          <p:cNvSpPr/>
          <p:nvPr/>
        </p:nvSpPr>
        <p:spPr>
          <a:xfrm>
            <a:off x="838200" y="3445887"/>
            <a:ext cx="111960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/>
              <a:t>Entropy</a:t>
            </a:r>
            <a:r>
              <a:rPr lang="tr-TR" sz="1600" dirty="0"/>
              <a:t> (Düzensizlik)</a:t>
            </a:r>
          </a:p>
          <a:p>
            <a:r>
              <a:rPr lang="tr-TR" sz="1600" dirty="0"/>
              <a:t>H(P) = - Σ P(i) </a:t>
            </a:r>
            <a:r>
              <a:rPr lang="tr-TR" sz="1600" dirty="0" err="1"/>
              <a:t>log</a:t>
            </a:r>
            <a:r>
              <a:rPr lang="tr-TR" sz="1600" dirty="0"/>
              <a:t> P(i) </a:t>
            </a:r>
          </a:p>
          <a:p>
            <a:r>
              <a:rPr lang="tr-TR" sz="1600" dirty="0"/>
              <a:t>dağılım çok düzenliyse </a:t>
            </a:r>
            <a:r>
              <a:rPr lang="tr-TR" sz="1600" dirty="0" err="1"/>
              <a:t>entropi</a:t>
            </a:r>
            <a:r>
              <a:rPr lang="tr-TR" sz="1600" dirty="0"/>
              <a:t> 0 olabilir (</a:t>
            </a:r>
            <a:r>
              <a:rPr lang="tr-TR" sz="1600" dirty="0" err="1"/>
              <a:t>log</a:t>
            </a:r>
            <a:r>
              <a:rPr lang="tr-TR" sz="1600" dirty="0"/>
              <a:t>(0) = 1) </a:t>
            </a:r>
          </a:p>
          <a:p>
            <a:endParaRPr lang="tr-TR" sz="1600" dirty="0"/>
          </a:p>
          <a:p>
            <a:r>
              <a:rPr lang="tr-TR" sz="1600" dirty="0"/>
              <a:t>Cross </a:t>
            </a:r>
            <a:r>
              <a:rPr lang="tr-TR" sz="1600" dirty="0" err="1"/>
              <a:t>Entropy</a:t>
            </a:r>
            <a:r>
              <a:rPr lang="tr-TR" sz="1600" dirty="0"/>
              <a:t> (Çapraz Düzensizlik)</a:t>
            </a:r>
          </a:p>
          <a:p>
            <a:r>
              <a:rPr lang="tr-TR" sz="1600" dirty="0"/>
              <a:t>H(P, Q) = - Σ P(i) </a:t>
            </a:r>
            <a:r>
              <a:rPr lang="tr-TR" sz="1600" dirty="0" err="1"/>
              <a:t>log</a:t>
            </a:r>
            <a:r>
              <a:rPr lang="tr-TR" sz="1600" dirty="0"/>
              <a:t> Q(i)</a:t>
            </a:r>
          </a:p>
          <a:p>
            <a:r>
              <a:rPr lang="tr-TR" sz="1600" dirty="0"/>
              <a:t>(</a:t>
            </a:r>
            <a:r>
              <a:rPr lang="tr-TR" sz="1600" dirty="0" err="1"/>
              <a:t>Loss</a:t>
            </a:r>
            <a:r>
              <a:rPr lang="tr-TR" sz="1600" dirty="0"/>
              <a:t> fonksiyonu olarak kullanılır tahmin edilenin gerçekten ne kadar farklı olduğunun bir ölçüsüdür.)</a:t>
            </a:r>
          </a:p>
          <a:p>
            <a:endParaRPr lang="tr-TR" sz="1600" dirty="0"/>
          </a:p>
          <a:p>
            <a:r>
              <a:rPr lang="tr-TR" sz="1600" dirty="0" err="1"/>
              <a:t>Kullback-Leibler</a:t>
            </a:r>
            <a:r>
              <a:rPr lang="tr-TR" sz="1600" dirty="0"/>
              <a:t> </a:t>
            </a:r>
            <a:r>
              <a:rPr lang="tr-TR" sz="1600" dirty="0" err="1"/>
              <a:t>Divergence</a:t>
            </a:r>
            <a:r>
              <a:rPr lang="tr-TR" sz="1600" dirty="0"/>
              <a:t> / KL </a:t>
            </a:r>
            <a:r>
              <a:rPr lang="tr-TR" sz="1600" dirty="0" err="1"/>
              <a:t>Divergence</a:t>
            </a:r>
            <a:r>
              <a:rPr lang="tr-TR" sz="1600" dirty="0"/>
              <a:t> (KL Farkı)</a:t>
            </a:r>
          </a:p>
          <a:p>
            <a:r>
              <a:rPr lang="tr-TR" sz="1600" dirty="0"/>
              <a:t>D(P || Q) = H(P, Q) - H(P) = </a:t>
            </a:r>
          </a:p>
          <a:p>
            <a:r>
              <a:rPr lang="tr-TR" sz="1600" dirty="0"/>
              <a:t>- Σ P(i) </a:t>
            </a:r>
            <a:r>
              <a:rPr lang="tr-TR" sz="1600" dirty="0" err="1"/>
              <a:t>log</a:t>
            </a:r>
            <a:r>
              <a:rPr lang="tr-TR" sz="1600" dirty="0"/>
              <a:t> Q(i) - (- Σ P(i) </a:t>
            </a:r>
            <a:r>
              <a:rPr lang="tr-TR" sz="1600" dirty="0" err="1"/>
              <a:t>log</a:t>
            </a:r>
            <a:r>
              <a:rPr lang="tr-TR" sz="1600" dirty="0"/>
              <a:t> P(i)) =</a:t>
            </a:r>
          </a:p>
          <a:p>
            <a:r>
              <a:rPr lang="tr-TR" sz="1600" dirty="0"/>
              <a:t>Σ P(i) </a:t>
            </a:r>
            <a:r>
              <a:rPr lang="tr-TR" sz="1600" dirty="0" err="1"/>
              <a:t>log</a:t>
            </a:r>
            <a:r>
              <a:rPr lang="tr-TR" sz="1600" dirty="0"/>
              <a:t> (P(i)/Q(i))</a:t>
            </a:r>
          </a:p>
        </p:txBody>
      </p:sp>
    </p:spTree>
    <p:extLst>
      <p:ext uri="{BB962C8B-B14F-4D97-AF65-F5344CB8AC3E}">
        <p14:creationId xmlns:p14="http://schemas.microsoft.com/office/powerpoint/2010/main" val="415177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D679-72CC-4490-8AD1-58F55C7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KL-Farkı Hesabı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F30E-994E-4EC4-ABA1-225E20AA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987"/>
            <a:ext cx="10515600" cy="3140988"/>
          </a:xfrm>
        </p:spPr>
        <p:txBody>
          <a:bodyPr>
            <a:noAutofit/>
          </a:bodyPr>
          <a:lstStyle/>
          <a:p>
            <a:r>
              <a:rPr lang="en-US" sz="2000" dirty="0" err="1"/>
              <a:t>Örnek</a:t>
            </a:r>
            <a:r>
              <a:rPr lang="en-US" sz="2000" dirty="0"/>
              <a:t>: </a:t>
            </a:r>
            <a:endParaRPr lang="tr-TR" sz="2000" dirty="0"/>
          </a:p>
          <a:p>
            <a:pPr marL="0" indent="0">
              <a:buNone/>
            </a:pPr>
            <a:r>
              <a:rPr lang="en-US" sz="2000" dirty="0" err="1"/>
              <a:t>Fotoğraf</a:t>
            </a:r>
            <a:r>
              <a:rPr lang="en-US" sz="2000" dirty="0"/>
              <a:t> </a:t>
            </a:r>
            <a:r>
              <a:rPr lang="en-US" sz="2000" dirty="0" err="1"/>
              <a:t>hangisine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tr-TR" sz="2000" dirty="0"/>
              <a:t>?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tr-TR" sz="2000" dirty="0"/>
              <a:t>                 </a:t>
            </a:r>
            <a:r>
              <a:rPr lang="en-US" sz="2000" dirty="0" err="1"/>
              <a:t>köpek</a:t>
            </a:r>
            <a:r>
              <a:rPr lang="en-US" sz="2000" dirty="0"/>
              <a:t> </a:t>
            </a:r>
            <a:r>
              <a:rPr lang="en-US" sz="2000" dirty="0" err="1"/>
              <a:t>kedi</a:t>
            </a:r>
            <a:r>
              <a:rPr lang="en-US" sz="2000" dirty="0"/>
              <a:t> </a:t>
            </a:r>
            <a:r>
              <a:rPr lang="en-US" sz="2000" dirty="0" err="1"/>
              <a:t>rakun</a:t>
            </a:r>
            <a:r>
              <a:rPr lang="en-US" sz="2000" dirty="0"/>
              <a:t> </a:t>
            </a:r>
            <a:r>
              <a:rPr lang="en-US" sz="2000" dirty="0" err="1"/>
              <a:t>balık</a:t>
            </a:r>
            <a:r>
              <a:rPr lang="en-US" sz="2000" dirty="0"/>
              <a:t> </a:t>
            </a:r>
            <a:r>
              <a:rPr lang="en-US" sz="2000" dirty="0" err="1"/>
              <a:t>tilki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T</a:t>
            </a:r>
            <a:r>
              <a:rPr lang="en-US" sz="2000" dirty="0" err="1"/>
              <a:t>ahminler</a:t>
            </a:r>
            <a:r>
              <a:rPr lang="en-US" sz="2000" dirty="0"/>
              <a:t>: 0.25 0.10 0.30 0.10 0.25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G</a:t>
            </a:r>
            <a:r>
              <a:rPr lang="en-US" sz="2000" dirty="0" err="1"/>
              <a:t>erçek</a:t>
            </a:r>
            <a:r>
              <a:rPr lang="en-US" sz="2000" dirty="0"/>
              <a:t>:    </a:t>
            </a:r>
            <a:r>
              <a:rPr lang="tr-TR" sz="2000" dirty="0"/>
              <a:t>   </a:t>
            </a:r>
            <a:r>
              <a:rPr lang="en-US" sz="2000" dirty="0"/>
              <a:t>   0       0      1     </a:t>
            </a:r>
            <a:r>
              <a:rPr lang="tr-TR" sz="2000" dirty="0"/>
              <a:t> </a:t>
            </a:r>
            <a:r>
              <a:rPr lang="en-US" sz="2000" dirty="0"/>
              <a:t>0      </a:t>
            </a:r>
            <a:r>
              <a:rPr lang="tr-TR" sz="2000" dirty="0"/>
              <a:t> </a:t>
            </a:r>
            <a:r>
              <a:rPr lang="en-US" sz="2000" dirty="0"/>
              <a:t>0  </a:t>
            </a:r>
            <a:endParaRPr lang="tr-TR" sz="2000" dirty="0"/>
          </a:p>
          <a:p>
            <a:pPr marL="0" indent="0">
              <a:buNone/>
            </a:pPr>
            <a:r>
              <a:rPr lang="en-US" sz="2000" dirty="0"/>
              <a:t>Entropy</a:t>
            </a:r>
            <a:r>
              <a:rPr lang="tr-TR" sz="2000" dirty="0"/>
              <a:t>=</a:t>
            </a:r>
            <a:r>
              <a:rPr lang="en-US" sz="2000" dirty="0"/>
              <a:t> - (0log(0) + 0log(0)  +1log(1)  + 0log(0) + 0log(0)) =  0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Çapraz Düzensizlik </a:t>
            </a:r>
            <a:r>
              <a:rPr lang="en-US" sz="2000" dirty="0"/>
              <a:t>= - [0log(0.25) + 0log(0.10) + 1log(0.30) + 0log(0.10) + 0log(0.25)] = 0.52</a:t>
            </a:r>
            <a:endParaRPr lang="tr-TR" sz="2000" dirty="0"/>
          </a:p>
          <a:p>
            <a:pPr marL="0" indent="0">
              <a:buNone/>
            </a:pPr>
            <a:r>
              <a:rPr lang="en-US" sz="2000" dirty="0"/>
              <a:t>KL </a:t>
            </a:r>
            <a:r>
              <a:rPr lang="tr-TR" sz="2000" dirty="0"/>
              <a:t>Farkı =</a:t>
            </a:r>
            <a:r>
              <a:rPr lang="en-US" sz="2000" dirty="0"/>
              <a:t> 0.52 - 0 = 0</a:t>
            </a:r>
            <a:r>
              <a:rPr lang="tr-TR" sz="2000" dirty="0"/>
              <a:t>.52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2050" name="Picture 2" descr="Genç Rakun Önde Duruyor Ve Beyaz Üzerinde Izole Kameraya Bakıyor Stok  Fotoğraflar &amp; Rakun'nin Daha Fazla Resimleri - iStock">
            <a:extLst>
              <a:ext uri="{FF2B5EF4-FFF2-40B4-BE49-F238E27FC236}">
                <a16:creationId xmlns:a16="http://schemas.microsoft.com/office/drawing/2014/main" id="{9CBC32F4-67D5-4707-8B57-7BA0D51B0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80" y="365125"/>
            <a:ext cx="2840669" cy="23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C5E841-CE38-47B7-AA33-F4FA6675C042}"/>
              </a:ext>
            </a:extLst>
          </p:cNvPr>
          <p:cNvSpPr txBox="1">
            <a:spLocks/>
          </p:cNvSpPr>
          <p:nvPr/>
        </p:nvSpPr>
        <p:spPr>
          <a:xfrm>
            <a:off x="4718304" y="2863031"/>
            <a:ext cx="10962442" cy="485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3953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CA47-D342-4356-BCC5-A75D2B3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Aklımıza Nereden Gelebilirdi?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46EF-AFDA-4307-8453-7E1CFFCF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Görüntü işlemede kullanılan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noise</a:t>
            </a:r>
            <a:endParaRPr lang="tr-TR" dirty="0"/>
          </a:p>
          <a:p>
            <a:r>
              <a:rPr lang="tr-TR" dirty="0"/>
              <a:t>Difüzyon olayı</a:t>
            </a:r>
          </a:p>
        </p:txBody>
      </p:sp>
    </p:spTree>
    <p:extLst>
      <p:ext uri="{BB962C8B-B14F-4D97-AF65-F5344CB8AC3E}">
        <p14:creationId xmlns:p14="http://schemas.microsoft.com/office/powerpoint/2010/main" val="319622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Önceden sinir ağları nasıl resim üretiyordu? GAN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8C7525B-1149-4FDD-AA66-7F8E5589F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48" y="1781238"/>
            <a:ext cx="8605303" cy="3752848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1B22AB3-94FE-4680-8C05-2C9077748E32}"/>
              </a:ext>
            </a:extLst>
          </p:cNvPr>
          <p:cNvSpPr/>
          <p:nvPr/>
        </p:nvSpPr>
        <p:spPr>
          <a:xfrm>
            <a:off x="97655" y="6214967"/>
            <a:ext cx="1216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Goodfellow</a:t>
            </a:r>
            <a:r>
              <a:rPr lang="tr-TR" sz="1400" dirty="0"/>
              <a:t>, I. J., </a:t>
            </a:r>
            <a:r>
              <a:rPr lang="tr-TR" sz="1400" dirty="0" err="1"/>
              <a:t>Pouget-Abadie</a:t>
            </a:r>
            <a:r>
              <a:rPr lang="tr-TR" sz="1400" dirty="0"/>
              <a:t>, J., Mirza, M., </a:t>
            </a:r>
            <a:r>
              <a:rPr lang="tr-TR" sz="1400" dirty="0" err="1"/>
              <a:t>Xu</a:t>
            </a:r>
            <a:r>
              <a:rPr lang="tr-TR" sz="1400" dirty="0"/>
              <a:t>, B., </a:t>
            </a:r>
            <a:r>
              <a:rPr lang="tr-TR" sz="1400" dirty="0" err="1"/>
              <a:t>Warde-Farley</a:t>
            </a:r>
            <a:r>
              <a:rPr lang="tr-TR" sz="1400" dirty="0"/>
              <a:t>, D., </a:t>
            </a:r>
            <a:r>
              <a:rPr lang="tr-TR" sz="1400" dirty="0" err="1"/>
              <a:t>Ozair</a:t>
            </a:r>
            <a:r>
              <a:rPr lang="tr-TR" sz="1400" dirty="0"/>
              <a:t>, S., ... &amp; </a:t>
            </a:r>
            <a:r>
              <a:rPr lang="tr-TR" sz="1400" dirty="0" err="1"/>
              <a:t>Bengio</a:t>
            </a:r>
            <a:r>
              <a:rPr lang="tr-TR" sz="1400" dirty="0"/>
              <a:t>, Y. (2014). </a:t>
            </a:r>
            <a:r>
              <a:rPr lang="tr-TR" sz="1400" dirty="0" err="1"/>
              <a:t>Generative</a:t>
            </a:r>
            <a:r>
              <a:rPr lang="tr-TR" sz="1400" dirty="0"/>
              <a:t> </a:t>
            </a:r>
            <a:r>
              <a:rPr lang="tr-TR" sz="1400" dirty="0" err="1"/>
              <a:t>adversarial</a:t>
            </a:r>
            <a:r>
              <a:rPr lang="tr-TR" sz="1400" dirty="0"/>
              <a:t> </a:t>
            </a:r>
            <a:r>
              <a:rPr lang="tr-TR" sz="1400" dirty="0" err="1"/>
              <a:t>networks</a:t>
            </a:r>
            <a:r>
              <a:rPr lang="tr-TR" sz="1400" dirty="0"/>
              <a:t>. </a:t>
            </a:r>
            <a:r>
              <a:rPr lang="tr-TR" sz="1400" dirty="0" err="1"/>
              <a:t>arXiv</a:t>
            </a:r>
            <a:r>
              <a:rPr lang="tr-TR" sz="1400" dirty="0"/>
              <a:t> e-</a:t>
            </a:r>
            <a:r>
              <a:rPr lang="tr-TR" sz="1400" dirty="0" err="1"/>
              <a:t>prints</a:t>
            </a:r>
            <a:r>
              <a:rPr lang="tr-TR" sz="1400" dirty="0"/>
              <a:t>. </a:t>
            </a:r>
            <a:r>
              <a:rPr lang="tr-TR" sz="1400" i="1" dirty="0" err="1"/>
              <a:t>arXiv</a:t>
            </a:r>
            <a:r>
              <a:rPr lang="tr-TR" sz="1400" i="1" dirty="0"/>
              <a:t> </a:t>
            </a:r>
            <a:r>
              <a:rPr lang="tr-TR" sz="1400" i="1" dirty="0" err="1"/>
              <a:t>preprint</a:t>
            </a:r>
            <a:r>
              <a:rPr lang="tr-TR" sz="1400" i="1" dirty="0"/>
              <a:t> arXiv:1406.2661</a:t>
            </a:r>
            <a:r>
              <a:rPr lang="tr-TR" sz="1400" dirty="0"/>
              <a:t>, </a:t>
            </a:r>
            <a:r>
              <a:rPr lang="tr-TR" sz="1400" i="1" dirty="0"/>
              <a:t>1406</a:t>
            </a:r>
            <a:r>
              <a:rPr lang="tr-T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7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E00EB1A-1990-44E3-ABB2-1887A00A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VQ-VAE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AB4A80-9A4C-4EAE-9C6D-69E18134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7" y="2129539"/>
            <a:ext cx="9117368" cy="36510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C51334A-E635-43CB-9F35-DB6F7FC942E6}"/>
              </a:ext>
            </a:extLst>
          </p:cNvPr>
          <p:cNvSpPr/>
          <p:nvPr/>
        </p:nvSpPr>
        <p:spPr>
          <a:xfrm>
            <a:off x="758301" y="6404098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Van Den Oord, A., &amp; </a:t>
            </a:r>
            <a:r>
              <a:rPr lang="en-US" sz="1400" dirty="0" err="1"/>
              <a:t>Vinyals</a:t>
            </a:r>
            <a:r>
              <a:rPr lang="en-US" sz="1400" dirty="0"/>
              <a:t>, O. (2017). Neural discrete representation learning. Advances in neural information processing systems, 30.</a:t>
            </a:r>
            <a:endParaRPr lang="tr-TR" sz="1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9960CE8-FE11-4728-83EB-F2ED14D5E61A}"/>
              </a:ext>
            </a:extLst>
          </p:cNvPr>
          <p:cNvSpPr txBox="1"/>
          <p:nvPr/>
        </p:nvSpPr>
        <p:spPr>
          <a:xfrm>
            <a:off x="1186702" y="1506022"/>
            <a:ext cx="866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İlk olarak, VQ-VAE, görüntüleri daha düşük boyutlu, ayrık temsillere dönüştürür ve sıkıştırır.</a:t>
            </a:r>
          </a:p>
        </p:txBody>
      </p:sp>
    </p:spTree>
    <p:extLst>
      <p:ext uri="{BB962C8B-B14F-4D97-AF65-F5344CB8AC3E}">
        <p14:creationId xmlns:p14="http://schemas.microsoft.com/office/powerpoint/2010/main" val="36452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395271-99AA-4F5F-92FF-83FC5E7A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Difüzyon Modelleri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28BE4-EA56-4CB5-A035-E2221115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Difüzyon modellerinin genel öğrenme mantığı:</a:t>
            </a:r>
          </a:p>
          <a:p>
            <a:pPr marL="0" indent="0">
              <a:buNone/>
            </a:pPr>
            <a:r>
              <a:rPr lang="tr-TR" dirty="0"/>
              <a:t>1- resimlere gürültü (</a:t>
            </a:r>
            <a:r>
              <a:rPr lang="tr-TR" dirty="0" err="1"/>
              <a:t>noise</a:t>
            </a:r>
            <a:r>
              <a:rPr lang="tr-TR" dirty="0"/>
              <a:t>) ekleme -&gt; ileri süreç (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2- eklenen gürültünün kaldırılması –&gt; geri süreç (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Image28">
            <a:extLst>
              <a:ext uri="{FF2B5EF4-FFF2-40B4-BE49-F238E27FC236}">
                <a16:creationId xmlns:a16="http://schemas.microsoft.com/office/drawing/2014/main" id="{B1CFD01A-2DC3-48D9-A409-3CDED4548E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37577" y="4083986"/>
            <a:ext cx="7455602" cy="1434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91E46B-4AE5-47E6-9A96-63098B0AF513}"/>
              </a:ext>
            </a:extLst>
          </p:cNvPr>
          <p:cNvSpPr/>
          <p:nvPr/>
        </p:nvSpPr>
        <p:spPr>
          <a:xfrm>
            <a:off x="838200" y="6492875"/>
            <a:ext cx="11758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Ho, J., Jain, A., &amp; </a:t>
            </a:r>
            <a:r>
              <a:rPr lang="en-US" sz="1100" kern="100" dirty="0" err="1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Abbeel</a:t>
            </a:r>
            <a:r>
              <a:rPr lang="en-US" sz="1100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, P. (2020). Denoising diffusion probabilistic models. </a:t>
            </a:r>
            <a:r>
              <a:rPr lang="en-US" sz="1100" i="1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Advances in neural information processing systems</a:t>
            </a:r>
            <a:r>
              <a:rPr lang="en-US" sz="1100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, </a:t>
            </a:r>
            <a:r>
              <a:rPr lang="en-US" sz="1100" i="1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33</a:t>
            </a:r>
            <a:r>
              <a:rPr lang="en-US" sz="1100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, 6840-6851.</a:t>
            </a:r>
            <a:endParaRPr lang="tr-TR" sz="11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78697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8C5C-882F-4A94-A173-CCEA138D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/>
              <a:t>1- Gürültü Ekleme: İleri Süreç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3FBB-6F2C-4880-AB88-FDD51CF1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Resimlere gürültü eklenmesi sürecinde herhangi bir öğrenme durumu yoktur. </a:t>
            </a:r>
            <a:r>
              <a:rPr lang="tr-TR" dirty="0" err="1"/>
              <a:t>Markov</a:t>
            </a:r>
            <a:r>
              <a:rPr lang="tr-TR" dirty="0"/>
              <a:t> Zinciri.</a:t>
            </a:r>
          </a:p>
          <a:p>
            <a:endParaRPr lang="tr-TR" dirty="0"/>
          </a:p>
        </p:txBody>
      </p:sp>
      <p:pic>
        <p:nvPicPr>
          <p:cNvPr id="4" name="Image6">
            <a:extLst>
              <a:ext uri="{FF2B5EF4-FFF2-40B4-BE49-F238E27FC236}">
                <a16:creationId xmlns:a16="http://schemas.microsoft.com/office/drawing/2014/main" id="{A1D20BF5-EC06-49E1-9EEC-CBC16DF87F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93958" y="3151188"/>
            <a:ext cx="6604083" cy="24187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B78BE6-0C3D-4D05-8B1F-BDD20A9C096D}"/>
              </a:ext>
            </a:extLst>
          </p:cNvPr>
          <p:cNvSpPr/>
          <p:nvPr/>
        </p:nvSpPr>
        <p:spPr>
          <a:xfrm>
            <a:off x="5201653" y="6596390"/>
            <a:ext cx="11758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kern="100" dirty="0" err="1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Outlier</a:t>
            </a:r>
            <a:r>
              <a:rPr lang="tr-TR" sz="1100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, </a:t>
            </a:r>
            <a:r>
              <a:rPr lang="tr-TR" sz="1100" kern="100" dirty="0" err="1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Dominic</a:t>
            </a:r>
            <a:r>
              <a:rPr lang="tr-TR" sz="1100" kern="100" dirty="0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 </a:t>
            </a:r>
            <a:r>
              <a:rPr lang="tr-TR" sz="1100" kern="100" dirty="0" err="1">
                <a:solidFill>
                  <a:srgbClr val="222222"/>
                </a:solidFill>
                <a:latin typeface="Arial;sans-serif"/>
                <a:ea typeface="Noto Serif CJK SC"/>
                <a:cs typeface="Lohit Devanagari"/>
              </a:rPr>
              <a:t>Rampas</a:t>
            </a:r>
            <a:endParaRPr lang="tr-TR" sz="11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2747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5E31-37B1-43AD-B802-09650AAB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İleri Sürecin Matematiği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69F5-B87D-4624-A29D-8BFF2EA9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Reparametrization</a:t>
            </a:r>
            <a:r>
              <a:rPr lang="en-US" b="1" dirty="0"/>
              <a:t> trick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N(μ, 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dirty="0"/>
              <a:t>)  ~  μ + </a:t>
            </a:r>
            <a:r>
              <a:rPr lang="en-US" dirty="0" err="1"/>
              <a:t>σε</a:t>
            </a:r>
            <a:r>
              <a:rPr lang="en-US" dirty="0"/>
              <a:t> 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μ</a:t>
            </a:r>
            <a:r>
              <a:rPr lang="tr-TR" dirty="0"/>
              <a:t> = ortalama</a:t>
            </a:r>
          </a:p>
          <a:p>
            <a:pPr marL="0" indent="0">
              <a:buNone/>
            </a:pP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tr-TR" dirty="0"/>
              <a:t>= </a:t>
            </a:r>
            <a:r>
              <a:rPr lang="tr-TR" dirty="0" err="1"/>
              <a:t>varyans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ε ~ N(0, 1)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E248F-42D1-4ED8-94BC-F2AE82D7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7" y="681037"/>
            <a:ext cx="2653682" cy="147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4750F0-60EA-4887-827E-5334172E5BA1}"/>
              </a:ext>
            </a:extLst>
          </p:cNvPr>
          <p:cNvSpPr/>
          <p:nvPr/>
        </p:nvSpPr>
        <p:spPr>
          <a:xfrm>
            <a:off x="8306695" y="621172"/>
            <a:ext cx="1315453" cy="808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7" name="Image8">
            <a:extLst>
              <a:ext uri="{FF2B5EF4-FFF2-40B4-BE49-F238E27FC236}">
                <a16:creationId xmlns:a16="http://schemas.microsoft.com/office/drawing/2014/main" id="{B05F0340-6CD1-4251-9200-7C8E7894A0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51158" y="4001294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AE15-2A25-4439-A2FA-65B055E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İleri Sürecin Matematiği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5C686-9482-40A4-8C71-0FEB2E68F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06007" cy="1838582"/>
          </a:xfrm>
          <a:prstGeom prst="rect">
            <a:avLst/>
          </a:prstGeom>
        </p:spPr>
      </p:pic>
      <p:pic>
        <p:nvPicPr>
          <p:cNvPr id="5" name="Image9">
            <a:extLst>
              <a:ext uri="{FF2B5EF4-FFF2-40B4-BE49-F238E27FC236}">
                <a16:creationId xmlns:a16="http://schemas.microsoft.com/office/drawing/2014/main" id="{DC50C771-5A07-4F20-A1B1-08EBAF3F08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763093" y="1690688"/>
            <a:ext cx="6120130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EE8-E33E-4614-8B00-AF8CB64F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Kosinüs Zamanlaması (</a:t>
            </a:r>
            <a:r>
              <a:rPr lang="tr-TR" b="1" dirty="0" err="1"/>
              <a:t>Cosine</a:t>
            </a:r>
            <a:r>
              <a:rPr lang="tr-TR" b="1" dirty="0"/>
              <a:t> 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975D-952C-4789-B102-02AAED09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OpenAI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αt=1/2​(1−cos(πt/T​)) </a:t>
            </a:r>
            <a:endParaRPr lang="tr-TR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457AA45B-51C4-41CD-91A1-59F8BAB6EE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36115" y="3429000"/>
            <a:ext cx="7519770" cy="23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3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32E0-8193-489E-8E80-C57D3EDA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2- Gürültüyü Kaldırma: Geri Süreç </a:t>
            </a:r>
          </a:p>
        </p:txBody>
      </p:sp>
      <p:pic>
        <p:nvPicPr>
          <p:cNvPr id="4" name="Image12">
            <a:extLst>
              <a:ext uri="{FF2B5EF4-FFF2-40B4-BE49-F238E27FC236}">
                <a16:creationId xmlns:a16="http://schemas.microsoft.com/office/drawing/2014/main" id="{3BD4B4E5-5A17-42F5-B3F6-D90ED3077E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05576" y="4572543"/>
            <a:ext cx="6667500" cy="15525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09B636-FE90-45FF-9CDE-8CCEB38B98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kern="100" dirty="0">
                <a:latin typeface="Liberation Serif"/>
                <a:ea typeface="Noto Serif CJK SC"/>
                <a:cs typeface="Lohit Devanagari"/>
              </a:rPr>
              <a:t>Geri süreç boyunca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,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resmi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değil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,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gürültüyü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tahmin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etmeye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çalışırız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ve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gürültüyü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çıkararak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resme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ulaşırız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tr-TR" kern="100" dirty="0">
                <a:latin typeface="Liberation Serif"/>
                <a:ea typeface="Noto Serif CJK SC"/>
                <a:cs typeface="Lohit Devanagari"/>
              </a:rPr>
              <a:t>.</a:t>
            </a:r>
          </a:p>
          <a:p>
            <a:r>
              <a:rPr lang="en-US" kern="100" dirty="0">
                <a:latin typeface="Liberation Serif"/>
                <a:ea typeface="Noto Serif CJK SC"/>
                <a:cs typeface="Lohit Devanagari"/>
              </a:rPr>
              <a:t>(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gürültülü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resim</a:t>
            </a:r>
            <a:r>
              <a:rPr lang="tr-TR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-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gürültü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=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gerçek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resim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) </a:t>
            </a:r>
            <a:endParaRPr lang="tr-TR" kern="100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gürültünün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sadece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mean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değerini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tahmin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eden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çalışmalar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olduğu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gibi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,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aynı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zamanda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variance’ı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da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tahmin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eden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çalışmalar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kern="100" dirty="0" err="1">
                <a:latin typeface="Liberation Serif"/>
                <a:ea typeface="Noto Serif CJK SC"/>
                <a:cs typeface="Lohit Devanagari"/>
              </a:rPr>
              <a:t>vardır</a:t>
            </a:r>
            <a:r>
              <a:rPr lang="en-US" kern="100" dirty="0">
                <a:latin typeface="Liberation Serif"/>
                <a:ea typeface="Noto Serif CJK SC"/>
                <a:cs typeface="Lohit Devanagari"/>
              </a:rPr>
              <a:t>.</a:t>
            </a:r>
            <a:endParaRPr lang="tr-TR" kern="100" dirty="0"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26290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685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Arial;sans-serif</vt:lpstr>
      <vt:lpstr>Calibri</vt:lpstr>
      <vt:lpstr>Calibri Light</vt:lpstr>
      <vt:lpstr>Liberation Serif</vt:lpstr>
      <vt:lpstr>Lohit Devanagari</vt:lpstr>
      <vt:lpstr>Noto Serif CJK SC</vt:lpstr>
      <vt:lpstr>Tahoma</vt:lpstr>
      <vt:lpstr>Office Teması</vt:lpstr>
      <vt:lpstr>Difüzyon Modelleri</vt:lpstr>
      <vt:lpstr>Önceden sinir ağları nasıl resim üretiyordu? GAN</vt:lpstr>
      <vt:lpstr>VQ-VAE</vt:lpstr>
      <vt:lpstr>Difüzyon Modelleri </vt:lpstr>
      <vt:lpstr>1- Gürültü Ekleme: İleri Süreç </vt:lpstr>
      <vt:lpstr>İleri Sürecin Matematiği</vt:lpstr>
      <vt:lpstr>İleri Sürecin Matematiği</vt:lpstr>
      <vt:lpstr>Kosinüs Zamanlaması (Cosine Schedule)</vt:lpstr>
      <vt:lpstr>2- Gürültüyü Kaldırma: Geri Süreç </vt:lpstr>
      <vt:lpstr>Gürültüyü Kaldırma Mimarisi</vt:lpstr>
      <vt:lpstr>Gizli (Latent) Difüzyon Modellerinin Farkı</vt:lpstr>
      <vt:lpstr>Genel Mimari ve Özet</vt:lpstr>
      <vt:lpstr>Geri Süreçteki Kayıp Fonksiyonu</vt:lpstr>
      <vt:lpstr>KL-Farkı Hesabı</vt:lpstr>
      <vt:lpstr>Aklımıza Nereden Gelebilirdi?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Text-to-Image Generation</dc:title>
  <dc:creator>emirhano</dc:creator>
  <cp:lastModifiedBy>emirhano</cp:lastModifiedBy>
  <cp:revision>42</cp:revision>
  <dcterms:created xsi:type="dcterms:W3CDTF">2023-04-26T11:14:37Z</dcterms:created>
  <dcterms:modified xsi:type="dcterms:W3CDTF">2023-08-09T17:26:14Z</dcterms:modified>
</cp:coreProperties>
</file>