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78" r:id="rId6"/>
    <p:sldId id="275" r:id="rId7"/>
    <p:sldId id="280" r:id="rId8"/>
    <p:sldId id="270" r:id="rId9"/>
    <p:sldId id="276" r:id="rId10"/>
    <p:sldId id="272" r:id="rId11"/>
    <p:sldId id="279" r:id="rId12"/>
    <p:sldId id="269" r:id="rId13"/>
    <p:sldId id="271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26.04.2024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7514" y="1600200"/>
            <a:ext cx="13307028" cy="1193800"/>
          </a:xfrm>
        </p:spPr>
        <p:txBody>
          <a:bodyPr>
            <a:normAutofit/>
          </a:bodyPr>
          <a:lstStyle/>
          <a:p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tr-TR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6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</a:t>
            </a:r>
            <a:endParaRPr lang="tr-TR" sz="6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AFEF3A-0706-4DDE-BAD6-9B6DCB98E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Ashish</a:t>
            </a:r>
            <a:r>
              <a:rPr lang="tr-TR" dirty="0"/>
              <a:t> </a:t>
            </a:r>
            <a:r>
              <a:rPr lang="tr-TR" dirty="0" err="1"/>
              <a:t>Vaswani</a:t>
            </a:r>
            <a:r>
              <a:rPr lang="tr-TR" dirty="0"/>
              <a:t>, </a:t>
            </a:r>
            <a:r>
              <a:rPr lang="tr-TR" dirty="0" err="1"/>
              <a:t>Noam</a:t>
            </a:r>
            <a:r>
              <a:rPr lang="tr-TR" dirty="0"/>
              <a:t> </a:t>
            </a:r>
            <a:r>
              <a:rPr lang="tr-TR" dirty="0" err="1"/>
              <a:t>Shazeer</a:t>
            </a:r>
            <a:r>
              <a:rPr lang="tr-TR" dirty="0"/>
              <a:t>, </a:t>
            </a:r>
            <a:r>
              <a:rPr lang="tr-TR" dirty="0" err="1"/>
              <a:t>Niki</a:t>
            </a:r>
            <a:r>
              <a:rPr lang="tr-TR" dirty="0"/>
              <a:t> </a:t>
            </a:r>
            <a:r>
              <a:rPr lang="tr-TR" dirty="0" err="1"/>
              <a:t>Parmar</a:t>
            </a:r>
            <a:r>
              <a:rPr lang="tr-TR" dirty="0"/>
              <a:t>, </a:t>
            </a:r>
            <a:r>
              <a:rPr lang="tr-TR" dirty="0" err="1"/>
              <a:t>Jakob</a:t>
            </a:r>
            <a:r>
              <a:rPr lang="tr-TR" dirty="0"/>
              <a:t> </a:t>
            </a:r>
            <a:r>
              <a:rPr lang="tr-TR" dirty="0" err="1"/>
              <a:t>Uszkoreit</a:t>
            </a:r>
            <a:r>
              <a:rPr lang="tr-TR" dirty="0"/>
              <a:t>,</a:t>
            </a:r>
            <a:br>
              <a:rPr lang="tr-TR" dirty="0"/>
            </a:br>
            <a:r>
              <a:rPr lang="tr-TR" dirty="0" err="1"/>
              <a:t>Llion</a:t>
            </a:r>
            <a:r>
              <a:rPr lang="tr-TR" dirty="0"/>
              <a:t> </a:t>
            </a:r>
            <a:r>
              <a:rPr lang="tr-TR" dirty="0" err="1"/>
              <a:t>Jones</a:t>
            </a:r>
            <a:r>
              <a:rPr lang="tr-TR" dirty="0"/>
              <a:t>, </a:t>
            </a:r>
            <a:r>
              <a:rPr lang="tr-TR" dirty="0" err="1"/>
              <a:t>Aidan</a:t>
            </a:r>
            <a:r>
              <a:rPr lang="tr-TR" dirty="0"/>
              <a:t> N. </a:t>
            </a:r>
            <a:r>
              <a:rPr lang="tr-TR" dirty="0" err="1"/>
              <a:t>Gomez</a:t>
            </a:r>
            <a:r>
              <a:rPr lang="tr-TR" dirty="0"/>
              <a:t>, </a:t>
            </a:r>
            <a:r>
              <a:rPr lang="tr-TR" dirty="0" err="1"/>
              <a:t>Łukasz</a:t>
            </a:r>
            <a:r>
              <a:rPr lang="tr-TR" dirty="0"/>
              <a:t> </a:t>
            </a:r>
            <a:r>
              <a:rPr lang="tr-TR" dirty="0" err="1"/>
              <a:t>Kaiser</a:t>
            </a:r>
            <a:r>
              <a:rPr lang="tr-TR" dirty="0"/>
              <a:t>, </a:t>
            </a:r>
            <a:r>
              <a:rPr lang="tr-TR" dirty="0" err="1"/>
              <a:t>Illia</a:t>
            </a:r>
            <a:r>
              <a:rPr lang="tr-TR" dirty="0"/>
              <a:t> </a:t>
            </a:r>
            <a:r>
              <a:rPr lang="tr-TR" dirty="0" err="1"/>
              <a:t>Polosukhin</a:t>
            </a:r>
            <a:endParaRPr lang="tr-TR" dirty="0"/>
          </a:p>
          <a:p>
            <a:r>
              <a:rPr lang="tr-TR" dirty="0"/>
              <a:t>Google</a:t>
            </a:r>
          </a:p>
          <a:p>
            <a:r>
              <a:rPr lang="tr-TR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863766-8B67-4F2E-94F2-21922F6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Self-</a:t>
            </a:r>
            <a:r>
              <a:rPr lang="tr-TR" b="1" dirty="0" err="1"/>
              <a:t>Attention</a:t>
            </a:r>
            <a:r>
              <a:rPr lang="tr-TR" b="1" dirty="0"/>
              <a:t> (Öz Dikkat) ve </a:t>
            </a:r>
            <a:br>
              <a:rPr lang="tr-TR" b="1" dirty="0"/>
            </a:br>
            <a:r>
              <a:rPr lang="tr-TR" b="1" dirty="0"/>
              <a:t>Multi-</a:t>
            </a:r>
            <a:r>
              <a:rPr lang="tr-TR" b="1" dirty="0" err="1"/>
              <a:t>Head</a:t>
            </a:r>
            <a:r>
              <a:rPr lang="tr-TR" b="1" dirty="0"/>
              <a:t> </a:t>
            </a:r>
            <a:r>
              <a:rPr lang="tr-TR" b="1" dirty="0" err="1"/>
              <a:t>Attention</a:t>
            </a:r>
            <a:r>
              <a:rPr lang="tr-TR" b="1" dirty="0"/>
              <a:t> (Çok Başlı Dikkat)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05B40-50B4-45CE-A7A4-C7FECB52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8" y="2209800"/>
            <a:ext cx="11095042" cy="3307080"/>
          </a:xfrm>
        </p:spPr>
        <p:txBody>
          <a:bodyPr>
            <a:normAutofit/>
          </a:bodyPr>
          <a:lstStyle/>
          <a:p>
            <a:r>
              <a:rPr lang="tr-TR" sz="2000" dirty="0"/>
              <a:t>Her "</a:t>
            </a:r>
            <a:r>
              <a:rPr lang="tr-TR" sz="2000" dirty="0" err="1"/>
              <a:t>head</a:t>
            </a:r>
            <a:r>
              <a:rPr lang="tr-TR" sz="2000" dirty="0"/>
              <a:t>" aynı giriş verisini alır, ancak kendi özel ağırlık matrisleriyle öğrenir ve bu sayede farklı dikkat dağılımlarını yakalar. </a:t>
            </a:r>
          </a:p>
          <a:p>
            <a:endParaRPr lang="tr-TR" sz="2000" dirty="0"/>
          </a:p>
          <a:p>
            <a:r>
              <a:rPr lang="tr-TR" sz="2000" dirty="0"/>
              <a:t>Örneğin, bir </a:t>
            </a:r>
            <a:r>
              <a:rPr lang="tr-TR" sz="2000" dirty="0" err="1"/>
              <a:t>head</a:t>
            </a:r>
            <a:r>
              <a:rPr lang="tr-TR" sz="2000" dirty="0"/>
              <a:t> belirli bir kelimenin öznelerle olan ilişkisine dikkat ederken, başka bir </a:t>
            </a:r>
            <a:r>
              <a:rPr lang="tr-TR" sz="2000" dirty="0" err="1"/>
              <a:t>head</a:t>
            </a:r>
            <a:r>
              <a:rPr lang="tr-TR" sz="2000" dirty="0"/>
              <a:t> belki de belirtilen kelimenin eylemlerle olan ilişkisine odaklanabilir.</a:t>
            </a:r>
          </a:p>
        </p:txBody>
      </p:sp>
      <p:sp>
        <p:nvSpPr>
          <p:cNvPr id="5" name="Akış Çizelgesi: İşlem 4">
            <a:extLst>
              <a:ext uri="{FF2B5EF4-FFF2-40B4-BE49-F238E27FC236}">
                <a16:creationId xmlns:a16="http://schemas.microsoft.com/office/drawing/2014/main" id="{F1DBD6B8-22DC-4F35-B620-FE4A958F7249}"/>
              </a:ext>
            </a:extLst>
          </p:cNvPr>
          <p:cNvSpPr/>
          <p:nvPr/>
        </p:nvSpPr>
        <p:spPr>
          <a:xfrm>
            <a:off x="3344550" y="4438944"/>
            <a:ext cx="5807377" cy="556456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3425DF3D-A3E8-48C6-8D70-5D3216D468BA}"/>
              </a:ext>
            </a:extLst>
          </p:cNvPr>
          <p:cNvCxnSpPr/>
          <p:nvPr/>
        </p:nvCxnSpPr>
        <p:spPr>
          <a:xfrm>
            <a:off x="405348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BE47FCF-A46C-473C-967A-EF9AFCCAB094}"/>
              </a:ext>
            </a:extLst>
          </p:cNvPr>
          <p:cNvCxnSpPr/>
          <p:nvPr/>
        </p:nvCxnSpPr>
        <p:spPr>
          <a:xfrm>
            <a:off x="478500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36B4D05-B02F-4925-A949-DF2B465118B5}"/>
              </a:ext>
            </a:extLst>
          </p:cNvPr>
          <p:cNvCxnSpPr/>
          <p:nvPr/>
        </p:nvCxnSpPr>
        <p:spPr>
          <a:xfrm>
            <a:off x="548604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FD18EE7-E2B9-40F7-B112-4F76BF31D46E}"/>
              </a:ext>
            </a:extLst>
          </p:cNvPr>
          <p:cNvCxnSpPr/>
          <p:nvPr/>
        </p:nvCxnSpPr>
        <p:spPr>
          <a:xfrm>
            <a:off x="6202840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310DB49E-3FE3-4943-84F8-5506676FD9CE}"/>
              </a:ext>
            </a:extLst>
          </p:cNvPr>
          <p:cNvCxnSpPr/>
          <p:nvPr/>
        </p:nvCxnSpPr>
        <p:spPr>
          <a:xfrm>
            <a:off x="695924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ADB7CD1D-E2FC-4834-AA52-800F497B9662}"/>
              </a:ext>
            </a:extLst>
          </p:cNvPr>
          <p:cNvCxnSpPr/>
          <p:nvPr/>
        </p:nvCxnSpPr>
        <p:spPr>
          <a:xfrm>
            <a:off x="7721609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160D8F23-B75F-455D-B8BD-0EE50E3D0285}"/>
              </a:ext>
            </a:extLst>
          </p:cNvPr>
          <p:cNvCxnSpPr/>
          <p:nvPr/>
        </p:nvCxnSpPr>
        <p:spPr>
          <a:xfrm>
            <a:off x="8413994" y="4438944"/>
            <a:ext cx="0" cy="55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ağ Ayraç 12">
            <a:extLst>
              <a:ext uri="{FF2B5EF4-FFF2-40B4-BE49-F238E27FC236}">
                <a16:creationId xmlns:a16="http://schemas.microsoft.com/office/drawing/2014/main" id="{F9F761D8-177C-4971-A6F5-D5A28A5F4C1F}"/>
              </a:ext>
            </a:extLst>
          </p:cNvPr>
          <p:cNvSpPr/>
          <p:nvPr/>
        </p:nvSpPr>
        <p:spPr>
          <a:xfrm rot="5400000">
            <a:off x="6096594" y="2445672"/>
            <a:ext cx="229912" cy="5880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7AE1201-1711-4A56-9A88-1BDE13A62EC9}"/>
              </a:ext>
            </a:extLst>
          </p:cNvPr>
          <p:cNvSpPr/>
          <p:nvPr/>
        </p:nvSpPr>
        <p:spPr>
          <a:xfrm>
            <a:off x="5970155" y="5687328"/>
            <a:ext cx="1335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sp>
        <p:nvSpPr>
          <p:cNvPr id="15" name="Sağ Ayraç 14">
            <a:extLst>
              <a:ext uri="{FF2B5EF4-FFF2-40B4-BE49-F238E27FC236}">
                <a16:creationId xmlns:a16="http://schemas.microsoft.com/office/drawing/2014/main" id="{B8CB4CCC-3CC5-4BE3-AF34-55469479BEBD}"/>
              </a:ext>
            </a:extLst>
          </p:cNvPr>
          <p:cNvSpPr/>
          <p:nvPr/>
        </p:nvSpPr>
        <p:spPr>
          <a:xfrm rot="5400000">
            <a:off x="3297455" y="5178451"/>
            <a:ext cx="732472" cy="6203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CCE9DA16-315F-48A9-BC65-68F959FF0254}"/>
              </a:ext>
            </a:extLst>
          </p:cNvPr>
          <p:cNvSpPr/>
          <p:nvPr/>
        </p:nvSpPr>
        <p:spPr>
          <a:xfrm>
            <a:off x="3458469" y="5927805"/>
            <a:ext cx="652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0134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029EC5A-2B71-496C-AB0F-F7F10073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 </a:t>
            </a:r>
            <a:r>
              <a:rPr lang="tr-TR" sz="2400" i="1" dirty="0"/>
              <a:t>(Temsili Değerler)</a:t>
            </a:r>
            <a:endParaRPr lang="tr-TR" i="1" dirty="0"/>
          </a:p>
        </p:txBody>
      </p:sp>
      <p:sp>
        <p:nvSpPr>
          <p:cNvPr id="5" name="AutoShape 4" descr="blob:https://web.whatsapp.com/75497bfd-a495-4b1d-b460-2c5edf42c790">
            <a:extLst>
              <a:ext uri="{FF2B5EF4-FFF2-40B4-BE49-F238E27FC236}">
                <a16:creationId xmlns:a16="http://schemas.microsoft.com/office/drawing/2014/main" id="{B4F70133-1907-413A-ADB9-04D01B3EE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98FFC6-E86E-4C48-9EC6-148669BEA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3"/>
          <a:stretch/>
        </p:blipFill>
        <p:spPr>
          <a:xfrm>
            <a:off x="2670810" y="2233891"/>
            <a:ext cx="6850380" cy="239021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A4DC8D8-3A39-4DAF-8E87-3C6390751D6E}"/>
              </a:ext>
            </a:extLst>
          </p:cNvPr>
          <p:cNvSpPr/>
          <p:nvPr/>
        </p:nvSpPr>
        <p:spPr>
          <a:xfrm>
            <a:off x="3952240" y="65868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100" dirty="0"/>
              <a:t>https://www.youtube.com/watch?v=TQQlZhbC5ps&amp;ab_channel=CodeEmporium</a:t>
            </a:r>
          </a:p>
        </p:txBody>
      </p:sp>
    </p:spTree>
    <p:extLst>
      <p:ext uri="{BB962C8B-B14F-4D97-AF65-F5344CB8AC3E}">
        <p14:creationId xmlns:p14="http://schemas.microsoft.com/office/powerpoint/2010/main" val="5455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edforward Neural Networks | SpringerLink">
            <a:extLst>
              <a:ext uri="{FF2B5EF4-FFF2-40B4-BE49-F238E27FC236}">
                <a16:creationId xmlns:a16="http://schemas.microsoft.com/office/drawing/2014/main" id="{5B5FC25D-E95D-4E88-B3EC-9C8EDCD9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6" y="2336291"/>
            <a:ext cx="5076116" cy="342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379A14EF-56F3-4F7C-8327-D4F0A1E3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6" y="352868"/>
            <a:ext cx="10515600" cy="1325563"/>
          </a:xfrm>
        </p:spPr>
        <p:txBody>
          <a:bodyPr/>
          <a:lstStyle/>
          <a:p>
            <a:r>
              <a:rPr lang="tr-TR" b="1" dirty="0"/>
              <a:t>Kodlayıcı (Encoder) Yapısı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0395E85-A423-41A7-968B-E6F1F87DFD0B}"/>
              </a:ext>
            </a:extLst>
          </p:cNvPr>
          <p:cNvSpPr/>
          <p:nvPr/>
        </p:nvSpPr>
        <p:spPr>
          <a:xfrm>
            <a:off x="7060557" y="2685326"/>
            <a:ext cx="2083443" cy="36460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74E6290-AFBD-4109-B376-51AB349D4D7C}"/>
              </a:ext>
            </a:extLst>
          </p:cNvPr>
          <p:cNvSpPr/>
          <p:nvPr/>
        </p:nvSpPr>
        <p:spPr>
          <a:xfrm>
            <a:off x="336054" y="6525651"/>
            <a:ext cx="115198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Dixon, M. F., Halperin, I.,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Bilokon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P., Dixon, M. F., Halperin, I., 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Bilokon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P. (2020). Feedforward Neural Networks.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 in Finance: From Theory to Practice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111-166.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84529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0395E85-A423-41A7-968B-E6F1F87DFD0B}"/>
              </a:ext>
            </a:extLst>
          </p:cNvPr>
          <p:cNvSpPr/>
          <p:nvPr/>
        </p:nvSpPr>
        <p:spPr>
          <a:xfrm>
            <a:off x="9086127" y="671536"/>
            <a:ext cx="2131979" cy="587655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79A14EF-56F3-4F7C-8327-D4F0A1E3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6" y="410743"/>
            <a:ext cx="10515600" cy="1325563"/>
          </a:xfrm>
        </p:spPr>
        <p:txBody>
          <a:bodyPr/>
          <a:lstStyle/>
          <a:p>
            <a:r>
              <a:rPr lang="tr-TR" b="1" dirty="0"/>
              <a:t>Kod Çözücü (</a:t>
            </a:r>
            <a:r>
              <a:rPr lang="tr-TR" b="1" dirty="0" err="1"/>
              <a:t>Decoder</a:t>
            </a:r>
            <a:r>
              <a:rPr lang="tr-TR" b="1" dirty="0"/>
              <a:t>) Yapısı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D6AAF610-C3D1-4796-A055-F83AAB4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 err="1"/>
              <a:t>Masked</a:t>
            </a:r>
            <a:r>
              <a:rPr lang="tr-TR" dirty="0"/>
              <a:t> Multi-</a:t>
            </a:r>
            <a:r>
              <a:rPr lang="tr-TR" dirty="0" err="1"/>
              <a:t>Head</a:t>
            </a:r>
            <a:r>
              <a:rPr lang="tr-TR" dirty="0"/>
              <a:t> </a:t>
            </a:r>
            <a:r>
              <a:rPr lang="tr-TR" dirty="0" err="1"/>
              <a:t>Attention</a:t>
            </a:r>
            <a:endParaRPr lang="tr-TR" dirty="0"/>
          </a:p>
          <a:p>
            <a:r>
              <a:rPr lang="tr-TR" dirty="0"/>
              <a:t>(Maskelenmiş Çok Başlı Dikkat)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C56CE6B4-6155-4DE9-831B-9B232C8E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53773"/>
              </p:ext>
            </p:extLst>
          </p:nvPr>
        </p:nvGraphicFramePr>
        <p:xfrm>
          <a:off x="1752598" y="4410633"/>
          <a:ext cx="3434080" cy="1017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20">
                  <a:extLst>
                    <a:ext uri="{9D8B030D-6E8A-4147-A177-3AD203B41FA5}">
                      <a16:colId xmlns:a16="http://schemas.microsoft.com/office/drawing/2014/main" val="102156594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478750489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27476955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4080390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&lt;sos&gt;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na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sıl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9467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01375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BE8BDE8C-3FBC-4125-89E4-2D6F5678DFD9}"/>
              </a:ext>
            </a:extLst>
          </p:cNvPr>
          <p:cNvSpPr/>
          <p:nvPr/>
        </p:nvSpPr>
        <p:spPr>
          <a:xfrm>
            <a:off x="1361921" y="3354963"/>
            <a:ext cx="1919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Özbağlanımlı</a:t>
            </a:r>
            <a:r>
              <a:rPr lang="tr-TR" dirty="0"/>
              <a:t> (</a:t>
            </a:r>
            <a:r>
              <a:rPr lang="tr-TR" dirty="0" err="1"/>
              <a:t>Autoregressive</a:t>
            </a:r>
            <a:r>
              <a:rPr lang="tr-TR" dirty="0"/>
              <a:t>)</a:t>
            </a:r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2FD9376-AC76-4AB8-A726-10ACBC4B5745}"/>
              </a:ext>
            </a:extLst>
          </p:cNvPr>
          <p:cNvCxnSpPr>
            <a:cxnSpLocks/>
          </p:cNvCxnSpPr>
          <p:nvPr/>
        </p:nvCxnSpPr>
        <p:spPr>
          <a:xfrm>
            <a:off x="2804160" y="4124960"/>
            <a:ext cx="6502400" cy="2214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7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33E51DA-BA14-4007-AC1D-7391FA42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71536"/>
            <a:ext cx="4747723" cy="5876552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52E6989-FA57-43A3-9D3D-FABEFEA8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7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1- Eğitim Basamağı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2- Cevap Üretme Basamağı</a:t>
            </a:r>
          </a:p>
        </p:txBody>
      </p:sp>
      <p:sp>
        <p:nvSpPr>
          <p:cNvPr id="10" name="Unvan 1">
            <a:extLst>
              <a:ext uri="{FF2B5EF4-FFF2-40B4-BE49-F238E27FC236}">
                <a16:creationId xmlns:a16="http://schemas.microsoft.com/office/drawing/2014/main" id="{B9136279-3A74-48FB-AD86-52CD4A07E545}"/>
              </a:ext>
            </a:extLst>
          </p:cNvPr>
          <p:cNvSpPr txBox="1">
            <a:spLocks/>
          </p:cNvSpPr>
          <p:nvPr/>
        </p:nvSpPr>
        <p:spPr>
          <a:xfrm>
            <a:off x="838200" y="459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/>
              <a:t>Eğitim ve Cevap Üretme Basamakları</a:t>
            </a:r>
          </a:p>
        </p:txBody>
      </p:sp>
    </p:spTree>
    <p:extLst>
      <p:ext uri="{BB962C8B-B14F-4D97-AF65-F5344CB8AC3E}">
        <p14:creationId xmlns:p14="http://schemas.microsoft.com/office/powerpoint/2010/main" val="18480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A839E0-1423-4306-8DC2-63E4A2D8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ChatGPT</a:t>
            </a:r>
            <a:br>
              <a:rPr lang="tr-TR" dirty="0"/>
            </a:br>
            <a:r>
              <a:rPr lang="tr-TR" sz="3600" dirty="0"/>
              <a:t>1- Eğitim Basamağı</a:t>
            </a:r>
            <a:br>
              <a:rPr lang="tr-TR" sz="3600" dirty="0"/>
            </a:br>
            <a:r>
              <a:rPr lang="tr-TR" sz="3600" dirty="0" err="1"/>
              <a:t>Llora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DDE02C3-FDA0-41E6-B5C0-10B55F72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" t="6343" r="4219" b="55857"/>
          <a:stretch/>
        </p:blipFill>
        <p:spPr>
          <a:xfrm>
            <a:off x="2168513" y="2107306"/>
            <a:ext cx="7854974" cy="4385569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3CE41D38-C275-4A07-90F1-6BA5B7BE3972}"/>
              </a:ext>
            </a:extLst>
          </p:cNvPr>
          <p:cNvSpPr/>
          <p:nvPr/>
        </p:nvSpPr>
        <p:spPr>
          <a:xfrm>
            <a:off x="5263272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2502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20D23C-0EB8-40F6-AC85-D11F97D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/>
              <a:t>2- Cevap Üretme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CC722EE-8D43-45E9-AF71-E1D564A92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" t="44002" r="4656" b="1290"/>
          <a:stretch/>
        </p:blipFill>
        <p:spPr>
          <a:xfrm>
            <a:off x="2970713" y="1563684"/>
            <a:ext cx="6010183" cy="487522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875C3D9-AE87-44D6-B8B8-31FA699B9A83}"/>
              </a:ext>
            </a:extLst>
          </p:cNvPr>
          <p:cNvSpPr/>
          <p:nvPr/>
        </p:nvSpPr>
        <p:spPr>
          <a:xfrm>
            <a:off x="5143076" y="6492875"/>
            <a:ext cx="1665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err="1"/>
              <a:t>ByteByteGo</a:t>
            </a:r>
            <a:r>
              <a:rPr lang="tr-TR" sz="1400" dirty="0"/>
              <a:t>, </a:t>
            </a:r>
            <a:r>
              <a:rPr lang="tr-TR" sz="1400" dirty="0" err="1"/>
              <a:t>Alex</a:t>
            </a:r>
            <a:r>
              <a:rPr lang="tr-TR" sz="1400" dirty="0"/>
              <a:t> </a:t>
            </a:r>
            <a:r>
              <a:rPr lang="tr-TR" sz="1400" dirty="0" err="1"/>
              <a:t>Xu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97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2D06D-3F2C-4669-87ED-435BC2F0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Önceden Ardışık Veriler(</a:t>
            </a:r>
            <a:r>
              <a:rPr lang="tr-TR" b="1" dirty="0" err="1"/>
              <a:t>Sequential</a:t>
            </a:r>
            <a:r>
              <a:rPr lang="tr-TR" b="1" dirty="0"/>
              <a:t> Data) Nasıl İşleniyordu?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34498F-63E4-4C5C-85E4-F68DDAD8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1989"/>
            <a:ext cx="10515600" cy="1994021"/>
          </a:xfrm>
        </p:spPr>
        <p:txBody>
          <a:bodyPr/>
          <a:lstStyle/>
          <a:p>
            <a:r>
              <a:rPr lang="tr-TR" dirty="0"/>
              <a:t>Elman Ağı</a:t>
            </a:r>
          </a:p>
          <a:p>
            <a:r>
              <a:rPr lang="tr-TR" dirty="0"/>
              <a:t>Yinelemeli Sinir Ağları (RNN)</a:t>
            </a:r>
          </a:p>
          <a:p>
            <a:r>
              <a:rPr lang="tr-TR" dirty="0"/>
              <a:t>Uzun-Kısa Süreli Bellek (LSTM)</a:t>
            </a:r>
          </a:p>
        </p:txBody>
      </p:sp>
    </p:spTree>
    <p:extLst>
      <p:ext uri="{BB962C8B-B14F-4D97-AF65-F5344CB8AC3E}">
        <p14:creationId xmlns:p14="http://schemas.microsoft.com/office/powerpoint/2010/main" val="40097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8165BD-9D83-4043-8A52-913C9AF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Neden </a:t>
            </a:r>
            <a:r>
              <a:rPr lang="tr-TR" b="1" dirty="0" err="1"/>
              <a:t>Transformer</a:t>
            </a:r>
            <a:r>
              <a:rPr lang="tr-TR" b="1" dirty="0"/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8A9EEF-E923-4100-B53D-813E81F7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68" y="490724"/>
            <a:ext cx="4747723" cy="5876552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CA3B7C8-0149-4436-A050-12DFDBEDD30F}"/>
              </a:ext>
            </a:extLst>
          </p:cNvPr>
          <p:cNvSpPr txBox="1">
            <a:spLocks/>
          </p:cNvSpPr>
          <p:nvPr/>
        </p:nvSpPr>
        <p:spPr>
          <a:xfrm>
            <a:off x="838200" y="1978025"/>
            <a:ext cx="6417197" cy="3264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Paralel Hesaplama, donanımsal uyum</a:t>
            </a:r>
          </a:p>
          <a:p>
            <a:endParaRPr lang="tr-TR" dirty="0"/>
          </a:p>
          <a:p>
            <a:r>
              <a:rPr lang="tr-TR" dirty="0" err="1"/>
              <a:t>Konumsal</a:t>
            </a:r>
            <a:r>
              <a:rPr lang="tr-TR" dirty="0"/>
              <a:t> Kodlama (</a:t>
            </a:r>
            <a:r>
              <a:rPr lang="tr-TR" dirty="0" err="1"/>
              <a:t>Positional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Aynı kelime cümlenin farklı yerinde farklı anlama gelebilir.</a:t>
            </a:r>
          </a:p>
          <a:p>
            <a:endParaRPr lang="tr-TR" dirty="0"/>
          </a:p>
          <a:p>
            <a:r>
              <a:rPr lang="tr-TR" dirty="0"/>
              <a:t>Dikkat (</a:t>
            </a:r>
            <a:r>
              <a:rPr lang="tr-TR" dirty="0" err="1"/>
              <a:t>Attention</a:t>
            </a:r>
            <a:r>
              <a:rPr lang="tr-TR" dirty="0"/>
              <a:t>) Mekanizması</a:t>
            </a:r>
          </a:p>
          <a:p>
            <a:pPr marL="0" indent="0">
              <a:buNone/>
            </a:pPr>
            <a:r>
              <a:rPr lang="tr-TR" dirty="0"/>
              <a:t>Cümledeki kelimelerin birbiri ile ilişkisini ve vurgusunu inceler.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9D43A0-AB78-445D-A835-2898F1E2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965"/>
            <a:ext cx="10515600" cy="1325563"/>
          </a:xfrm>
        </p:spPr>
        <p:txBody>
          <a:bodyPr/>
          <a:lstStyle/>
          <a:p>
            <a:r>
              <a:rPr lang="tr-TR" b="1" dirty="0" err="1"/>
              <a:t>Tokenizasyon</a:t>
            </a:r>
            <a:r>
              <a:rPr lang="tr-TR" b="1" dirty="0"/>
              <a:t> ve Kelime Temsilleri (Word </a:t>
            </a:r>
            <a:r>
              <a:rPr lang="tr-TR" b="1" dirty="0" err="1"/>
              <a:t>Embeddings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BCA6B-6C92-44E7-934E-E5EE27BA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1239"/>
            <a:ext cx="10515600" cy="1472015"/>
          </a:xfrm>
        </p:spPr>
        <p:txBody>
          <a:bodyPr>
            <a:normAutofit/>
          </a:bodyPr>
          <a:lstStyle/>
          <a:p>
            <a:r>
              <a:rPr lang="tr-TR" dirty="0"/>
              <a:t>Kelime Temsilleri</a:t>
            </a:r>
          </a:p>
          <a:p>
            <a:r>
              <a:rPr lang="tr-TR" dirty="0"/>
              <a:t>Vektör Araması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6658E32-455A-403B-BE78-D71292433C00}"/>
              </a:ext>
            </a:extLst>
          </p:cNvPr>
          <p:cNvSpPr txBox="1">
            <a:spLocks/>
          </p:cNvSpPr>
          <p:nvPr/>
        </p:nvSpPr>
        <p:spPr>
          <a:xfrm>
            <a:off x="838200" y="2310289"/>
            <a:ext cx="10515600" cy="250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Token</a:t>
            </a:r>
            <a:r>
              <a:rPr lang="tr-TR" dirty="0"/>
              <a:t> ve </a:t>
            </a:r>
            <a:r>
              <a:rPr lang="tr-TR" dirty="0" err="1"/>
              <a:t>Tokenizasyon</a:t>
            </a:r>
            <a:r>
              <a:rPr lang="en-US" dirty="0"/>
              <a:t> (BPE, </a:t>
            </a:r>
            <a:r>
              <a:rPr lang="en-US" dirty="0" err="1"/>
              <a:t>Ngram</a:t>
            </a:r>
            <a:r>
              <a:rPr lang="en-US" dirty="0"/>
              <a:t>)</a:t>
            </a:r>
            <a:r>
              <a:rPr lang="tr-TR" dirty="0"/>
              <a:t>: </a:t>
            </a:r>
          </a:p>
          <a:p>
            <a:r>
              <a:rPr lang="tr-TR" dirty="0"/>
              <a:t>«How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today</a:t>
            </a:r>
            <a:r>
              <a:rPr lang="tr-TR" dirty="0"/>
              <a:t>» --&gt; [«How </a:t>
            </a:r>
            <a:r>
              <a:rPr lang="tr-TR" dirty="0" err="1"/>
              <a:t>are</a:t>
            </a:r>
            <a:r>
              <a:rPr lang="tr-TR" dirty="0"/>
              <a:t>», «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», «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today</a:t>
            </a:r>
            <a:r>
              <a:rPr lang="tr-TR" dirty="0"/>
              <a:t>»]   2gram örneği</a:t>
            </a:r>
          </a:p>
          <a:p>
            <a:r>
              <a:rPr lang="en-US" dirty="0"/>
              <a:t>['h', 'o', 'w', '&lt;/w&gt;', '</a:t>
            </a:r>
            <a:r>
              <a:rPr lang="en-US" dirty="0" err="1"/>
              <a:t>ar</a:t>
            </a:r>
            <a:r>
              <a:rPr lang="en-US" dirty="0"/>
              <a:t>', 'e&lt;/w&gt;', 'y', '</a:t>
            </a:r>
            <a:r>
              <a:rPr lang="en-US" dirty="0" err="1"/>
              <a:t>ou</a:t>
            </a:r>
            <a:r>
              <a:rPr lang="en-US" dirty="0"/>
              <a:t>', '&lt;/w&gt;’], BPE </a:t>
            </a:r>
            <a:r>
              <a:rPr lang="en-US" dirty="0" err="1"/>
              <a:t>örneği</a:t>
            </a:r>
            <a:r>
              <a:rPr lang="en-US" dirty="0"/>
              <a:t>, </a:t>
            </a:r>
            <a:r>
              <a:rPr lang="en-US" dirty="0" err="1"/>
              <a:t>anlamlı</a:t>
            </a:r>
            <a:r>
              <a:rPr lang="en-US" dirty="0"/>
              <a:t> alt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çiftlerine</a:t>
            </a:r>
            <a:r>
              <a:rPr lang="en-US" dirty="0"/>
              <a:t> </a:t>
            </a:r>
            <a:r>
              <a:rPr lang="en-US" dirty="0" err="1"/>
              <a:t>dönüştürmeye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Tokenizer da </a:t>
            </a:r>
            <a:r>
              <a:rPr lang="en-US" dirty="0" err="1"/>
              <a:t>eğitilir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7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B10909-25B7-4460-A26F-6AAA358F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Girdi Temsili (</a:t>
            </a:r>
            <a:r>
              <a:rPr lang="tr-TR" b="1" dirty="0" err="1"/>
              <a:t>Input</a:t>
            </a:r>
            <a:r>
              <a:rPr lang="tr-TR" b="1" dirty="0"/>
              <a:t> </a:t>
            </a:r>
            <a:r>
              <a:rPr lang="tr-TR" b="1" dirty="0" err="1"/>
              <a:t>Embedding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6F073-966F-44F1-A82C-69A8CB08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:</a:t>
            </a:r>
            <a:br>
              <a:rPr lang="tr-TR" dirty="0"/>
            </a:br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r>
              <a:rPr lang="tr-TR" dirty="0"/>
              <a:t> (</a:t>
            </a:r>
            <a:r>
              <a:rPr lang="tr-TR" dirty="0" err="1"/>
              <a:t>tokenize</a:t>
            </a:r>
            <a:r>
              <a:rPr lang="tr-TR" dirty="0"/>
              <a:t> edildi)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628729-DF9D-4A9A-9E6A-78BCEE55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72495" r="48299" b="3387"/>
          <a:stretch/>
        </p:blipFill>
        <p:spPr>
          <a:xfrm>
            <a:off x="8574999" y="681037"/>
            <a:ext cx="2778801" cy="1845919"/>
          </a:xfrm>
          <a:prstGeom prst="rect">
            <a:avLst/>
          </a:prstGeom>
        </p:spPr>
      </p:pic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2552A481-F9E5-411E-B15D-60924C3B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34737"/>
              </p:ext>
            </p:extLst>
          </p:nvPr>
        </p:nvGraphicFramePr>
        <p:xfrm>
          <a:off x="1752598" y="4410633"/>
          <a:ext cx="3434079" cy="1017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693">
                  <a:extLst>
                    <a:ext uri="{9D8B030D-6E8A-4147-A177-3AD203B41FA5}">
                      <a16:colId xmlns:a16="http://schemas.microsoft.com/office/drawing/2014/main" val="102156594"/>
                    </a:ext>
                  </a:extLst>
                </a:gridCol>
                <a:gridCol w="1144693">
                  <a:extLst>
                    <a:ext uri="{9D8B030D-6E8A-4147-A177-3AD203B41FA5}">
                      <a16:colId xmlns:a16="http://schemas.microsoft.com/office/drawing/2014/main" val="2478750489"/>
                    </a:ext>
                  </a:extLst>
                </a:gridCol>
                <a:gridCol w="1144693">
                  <a:extLst>
                    <a:ext uri="{9D8B030D-6E8A-4147-A177-3AD203B41FA5}">
                      <a16:colId xmlns:a16="http://schemas.microsoft.com/office/drawing/2014/main" val="1044080390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you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9467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18232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27744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01375"/>
                  </a:ext>
                </a:extLst>
              </a:tr>
            </a:tbl>
          </a:graphicData>
        </a:graphic>
      </p:graphicFrame>
      <p:sp>
        <p:nvSpPr>
          <p:cNvPr id="9" name="Dikdörtgen 8">
            <a:extLst>
              <a:ext uri="{FF2B5EF4-FFF2-40B4-BE49-F238E27FC236}">
                <a16:creationId xmlns:a16="http://schemas.microsoft.com/office/drawing/2014/main" id="{7A9B8AE7-FB74-414E-9629-5B2D8C03AAD3}"/>
              </a:ext>
            </a:extLst>
          </p:cNvPr>
          <p:cNvSpPr/>
          <p:nvPr/>
        </p:nvSpPr>
        <p:spPr>
          <a:xfrm>
            <a:off x="6716937" y="5544799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[0.12, 0.23, …  0.25 ]</a:t>
            </a:r>
          </a:p>
        </p:txBody>
      </p: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3366754D-5A09-49BD-A082-5878C3D0D607}"/>
              </a:ext>
            </a:extLst>
          </p:cNvPr>
          <p:cNvSpPr/>
          <p:nvPr/>
        </p:nvSpPr>
        <p:spPr>
          <a:xfrm>
            <a:off x="9346047" y="3926891"/>
            <a:ext cx="2372811" cy="2291788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61B0D689-E32B-40AD-9319-82CA421C6BCE}"/>
              </a:ext>
            </a:extLst>
          </p:cNvPr>
          <p:cNvSpPr/>
          <p:nvPr/>
        </p:nvSpPr>
        <p:spPr>
          <a:xfrm>
            <a:off x="9800102" y="6463643"/>
            <a:ext cx="144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32" name="Sol Ayraç 31">
            <a:extLst>
              <a:ext uri="{FF2B5EF4-FFF2-40B4-BE49-F238E27FC236}">
                <a16:creationId xmlns:a16="http://schemas.microsoft.com/office/drawing/2014/main" id="{DA95F918-A724-4244-94E1-442409CA4EF1}"/>
              </a:ext>
            </a:extLst>
          </p:cNvPr>
          <p:cNvSpPr/>
          <p:nvPr/>
        </p:nvSpPr>
        <p:spPr>
          <a:xfrm>
            <a:off x="8798560" y="3935665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Sağ Ayraç 32">
            <a:extLst>
              <a:ext uri="{FF2B5EF4-FFF2-40B4-BE49-F238E27FC236}">
                <a16:creationId xmlns:a16="http://schemas.microsoft.com/office/drawing/2014/main" id="{C5AEFFD1-8B30-48DF-8CEB-643384E02654}"/>
              </a:ext>
            </a:extLst>
          </p:cNvPr>
          <p:cNvSpPr/>
          <p:nvPr/>
        </p:nvSpPr>
        <p:spPr>
          <a:xfrm rot="16200000">
            <a:off x="10367918" y="2541387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63DB239-1C22-4D63-A9B1-1087C568219D}"/>
              </a:ext>
            </a:extLst>
          </p:cNvPr>
          <p:cNvSpPr/>
          <p:nvPr/>
        </p:nvSpPr>
        <p:spPr>
          <a:xfrm>
            <a:off x="9346047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FE1CC074-92A1-4440-955D-0C2D707EE19F}"/>
              </a:ext>
            </a:extLst>
          </p:cNvPr>
          <p:cNvSpPr/>
          <p:nvPr/>
        </p:nvSpPr>
        <p:spPr>
          <a:xfrm>
            <a:off x="9346045" y="567581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Akış Çizelgesi: İşlem 35">
            <a:extLst>
              <a:ext uri="{FF2B5EF4-FFF2-40B4-BE49-F238E27FC236}">
                <a16:creationId xmlns:a16="http://schemas.microsoft.com/office/drawing/2014/main" id="{8E442752-6429-45FD-9B74-97256C60E5BC}"/>
              </a:ext>
            </a:extLst>
          </p:cNvPr>
          <p:cNvSpPr/>
          <p:nvPr/>
        </p:nvSpPr>
        <p:spPr>
          <a:xfrm>
            <a:off x="9346046" y="461095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E1AEBD0E-B353-4E96-BD89-B87989C36F8B}"/>
              </a:ext>
            </a:extLst>
          </p:cNvPr>
          <p:cNvSpPr/>
          <p:nvPr/>
        </p:nvSpPr>
        <p:spPr>
          <a:xfrm>
            <a:off x="10283687" y="3131358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BF282BE4-3FEF-4942-94F5-927CC4A8EB2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532450" y="6218679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Dikdörtgen 38">
            <a:extLst>
              <a:ext uri="{FF2B5EF4-FFF2-40B4-BE49-F238E27FC236}">
                <a16:creationId xmlns:a16="http://schemas.microsoft.com/office/drawing/2014/main" id="{3214176A-4E13-419A-8C55-63ABC6039DFA}"/>
              </a:ext>
            </a:extLst>
          </p:cNvPr>
          <p:cNvSpPr/>
          <p:nvPr/>
        </p:nvSpPr>
        <p:spPr>
          <a:xfrm>
            <a:off x="11673375" y="5568839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how </a:t>
            </a:r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53CC419E-EA54-46E8-B5CD-28334D4E7A93}"/>
              </a:ext>
            </a:extLst>
          </p:cNvPr>
          <p:cNvSpPr/>
          <p:nvPr/>
        </p:nvSpPr>
        <p:spPr>
          <a:xfrm>
            <a:off x="11692752" y="4501620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4C1BC54A-4B34-415C-91AC-70DE40336755}"/>
              </a:ext>
            </a:extLst>
          </p:cNvPr>
          <p:cNvSpPr/>
          <p:nvPr/>
        </p:nvSpPr>
        <p:spPr>
          <a:xfrm>
            <a:off x="11673374" y="4132288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CC97089-CA39-444F-87B4-78A0B8A898EE}"/>
              </a:ext>
            </a:extLst>
          </p:cNvPr>
          <p:cNvSpPr/>
          <p:nvPr/>
        </p:nvSpPr>
        <p:spPr>
          <a:xfrm>
            <a:off x="6716939" y="4549620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[0.42, 0.13, …  0.95 ]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B407D7A5-73FB-42E4-88E9-82E9E0FFC0E6}"/>
              </a:ext>
            </a:extLst>
          </p:cNvPr>
          <p:cNvSpPr/>
          <p:nvPr/>
        </p:nvSpPr>
        <p:spPr>
          <a:xfrm>
            <a:off x="6716939" y="4148028"/>
            <a:ext cx="410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[0.40, 0.11, …  0.85 ]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F9B53914-2E0A-4CCA-971F-4C6826423346}"/>
              </a:ext>
            </a:extLst>
          </p:cNvPr>
          <p:cNvSpPr/>
          <p:nvPr/>
        </p:nvSpPr>
        <p:spPr>
          <a:xfrm>
            <a:off x="7931062" y="4912635"/>
            <a:ext cx="840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30/35k</a:t>
            </a:r>
          </a:p>
        </p:txBody>
      </p:sp>
    </p:spTree>
    <p:extLst>
      <p:ext uri="{BB962C8B-B14F-4D97-AF65-F5344CB8AC3E}">
        <p14:creationId xmlns:p14="http://schemas.microsoft.com/office/powerpoint/2010/main" val="168103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3EDF094-7D0F-4CE7-8502-62A39B735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1" t="72495" r="48299" b="3387"/>
          <a:stretch/>
        </p:blipFill>
        <p:spPr>
          <a:xfrm>
            <a:off x="8734130" y="1023987"/>
            <a:ext cx="2778801" cy="1845919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CA2AA2B2-DC95-4BB3-ABF8-40BDBB80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6" y="100133"/>
            <a:ext cx="10515600" cy="1325563"/>
          </a:xfrm>
        </p:spPr>
        <p:txBody>
          <a:bodyPr/>
          <a:lstStyle/>
          <a:p>
            <a:r>
              <a:rPr lang="tr-TR" b="1" dirty="0" err="1"/>
              <a:t>Konumsal</a:t>
            </a:r>
            <a:r>
              <a:rPr lang="tr-TR" b="1" dirty="0"/>
              <a:t> Kodlama (</a:t>
            </a:r>
            <a:r>
              <a:rPr lang="tr-TR" b="1" dirty="0" err="1"/>
              <a:t>Positional</a:t>
            </a:r>
            <a:r>
              <a:rPr lang="tr-TR" b="1" dirty="0"/>
              <a:t> </a:t>
            </a:r>
            <a:r>
              <a:rPr lang="tr-TR" b="1" dirty="0" err="1"/>
              <a:t>Encoding</a:t>
            </a:r>
            <a:r>
              <a:rPr lang="tr-TR" b="1" dirty="0"/>
              <a:t>)</a:t>
            </a:r>
          </a:p>
        </p:txBody>
      </p:sp>
      <p:sp>
        <p:nvSpPr>
          <p:cNvPr id="4" name="Akış Çizelgesi: İşlem 3">
            <a:extLst>
              <a:ext uri="{FF2B5EF4-FFF2-40B4-BE49-F238E27FC236}">
                <a16:creationId xmlns:a16="http://schemas.microsoft.com/office/drawing/2014/main" id="{475C8CDF-992C-486D-9D29-D177B3FC8CDD}"/>
              </a:ext>
            </a:extLst>
          </p:cNvPr>
          <p:cNvSpPr/>
          <p:nvPr/>
        </p:nvSpPr>
        <p:spPr>
          <a:xfrm>
            <a:off x="9346047" y="3926891"/>
            <a:ext cx="2372811" cy="2291788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CB1B09-CCD6-4282-8EBE-44543E7A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0" y="1105170"/>
            <a:ext cx="6666053" cy="1384986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1710552-881B-40C2-B7FA-0617AB12F124}"/>
              </a:ext>
            </a:extLst>
          </p:cNvPr>
          <p:cNvSpPr/>
          <p:nvPr/>
        </p:nvSpPr>
        <p:spPr>
          <a:xfrm>
            <a:off x="312351" y="2618104"/>
            <a:ext cx="6498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indeks</a:t>
            </a:r>
          </a:p>
          <a:p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temsil uzunluğu (512)</a:t>
            </a:r>
          </a:p>
          <a:p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kelimenin cümledeki konumu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C91EB7E-9AC1-413F-9634-8C7AAA071E50}"/>
              </a:ext>
            </a:extLst>
          </p:cNvPr>
          <p:cNvSpPr/>
          <p:nvPr/>
        </p:nvSpPr>
        <p:spPr>
          <a:xfrm>
            <a:off x="9800102" y="6463643"/>
            <a:ext cx="1442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how, </a:t>
            </a:r>
            <a:r>
              <a:rPr lang="tr-TR" dirty="0" err="1"/>
              <a:t>are</a:t>
            </a:r>
            <a:r>
              <a:rPr lang="tr-TR" dirty="0"/>
              <a:t>, </a:t>
            </a:r>
            <a:r>
              <a:rPr lang="tr-TR" dirty="0" err="1"/>
              <a:t>you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DE29E45-3814-4D42-BB01-919096CBCE51}"/>
              </a:ext>
            </a:extLst>
          </p:cNvPr>
          <p:cNvSpPr/>
          <p:nvPr/>
        </p:nvSpPr>
        <p:spPr>
          <a:xfrm>
            <a:off x="0" y="4449383"/>
            <a:ext cx="2400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Neden? </a:t>
            </a:r>
            <a:br>
              <a:rPr lang="tr-TR" dirty="0"/>
            </a:br>
            <a:r>
              <a:rPr lang="tr-TR" dirty="0"/>
              <a:t>1- periyodiklik</a:t>
            </a:r>
          </a:p>
          <a:p>
            <a:pPr algn="ctr"/>
            <a:r>
              <a:rPr lang="tr-TR" dirty="0"/>
              <a:t>2- (-1,1) arası sınırlı değerler</a:t>
            </a:r>
          </a:p>
        </p:txBody>
      </p:sp>
      <p:sp>
        <p:nvSpPr>
          <p:cNvPr id="11" name="Sol Ayraç 10">
            <a:extLst>
              <a:ext uri="{FF2B5EF4-FFF2-40B4-BE49-F238E27FC236}">
                <a16:creationId xmlns:a16="http://schemas.microsoft.com/office/drawing/2014/main" id="{884D6B24-8D07-4C0E-85D0-E5FDB6C95DD8}"/>
              </a:ext>
            </a:extLst>
          </p:cNvPr>
          <p:cNvSpPr/>
          <p:nvPr/>
        </p:nvSpPr>
        <p:spPr>
          <a:xfrm>
            <a:off x="8798560" y="3935665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Ayraç 11">
            <a:extLst>
              <a:ext uri="{FF2B5EF4-FFF2-40B4-BE49-F238E27FC236}">
                <a16:creationId xmlns:a16="http://schemas.microsoft.com/office/drawing/2014/main" id="{7FD49A94-B7AE-48F3-B9DA-F3F3361D1EE0}"/>
              </a:ext>
            </a:extLst>
          </p:cNvPr>
          <p:cNvSpPr/>
          <p:nvPr/>
        </p:nvSpPr>
        <p:spPr>
          <a:xfrm rot="16200000">
            <a:off x="10367918" y="2541387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kış Çizelgesi: İşlem 12">
            <a:extLst>
              <a:ext uri="{FF2B5EF4-FFF2-40B4-BE49-F238E27FC236}">
                <a16:creationId xmlns:a16="http://schemas.microsoft.com/office/drawing/2014/main" id="{40A32A55-3A12-4727-95CA-93EBFFA65EA5}"/>
              </a:ext>
            </a:extLst>
          </p:cNvPr>
          <p:cNvSpPr/>
          <p:nvPr/>
        </p:nvSpPr>
        <p:spPr>
          <a:xfrm>
            <a:off x="4372654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72BB997F-496F-406B-A535-910E604B6D99}"/>
              </a:ext>
            </a:extLst>
          </p:cNvPr>
          <p:cNvSpPr/>
          <p:nvPr/>
        </p:nvSpPr>
        <p:spPr>
          <a:xfrm>
            <a:off x="9346047" y="425525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Akış Çizelgesi: İşlem 14">
            <a:extLst>
              <a:ext uri="{FF2B5EF4-FFF2-40B4-BE49-F238E27FC236}">
                <a16:creationId xmlns:a16="http://schemas.microsoft.com/office/drawing/2014/main" id="{C3E3174C-523F-4DDD-BD36-946EFA15C59C}"/>
              </a:ext>
            </a:extLst>
          </p:cNvPr>
          <p:cNvSpPr/>
          <p:nvPr/>
        </p:nvSpPr>
        <p:spPr>
          <a:xfrm>
            <a:off x="9346045" y="567581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Akış Çizelgesi: İşlem 15">
            <a:extLst>
              <a:ext uri="{FF2B5EF4-FFF2-40B4-BE49-F238E27FC236}">
                <a16:creationId xmlns:a16="http://schemas.microsoft.com/office/drawing/2014/main" id="{A4E60298-E931-40CB-8B8E-1C076E1F3FC6}"/>
              </a:ext>
            </a:extLst>
          </p:cNvPr>
          <p:cNvSpPr/>
          <p:nvPr/>
        </p:nvSpPr>
        <p:spPr>
          <a:xfrm>
            <a:off x="9346046" y="461095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C2DD6AD8-2781-4D8A-A8C7-6178D112E8F6}"/>
              </a:ext>
            </a:extLst>
          </p:cNvPr>
          <p:cNvSpPr/>
          <p:nvPr/>
        </p:nvSpPr>
        <p:spPr>
          <a:xfrm>
            <a:off x="10283687" y="3131358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62BEBA90-B88C-4C68-A9C4-F3DEB7DF2399}"/>
              </a:ext>
            </a:extLst>
          </p:cNvPr>
          <p:cNvSpPr/>
          <p:nvPr/>
        </p:nvSpPr>
        <p:spPr>
          <a:xfrm>
            <a:off x="7951415" y="4919000"/>
            <a:ext cx="1435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30/35k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99D6A6A4-112B-4CD3-906E-FE82B8B4AD3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532450" y="6218679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81C88B2-0DB6-4ED4-82EA-BAE6AD822C01}"/>
              </a:ext>
            </a:extLst>
          </p:cNvPr>
          <p:cNvSpPr/>
          <p:nvPr/>
        </p:nvSpPr>
        <p:spPr>
          <a:xfrm>
            <a:off x="11673375" y="5568839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how 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1CECCB0D-34F9-4572-9C55-C6DE92473846}"/>
              </a:ext>
            </a:extLst>
          </p:cNvPr>
          <p:cNvSpPr/>
          <p:nvPr/>
        </p:nvSpPr>
        <p:spPr>
          <a:xfrm>
            <a:off x="11692752" y="4501620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3F2BA8C1-9CA4-4D3E-9626-8CDD32786EEB}"/>
              </a:ext>
            </a:extLst>
          </p:cNvPr>
          <p:cNvSpPr/>
          <p:nvPr/>
        </p:nvSpPr>
        <p:spPr>
          <a:xfrm>
            <a:off x="11673374" y="4132288"/>
            <a:ext cx="60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57F95BE-2EF0-4165-9D5D-1B2BD5D23A33}"/>
              </a:ext>
            </a:extLst>
          </p:cNvPr>
          <p:cNvSpPr/>
          <p:nvPr/>
        </p:nvSpPr>
        <p:spPr>
          <a:xfrm>
            <a:off x="4372653" y="4680908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9D50D9DD-D05B-4200-B6E5-E573F28C5B9A}"/>
              </a:ext>
            </a:extLst>
          </p:cNvPr>
          <p:cNvSpPr/>
          <p:nvPr/>
        </p:nvSpPr>
        <p:spPr>
          <a:xfrm>
            <a:off x="4372652" y="5681893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17128BD-430D-4578-8300-76561141E52B}"/>
              </a:ext>
            </a:extLst>
          </p:cNvPr>
          <p:cNvSpPr/>
          <p:nvPr/>
        </p:nvSpPr>
        <p:spPr>
          <a:xfrm>
            <a:off x="7279598" y="4610957"/>
            <a:ext cx="143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+</a:t>
            </a:r>
          </a:p>
        </p:txBody>
      </p:sp>
      <p:sp>
        <p:nvSpPr>
          <p:cNvPr id="30" name="Sağ Ayraç 29">
            <a:extLst>
              <a:ext uri="{FF2B5EF4-FFF2-40B4-BE49-F238E27FC236}">
                <a16:creationId xmlns:a16="http://schemas.microsoft.com/office/drawing/2014/main" id="{CA35EF8C-F57A-4199-ACA3-54B9CB599A00}"/>
              </a:ext>
            </a:extLst>
          </p:cNvPr>
          <p:cNvSpPr/>
          <p:nvPr/>
        </p:nvSpPr>
        <p:spPr>
          <a:xfrm rot="16200000">
            <a:off x="7458615" y="375261"/>
            <a:ext cx="214859" cy="54352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59C7F8A5-0313-4D99-A3B7-B0BB12CDF0BA}"/>
              </a:ext>
            </a:extLst>
          </p:cNvPr>
          <p:cNvCxnSpPr>
            <a:cxnSpLocks/>
          </p:cNvCxnSpPr>
          <p:nvPr/>
        </p:nvCxnSpPr>
        <p:spPr>
          <a:xfrm flipV="1">
            <a:off x="7566044" y="2710544"/>
            <a:ext cx="3" cy="351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9471B9EC-0D5E-4466-8B4B-4BA19A4A9602}"/>
              </a:ext>
            </a:extLst>
          </p:cNvPr>
          <p:cNvSpPr/>
          <p:nvPr/>
        </p:nvSpPr>
        <p:spPr>
          <a:xfrm>
            <a:off x="2825958" y="4780500"/>
            <a:ext cx="143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Konumsal</a:t>
            </a:r>
            <a:endParaRPr lang="tr-TR" dirty="0"/>
          </a:p>
          <a:p>
            <a:r>
              <a:rPr lang="tr-TR" dirty="0"/>
              <a:t>Kodlama</a:t>
            </a:r>
          </a:p>
        </p:txBody>
      </p:sp>
      <p:sp>
        <p:nvSpPr>
          <p:cNvPr id="33" name="Sol Ayraç 32">
            <a:extLst>
              <a:ext uri="{FF2B5EF4-FFF2-40B4-BE49-F238E27FC236}">
                <a16:creationId xmlns:a16="http://schemas.microsoft.com/office/drawing/2014/main" id="{474A0AE2-86AF-4275-93DD-8BB8CD4558EB}"/>
              </a:ext>
            </a:extLst>
          </p:cNvPr>
          <p:cNvSpPr/>
          <p:nvPr/>
        </p:nvSpPr>
        <p:spPr>
          <a:xfrm>
            <a:off x="4000755" y="3904503"/>
            <a:ext cx="314960" cy="228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C20E6B7-CEE1-4CA0-8EE9-89A7C6CCE9FA}"/>
              </a:ext>
            </a:extLst>
          </p:cNvPr>
          <p:cNvSpPr/>
          <p:nvPr/>
        </p:nvSpPr>
        <p:spPr>
          <a:xfrm>
            <a:off x="235069" y="6541644"/>
            <a:ext cx="827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Zheng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Ramasinghe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Lucey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, S. (2021).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Rethinking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positional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encoding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tr-T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tr-T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preprint</a:t>
            </a:r>
            <a:r>
              <a:rPr lang="tr-TR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arXiv:2107.02561</a:t>
            </a:r>
            <a:r>
              <a:rPr lang="tr-TR" sz="11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tr-TR" sz="1100" dirty="0"/>
          </a:p>
        </p:txBody>
      </p:sp>
      <p:sp>
        <p:nvSpPr>
          <p:cNvPr id="36" name="Akış Çizelgesi: İşlem 35">
            <a:extLst>
              <a:ext uri="{FF2B5EF4-FFF2-40B4-BE49-F238E27FC236}">
                <a16:creationId xmlns:a16="http://schemas.microsoft.com/office/drawing/2014/main" id="{A8142E45-D83B-47EB-9811-13845503FB53}"/>
              </a:ext>
            </a:extLst>
          </p:cNvPr>
          <p:cNvSpPr/>
          <p:nvPr/>
        </p:nvSpPr>
        <p:spPr>
          <a:xfrm>
            <a:off x="7037959" y="2434033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Akış Çizelgesi: İşlem 38">
            <a:extLst>
              <a:ext uri="{FF2B5EF4-FFF2-40B4-BE49-F238E27FC236}">
                <a16:creationId xmlns:a16="http://schemas.microsoft.com/office/drawing/2014/main" id="{12E6525A-B147-4C0A-A954-1300E0E3E6D1}"/>
              </a:ext>
            </a:extLst>
          </p:cNvPr>
          <p:cNvSpPr/>
          <p:nvPr/>
        </p:nvSpPr>
        <p:spPr>
          <a:xfrm>
            <a:off x="7037959" y="2261112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Akış Çizelgesi: İşlem 39">
            <a:extLst>
              <a:ext uri="{FF2B5EF4-FFF2-40B4-BE49-F238E27FC236}">
                <a16:creationId xmlns:a16="http://schemas.microsoft.com/office/drawing/2014/main" id="{4768FE43-D109-48B9-8EB8-6B605D697E79}"/>
              </a:ext>
            </a:extLst>
          </p:cNvPr>
          <p:cNvSpPr/>
          <p:nvPr/>
        </p:nvSpPr>
        <p:spPr>
          <a:xfrm>
            <a:off x="7037959" y="2077395"/>
            <a:ext cx="1112129" cy="96590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109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8C61-8E6D-F5CE-0260-784A841B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Konumsal</a:t>
            </a:r>
            <a:r>
              <a:rPr lang="tr-TR" b="1" dirty="0"/>
              <a:t> Kodlama (</a:t>
            </a:r>
            <a:r>
              <a:rPr lang="tr-TR" b="1" dirty="0" err="1"/>
              <a:t>Positional</a:t>
            </a:r>
            <a:r>
              <a:rPr lang="tr-TR" b="1" dirty="0"/>
              <a:t> </a:t>
            </a:r>
            <a:r>
              <a:rPr lang="tr-TR" b="1" dirty="0" err="1"/>
              <a:t>Encoding</a:t>
            </a:r>
            <a:r>
              <a:rPr lang="tr-TR" b="1" dirty="0"/>
              <a:t>) Matematiksel Örnek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B193-1713-BDF9-2DD9-5BC92F44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"how" → pos = 0</a:t>
            </a:r>
          </a:p>
          <a:p>
            <a:r>
              <a:rPr lang="en-US" dirty="0"/>
              <a:t>"are" → pos = 1</a:t>
            </a:r>
          </a:p>
          <a:p>
            <a:r>
              <a:rPr lang="en-US" dirty="0"/>
              <a:t>"you" → pos = 2</a:t>
            </a:r>
          </a:p>
          <a:p>
            <a:r>
              <a:rPr lang="en-US" dirty="0" err="1"/>
              <a:t>Ardından</a:t>
            </a:r>
            <a:r>
              <a:rPr lang="en-US" dirty="0"/>
              <a:t>,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konum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konumsal</a:t>
            </a:r>
            <a:r>
              <a:rPr lang="en-US" dirty="0"/>
              <a:t> </a:t>
            </a:r>
            <a:r>
              <a:rPr lang="en-US" dirty="0" err="1"/>
              <a:t>kodlamayı</a:t>
            </a:r>
            <a:r>
              <a:rPr lang="en-US" dirty="0"/>
              <a:t> </a:t>
            </a:r>
            <a:r>
              <a:rPr lang="en-US" dirty="0" err="1"/>
              <a:t>hesaplayacağız</a:t>
            </a:r>
            <a:r>
              <a:rPr lang="en-US" dirty="0"/>
              <a:t>.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sinüs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kosinüs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d_model</a:t>
            </a:r>
            <a:r>
              <a:rPr lang="en-US" dirty="0"/>
              <a:t> = 4 </a:t>
            </a:r>
            <a:r>
              <a:rPr lang="en-US" dirty="0" err="1"/>
              <a:t>kullandığımızdan</a:t>
            </a:r>
            <a:r>
              <a:rPr lang="en-US" dirty="0"/>
              <a:t> (</a:t>
            </a:r>
            <a:r>
              <a:rPr lang="en-US" dirty="0" err="1"/>
              <a:t>normalde</a:t>
            </a:r>
            <a:r>
              <a:rPr lang="en-US" dirty="0"/>
              <a:t> 512),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çift</a:t>
            </a:r>
            <a:r>
              <a:rPr lang="en-US" dirty="0"/>
              <a:t> </a:t>
            </a:r>
            <a:r>
              <a:rPr lang="en-US" dirty="0" err="1"/>
              <a:t>sinüs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kosinüs</a:t>
            </a:r>
            <a:r>
              <a:rPr lang="en-US" dirty="0"/>
              <a:t> </a:t>
            </a:r>
            <a:r>
              <a:rPr lang="en-US" dirty="0" err="1"/>
              <a:t>fonksiyonumuz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d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aynıdır</a:t>
            </a:r>
            <a:r>
              <a:rPr lang="en-US" dirty="0"/>
              <a:t>.</a:t>
            </a:r>
          </a:p>
          <a:p>
            <a:r>
              <a:rPr lang="en-US" dirty="0" err="1"/>
              <a:t>i</a:t>
            </a:r>
            <a:r>
              <a:rPr lang="en-US" dirty="0"/>
              <a:t> = 0 </a:t>
            </a:r>
            <a:r>
              <a:rPr lang="en-US" dirty="0" err="1"/>
              <a:t>için</a:t>
            </a:r>
            <a:r>
              <a:rPr lang="en-US" dirty="0"/>
              <a:t>: (0 </a:t>
            </a:r>
            <a:r>
              <a:rPr lang="en-US" dirty="0" err="1"/>
              <a:t>ve</a:t>
            </a:r>
            <a:r>
              <a:rPr lang="en-US" dirty="0"/>
              <a:t> 1. </a:t>
            </a:r>
            <a:r>
              <a:rPr lang="en-US" dirty="0" err="1"/>
              <a:t>pozisyonu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PE(0, 0) = sin(0 / 10000^(0 / 4)) = sin(0) = 0</a:t>
            </a:r>
          </a:p>
          <a:p>
            <a:pPr marL="0" indent="0">
              <a:buNone/>
            </a:pPr>
            <a:r>
              <a:rPr lang="en-US" dirty="0"/>
              <a:t>PE(0, 1) = cos(0 / 10000^(0 / 4)) = cos(0) = 1</a:t>
            </a:r>
          </a:p>
          <a:p>
            <a:r>
              <a:rPr lang="en-US" dirty="0" err="1"/>
              <a:t>i</a:t>
            </a:r>
            <a:r>
              <a:rPr lang="en-US" dirty="0"/>
              <a:t> = 1 </a:t>
            </a:r>
            <a:r>
              <a:rPr lang="en-US" dirty="0" err="1"/>
              <a:t>için</a:t>
            </a:r>
            <a:r>
              <a:rPr lang="en-US" dirty="0"/>
              <a:t>: (2 </a:t>
            </a:r>
            <a:r>
              <a:rPr lang="en-US" dirty="0" err="1"/>
              <a:t>ve</a:t>
            </a:r>
            <a:r>
              <a:rPr lang="en-US" dirty="0"/>
              <a:t> 3. </a:t>
            </a:r>
            <a:r>
              <a:rPr lang="en-US" dirty="0" err="1"/>
              <a:t>pozisyonu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PE(0, 2) = sin(0 / 10000^(2 / 4)) = sin(0) = 0</a:t>
            </a:r>
          </a:p>
          <a:p>
            <a:pPr marL="0" indent="0">
              <a:buNone/>
            </a:pPr>
            <a:r>
              <a:rPr lang="en-US" dirty="0"/>
              <a:t>PE(0, 3) = cos(0 / 10000^(2 / 4)) = cos(0) = 1</a:t>
            </a:r>
          </a:p>
          <a:p>
            <a:r>
              <a:rPr lang="en-US" dirty="0"/>
              <a:t>“how”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konumsal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=  [0, 1, 0, 1].</a:t>
            </a:r>
          </a:p>
          <a:p>
            <a:endParaRPr lang="en-TR" dirty="0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79D724A-2731-C511-C0A9-91C311B9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08" y="1588130"/>
            <a:ext cx="5931092" cy="12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6933A82-DA37-4A95-90D0-FC59040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4600" b="1"/>
              <a:t>Dikkat Mekanizması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7617B-6066-44EC-849F-2DAA01AE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000"/>
              <a:t>Q (Query) : Sorgu </a:t>
            </a:r>
          </a:p>
          <a:p>
            <a:pPr marL="0" indent="0">
              <a:buNone/>
            </a:pPr>
            <a:r>
              <a:rPr lang="tr-TR" sz="2000"/>
              <a:t>Diğer kelimelere bakarak ilişkiyi çözmeye çalışan vektör</a:t>
            </a:r>
          </a:p>
          <a:p>
            <a:r>
              <a:rPr lang="tr-TR" sz="2000"/>
              <a:t>K (Key)       : Anahtar</a:t>
            </a:r>
          </a:p>
          <a:p>
            <a:pPr marL="0" indent="0">
              <a:buNone/>
            </a:pPr>
            <a:r>
              <a:rPr lang="tr-TR" sz="2000"/>
              <a:t>Diğer kelimelerin baktığı vektör</a:t>
            </a:r>
          </a:p>
          <a:p>
            <a:r>
              <a:rPr lang="tr-TR" sz="2000"/>
              <a:t>V (Value)   : Değer</a:t>
            </a:r>
          </a:p>
          <a:p>
            <a:pPr marL="0" indent="0">
              <a:buNone/>
            </a:pPr>
            <a:r>
              <a:rPr lang="tr-TR" sz="2000"/>
              <a:t>Temsil uzayındaki token vektörü</a:t>
            </a:r>
          </a:p>
          <a:p>
            <a:endParaRPr lang="tr-TR" sz="2000"/>
          </a:p>
          <a:p>
            <a:pPr marL="0" indent="0">
              <a:buNone/>
            </a:pPr>
            <a:endParaRPr lang="tr-TR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480A7-5A7C-5D4B-BF50-D4C3D2B3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97" y="1201155"/>
            <a:ext cx="7371337" cy="42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İşlem 91">
            <a:extLst>
              <a:ext uri="{FF2B5EF4-FFF2-40B4-BE49-F238E27FC236}">
                <a16:creationId xmlns:a16="http://schemas.microsoft.com/office/drawing/2014/main" id="{551B5096-F564-412A-B603-8D8FF62D6416}"/>
              </a:ext>
            </a:extLst>
          </p:cNvPr>
          <p:cNvSpPr/>
          <p:nvPr/>
        </p:nvSpPr>
        <p:spPr>
          <a:xfrm rot="2104929">
            <a:off x="5379290" y="1370499"/>
            <a:ext cx="327660" cy="333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2E2A500-FD7D-473F-A77E-881FCFC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b="1" dirty="0"/>
              <a:t>Matematik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126ACA2D-4FE9-46C8-8CF9-BD3089CC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1800" dirty="0"/>
              <a:t>Q (Query) : Sorgu</a:t>
            </a:r>
          </a:p>
          <a:p>
            <a:r>
              <a:rPr lang="tr-TR" sz="1800" dirty="0"/>
              <a:t>K (</a:t>
            </a:r>
            <a:r>
              <a:rPr lang="tr-TR" sz="1800" dirty="0" err="1"/>
              <a:t>Key</a:t>
            </a:r>
            <a:r>
              <a:rPr lang="tr-TR" sz="1800" dirty="0"/>
              <a:t>)       : Anahtar</a:t>
            </a:r>
          </a:p>
          <a:p>
            <a:r>
              <a:rPr lang="tr-TR" sz="1800" dirty="0"/>
              <a:t>V (Value)   : Değer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Akış Çizelgesi: İşlem 5">
            <a:extLst>
              <a:ext uri="{FF2B5EF4-FFF2-40B4-BE49-F238E27FC236}">
                <a16:creationId xmlns:a16="http://schemas.microsoft.com/office/drawing/2014/main" id="{3893E457-BFF1-4A9F-901E-98BAE886FB11}"/>
              </a:ext>
            </a:extLst>
          </p:cNvPr>
          <p:cNvSpPr/>
          <p:nvPr/>
        </p:nvSpPr>
        <p:spPr>
          <a:xfrm>
            <a:off x="979214" y="411301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Akış Çizelgesi: İşlem 6">
            <a:extLst>
              <a:ext uri="{FF2B5EF4-FFF2-40B4-BE49-F238E27FC236}">
                <a16:creationId xmlns:a16="http://schemas.microsoft.com/office/drawing/2014/main" id="{C9A85B8C-BA58-49DC-A45B-640D4820BDDD}"/>
              </a:ext>
            </a:extLst>
          </p:cNvPr>
          <p:cNvSpPr/>
          <p:nvPr/>
        </p:nvSpPr>
        <p:spPr>
          <a:xfrm>
            <a:off x="979213" y="4628999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Akış Çizelgesi: İşlem 7">
            <a:extLst>
              <a:ext uri="{FF2B5EF4-FFF2-40B4-BE49-F238E27FC236}">
                <a16:creationId xmlns:a16="http://schemas.microsoft.com/office/drawing/2014/main" id="{EFA9AEA1-D96C-478B-864D-6D0C55A6CA49}"/>
              </a:ext>
            </a:extLst>
          </p:cNvPr>
          <p:cNvSpPr/>
          <p:nvPr/>
        </p:nvSpPr>
        <p:spPr>
          <a:xfrm>
            <a:off x="979214" y="5144987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A0DC20AE-6FC6-4DBB-B16A-12BA67E97812}"/>
              </a:ext>
            </a:extLst>
          </p:cNvPr>
          <p:cNvSpPr/>
          <p:nvPr/>
        </p:nvSpPr>
        <p:spPr>
          <a:xfrm>
            <a:off x="498042" y="400129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A86D163-14B3-47AD-B30E-11F8F975B174}"/>
              </a:ext>
            </a:extLst>
          </p:cNvPr>
          <p:cNvSpPr/>
          <p:nvPr/>
        </p:nvSpPr>
        <p:spPr>
          <a:xfrm>
            <a:off x="498042" y="452202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2F02D90-2FB3-4436-A7DA-442FDD5636FB}"/>
              </a:ext>
            </a:extLst>
          </p:cNvPr>
          <p:cNvSpPr/>
          <p:nvPr/>
        </p:nvSpPr>
        <p:spPr>
          <a:xfrm>
            <a:off x="484216" y="50380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12" name="Akış Çizelgesi: İşlem 11">
            <a:extLst>
              <a:ext uri="{FF2B5EF4-FFF2-40B4-BE49-F238E27FC236}">
                <a16:creationId xmlns:a16="http://schemas.microsoft.com/office/drawing/2014/main" id="{8D01CFD7-AC4F-43AF-9EF7-D369D3C0E854}"/>
              </a:ext>
            </a:extLst>
          </p:cNvPr>
          <p:cNvSpPr/>
          <p:nvPr/>
        </p:nvSpPr>
        <p:spPr>
          <a:xfrm>
            <a:off x="4829854" y="410507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Akış Çizelgesi: İşlem 12">
            <a:extLst>
              <a:ext uri="{FF2B5EF4-FFF2-40B4-BE49-F238E27FC236}">
                <a16:creationId xmlns:a16="http://schemas.microsoft.com/office/drawing/2014/main" id="{4F080E62-A7A4-46C2-B5FD-EA929B795299}"/>
              </a:ext>
            </a:extLst>
          </p:cNvPr>
          <p:cNvSpPr/>
          <p:nvPr/>
        </p:nvSpPr>
        <p:spPr>
          <a:xfrm>
            <a:off x="4829853" y="462106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26C3D0F5-5D4E-4D71-87F0-4ADEA4CB06F8}"/>
              </a:ext>
            </a:extLst>
          </p:cNvPr>
          <p:cNvSpPr/>
          <p:nvPr/>
        </p:nvSpPr>
        <p:spPr>
          <a:xfrm>
            <a:off x="4829854" y="5137050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FB70E47-339D-4F8C-94A5-DC803F2D63F7}"/>
              </a:ext>
            </a:extLst>
          </p:cNvPr>
          <p:cNvSpPr/>
          <p:nvPr/>
        </p:nvSpPr>
        <p:spPr>
          <a:xfrm>
            <a:off x="4348682" y="39933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3DCCBA28-9656-41CE-A967-0D071C7085D2}"/>
              </a:ext>
            </a:extLst>
          </p:cNvPr>
          <p:cNvSpPr/>
          <p:nvPr/>
        </p:nvSpPr>
        <p:spPr>
          <a:xfrm>
            <a:off x="4348682" y="451408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EAABF0B-A451-4F19-AFA2-E9B49297F235}"/>
              </a:ext>
            </a:extLst>
          </p:cNvPr>
          <p:cNvSpPr/>
          <p:nvPr/>
        </p:nvSpPr>
        <p:spPr>
          <a:xfrm>
            <a:off x="4334856" y="503007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618F3196-67EB-4B2E-A73E-4497BDEA596F}"/>
              </a:ext>
            </a:extLst>
          </p:cNvPr>
          <p:cNvSpPr/>
          <p:nvPr/>
        </p:nvSpPr>
        <p:spPr>
          <a:xfrm>
            <a:off x="8821629" y="4105075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94E2B1DE-2F8E-4614-912B-0F9DEE64FC4B}"/>
              </a:ext>
            </a:extLst>
          </p:cNvPr>
          <p:cNvSpPr/>
          <p:nvPr/>
        </p:nvSpPr>
        <p:spPr>
          <a:xfrm>
            <a:off x="8821628" y="4621062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6B1517C0-4B0A-4322-B8D8-BF8686E2F11F}"/>
              </a:ext>
            </a:extLst>
          </p:cNvPr>
          <p:cNvSpPr/>
          <p:nvPr/>
        </p:nvSpPr>
        <p:spPr>
          <a:xfrm>
            <a:off x="8821629" y="5137050"/>
            <a:ext cx="2372811" cy="155381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C6BE5952-77A7-4276-AEC7-CE7EE6BA5AD3}"/>
              </a:ext>
            </a:extLst>
          </p:cNvPr>
          <p:cNvSpPr/>
          <p:nvPr/>
        </p:nvSpPr>
        <p:spPr>
          <a:xfrm>
            <a:off x="8340457" y="3993357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91CB8752-F086-4B67-A8C8-8876C1C2A20C}"/>
              </a:ext>
            </a:extLst>
          </p:cNvPr>
          <p:cNvSpPr/>
          <p:nvPr/>
        </p:nvSpPr>
        <p:spPr>
          <a:xfrm>
            <a:off x="8340457" y="451408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510B1D35-81B5-43F3-B400-01EC68DD37F8}"/>
              </a:ext>
            </a:extLst>
          </p:cNvPr>
          <p:cNvSpPr/>
          <p:nvPr/>
        </p:nvSpPr>
        <p:spPr>
          <a:xfrm>
            <a:off x="8326631" y="503007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V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BECD1A6D-1AE5-4592-9BF7-774C72AB64CC}"/>
              </a:ext>
            </a:extLst>
          </p:cNvPr>
          <p:cNvSpPr/>
          <p:nvPr/>
        </p:nvSpPr>
        <p:spPr>
          <a:xfrm>
            <a:off x="1869350" y="3647291"/>
            <a:ext cx="59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how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170A834-BB9A-4655-99F6-57A34D3AF4C1}"/>
              </a:ext>
            </a:extLst>
          </p:cNvPr>
          <p:cNvSpPr/>
          <p:nvPr/>
        </p:nvSpPr>
        <p:spPr>
          <a:xfrm>
            <a:off x="5799732" y="3647291"/>
            <a:ext cx="48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are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69C5E387-D2D0-4736-A56D-5C0BE9F9AB5A}"/>
              </a:ext>
            </a:extLst>
          </p:cNvPr>
          <p:cNvSpPr/>
          <p:nvPr/>
        </p:nvSpPr>
        <p:spPr>
          <a:xfrm>
            <a:off x="9764120" y="3609293"/>
            <a:ext cx="52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you</a:t>
            </a:r>
            <a:endParaRPr lang="tr-TR" dirty="0"/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20A3DBC9-D6DE-4757-8AD9-9A13EFD93DA5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2165620" y="4268393"/>
            <a:ext cx="3850639" cy="3526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852CFA49-7383-418B-8F43-BAD23CF5F5C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019908" y="4268393"/>
            <a:ext cx="7988126" cy="3526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1CD65734-4A25-46C2-9FE4-B496EC60D5A5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2165619" y="4260456"/>
            <a:ext cx="3850641" cy="368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76B2F2CF-A1FB-4FA1-A185-76163FF90C2D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6016260" y="4260456"/>
            <a:ext cx="3991774" cy="360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Sağ Ayraç 41">
            <a:extLst>
              <a:ext uri="{FF2B5EF4-FFF2-40B4-BE49-F238E27FC236}">
                <a16:creationId xmlns:a16="http://schemas.microsoft.com/office/drawing/2014/main" id="{FFCE1B48-2307-4D3E-90BB-B42E110E4B41}"/>
              </a:ext>
            </a:extLst>
          </p:cNvPr>
          <p:cNvSpPr/>
          <p:nvPr/>
        </p:nvSpPr>
        <p:spPr>
          <a:xfrm rot="5400000">
            <a:off x="1983191" y="4450326"/>
            <a:ext cx="306621" cy="2372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EE2D3A38-18F8-4DB0-93D2-289896B748DC}"/>
              </a:ext>
            </a:extLst>
          </p:cNvPr>
          <p:cNvSpPr/>
          <p:nvPr/>
        </p:nvSpPr>
        <p:spPr>
          <a:xfrm>
            <a:off x="1887739" y="5856526"/>
            <a:ext cx="652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512</a:t>
            </a:r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1989DD74-EAEA-467C-B0FA-042E57F00885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6016259" y="4260456"/>
            <a:ext cx="3991776" cy="360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C05B0919-6459-4199-B3A4-E270B628C64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165619" y="4260077"/>
            <a:ext cx="7892074" cy="36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37960722-1CA3-4424-8AC6-57FEE22BD110}"/>
              </a:ext>
            </a:extLst>
          </p:cNvPr>
          <p:cNvSpPr/>
          <p:nvPr/>
        </p:nvSpPr>
        <p:spPr>
          <a:xfrm>
            <a:off x="5368103" y="6459558"/>
            <a:ext cx="2409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 /√ 64, </a:t>
            </a:r>
            <a:r>
              <a:rPr lang="tr-TR" dirty="0" err="1"/>
              <a:t>SoftMax</a:t>
            </a:r>
            <a:endParaRPr lang="tr-TR" dirty="0"/>
          </a:p>
        </p:txBody>
      </p:sp>
      <p:sp>
        <p:nvSpPr>
          <p:cNvPr id="64" name="Sağ Ayraç 63">
            <a:extLst>
              <a:ext uri="{FF2B5EF4-FFF2-40B4-BE49-F238E27FC236}">
                <a16:creationId xmlns:a16="http://schemas.microsoft.com/office/drawing/2014/main" id="{2B7CBEE0-11BD-485C-83A7-F0E38648271F}"/>
              </a:ext>
            </a:extLst>
          </p:cNvPr>
          <p:cNvSpPr/>
          <p:nvPr/>
        </p:nvSpPr>
        <p:spPr>
          <a:xfrm rot="5400000">
            <a:off x="5969139" y="1363824"/>
            <a:ext cx="243696" cy="99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DF56DB78-94A2-41AB-A494-2A9873C21184}"/>
              </a:ext>
            </a:extLst>
          </p:cNvPr>
          <p:cNvCxnSpPr>
            <a:cxnSpLocks/>
          </p:cNvCxnSpPr>
          <p:nvPr/>
        </p:nvCxnSpPr>
        <p:spPr>
          <a:xfrm flipV="1">
            <a:off x="5314350" y="600641"/>
            <a:ext cx="752591" cy="960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8AA8E9B3-6DE4-4EB8-B062-B7D89A41535D}"/>
              </a:ext>
            </a:extLst>
          </p:cNvPr>
          <p:cNvCxnSpPr>
            <a:cxnSpLocks/>
          </p:cNvCxnSpPr>
          <p:nvPr/>
        </p:nvCxnSpPr>
        <p:spPr>
          <a:xfrm flipV="1">
            <a:off x="5314350" y="1148225"/>
            <a:ext cx="1403818" cy="4128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66B6D005-98E4-4627-9B62-2C6954DAE7A2}"/>
              </a:ext>
            </a:extLst>
          </p:cNvPr>
          <p:cNvCxnSpPr>
            <a:cxnSpLocks/>
          </p:cNvCxnSpPr>
          <p:nvPr/>
        </p:nvCxnSpPr>
        <p:spPr>
          <a:xfrm>
            <a:off x="5285026" y="1584051"/>
            <a:ext cx="1199080" cy="77299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Dikdörtgen 87">
            <a:extLst>
              <a:ext uri="{FF2B5EF4-FFF2-40B4-BE49-F238E27FC236}">
                <a16:creationId xmlns:a16="http://schemas.microsoft.com/office/drawing/2014/main" id="{471C417E-A814-4812-89CE-E3FFDD8E46D6}"/>
              </a:ext>
            </a:extLst>
          </p:cNvPr>
          <p:cNvSpPr/>
          <p:nvPr/>
        </p:nvSpPr>
        <p:spPr>
          <a:xfrm>
            <a:off x="6060215" y="24734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</a:t>
            </a:r>
          </a:p>
        </p:txBody>
      </p:sp>
      <p:sp>
        <p:nvSpPr>
          <p:cNvPr id="89" name="Dikdörtgen 88">
            <a:extLst>
              <a:ext uri="{FF2B5EF4-FFF2-40B4-BE49-F238E27FC236}">
                <a16:creationId xmlns:a16="http://schemas.microsoft.com/office/drawing/2014/main" id="{683FC143-2A91-446B-9E37-70933CEE08BC}"/>
              </a:ext>
            </a:extLst>
          </p:cNvPr>
          <p:cNvSpPr/>
          <p:nvPr/>
        </p:nvSpPr>
        <p:spPr>
          <a:xfrm>
            <a:off x="6718168" y="92455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sp>
        <p:nvSpPr>
          <p:cNvPr id="90" name="Dikdörtgen 89">
            <a:extLst>
              <a:ext uri="{FF2B5EF4-FFF2-40B4-BE49-F238E27FC236}">
                <a16:creationId xmlns:a16="http://schemas.microsoft.com/office/drawing/2014/main" id="{5A8CABE3-102D-4209-BCD0-921012941CFE}"/>
              </a:ext>
            </a:extLst>
          </p:cNvPr>
          <p:cNvSpPr/>
          <p:nvPr/>
        </p:nvSpPr>
        <p:spPr>
          <a:xfrm>
            <a:off x="6487733" y="218389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K</a:t>
            </a:r>
          </a:p>
        </p:txBody>
      </p:sp>
      <p:pic>
        <p:nvPicPr>
          <p:cNvPr id="93" name="Picture 6" descr="Softmax vs LogSoftmax. softmax is a mathematical function… | by Abhirami V  S | Medium">
            <a:extLst>
              <a:ext uri="{FF2B5EF4-FFF2-40B4-BE49-F238E27FC236}">
                <a16:creationId xmlns:a16="http://schemas.microsoft.com/office/drawing/2014/main" id="{B6461DA9-C14F-4607-A7FE-DFD81245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37" y="526516"/>
            <a:ext cx="2656181" cy="1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2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799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Office Teması</vt:lpstr>
      <vt:lpstr>Attention Is All You Need</vt:lpstr>
      <vt:lpstr>Önceden Ardışık Veriler(Sequential Data) Nasıl İşleniyordu?</vt:lpstr>
      <vt:lpstr>Neden Transformer?</vt:lpstr>
      <vt:lpstr>Tokenizasyon ve Kelime Temsilleri (Word Embeddings)</vt:lpstr>
      <vt:lpstr>Girdi Temsili (Input Embedding)</vt:lpstr>
      <vt:lpstr>Konumsal Kodlama (Positional Encoding)</vt:lpstr>
      <vt:lpstr>Konumsal Kodlama (Positional Encoding) Matematiksel Örnek</vt:lpstr>
      <vt:lpstr>Dikkat Mekanizması</vt:lpstr>
      <vt:lpstr>Matematik</vt:lpstr>
      <vt:lpstr>Self-Attention (Öz Dikkat) ve  Multi-Head Attention (Çok Başlı Dikkat) </vt:lpstr>
      <vt:lpstr>Örnek (Temsili Değerler)</vt:lpstr>
      <vt:lpstr>Kodlayıcı (Encoder) Yapısı</vt:lpstr>
      <vt:lpstr>Kod Çözücü (Decoder) Yapısı</vt:lpstr>
      <vt:lpstr>PowerPoint Presentation</vt:lpstr>
      <vt:lpstr>ChatGPT 1- Eğitim Basamağı Llora</vt:lpstr>
      <vt:lpstr>2- Cevap Üretme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 Bilgiç</cp:lastModifiedBy>
  <cp:revision>57</cp:revision>
  <dcterms:created xsi:type="dcterms:W3CDTF">2023-04-26T11:14:37Z</dcterms:created>
  <dcterms:modified xsi:type="dcterms:W3CDTF">2024-04-26T17:38:02Z</dcterms:modified>
</cp:coreProperties>
</file>