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303" r:id="rId4"/>
    <p:sldId id="306" r:id="rId5"/>
    <p:sldId id="307" r:id="rId6"/>
    <p:sldId id="305" r:id="rId7"/>
    <p:sldId id="294" r:id="rId8"/>
    <p:sldId id="281" r:id="rId9"/>
    <p:sldId id="292" r:id="rId10"/>
    <p:sldId id="293" r:id="rId11"/>
    <p:sldId id="295" r:id="rId12"/>
    <p:sldId id="297" r:id="rId13"/>
    <p:sldId id="298" r:id="rId14"/>
    <p:sldId id="296" r:id="rId15"/>
    <p:sldId id="300" r:id="rId16"/>
    <p:sldId id="299" r:id="rId17"/>
    <p:sldId id="308" r:id="rId18"/>
    <p:sldId id="301" r:id="rId19"/>
    <p:sldId id="309" r:id="rId20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D61652-DEF6-E143-9BA5-107BC69E95A8}" v="2" dt="2023-11-18T16:15:31.20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til Yok, Tablo Kılavuz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54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92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16950839-158C-41C7-A715-9B5B9408BC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55CBDD54-266F-4841-BCC4-B00A93CCD5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0FB5EBED-BAB7-4EB9-8B30-AB84EF293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703F4-5D86-4B16-BF4B-0FBB8912B4DA}" type="datetimeFigureOut">
              <a:rPr lang="tr-TR" smtClean="0"/>
              <a:t>24.01.2024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EEEAA072-E893-4065-9E64-F628F9F7B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AE4DEC1C-5DDD-456B-A9CB-BE06AE263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750CC-EF15-4B9E-AD40-ED1302440BB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46909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42960430-AF7F-4560-A88B-7F0BFAD06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EB498D0B-3893-41E7-ABCD-8E4147C8A4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24A1D8BF-E94D-4CA5-BBC1-AEF1E674B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703F4-5D86-4B16-BF4B-0FBB8912B4DA}" type="datetimeFigureOut">
              <a:rPr lang="tr-TR" smtClean="0"/>
              <a:t>24.01.2024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6A3ECA3F-8C51-45E2-9214-82FFDF94D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F4DD820A-8576-4428-BD36-4A467BB50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750CC-EF15-4B9E-AD40-ED1302440BB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45940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C5E306BE-825E-4105-9F9B-7DD3B29E27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B8AC7C77-D230-4D34-8019-C0DC02468D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17E1F748-37CA-4B93-A161-53912CAC4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703F4-5D86-4B16-BF4B-0FBB8912B4DA}" type="datetimeFigureOut">
              <a:rPr lang="tr-TR" smtClean="0"/>
              <a:t>24.01.2024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A8FA0AD5-48D7-4783-A88C-42BE971B9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4A8268F9-91A9-43B1-929F-0554AD846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750CC-EF15-4B9E-AD40-ED1302440BB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82856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57833655-9CD8-442D-BAFE-C04DA218B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1B1D497-797F-42AE-8A07-BD9C361895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93EA3A74-1B80-4846-B417-6560C687E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703F4-5D86-4B16-BF4B-0FBB8912B4DA}" type="datetimeFigureOut">
              <a:rPr lang="tr-TR" smtClean="0"/>
              <a:t>24.01.2024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C75FE7C5-ED75-4333-8AF0-8DF7A5FE4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594B7768-2376-4806-96BC-0A3183DF1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750CC-EF15-4B9E-AD40-ED1302440BB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67411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4E53ECC2-C6FF-492C-8204-8E2ACEF1E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EAB62CBB-D1D3-4C50-9232-54E4211E1A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E830A291-06AF-4901-B9FF-22CCA9952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703F4-5D86-4B16-BF4B-0FBB8912B4DA}" type="datetimeFigureOut">
              <a:rPr lang="tr-TR" smtClean="0"/>
              <a:t>24.01.2024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67E51806-8B39-4CA3-8C01-16421B7D3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38EA81AE-0656-4660-B9C8-C2DAE4F4F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750CC-EF15-4B9E-AD40-ED1302440BB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08785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77DCEBDD-F388-4811-92D9-F18290663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ACEC7F8-8EBF-4B5E-8AD7-EFFF27FFFA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90737B23-D20F-44F6-B50F-CDDD640CBD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1DD76A65-2C2F-425B-96C6-F15960D78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703F4-5D86-4B16-BF4B-0FBB8912B4DA}" type="datetimeFigureOut">
              <a:rPr lang="tr-TR" smtClean="0"/>
              <a:t>24.01.2024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52B5FF41-582C-46DE-BB82-0625062FF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3D618CEF-4974-4071-BF34-81BF99376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750CC-EF15-4B9E-AD40-ED1302440BB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44729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DAE8A8E7-8E77-4615-8434-5B6AC9C94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03A188F3-60F9-42D1-AFAC-A52D9972D5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826A2764-1117-4477-8CF6-A5762735F2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9744179F-6730-4BAE-BD72-F3CDA4BB1F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5F7FF9A3-5D9E-4E6D-B660-0861B94967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94A2480D-4E51-4F86-8967-182E3B429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703F4-5D86-4B16-BF4B-0FBB8912B4DA}" type="datetimeFigureOut">
              <a:rPr lang="tr-TR" smtClean="0"/>
              <a:t>24.01.2024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75FB3E90-1E3F-4627-96D1-120332C1E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B26E86C2-CD41-400B-B097-8507B9DF2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750CC-EF15-4B9E-AD40-ED1302440BB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23299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88276F2D-C3CE-47FC-BF35-7D2C835B5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26B5FB6F-A1FA-439B-AC23-D10C36057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703F4-5D86-4B16-BF4B-0FBB8912B4DA}" type="datetimeFigureOut">
              <a:rPr lang="tr-TR" smtClean="0"/>
              <a:t>24.01.2024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4D6B067F-4536-4319-9255-7EEA7E9ED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D0B09040-F8E1-42D4-B298-A8D327F19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750CC-EF15-4B9E-AD40-ED1302440BB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2518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C9613F87-A10E-44DC-90A3-B44C0FBA8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703F4-5D86-4B16-BF4B-0FBB8912B4DA}" type="datetimeFigureOut">
              <a:rPr lang="tr-TR" smtClean="0"/>
              <a:t>24.01.2024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8B4877DC-75A6-4474-B655-A6FC7E231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F25B876E-CF02-43AB-AD2D-D72813CDC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750CC-EF15-4B9E-AD40-ED1302440BB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97335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B9E0237C-5F23-4573-AC77-B3701DD39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3029F5E-36FB-44D2-807B-CDE4AD310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03A931A7-D0BD-4441-9AFA-78E58C6B0A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903A0D53-E656-4592-98D5-52E454A92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703F4-5D86-4B16-BF4B-0FBB8912B4DA}" type="datetimeFigureOut">
              <a:rPr lang="tr-TR" smtClean="0"/>
              <a:t>24.01.2024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8D453B4F-1E76-40E4-8704-2679250AB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92B79336-7ED2-40CE-BE62-08115C373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750CC-EF15-4B9E-AD40-ED1302440BB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63889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6FFA36F5-57F6-4488-8E76-461BEB988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432F325A-E95A-4921-AB40-1F53E7FE95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85025520-3C88-4CB3-9438-CC049A8061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96B12863-CB97-44C4-8841-E62D04E28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703F4-5D86-4B16-BF4B-0FBB8912B4DA}" type="datetimeFigureOut">
              <a:rPr lang="tr-TR" smtClean="0"/>
              <a:t>24.01.2024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963B4BC8-4278-4712-BEC0-E44ED407A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4DBA8AA3-239E-4033-AD89-8AAB896C2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750CC-EF15-4B9E-AD40-ED1302440BB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78319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27495951-9A37-4E84-8E08-353826C4C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A9AF8F7B-1B73-4DEE-95D8-13B4BE8F17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76199A54-6E41-4737-A263-D404DA74D8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1703F4-5D86-4B16-BF4B-0FBB8912B4DA}" type="datetimeFigureOut">
              <a:rPr lang="tr-TR" smtClean="0"/>
              <a:t>24.01.2024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DD6C0CBE-F358-47A6-B059-3C315A6F58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2CA7FC8D-F6F7-466F-97B9-3281ECBD05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0750CC-EF15-4B9E-AD40-ED1302440BB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69946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29CCEE68-4522-4194-9DF9-97A05DB652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45327" y="958695"/>
            <a:ext cx="12437327" cy="2074437"/>
          </a:xfrm>
        </p:spPr>
        <p:txBody>
          <a:bodyPr>
            <a:normAutofit/>
          </a:bodyPr>
          <a:lstStyle/>
          <a:p>
            <a:r>
              <a:rPr lang="en-US" sz="4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ImageNet Classification with </a:t>
            </a:r>
            <a:br>
              <a:rPr lang="en-US" sz="4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Deep Convolutional Neural Networks</a:t>
            </a:r>
            <a:endParaRPr lang="tr-TR" sz="13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1EAFEF3A-0706-4DDE-BAD6-9B6DCB98EC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9407" y="3602038"/>
            <a:ext cx="9144000" cy="1655762"/>
          </a:xfrm>
        </p:spPr>
        <p:txBody>
          <a:bodyPr>
            <a:normAutofit/>
          </a:bodyPr>
          <a:lstStyle/>
          <a:p>
            <a:r>
              <a:rPr lang="en-US" dirty="0"/>
              <a:t>Alex </a:t>
            </a:r>
            <a:r>
              <a:rPr lang="en-US" dirty="0" err="1"/>
              <a:t>Krizhevsky</a:t>
            </a:r>
            <a:r>
              <a:rPr lang="en-US" dirty="0"/>
              <a:t>, Ilya </a:t>
            </a:r>
            <a:r>
              <a:rPr lang="en-US" dirty="0" err="1"/>
              <a:t>Sutskever</a:t>
            </a:r>
            <a:r>
              <a:rPr lang="en-US" dirty="0"/>
              <a:t>, Geoffrey Hinton</a:t>
            </a:r>
          </a:p>
          <a:p>
            <a:r>
              <a:rPr lang="en-US" dirty="0"/>
              <a:t>University of Toronto</a:t>
            </a:r>
            <a:endParaRPr lang="tr-TR" dirty="0"/>
          </a:p>
          <a:p>
            <a:r>
              <a:rPr lang="tr-TR" dirty="0"/>
              <a:t>2012</a:t>
            </a:r>
          </a:p>
        </p:txBody>
      </p:sp>
    </p:spTree>
    <p:extLst>
      <p:ext uri="{BB962C8B-B14F-4D97-AF65-F5344CB8AC3E}">
        <p14:creationId xmlns:p14="http://schemas.microsoft.com/office/powerpoint/2010/main" val="2384263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diagram of a box&#10;&#10;Description automatically generated with medium confidence">
            <a:extLst>
              <a:ext uri="{FF2B5EF4-FFF2-40B4-BE49-F238E27FC236}">
                <a16:creationId xmlns:a16="http://schemas.microsoft.com/office/drawing/2014/main" id="{CE8822BC-0A7C-5EB5-D82D-5A2D6B3967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67342"/>
            <a:ext cx="10515600" cy="3627993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235D718C-43F4-6C25-1561-CC42A5D11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TR" b="1" dirty="0"/>
              <a:t>Makaledeki CNN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2FB8D23-7ABB-9B64-9203-6D6311A7C2DB}"/>
              </a:ext>
            </a:extLst>
          </p:cNvPr>
          <p:cNvSpPr txBox="1"/>
          <p:nvPr/>
        </p:nvSpPr>
        <p:spPr>
          <a:xfrm>
            <a:off x="838200" y="5871989"/>
            <a:ext cx="8356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Sık katmanlardaki nöronların ağırlığını başta 1’e eşitleyerek hesaplamayı hızlandırmışlar.</a:t>
            </a:r>
          </a:p>
        </p:txBody>
      </p:sp>
    </p:spTree>
    <p:extLst>
      <p:ext uri="{BB962C8B-B14F-4D97-AF65-F5344CB8AC3E}">
        <p14:creationId xmlns:p14="http://schemas.microsoft.com/office/powerpoint/2010/main" val="2118246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3510D-2707-2153-2852-A467EF3EF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b="1" dirty="0"/>
              <a:t>Max Pooling</a:t>
            </a:r>
          </a:p>
        </p:txBody>
      </p:sp>
      <p:pic>
        <p:nvPicPr>
          <p:cNvPr id="5122" name="Picture 2" descr="Max pooling - Python: Advanced Guide to Artificial Intelligence [Book]">
            <a:extLst>
              <a:ext uri="{FF2B5EF4-FFF2-40B4-BE49-F238E27FC236}">
                <a16:creationId xmlns:a16="http://schemas.microsoft.com/office/drawing/2014/main" id="{65470124-6886-97E7-02B5-B27AA5E0FB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1122" y="1690688"/>
            <a:ext cx="8491700" cy="4188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94402E5-4BC6-FDC8-6067-682A4851E04D}"/>
              </a:ext>
            </a:extLst>
          </p:cNvPr>
          <p:cNvSpPr txBox="1"/>
          <p:nvPr/>
        </p:nvSpPr>
        <p:spPr>
          <a:xfrm>
            <a:off x="702906" y="6123543"/>
            <a:ext cx="11236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Örtüştürerek (overlapping) ilerlemenin sebebi, overfitting’i zorlaştırdığını gözlemlemeleri ve error oranlarının düşmesi.</a:t>
            </a:r>
          </a:p>
        </p:txBody>
      </p:sp>
    </p:spTree>
    <p:extLst>
      <p:ext uri="{BB962C8B-B14F-4D97-AF65-F5344CB8AC3E}">
        <p14:creationId xmlns:p14="http://schemas.microsoft.com/office/powerpoint/2010/main" val="39833806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1C5C2-C41A-CFE2-2E1F-C77CF2A22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b="1" dirty="0"/>
              <a:t>Dropout</a:t>
            </a:r>
          </a:p>
        </p:txBody>
      </p:sp>
      <p:pic>
        <p:nvPicPr>
          <p:cNvPr id="7170" name="Picture 2" descr="Neural Network: Architecture, Components &amp; Top Algorithms | upGrad blog">
            <a:extLst>
              <a:ext uri="{FF2B5EF4-FFF2-40B4-BE49-F238E27FC236}">
                <a16:creationId xmlns:a16="http://schemas.microsoft.com/office/drawing/2014/main" id="{0DD57C7D-BAF7-6455-8965-4AAE673FCD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2417" y="1690688"/>
            <a:ext cx="6307165" cy="4124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EA1E616-B0E7-BD42-D1C0-243376A6FEFB}"/>
              </a:ext>
            </a:extLst>
          </p:cNvPr>
          <p:cNvSpPr txBox="1"/>
          <p:nvPr/>
        </p:nvSpPr>
        <p:spPr>
          <a:xfrm>
            <a:off x="3815887" y="6123543"/>
            <a:ext cx="4617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Biri, birkaçı değil; hepsi, tüm nöronlar öğrensin.</a:t>
            </a:r>
          </a:p>
        </p:txBody>
      </p:sp>
    </p:spTree>
    <p:extLst>
      <p:ext uri="{BB962C8B-B14F-4D97-AF65-F5344CB8AC3E}">
        <p14:creationId xmlns:p14="http://schemas.microsoft.com/office/powerpoint/2010/main" val="42542168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43F9D-CCDB-85BE-FC06-91F19505A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b="1" dirty="0"/>
              <a:t>Data Augmentation</a:t>
            </a:r>
          </a:p>
        </p:txBody>
      </p:sp>
      <p:pic>
        <p:nvPicPr>
          <p:cNvPr id="6146" name="Picture 2" descr="Data Augmentation | How to use Deep Learning when you have Limited Data">
            <a:extLst>
              <a:ext uri="{FF2B5EF4-FFF2-40B4-BE49-F238E27FC236}">
                <a16:creationId xmlns:a16="http://schemas.microsoft.com/office/drawing/2014/main" id="{1717BC6F-D091-70C8-4B80-A2AD0370D24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328"/>
          <a:stretch/>
        </p:blipFill>
        <p:spPr bwMode="auto">
          <a:xfrm>
            <a:off x="1524000" y="1690688"/>
            <a:ext cx="9144000" cy="3878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43720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C525C-D15D-521B-87C4-6645C512D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b="1" dirty="0"/>
              <a:t>Softmax</a:t>
            </a:r>
          </a:p>
        </p:txBody>
      </p:sp>
      <p:pic>
        <p:nvPicPr>
          <p:cNvPr id="4098" name="Picture 2" descr="Softmax Function: Advantages and Applications | BotPenguin">
            <a:extLst>
              <a:ext uri="{FF2B5EF4-FFF2-40B4-BE49-F238E27FC236}">
                <a16:creationId xmlns:a16="http://schemas.microsoft.com/office/drawing/2014/main" id="{0E294EAF-6614-4BE5-6B3C-2B404684FF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3587" y="1725870"/>
            <a:ext cx="6624826" cy="3406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81140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C73FB-70BB-7F9F-2E97-A1966CCED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b="1"/>
              <a:t>Backpropagation (Geriye Yayılım)</a:t>
            </a:r>
            <a:endParaRPr lang="en-TR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6D9A1F-D283-BD10-82B2-D0958E2855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Geriye yayılım, sinir ağlarının eğitiminde kullanılan, hatanın ağ boyunca geriye doğru yayılarak ağırlıkları ayarladığı ve ağın hatalarından ders çıkarmasını sağlayan algoritmadır.</a:t>
            </a:r>
          </a:p>
          <a:p>
            <a:r>
              <a:rPr lang="en-US"/>
              <a:t>Amaç, her bir ağırlığa göre L kaybının gradyanını hesaplamaktır. Bu, zincir kuralını ağ boyunca geriye doğru uygulayarak yapılır. Her bir katmanın L kaybına göre lokal gradyanı hesaplanır.</a:t>
            </a:r>
            <a:endParaRPr lang="en-T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E0B695-3CA8-3C80-87FA-69B0083C6D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3518" y="4900479"/>
            <a:ext cx="3944963" cy="1045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7339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AD990-7883-999B-723E-95E15C596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b="1" dirty="0"/>
              <a:t>Stochastic Gradient Descent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61B43-DE9B-32DD-A838-4D8F4D048C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Kaybı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aza</a:t>
            </a:r>
            <a:r>
              <a:rPr lang="en-US" dirty="0"/>
              <a:t> </a:t>
            </a:r>
            <a:r>
              <a:rPr lang="en-US" dirty="0" err="1"/>
              <a:t>indirmek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ağın</a:t>
            </a:r>
            <a:r>
              <a:rPr lang="en-US" dirty="0"/>
              <a:t> </a:t>
            </a:r>
            <a:r>
              <a:rPr lang="en-US" dirty="0" err="1"/>
              <a:t>ağırlıklarını</a:t>
            </a:r>
            <a:r>
              <a:rPr lang="en-US" dirty="0"/>
              <a:t> </a:t>
            </a:r>
            <a:r>
              <a:rPr lang="en-US" dirty="0" err="1"/>
              <a:t>güncellemede</a:t>
            </a:r>
            <a:r>
              <a:rPr lang="en-US" dirty="0"/>
              <a:t> </a:t>
            </a:r>
            <a:r>
              <a:rPr lang="en-US" dirty="0" err="1"/>
              <a:t>kullanılan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optimizasyon</a:t>
            </a:r>
            <a:r>
              <a:rPr lang="en-US" dirty="0"/>
              <a:t> </a:t>
            </a:r>
            <a:r>
              <a:rPr lang="en-US" dirty="0" err="1"/>
              <a:t>algoritmasıdır</a:t>
            </a:r>
            <a:r>
              <a:rPr lang="en-US" dirty="0"/>
              <a:t>. </a:t>
            </a:r>
            <a:endParaRPr lang="en-T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631CC7-6D5E-4C6D-5D98-00834B6F5E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069" b="1322"/>
          <a:stretch/>
        </p:blipFill>
        <p:spPr>
          <a:xfrm>
            <a:off x="4006525" y="3429000"/>
            <a:ext cx="4178949" cy="631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2646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C5FD8F-8522-8303-A542-B09B9318EF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1F3D3-9ADC-01C8-8BE3-099C45E44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b="1" dirty="0"/>
              <a:t>Weight Decay (Ağırlık Sönümü)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F538BD-CE42-970F-31F4-3D4D80FBDC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Weight decay, </a:t>
            </a:r>
            <a:r>
              <a:rPr lang="en-US" dirty="0" err="1"/>
              <a:t>modelin</a:t>
            </a:r>
            <a:r>
              <a:rPr lang="en-US" dirty="0"/>
              <a:t> </a:t>
            </a:r>
            <a:r>
              <a:rPr lang="en-US" dirty="0" err="1"/>
              <a:t>ağırlıklarına</a:t>
            </a:r>
            <a:r>
              <a:rPr lang="en-US" dirty="0"/>
              <a:t> </a:t>
            </a:r>
            <a:r>
              <a:rPr lang="en-US" dirty="0" err="1"/>
              <a:t>doğrudan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ceza</a:t>
            </a:r>
            <a:r>
              <a:rPr lang="en-US" dirty="0"/>
              <a:t> </a:t>
            </a:r>
            <a:r>
              <a:rPr lang="en-US" dirty="0" err="1"/>
              <a:t>uygulayarak</a:t>
            </a:r>
            <a:r>
              <a:rPr lang="en-US" dirty="0"/>
              <a:t>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ağırlıkları</a:t>
            </a:r>
            <a:r>
              <a:rPr lang="en-US" dirty="0"/>
              <a:t> </a:t>
            </a:r>
            <a:r>
              <a:rPr lang="en-US" dirty="0" err="1"/>
              <a:t>kontrol</a:t>
            </a:r>
            <a:r>
              <a:rPr lang="en-US" dirty="0"/>
              <a:t> </a:t>
            </a:r>
            <a:r>
              <a:rPr lang="en-US" dirty="0" err="1"/>
              <a:t>altına</a:t>
            </a:r>
            <a:r>
              <a:rPr lang="en-US" dirty="0"/>
              <a:t> </a:t>
            </a:r>
            <a:r>
              <a:rPr lang="en-US" dirty="0" err="1"/>
              <a:t>almanın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yoludur</a:t>
            </a:r>
            <a:r>
              <a:rPr lang="en-US" dirty="0"/>
              <a:t>. </a:t>
            </a:r>
            <a:r>
              <a:rPr lang="en-US" dirty="0" err="1"/>
              <a:t>Genellikle</a:t>
            </a:r>
            <a:r>
              <a:rPr lang="en-US" dirty="0"/>
              <a:t> L2 </a:t>
            </a:r>
            <a:r>
              <a:rPr lang="en-US" dirty="0" err="1"/>
              <a:t>düzenleştirmesi</a:t>
            </a:r>
            <a:r>
              <a:rPr lang="en-US" dirty="0"/>
              <a:t> (regularization)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bilinir</a:t>
            </a:r>
            <a:r>
              <a:rPr lang="en-US" dirty="0"/>
              <a:t>. </a:t>
            </a:r>
          </a:p>
          <a:p>
            <a:r>
              <a:rPr lang="en-US" dirty="0"/>
              <a:t>Weight decay, </a:t>
            </a:r>
            <a:r>
              <a:rPr lang="en-US" dirty="0" err="1"/>
              <a:t>büyük</a:t>
            </a:r>
            <a:r>
              <a:rPr lang="en-US" dirty="0"/>
              <a:t> </a:t>
            </a:r>
            <a:r>
              <a:rPr lang="en-US" dirty="0" err="1"/>
              <a:t>ağırlık</a:t>
            </a:r>
            <a:r>
              <a:rPr lang="en-US" dirty="0"/>
              <a:t> </a:t>
            </a:r>
            <a:r>
              <a:rPr lang="en-US" dirty="0" err="1"/>
              <a:t>değerlerine</a:t>
            </a:r>
            <a:r>
              <a:rPr lang="en-US" dirty="0"/>
              <a:t> </a:t>
            </a:r>
            <a:r>
              <a:rPr lang="en-US" dirty="0" err="1"/>
              <a:t>ceza</a:t>
            </a:r>
            <a:r>
              <a:rPr lang="en-US" dirty="0"/>
              <a:t> </a:t>
            </a:r>
            <a:r>
              <a:rPr lang="en-US" dirty="0" err="1"/>
              <a:t>uygulayarak</a:t>
            </a:r>
            <a:r>
              <a:rPr lang="en-US" dirty="0"/>
              <a:t> </a:t>
            </a:r>
            <a:r>
              <a:rPr lang="en-US" dirty="0" err="1"/>
              <a:t>modelin</a:t>
            </a:r>
            <a:r>
              <a:rPr lang="en-US" dirty="0"/>
              <a:t> </a:t>
            </a:r>
            <a:r>
              <a:rPr lang="en-US" dirty="0" err="1"/>
              <a:t>daha</a:t>
            </a:r>
            <a:r>
              <a:rPr lang="en-US" dirty="0"/>
              <a:t> </a:t>
            </a:r>
            <a:r>
              <a:rPr lang="en-US" dirty="0" err="1"/>
              <a:t>küçük</a:t>
            </a:r>
            <a:r>
              <a:rPr lang="en-US" dirty="0"/>
              <a:t> </a:t>
            </a:r>
            <a:r>
              <a:rPr lang="en-US" dirty="0" err="1"/>
              <a:t>ağırlık</a:t>
            </a:r>
            <a:r>
              <a:rPr lang="en-US" dirty="0"/>
              <a:t> </a:t>
            </a:r>
            <a:r>
              <a:rPr lang="en-US" dirty="0" err="1"/>
              <a:t>değerlerine</a:t>
            </a:r>
            <a:r>
              <a:rPr lang="en-US" dirty="0"/>
              <a:t> </a:t>
            </a:r>
            <a:r>
              <a:rPr lang="en-US" dirty="0" err="1"/>
              <a:t>sahip</a:t>
            </a:r>
            <a:r>
              <a:rPr lang="en-US" dirty="0"/>
              <a:t> </a:t>
            </a:r>
            <a:r>
              <a:rPr lang="en-US" dirty="0" err="1"/>
              <a:t>olmasını</a:t>
            </a:r>
            <a:r>
              <a:rPr lang="en-US" dirty="0"/>
              <a:t> </a:t>
            </a:r>
            <a:r>
              <a:rPr lang="en-US" dirty="0" err="1"/>
              <a:t>teşvik</a:t>
            </a:r>
            <a:r>
              <a:rPr lang="en-US" dirty="0"/>
              <a:t> </a:t>
            </a:r>
            <a:r>
              <a:rPr lang="en-US" dirty="0" err="1"/>
              <a:t>eder</a:t>
            </a:r>
            <a:r>
              <a:rPr lang="en-US" dirty="0"/>
              <a:t>. Bu, </a:t>
            </a:r>
            <a:r>
              <a:rPr lang="en-US" dirty="0" err="1"/>
              <a:t>modelin</a:t>
            </a:r>
            <a:r>
              <a:rPr lang="en-US" dirty="0"/>
              <a:t> </a:t>
            </a:r>
            <a:r>
              <a:rPr lang="en-US" dirty="0" err="1"/>
              <a:t>aşırı</a:t>
            </a:r>
            <a:r>
              <a:rPr lang="en-US" dirty="0"/>
              <a:t> </a:t>
            </a:r>
            <a:r>
              <a:rPr lang="en-US" dirty="0" err="1"/>
              <a:t>karmaşık</a:t>
            </a:r>
            <a:r>
              <a:rPr lang="en-US" dirty="0"/>
              <a:t> hale </a:t>
            </a:r>
            <a:r>
              <a:rPr lang="en-US" dirty="0" err="1"/>
              <a:t>gelmesini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eğitim</a:t>
            </a:r>
            <a:r>
              <a:rPr lang="en-US" dirty="0"/>
              <a:t> </a:t>
            </a:r>
            <a:r>
              <a:rPr lang="en-US" dirty="0" err="1"/>
              <a:t>verisine</a:t>
            </a:r>
            <a:r>
              <a:rPr lang="en-US" dirty="0"/>
              <a:t> </a:t>
            </a:r>
            <a:r>
              <a:rPr lang="en-US" dirty="0" err="1"/>
              <a:t>aşırı</a:t>
            </a:r>
            <a:r>
              <a:rPr lang="en-US" dirty="0"/>
              <a:t> </a:t>
            </a:r>
            <a:r>
              <a:rPr lang="en-US" dirty="0" err="1"/>
              <a:t>uyum</a:t>
            </a:r>
            <a:r>
              <a:rPr lang="en-US" dirty="0"/>
              <a:t> </a:t>
            </a:r>
            <a:r>
              <a:rPr lang="en-US" dirty="0" err="1"/>
              <a:t>sağlamasını</a:t>
            </a:r>
            <a:r>
              <a:rPr lang="en-US" dirty="0"/>
              <a:t> </a:t>
            </a:r>
            <a:r>
              <a:rPr lang="en-US" dirty="0" err="1"/>
              <a:t>önler</a:t>
            </a:r>
            <a:r>
              <a:rPr lang="en-US" dirty="0"/>
              <a:t>.</a:t>
            </a:r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31526950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97FA6-9CC6-4A02-6CFB-F258DD4F1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b="1" dirty="0"/>
              <a:t>Learning Rate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A722854-F85F-E40C-51A9-CD5ECD90F8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42158820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ADC957-777D-AB1D-46B0-68D0FEE9A2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3995F-DFC5-18C4-6B4D-4848846DE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b="1" dirty="0"/>
              <a:t>Learning Rate Decay (Öğrenme Adımı Sönümü)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76FCBE-0BF9-A657-7099-9DCBC0B534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Eğitimin</a:t>
            </a:r>
            <a:r>
              <a:rPr lang="en-US" dirty="0"/>
              <a:t> </a:t>
            </a:r>
            <a:r>
              <a:rPr lang="en-US" dirty="0" err="1"/>
              <a:t>başında</a:t>
            </a:r>
            <a:r>
              <a:rPr lang="en-US" dirty="0"/>
              <a:t> </a:t>
            </a:r>
            <a:r>
              <a:rPr lang="en-US" dirty="0" err="1"/>
              <a:t>yüksek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öğrenme</a:t>
            </a:r>
            <a:r>
              <a:rPr lang="en-US" dirty="0"/>
              <a:t> </a:t>
            </a:r>
            <a:r>
              <a:rPr lang="en-US" dirty="0" err="1"/>
              <a:t>oranı</a:t>
            </a:r>
            <a:r>
              <a:rPr lang="en-US" dirty="0"/>
              <a:t>, </a:t>
            </a:r>
            <a:r>
              <a:rPr lang="en-US" dirty="0" err="1"/>
              <a:t>modelin</a:t>
            </a:r>
            <a:r>
              <a:rPr lang="en-US" dirty="0"/>
              <a:t> </a:t>
            </a:r>
            <a:r>
              <a:rPr lang="en-US" dirty="0" err="1"/>
              <a:t>hızla</a:t>
            </a:r>
            <a:r>
              <a:rPr lang="en-US" dirty="0"/>
              <a:t> </a:t>
            </a:r>
            <a:r>
              <a:rPr lang="en-US" dirty="0" err="1"/>
              <a:t>ilerlemesini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geniş</a:t>
            </a:r>
            <a:r>
              <a:rPr lang="en-US" dirty="0"/>
              <a:t> </a:t>
            </a:r>
            <a:r>
              <a:rPr lang="en-US" dirty="0" err="1"/>
              <a:t>parametre</a:t>
            </a:r>
            <a:r>
              <a:rPr lang="en-US" dirty="0"/>
              <a:t> </a:t>
            </a:r>
            <a:r>
              <a:rPr lang="en-US" dirty="0" err="1"/>
              <a:t>alanını</a:t>
            </a:r>
            <a:r>
              <a:rPr lang="en-US" dirty="0"/>
              <a:t> </a:t>
            </a:r>
            <a:r>
              <a:rPr lang="en-US" dirty="0" err="1"/>
              <a:t>keşfetmesini</a:t>
            </a:r>
            <a:r>
              <a:rPr lang="en-US" dirty="0"/>
              <a:t> </a:t>
            </a:r>
            <a:r>
              <a:rPr lang="en-US" dirty="0" err="1"/>
              <a:t>sağlar</a:t>
            </a:r>
            <a:r>
              <a:rPr lang="en-US" dirty="0"/>
              <a:t>.</a:t>
            </a:r>
          </a:p>
          <a:p>
            <a:r>
              <a:rPr lang="en-US" dirty="0" err="1"/>
              <a:t>Eğitim</a:t>
            </a:r>
            <a:r>
              <a:rPr lang="en-US" dirty="0"/>
              <a:t> </a:t>
            </a:r>
            <a:r>
              <a:rPr lang="en-US" dirty="0" err="1"/>
              <a:t>ilerledikçe</a:t>
            </a:r>
            <a:r>
              <a:rPr lang="en-US" dirty="0"/>
              <a:t>, </a:t>
            </a:r>
            <a:r>
              <a:rPr lang="en-US" dirty="0" err="1"/>
              <a:t>modelin</a:t>
            </a:r>
            <a:r>
              <a:rPr lang="en-US" dirty="0"/>
              <a:t> </a:t>
            </a:r>
            <a:r>
              <a:rPr lang="en-US" dirty="0" err="1"/>
              <a:t>optimuma</a:t>
            </a:r>
            <a:r>
              <a:rPr lang="en-US" dirty="0"/>
              <a:t> </a:t>
            </a:r>
            <a:r>
              <a:rPr lang="en-US" dirty="0" err="1"/>
              <a:t>daha</a:t>
            </a:r>
            <a:r>
              <a:rPr lang="en-US" dirty="0"/>
              <a:t> </a:t>
            </a:r>
            <a:r>
              <a:rPr lang="en-US" dirty="0" err="1"/>
              <a:t>yakın</a:t>
            </a:r>
            <a:r>
              <a:rPr lang="en-US" dirty="0"/>
              <a:t> </a:t>
            </a:r>
            <a:r>
              <a:rPr lang="en-US" dirty="0" err="1"/>
              <a:t>olması</a:t>
            </a:r>
            <a:r>
              <a:rPr lang="en-US" dirty="0"/>
              <a:t> </a:t>
            </a:r>
            <a:r>
              <a:rPr lang="en-US" dirty="0" err="1"/>
              <a:t>beklenir</a:t>
            </a:r>
            <a:r>
              <a:rPr lang="en-US" dirty="0"/>
              <a:t>. Bu </a:t>
            </a:r>
            <a:r>
              <a:rPr lang="en-US" dirty="0" err="1"/>
              <a:t>aşamada</a:t>
            </a:r>
            <a:r>
              <a:rPr lang="en-US" dirty="0"/>
              <a:t>, </a:t>
            </a:r>
            <a:r>
              <a:rPr lang="en-US" dirty="0" err="1"/>
              <a:t>öğrenme</a:t>
            </a:r>
            <a:r>
              <a:rPr lang="en-US" dirty="0"/>
              <a:t> </a:t>
            </a:r>
            <a:r>
              <a:rPr lang="en-US" dirty="0" err="1"/>
              <a:t>oranını</a:t>
            </a:r>
            <a:r>
              <a:rPr lang="en-US" dirty="0"/>
              <a:t> </a:t>
            </a:r>
            <a:r>
              <a:rPr lang="en-US" dirty="0" err="1"/>
              <a:t>düşürmek</a:t>
            </a:r>
            <a:r>
              <a:rPr lang="en-US" dirty="0"/>
              <a:t>, </a:t>
            </a:r>
            <a:r>
              <a:rPr lang="en-US" dirty="0" err="1"/>
              <a:t>modelin</a:t>
            </a:r>
            <a:r>
              <a:rPr lang="en-US" dirty="0"/>
              <a:t> optimum </a:t>
            </a:r>
            <a:r>
              <a:rPr lang="en-US" dirty="0" err="1"/>
              <a:t>değerlere</a:t>
            </a:r>
            <a:r>
              <a:rPr lang="en-US" dirty="0"/>
              <a:t> "</a:t>
            </a:r>
            <a:r>
              <a:rPr lang="en-US" dirty="0" err="1"/>
              <a:t>atlama</a:t>
            </a:r>
            <a:r>
              <a:rPr lang="en-US" dirty="0"/>
              <a:t>" </a:t>
            </a:r>
            <a:r>
              <a:rPr lang="en-US" dirty="0" err="1"/>
              <a:t>yapmadan</a:t>
            </a:r>
            <a:r>
              <a:rPr lang="en-US" dirty="0"/>
              <a:t> </a:t>
            </a:r>
            <a:r>
              <a:rPr lang="en-US" dirty="0" err="1"/>
              <a:t>ince</a:t>
            </a:r>
            <a:r>
              <a:rPr lang="en-US" dirty="0"/>
              <a:t> </a:t>
            </a:r>
            <a:r>
              <a:rPr lang="en-US" dirty="0" err="1"/>
              <a:t>ayar</a:t>
            </a:r>
            <a:r>
              <a:rPr lang="en-US" dirty="0"/>
              <a:t> </a:t>
            </a:r>
            <a:r>
              <a:rPr lang="en-US" dirty="0" err="1"/>
              <a:t>yapmasına</a:t>
            </a:r>
            <a:r>
              <a:rPr lang="en-US" dirty="0"/>
              <a:t> </a:t>
            </a:r>
            <a:r>
              <a:rPr lang="en-US" dirty="0" err="1"/>
              <a:t>olanak</a:t>
            </a:r>
            <a:r>
              <a:rPr lang="en-US" dirty="0"/>
              <a:t> </a:t>
            </a:r>
            <a:r>
              <a:rPr lang="en-US" dirty="0" err="1"/>
              <a:t>tanır</a:t>
            </a:r>
            <a:r>
              <a:rPr lang="en-US" dirty="0"/>
              <a:t>.</a:t>
            </a:r>
          </a:p>
          <a:p>
            <a:r>
              <a:rPr lang="en-US" dirty="0" err="1"/>
              <a:t>Performansa</a:t>
            </a:r>
            <a:r>
              <a:rPr lang="en-US" dirty="0"/>
              <a:t> </a:t>
            </a:r>
            <a:r>
              <a:rPr lang="en-US" dirty="0" err="1"/>
              <a:t>dayalı</a:t>
            </a:r>
            <a:r>
              <a:rPr lang="en-US" dirty="0"/>
              <a:t>, </a:t>
            </a:r>
            <a:r>
              <a:rPr lang="en-US" dirty="0" err="1"/>
              <a:t>zamana</a:t>
            </a:r>
            <a:r>
              <a:rPr lang="en-US" dirty="0"/>
              <a:t> </a:t>
            </a:r>
            <a:r>
              <a:rPr lang="en-US" dirty="0" err="1"/>
              <a:t>dayalı</a:t>
            </a:r>
            <a:r>
              <a:rPr lang="en-US" dirty="0"/>
              <a:t> </a:t>
            </a:r>
            <a:r>
              <a:rPr lang="en-US" dirty="0" err="1"/>
              <a:t>türleri</a:t>
            </a:r>
            <a:r>
              <a:rPr lang="en-US" dirty="0"/>
              <a:t> </a:t>
            </a:r>
            <a:r>
              <a:rPr lang="en-US" dirty="0" err="1"/>
              <a:t>vardır</a:t>
            </a:r>
            <a:r>
              <a:rPr lang="en-US" dirty="0"/>
              <a:t>.</a:t>
            </a:r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3426666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C38165BD-9D83-4043-8A52-913C9AF2C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Giriş</a:t>
            </a:r>
          </a:p>
        </p:txBody>
      </p:sp>
      <p:sp>
        <p:nvSpPr>
          <p:cNvPr id="9" name="İçerik Yer Tutucusu 2">
            <a:extLst>
              <a:ext uri="{FF2B5EF4-FFF2-40B4-BE49-F238E27FC236}">
                <a16:creationId xmlns:a16="http://schemas.microsoft.com/office/drawing/2014/main" id="{DCA3B7C8-0149-4436-A050-12DFDBEDD30F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10067692" cy="4152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dirty="0"/>
              <a:t>Bu makaleden önce, çoğu yöntem büyük ölçüde sığ öğrenme mimarilerine dayanıyordu çünkü hesaplama yükü çok ağırdı ve bu da karmaşık görüntü verisi kümelerinde sınırlı performansa yol açıyordu.</a:t>
            </a:r>
          </a:p>
          <a:p>
            <a:r>
              <a:rPr lang="tr-TR" dirty="0"/>
              <a:t>Makalede önerilen yapı, </a:t>
            </a:r>
            <a:r>
              <a:rPr lang="tr-TR" dirty="0" err="1"/>
              <a:t>AlexNet</a:t>
            </a:r>
            <a:r>
              <a:rPr lang="tr-TR" dirty="0"/>
              <a:t>; «</a:t>
            </a:r>
            <a:r>
              <a:rPr lang="tr-TR" dirty="0" err="1"/>
              <a:t>ImageNet</a:t>
            </a:r>
            <a:r>
              <a:rPr lang="tr-TR" dirty="0"/>
              <a:t> Büyük Ölçekli Görsel Tanıma </a:t>
            </a:r>
            <a:r>
              <a:rPr lang="tr-TR" dirty="0" err="1"/>
              <a:t>Yarışması»nda</a:t>
            </a:r>
            <a:r>
              <a:rPr lang="tr-TR" dirty="0"/>
              <a:t> (ILSVRC) mevcut yöntemlerden önemli ölçüde daha iyi performans gösterdi. </a:t>
            </a:r>
          </a:p>
          <a:p>
            <a:r>
              <a:rPr lang="tr-TR" dirty="0" err="1"/>
              <a:t>ImageNet</a:t>
            </a:r>
            <a:r>
              <a:rPr lang="tr-TR" dirty="0"/>
              <a:t> veri kümesinde 15 milyon resim, 22 bin kategori bulunur, bu makalede ise 1.2 milyon resim 1000 sınıfı kullandılar. 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24739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7CCF68-5EDD-6915-54FE-D2B4585F82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4DA6933E-68DE-C0C3-713F-E9A5AB6FE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47089"/>
            <a:ext cx="10515600" cy="1325563"/>
          </a:xfrm>
        </p:spPr>
        <p:txBody>
          <a:bodyPr/>
          <a:lstStyle/>
          <a:p>
            <a:r>
              <a:rPr lang="tr-TR" b="1" dirty="0"/>
              <a:t>Makaledeki Terimler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9EE55750-EEAC-DFF8-432E-733A3F8BB0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72653"/>
            <a:ext cx="10515600" cy="3473382"/>
          </a:xfrm>
        </p:spPr>
        <p:txBody>
          <a:bodyPr>
            <a:normAutofit/>
          </a:bodyPr>
          <a:lstStyle/>
          <a:p>
            <a:r>
              <a:rPr lang="tr-TR" dirty="0"/>
              <a:t>Cross </a:t>
            </a:r>
            <a:r>
              <a:rPr lang="tr-TR" dirty="0" err="1"/>
              <a:t>Validation</a:t>
            </a:r>
            <a:r>
              <a:rPr lang="tr-TR" dirty="0"/>
              <a:t> (Çapraz Geçerlilik)</a:t>
            </a:r>
          </a:p>
          <a:p>
            <a:r>
              <a:rPr lang="tr-TR" dirty="0"/>
              <a:t>Top-5/Top-1 </a:t>
            </a:r>
            <a:r>
              <a:rPr lang="tr-TR" dirty="0" err="1"/>
              <a:t>Error’leri</a:t>
            </a:r>
            <a:endParaRPr lang="tr-TR" dirty="0"/>
          </a:p>
          <a:p>
            <a:r>
              <a:rPr lang="tr-TR" dirty="0"/>
              <a:t>Aktivasyon Fonksiyonu</a:t>
            </a:r>
          </a:p>
          <a:p>
            <a:endParaRPr lang="tr-TR" dirty="0"/>
          </a:p>
          <a:p>
            <a:endParaRPr lang="tr-TR" dirty="0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DEDC6DE5-C28A-FFB0-B1D4-0756B5871C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3300" y="1244600"/>
            <a:ext cx="7645400" cy="436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4643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iagram of a training and training score&#10;&#10;Description automatically generated with medium confidence">
            <a:extLst>
              <a:ext uri="{FF2B5EF4-FFF2-40B4-BE49-F238E27FC236}">
                <a16:creationId xmlns:a16="http://schemas.microsoft.com/office/drawing/2014/main" id="{84E3F1C4-47B5-202F-BFC0-CC58A781FC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1673817"/>
            <a:ext cx="7315200" cy="5029200"/>
          </a:xfrm>
          <a:prstGeom prst="rect">
            <a:avLst/>
          </a:prstGeom>
        </p:spPr>
      </p:pic>
      <p:sp>
        <p:nvSpPr>
          <p:cNvPr id="6" name="Unvan 1">
            <a:extLst>
              <a:ext uri="{FF2B5EF4-FFF2-40B4-BE49-F238E27FC236}">
                <a16:creationId xmlns:a16="http://schemas.microsoft.com/office/drawing/2014/main" id="{61B73A0E-24F1-9260-1E45-7FE958C03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47089"/>
            <a:ext cx="10515600" cy="1325563"/>
          </a:xfrm>
        </p:spPr>
        <p:txBody>
          <a:bodyPr/>
          <a:lstStyle/>
          <a:p>
            <a:r>
              <a:rPr lang="tr-TR" b="1" dirty="0" err="1"/>
              <a:t>Validasyon</a:t>
            </a:r>
            <a:endParaRPr lang="tr-TR" b="1" dirty="0"/>
          </a:p>
        </p:txBody>
      </p:sp>
    </p:spTree>
    <p:extLst>
      <p:ext uri="{BB962C8B-B14F-4D97-AF65-F5344CB8AC3E}">
        <p14:creationId xmlns:p14="http://schemas.microsoft.com/office/powerpoint/2010/main" val="3736664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243063-CD9D-2880-A459-9E6A94403A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Unvan 1">
            <a:extLst>
              <a:ext uri="{FF2B5EF4-FFF2-40B4-BE49-F238E27FC236}">
                <a16:creationId xmlns:a16="http://schemas.microsoft.com/office/drawing/2014/main" id="{0B8CC75C-1B16-B899-1B55-C3A06892F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47089"/>
            <a:ext cx="10515600" cy="1325563"/>
          </a:xfrm>
        </p:spPr>
        <p:txBody>
          <a:bodyPr/>
          <a:lstStyle/>
          <a:p>
            <a:r>
              <a:rPr lang="tr-TR" b="1" dirty="0"/>
              <a:t>Cross </a:t>
            </a:r>
            <a:r>
              <a:rPr lang="tr-TR" b="1" dirty="0" err="1"/>
              <a:t>Validation</a:t>
            </a:r>
            <a:endParaRPr lang="tr-TR" b="1" dirty="0"/>
          </a:p>
        </p:txBody>
      </p:sp>
      <p:pic>
        <p:nvPicPr>
          <p:cNvPr id="3" name="Picture 2" descr="A diagram of a performance&#10;&#10;Description automatically generated">
            <a:extLst>
              <a:ext uri="{FF2B5EF4-FFF2-40B4-BE49-F238E27FC236}">
                <a16:creationId xmlns:a16="http://schemas.microsoft.com/office/drawing/2014/main" id="{EA6AA6AD-5DA9-C995-D8E1-3C5E1FD9B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9049" y="2118244"/>
            <a:ext cx="7103920" cy="4064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995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184EB2-909B-8AF4-554A-8F0D29F4DE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5392931D-90E9-7F6D-4B24-1604F2300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47089"/>
            <a:ext cx="10515600" cy="1325563"/>
          </a:xfrm>
        </p:spPr>
        <p:txBody>
          <a:bodyPr/>
          <a:lstStyle/>
          <a:p>
            <a:r>
              <a:rPr lang="tr-TR" b="1" dirty="0"/>
              <a:t>Önerilen Eşsiz Yöntemler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905D16D1-A16F-F7A2-0EF9-D606A87524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72653"/>
            <a:ext cx="10515600" cy="3473382"/>
          </a:xfrm>
        </p:spPr>
        <p:txBody>
          <a:bodyPr>
            <a:normAutofit/>
          </a:bodyPr>
          <a:lstStyle/>
          <a:p>
            <a:r>
              <a:rPr lang="tr-TR" dirty="0" err="1"/>
              <a:t>ReLU</a:t>
            </a:r>
            <a:r>
              <a:rPr lang="tr-TR" dirty="0"/>
              <a:t>: Bir tür doğrusal olmayan aktivasyon fonksiyonu, </a:t>
            </a:r>
            <a:r>
              <a:rPr lang="tr-TR" dirty="0" err="1"/>
              <a:t>satürasyon</a:t>
            </a:r>
            <a:r>
              <a:rPr lang="tr-TR" dirty="0"/>
              <a:t> değeri yok.</a:t>
            </a:r>
          </a:p>
          <a:p>
            <a:r>
              <a:rPr lang="tr-TR" dirty="0" err="1"/>
              <a:t>Dropout</a:t>
            </a:r>
            <a:r>
              <a:rPr lang="tr-TR" dirty="0"/>
              <a:t>: Eğitim sırasında birimleri (bağlantılarıyla birlikte) sinir ağından rastgele düşürerek sinir ağlarında aşırı uyumu (</a:t>
            </a:r>
            <a:r>
              <a:rPr lang="tr-TR" dirty="0" err="1"/>
              <a:t>overfitting</a:t>
            </a:r>
            <a:r>
              <a:rPr lang="tr-TR" dirty="0"/>
              <a:t>) önleyen teknik.</a:t>
            </a:r>
          </a:p>
          <a:p>
            <a:r>
              <a:rPr lang="tr-TR" dirty="0" err="1"/>
              <a:t>Pooling</a:t>
            </a:r>
            <a:r>
              <a:rPr lang="tr-TR" dirty="0"/>
              <a:t>: Hesaplama yükünü azaltan matrisleri küçültme yöntemi.</a:t>
            </a:r>
          </a:p>
        </p:txBody>
      </p:sp>
    </p:spTree>
    <p:extLst>
      <p:ext uri="{BB962C8B-B14F-4D97-AF65-F5344CB8AC3E}">
        <p14:creationId xmlns:p14="http://schemas.microsoft.com/office/powerpoint/2010/main" val="20708283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8FA3A-4E54-ABED-2B9F-9ACF3418F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b="1" dirty="0"/>
              <a:t>ReLU</a:t>
            </a:r>
          </a:p>
        </p:txBody>
      </p:sp>
      <p:pic>
        <p:nvPicPr>
          <p:cNvPr id="3074" name="Picture 2" descr="A Gentle Introduction to the Rectified Linear Unit (ReLU) -  MachineLearningMastery.com">
            <a:extLst>
              <a:ext uri="{FF2B5EF4-FFF2-40B4-BE49-F238E27FC236}">
                <a16:creationId xmlns:a16="http://schemas.microsoft.com/office/drawing/2014/main" id="{37DA88A5-006F-33FD-7345-CA6489BC2B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9735" y="1241801"/>
            <a:ext cx="5832529" cy="4374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EE06803-41A4-175C-92F6-75C1A0E9335C}"/>
              </a:ext>
            </a:extLst>
          </p:cNvPr>
          <p:cNvSpPr txBox="1"/>
          <p:nvPr/>
        </p:nvSpPr>
        <p:spPr>
          <a:xfrm>
            <a:off x="3465040" y="5761348"/>
            <a:ext cx="55472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Vanishing Gradient Probleminde büyük oranda işe yaradı.</a:t>
            </a:r>
          </a:p>
          <a:p>
            <a:r>
              <a:rPr lang="en-TR" dirty="0"/>
              <a:t>Exploding Gradient Problemi! Dropout burada önemli.</a:t>
            </a:r>
          </a:p>
        </p:txBody>
      </p:sp>
    </p:spTree>
    <p:extLst>
      <p:ext uri="{BB962C8B-B14F-4D97-AF65-F5344CB8AC3E}">
        <p14:creationId xmlns:p14="http://schemas.microsoft.com/office/powerpoint/2010/main" val="6755064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1F805-9FBD-E3B4-A2F2-7C1CFC1EF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b="1" dirty="0"/>
              <a:t>Bias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C266D3C-5EF8-0406-2048-E4C40685C4AF}"/>
              </a:ext>
            </a:extLst>
          </p:cNvPr>
          <p:cNvSpPr/>
          <p:nvPr/>
        </p:nvSpPr>
        <p:spPr>
          <a:xfrm>
            <a:off x="2760231" y="1580669"/>
            <a:ext cx="914400" cy="91440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E2D23E8-E3AC-4BFB-292A-7AA49B226450}"/>
              </a:ext>
            </a:extLst>
          </p:cNvPr>
          <p:cNvSpPr/>
          <p:nvPr/>
        </p:nvSpPr>
        <p:spPr>
          <a:xfrm>
            <a:off x="2760231" y="3153438"/>
            <a:ext cx="914400" cy="91440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8BBFA95-AB1F-9D0C-F8B8-54E91727EBC8}"/>
              </a:ext>
            </a:extLst>
          </p:cNvPr>
          <p:cNvCxnSpPr>
            <a:cxnSpLocks/>
            <a:stCxn id="4" idx="6"/>
            <a:endCxn id="9" idx="2"/>
          </p:cNvCxnSpPr>
          <p:nvPr/>
        </p:nvCxnSpPr>
        <p:spPr>
          <a:xfrm>
            <a:off x="3674631" y="2037869"/>
            <a:ext cx="1397072" cy="777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B7DBE858-B41D-AF3D-73F1-EFB223FBB62F}"/>
              </a:ext>
            </a:extLst>
          </p:cNvPr>
          <p:cNvSpPr/>
          <p:nvPr/>
        </p:nvSpPr>
        <p:spPr>
          <a:xfrm>
            <a:off x="5071703" y="2357909"/>
            <a:ext cx="914400" cy="91440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2980707-DA9F-C22F-BC40-ADEDD6D113A3}"/>
              </a:ext>
            </a:extLst>
          </p:cNvPr>
          <p:cNvCxnSpPr>
            <a:cxnSpLocks/>
            <a:endCxn id="9" idx="2"/>
          </p:cNvCxnSpPr>
          <p:nvPr/>
        </p:nvCxnSpPr>
        <p:spPr>
          <a:xfrm flipV="1">
            <a:off x="3683237" y="2815109"/>
            <a:ext cx="1388466" cy="838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C198264-EBF1-435C-A97D-4C56795770E3}"/>
              </a:ext>
            </a:extLst>
          </p:cNvPr>
          <p:cNvSpPr txBox="1"/>
          <p:nvPr/>
        </p:nvSpPr>
        <p:spPr>
          <a:xfrm>
            <a:off x="4041185" y="1930451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-0.55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9E2FB8C-1200-1772-B714-60CBA0F92EA6}"/>
              </a:ext>
            </a:extLst>
          </p:cNvPr>
          <p:cNvSpPr txBox="1"/>
          <p:nvPr/>
        </p:nvSpPr>
        <p:spPr>
          <a:xfrm>
            <a:off x="4198996" y="3284337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0.1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725D717-FAE4-B65B-B35B-055989DB05D5}"/>
              </a:ext>
            </a:extLst>
          </p:cNvPr>
          <p:cNvSpPr txBox="1"/>
          <p:nvPr/>
        </p:nvSpPr>
        <p:spPr>
          <a:xfrm>
            <a:off x="3066588" y="185320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1424EFB-581E-86DF-4086-C58E062E9D6C}"/>
              </a:ext>
            </a:extLst>
          </p:cNvPr>
          <p:cNvSpPr txBox="1"/>
          <p:nvPr/>
        </p:nvSpPr>
        <p:spPr>
          <a:xfrm>
            <a:off x="3066588" y="34259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767AE31-CF12-E649-E6C4-E97821DA88F7}"/>
              </a:ext>
            </a:extLst>
          </p:cNvPr>
          <p:cNvSpPr txBox="1"/>
          <p:nvPr/>
        </p:nvSpPr>
        <p:spPr>
          <a:xfrm>
            <a:off x="2678099" y="4312038"/>
            <a:ext cx="2393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1(-0.55) + 2(0.1) = -0.35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93C237E-C9A9-259B-2650-1F125306A244}"/>
              </a:ext>
            </a:extLst>
          </p:cNvPr>
          <p:cNvSpPr txBox="1"/>
          <p:nvPr/>
        </p:nvSpPr>
        <p:spPr>
          <a:xfrm>
            <a:off x="2650923" y="4681370"/>
            <a:ext cx="4770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ReLU(-0.35) = 0; Nöron ateşlenmez, bilgi taşımaz.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AE50DDF-74FB-877B-69C1-93931B96884D}"/>
              </a:ext>
            </a:extLst>
          </p:cNvPr>
          <p:cNvSpPr txBox="1"/>
          <p:nvPr/>
        </p:nvSpPr>
        <p:spPr>
          <a:xfrm>
            <a:off x="2650923" y="5606344"/>
            <a:ext cx="4387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ReLU(0.65) = 0.65; Nöron ateşlenir, bilgi taşır.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4960771-8E44-D340-7757-B3BF6737DED6}"/>
              </a:ext>
            </a:extLst>
          </p:cNvPr>
          <p:cNvSpPr txBox="1"/>
          <p:nvPr/>
        </p:nvSpPr>
        <p:spPr>
          <a:xfrm>
            <a:off x="2650923" y="5264041"/>
            <a:ext cx="2661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1(-0.55) + 2(0.1) </a:t>
            </a:r>
            <a:r>
              <a:rPr lang="en-TR" b="1" dirty="0"/>
              <a:t>+ 1 </a:t>
            </a:r>
            <a:r>
              <a:rPr lang="en-TR" dirty="0"/>
              <a:t>= 0.65</a:t>
            </a:r>
          </a:p>
        </p:txBody>
      </p:sp>
      <p:cxnSp>
        <p:nvCxnSpPr>
          <p:cNvPr id="27" name="Curved Connector 26">
            <a:extLst>
              <a:ext uri="{FF2B5EF4-FFF2-40B4-BE49-F238E27FC236}">
                <a16:creationId xmlns:a16="http://schemas.microsoft.com/office/drawing/2014/main" id="{3C2DC421-02FD-6815-43AD-14C537205644}"/>
              </a:ext>
            </a:extLst>
          </p:cNvPr>
          <p:cNvCxnSpPr>
            <a:cxnSpLocks/>
          </p:cNvCxnSpPr>
          <p:nvPr/>
        </p:nvCxnSpPr>
        <p:spPr>
          <a:xfrm>
            <a:off x="4705149" y="2106449"/>
            <a:ext cx="5350335" cy="777240"/>
          </a:xfrm>
          <a:prstGeom prst="curvedConnector3">
            <a:avLst>
              <a:gd name="adj1" fmla="val 11076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28" name="Picture 4">
            <a:extLst>
              <a:ext uri="{FF2B5EF4-FFF2-40B4-BE49-F238E27FC236}">
                <a16:creationId xmlns:a16="http://schemas.microsoft.com/office/drawing/2014/main" id="{18D24554-CFF0-A5CC-64D7-3F01FC2D7E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066" y="2744865"/>
            <a:ext cx="1561137" cy="1478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54B6A459-C9EE-ADE6-33FE-48B4E222B42E}"/>
              </a:ext>
            </a:extLst>
          </p:cNvPr>
          <p:cNvSpPr txBox="1"/>
          <p:nvPr/>
        </p:nvSpPr>
        <p:spPr>
          <a:xfrm>
            <a:off x="7486853" y="1679613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CNN</a:t>
            </a:r>
          </a:p>
        </p:txBody>
      </p:sp>
    </p:spTree>
    <p:extLst>
      <p:ext uri="{BB962C8B-B14F-4D97-AF65-F5344CB8AC3E}">
        <p14:creationId xmlns:p14="http://schemas.microsoft.com/office/powerpoint/2010/main" val="4156787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8C04F37E-6308-C932-3B42-0268064CA1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3217" y="2178425"/>
            <a:ext cx="8925565" cy="2902414"/>
          </a:xfrm>
          <a:prstGeom prst="rect">
            <a:avLst/>
          </a:prstGeom>
          <a:noFill/>
          <a:effectLst>
            <a:outerShdw blurRad="50800" dir="5400000" algn="ctr" rotWithShape="0">
              <a:srgbClr val="000000">
                <a:alpha val="43137"/>
              </a:srgbClr>
            </a:outerShdw>
            <a:reflection endPos="0" dist="50800" dir="5400000" sy="-100000" algn="bl" rotWithShape="0"/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E492CECF-FDC1-9D54-99CD-D505CDD70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TR" b="1" dirty="0"/>
              <a:t>Bir Köşe Tespiti Örneği</a:t>
            </a:r>
          </a:p>
        </p:txBody>
      </p:sp>
    </p:spTree>
    <p:extLst>
      <p:ext uri="{BB962C8B-B14F-4D97-AF65-F5344CB8AC3E}">
        <p14:creationId xmlns:p14="http://schemas.microsoft.com/office/powerpoint/2010/main" val="9283860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1546</TotalTime>
  <Words>490</Words>
  <Application>Microsoft Macintosh PowerPoint</Application>
  <PresentationFormat>Widescreen</PresentationFormat>
  <Paragraphs>53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Tahoma</vt:lpstr>
      <vt:lpstr>Times New Roman</vt:lpstr>
      <vt:lpstr>Office Teması</vt:lpstr>
      <vt:lpstr>ImageNet Classification with  Deep Convolutional Neural Networks</vt:lpstr>
      <vt:lpstr>Giriş</vt:lpstr>
      <vt:lpstr>Makaledeki Terimler</vt:lpstr>
      <vt:lpstr>Validasyon</vt:lpstr>
      <vt:lpstr>Cross Validation</vt:lpstr>
      <vt:lpstr>Önerilen Eşsiz Yöntemler</vt:lpstr>
      <vt:lpstr>ReLU</vt:lpstr>
      <vt:lpstr>Bias</vt:lpstr>
      <vt:lpstr>Bir Köşe Tespiti Örneği</vt:lpstr>
      <vt:lpstr>Makaledeki CNN</vt:lpstr>
      <vt:lpstr>Max Pooling</vt:lpstr>
      <vt:lpstr>Dropout</vt:lpstr>
      <vt:lpstr>Data Augmentation</vt:lpstr>
      <vt:lpstr>Softmax</vt:lpstr>
      <vt:lpstr>Backpropagation (Geriye Yayılım)</vt:lpstr>
      <vt:lpstr>Stochastic Gradient Descent</vt:lpstr>
      <vt:lpstr>Weight Decay (Ağırlık Sönümü)</vt:lpstr>
      <vt:lpstr>Learning Rate</vt:lpstr>
      <vt:lpstr>Learning Rate Decay (Öğrenme Adımı Sönümü)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Zero-Shot Text-to-Image Generation</dc:title>
  <dc:creator>emirhano</dc:creator>
  <cp:lastModifiedBy>Emirhan Bilgiç</cp:lastModifiedBy>
  <cp:revision>63</cp:revision>
  <dcterms:created xsi:type="dcterms:W3CDTF">2023-04-26T11:14:37Z</dcterms:created>
  <dcterms:modified xsi:type="dcterms:W3CDTF">2024-01-24T15:03:31Z</dcterms:modified>
</cp:coreProperties>
</file>